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318" r:id="rId6"/>
    <p:sldId id="319" r:id="rId7"/>
    <p:sldId id="322" r:id="rId8"/>
    <p:sldId id="259" r:id="rId9"/>
    <p:sldId id="320" r:id="rId10"/>
    <p:sldId id="321" r:id="rId11"/>
    <p:sldId id="299" r:id="rId12"/>
    <p:sldId id="323" r:id="rId13"/>
    <p:sldId id="324" r:id="rId14"/>
    <p:sldId id="325" r:id="rId15"/>
    <p:sldId id="329" r:id="rId16"/>
    <p:sldId id="326" r:id="rId17"/>
    <p:sldId id="327" r:id="rId18"/>
    <p:sldId id="328" r:id="rId19"/>
    <p:sldId id="331" r:id="rId20"/>
    <p:sldId id="332" r:id="rId21"/>
    <p:sldId id="330" r:id="rId22"/>
    <p:sldId id="333" r:id="rId23"/>
    <p:sldId id="334" r:id="rId24"/>
    <p:sldId id="335" r:id="rId25"/>
    <p:sldId id="313" r:id="rId26"/>
    <p:sldId id="283" r:id="rId27"/>
    <p:sldId id="336" r:id="rId28"/>
    <p:sldId id="338" r:id="rId29"/>
    <p:sldId id="33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8" clrIdx="0">
    <p:extLst>
      <p:ext uri="{19B8F6BF-5375-455C-9EA6-DF929625EA0E}">
        <p15:presenceInfo xmlns:p15="http://schemas.microsoft.com/office/powerpoint/2012/main" userId="Simon" providerId="None"/>
      </p:ext>
    </p:extLst>
  </p:cmAuthor>
  <p:cmAuthor id="2" name="Shrimpson ." initials="S." lastIdx="2" clrIdx="1">
    <p:extLst>
      <p:ext uri="{19B8F6BF-5375-455C-9EA6-DF929625EA0E}">
        <p15:presenceInfo xmlns:p15="http://schemas.microsoft.com/office/powerpoint/2012/main" userId="ab86b242bcc7f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3365" autoAdjust="0"/>
  </p:normalViewPr>
  <p:slideViewPr>
    <p:cSldViewPr snapToGrid="0">
      <p:cViewPr varScale="1">
        <p:scale>
          <a:sx n="92" d="100"/>
          <a:sy n="92" d="100"/>
        </p:scale>
        <p:origin x="170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292EE-F2F2-466E-98F2-A5B66BF58EEB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46FA-39B3-4C3B-9BC2-6A3285E3E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7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16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9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These plots use the only the nutrition data where the food has been aggregated into ‘Animal products’, ‘Vegetal products’ and the total calories available.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4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0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Let’s compare the two dimensional scatter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0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This means the data is just two dimensional: Vegetal and animal products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Some differences compared to the previous map: For example, Canadians appear to be more European than before! Also African countries now most belong to the same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0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32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Top: Countries coloured by their clustering based on the full detailed nutrition data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Bottom: Countries coloured by their cluster based on the health indicator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03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Where I called r the absolute value of the correlation coefficient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We can now look at the correlation coefficients and see which pairs of variables are worth investigating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 this end, I normalised the nutrition data by total calories consumed such that the ratio of a certain food group to total calories is considered. The caloric needs may vary across the board and this puts more emphasis on the type of food that is consumed.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Perhaps linear correlation at the beginning, but a lot of outliners in the very rich countries – at some point, more money is not the limiting factor to life expectancy anymore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In general: Richer nations have more money available for 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1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816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aseline="0" dirty="0"/>
              <a:t>- Linear relation at the start, but it trails off at large income values: At some point, one may simply not consume a larger amount of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2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Note the sort of funny correlation between the healthy life expectancy index and the vegetal products consumption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Obviously this cannot be the whole story: But as we saw, richer nations generally tend to eat more animal products while poorer eat more vegetal products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Richer nations also usually have better health care systems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This should be seen as a cautionary tale of over-interpreting correlations: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96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Now with the full data, let’s focus on a few interesting findings:</a:t>
            </a:r>
          </a:p>
          <a:p>
            <a:pPr marL="228600" indent="-228600">
              <a:buFontTx/>
              <a:buAutoNum type="arabicParenR"/>
            </a:pPr>
            <a:r>
              <a:rPr lang="en-GB" baseline="0" dirty="0"/>
              <a:t>Comparison of the different high caloric fatty foods</a:t>
            </a:r>
          </a:p>
          <a:p>
            <a:pPr marL="228600" indent="-228600">
              <a:buFontTx/>
              <a:buAutoNum type="arabicParenR"/>
            </a:pPr>
            <a:r>
              <a:rPr lang="en-GB" baseline="0" dirty="0"/>
              <a:t>Cereals and Pulses</a:t>
            </a:r>
          </a:p>
          <a:p>
            <a:pPr marL="228600" indent="-228600">
              <a:buFontTx/>
              <a:buAutoNum type="arabicParenR"/>
            </a:pPr>
            <a:r>
              <a:rPr lang="en-GB" baseline="0" dirty="0"/>
              <a:t>Next slide: Comparison of Fruits and Sugar &amp; Sweeteners (both high in sugar, but different correlations)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44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To me it was </a:t>
            </a:r>
            <a:r>
              <a:rPr lang="en-GB" baseline="0" dirty="0" err="1"/>
              <a:t>surpising</a:t>
            </a:r>
            <a:r>
              <a:rPr lang="en-GB" baseline="0" dirty="0"/>
              <a:t> that I did not find stronger effects of the food consumption on blood pressure  and blood glucose ; if you had asked me before the project where one may find correlations, I would have surely assumed to find some there.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Also of note is the fairly modest correlation between cereals/pulses on overweight and raised cholesterol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85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00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23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63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- Clustering in the coarsely aggregated nutrition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56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- Clustering in the full nutrition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8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3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Food and Agriculture Organisation of the United Nations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Food Balance sheets: Describes the pattern of a country’s food supply during a reference period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Food group examples: Animal- and vegetable products, total calories, pulses, fruit, meat and so on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99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Non-communicable diseases: Heart disease, stroke, cancer, chronic respiratory diseases and diabetes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Invisible epidemic presenting an under-appreciated cause of poverty and hinders the economic development of many countries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Common but modifiable risk factors underlie the major NCDs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In this talk: Unhealthy diet, obesity, raised blood pressure, blood sugar and cholesterol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aseline="0" dirty="0"/>
              <a:t>Some important definitions before we move on.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7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23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Principal component analysis is a technique used to emphasise variation and to bring out strong patterns in a data set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The dataset I used is up to 20-dimensional when using the detailed food group aggregation combined with the risk factors for NCDs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aseline="0" dirty="0"/>
              <a:t>- I used the K-Means algorithm with the number of clusters set to 6 due to the fact that the FAO splitting the countries in six regions: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346FA-39B3-4C3B-9BC2-6A3285E3E6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98B0-60B7-41CE-8183-0217F9511F71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905C-88DB-458A-BDD7-D73CB3D0029F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AA6F-2C2C-41AE-9DEF-804727A6D8F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2E9-FAE5-4D7A-A649-A2948E98021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46BB-C94A-4ADA-B1C7-0E9BC4BB0A0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A88D-FC42-40C5-BEDD-946365379AC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1A09-5838-4157-B9EF-F4F88A5C5254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2293-DA6C-48E8-9BCF-A6E0E033010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B699-0763-41FF-AB1D-7B6EEB0DE0C4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5A2-AFEB-4217-8447-0DB81340F8DA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931C-09BC-42A2-802F-DF0F987855C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5432-4D72-45E0-B56A-ED504C66AA7F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F10D-6EF7-4BFB-BADB-B770C199EF0A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2A55-C555-49E9-AA4B-355A3A4B72E1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CE3D-6D95-460C-BA1F-E0BD938AEA5E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6046-8328-41EA-B7E7-7876D78F861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7C2D-6E18-4C2C-ABBF-D47FE7687AE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0F79343-70B5-4D98-B66E-A3525C10DC48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" y="4643441"/>
            <a:ext cx="11270673" cy="4262863"/>
          </a:xfrm>
        </p:spPr>
        <p:txBody>
          <a:bodyPr>
            <a:normAutofit/>
          </a:bodyPr>
          <a:lstStyle/>
          <a:p>
            <a:r>
              <a:rPr lang="en-GB" sz="4400" dirty="0"/>
              <a:t>Nutrition and non-communicable disease risk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498984"/>
            <a:ext cx="9144000" cy="754025"/>
          </a:xfrm>
        </p:spPr>
        <p:txBody>
          <a:bodyPr>
            <a:normAutofit/>
          </a:bodyPr>
          <a:lstStyle/>
          <a:p>
            <a:r>
              <a:rPr lang="en-GB" sz="1800" dirty="0"/>
              <a:t>A talk by Simon Müller</a:t>
            </a:r>
          </a:p>
          <a:p>
            <a:r>
              <a:rPr lang="en-GB" sz="1800" dirty="0"/>
              <a:t>for the lecture 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5114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0000" y="896293"/>
            <a:ext cx="10233800" cy="528067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endParaRPr lang="en-GB" sz="1800" i="1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>
                    <a:lumMod val="85000"/>
                  </a:schemeClr>
                </a:solidFill>
              </a:rPr>
              <a:t>Data &amp; Methods</a:t>
            </a:r>
          </a:p>
          <a:p>
            <a:r>
              <a:rPr lang="en-GB" sz="1600" i="1" dirty="0">
                <a:solidFill>
                  <a:schemeClr val="tx1">
                    <a:lumMod val="85000"/>
                  </a:schemeClr>
                </a:solidFill>
              </a:rPr>
              <a:t>Data Sources</a:t>
            </a:r>
          </a:p>
          <a:p>
            <a:r>
              <a:rPr lang="en-GB" sz="1600" i="1" dirty="0">
                <a:solidFill>
                  <a:schemeClr val="tx1">
                    <a:lumMod val="85000"/>
                  </a:schemeClr>
                </a:solidFill>
              </a:rPr>
              <a:t>Principal Component Analysis</a:t>
            </a:r>
            <a:endParaRPr lang="en-GB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1600" i="1" dirty="0">
                <a:solidFill>
                  <a:schemeClr val="tx1">
                    <a:lumMod val="85000"/>
                  </a:schemeClr>
                </a:solidFill>
              </a:rPr>
              <a:t>Clustering</a:t>
            </a:r>
          </a:p>
          <a:p>
            <a:pPr marL="0" indent="0">
              <a:buNone/>
            </a:pPr>
            <a:endParaRPr lang="en-GB" sz="16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Results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Scatter plots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K-Means clustering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Correlations</a:t>
            </a:r>
          </a:p>
          <a:p>
            <a:pPr marL="0" indent="0">
              <a:buNone/>
            </a:pPr>
            <a:endParaRPr lang="en-GB" sz="16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2200" b="1" dirty="0">
                <a:solidFill>
                  <a:schemeClr val="tx1">
                    <a:lumMod val="85000"/>
                  </a:schemeClr>
                </a:solidFill>
              </a:rPr>
              <a:t>Conclusion</a:t>
            </a: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5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Scatter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600" y="1483404"/>
            <a:ext cx="413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Let’s start with something we can plot without manipulation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33" y="255793"/>
            <a:ext cx="5043714" cy="39165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26" y="2033122"/>
            <a:ext cx="5476836" cy="4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Scatter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6" y="1690688"/>
            <a:ext cx="413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PCA on the full nutrition data set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96" y="255793"/>
            <a:ext cx="4982587" cy="39165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31" y="2013853"/>
            <a:ext cx="5476836" cy="44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Scatter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6" y="1690688"/>
            <a:ext cx="413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Comparison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89" y="236072"/>
            <a:ext cx="5706416" cy="42437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31" y="2227728"/>
            <a:ext cx="5304175" cy="41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6" y="1690688"/>
            <a:ext cx="4276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Initiate K-Means clustering with n = 6 clusters (number of world regions)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 PCA on the full data to reduce it to three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46" y="0"/>
            <a:ext cx="5480313" cy="4158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5181" y="2926121"/>
            <a:ext cx="6704183" cy="34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6" y="1690688"/>
            <a:ext cx="427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Clustering on the coarsely aggregated nutrition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23" y="2198544"/>
            <a:ext cx="8482999" cy="43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6" y="1690688"/>
            <a:ext cx="524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can use clustering on n-dimensional data and then use the world map to visualise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Next slide: Clustering based on only the nutrition data versus the health indicator data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8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59" y="-105382"/>
            <a:ext cx="7079021" cy="3622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659" y="3168520"/>
            <a:ext cx="7079021" cy="35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Correlations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7" y="1690688"/>
            <a:ext cx="4452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use the Pearson Correlation Coefficient (PCC) to try and quantify correlations.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Generally used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0.1 &lt; r &lt;0.3: Small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0.3 &lt; r &lt; 0.5 : Moderate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 &gt; 0.5: 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Caution: Only valid when considering linear 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7672" y="527857"/>
            <a:ext cx="7110242" cy="32459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00654" y="3628792"/>
            <a:ext cx="190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Credits: Wikipedia</a:t>
            </a:r>
          </a:p>
        </p:txBody>
      </p:sp>
    </p:spTree>
    <p:extLst>
      <p:ext uri="{BB962C8B-B14F-4D97-AF65-F5344CB8AC3E}">
        <p14:creationId xmlns:p14="http://schemas.microsoft.com/office/powerpoint/2010/main" val="304327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71" y="441335"/>
            <a:ext cx="5729222" cy="5729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21E6C-7339-47BA-8D9E-D55C1D8E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9" y="441335"/>
            <a:ext cx="4251929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3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0000" y="896293"/>
            <a:ext cx="10233800" cy="528067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buNone/>
            </a:pPr>
            <a:endParaRPr lang="en-GB" sz="1800" i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>
                    <a:lumMod val="85000"/>
                  </a:schemeClr>
                </a:solidFill>
              </a:rPr>
              <a:t>Data &amp; Methods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Data Sources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Principal Component Analysis</a:t>
            </a:r>
            <a:endParaRPr lang="en-GB" sz="1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Clustering</a:t>
            </a:r>
          </a:p>
          <a:p>
            <a:pPr marL="0" indent="0">
              <a:buNone/>
            </a:pPr>
            <a:endParaRPr lang="en-GB" sz="16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85000"/>
                  </a:schemeClr>
                </a:solidFill>
              </a:rPr>
              <a:t>Results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Scatter plots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K-Means clustering</a:t>
            </a:r>
          </a:p>
          <a:p>
            <a:r>
              <a:rPr lang="en-GB" sz="1800" i="1" dirty="0">
                <a:solidFill>
                  <a:schemeClr val="tx1">
                    <a:lumMod val="85000"/>
                  </a:schemeClr>
                </a:solidFill>
              </a:rPr>
              <a:t>Correlations</a:t>
            </a:r>
          </a:p>
          <a:p>
            <a:pPr marL="0" indent="0">
              <a:buNone/>
            </a:pPr>
            <a:endParaRPr lang="en-GB" sz="16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GB" sz="2200" b="1" dirty="0">
                <a:solidFill>
                  <a:schemeClr val="tx1">
                    <a:lumMod val="85000"/>
                  </a:schemeClr>
                </a:solidFill>
              </a:rPr>
              <a:t>Conclusion</a:t>
            </a: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0DF25-9B1B-4371-BD7F-B12088BD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9" y="330846"/>
            <a:ext cx="3942440" cy="56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221" y="194210"/>
            <a:ext cx="3462476" cy="3427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97" y="212004"/>
            <a:ext cx="3409810" cy="34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6F332-31CE-4C2F-A099-FAEDE2D3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90" y="210464"/>
            <a:ext cx="5017576" cy="16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265" y="2186117"/>
            <a:ext cx="4548935" cy="4548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3" y="2186117"/>
            <a:ext cx="4495136" cy="44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6301"/>
            <a:ext cx="4051699" cy="4051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99" y="2806300"/>
            <a:ext cx="4051699" cy="4051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350" y="2806299"/>
            <a:ext cx="4051699" cy="40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14E59-94F5-4503-9E4C-12BFFA84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48" y="359314"/>
            <a:ext cx="10885633" cy="203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1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76" y="2669775"/>
            <a:ext cx="4051699" cy="4051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211" y="2669774"/>
            <a:ext cx="4051699" cy="4051699"/>
          </a:xfrm>
          <a:prstGeom prst="rect">
            <a:avLst/>
          </a:prstGeom>
        </p:spPr>
      </p:pic>
      <p:pic>
        <p:nvPicPr>
          <p:cNvPr id="7" name="Picture 6">
            <a:extLst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48" y="359314"/>
            <a:ext cx="10885633" cy="203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22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146" y="1690688"/>
            <a:ext cx="5575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PCA reduced data managed to preserve clustering of original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Clustering when looking at nutrition and health indicator separately is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Be aware of deadly vegetables: Apply caution when using correlation coefficients.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Nonetheless: Interesting trends may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Let the data tell its story – don’t get too caught up in your own narrative.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07" y="201477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2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7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87512" y="385798"/>
            <a:ext cx="4497875" cy="1325563"/>
          </a:xfrm>
        </p:spPr>
        <p:txBody>
          <a:bodyPr>
            <a:normAutofit/>
          </a:bodyPr>
          <a:lstStyle/>
          <a:p>
            <a:r>
              <a:rPr lang="en-GB" sz="3200" b="1" i="1" dirty="0">
                <a:solidFill>
                  <a:schemeClr val="tx1"/>
                </a:solidFill>
              </a:rPr>
              <a:t>Thank you for listening!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384" y="2097088"/>
            <a:ext cx="792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GB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885" y="2117626"/>
            <a:ext cx="5852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Food balance sheets: </a:t>
            </a:r>
          </a:p>
          <a:p>
            <a:r>
              <a:rPr lang="en-GB" sz="1600" dirty="0"/>
              <a:t>	fao.org/</a:t>
            </a:r>
            <a:r>
              <a:rPr lang="en-GB" sz="1600" dirty="0" err="1"/>
              <a:t>faostat</a:t>
            </a:r>
            <a:endParaRPr lang="en-GB" sz="1600" dirty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Global Health Observatory: 					who.int/</a:t>
            </a:r>
            <a:r>
              <a:rPr lang="en-GB" sz="1600" dirty="0" err="1"/>
              <a:t>gho</a:t>
            </a:r>
            <a:r>
              <a:rPr lang="en-GB" sz="1600" dirty="0"/>
              <a:t>/database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GNI per capita:</a:t>
            </a:r>
          </a:p>
          <a:p>
            <a:r>
              <a:rPr lang="en-GB" sz="1600" dirty="0"/>
              <a:t>	data.worldbank.org</a:t>
            </a:r>
          </a:p>
          <a:p>
            <a:endParaRPr lang="en-GB" sz="1600" dirty="0"/>
          </a:p>
          <a:p>
            <a:r>
              <a:rPr lang="en-GB" sz="1600" dirty="0"/>
              <a:t>Python libraries used:</a:t>
            </a:r>
          </a:p>
          <a:p>
            <a:r>
              <a:rPr lang="en-GB" sz="1600" dirty="0"/>
              <a:t>	</a:t>
            </a:r>
            <a:r>
              <a:rPr lang="en-GB" sz="1600" dirty="0" err="1"/>
              <a:t>numpy</a:t>
            </a:r>
            <a:r>
              <a:rPr lang="en-GB" sz="1600" dirty="0"/>
              <a:t>, </a:t>
            </a:r>
            <a:r>
              <a:rPr lang="en-GB" sz="1600" dirty="0" err="1"/>
              <a:t>pylab</a:t>
            </a:r>
            <a:r>
              <a:rPr lang="en-GB" sz="1600" dirty="0"/>
              <a:t>, pandas, </a:t>
            </a:r>
            <a:r>
              <a:rPr lang="en-GB" sz="1600" dirty="0" err="1"/>
              <a:t>cartopy</a:t>
            </a:r>
            <a:r>
              <a:rPr lang="en-GB" sz="1600" dirty="0"/>
              <a:t>, seaborn, </a:t>
            </a:r>
            <a:r>
              <a:rPr lang="en-GB" sz="1600" dirty="0" err="1"/>
              <a:t>scipy</a:t>
            </a:r>
            <a:r>
              <a:rPr lang="en-GB" sz="1600" dirty="0"/>
              <a:t>, </a:t>
            </a:r>
            <a:r>
              <a:rPr lang="en-GB" sz="1600" dirty="0" err="1"/>
              <a:t>sklearn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Interesting visualisation to toy around with:</a:t>
            </a:r>
          </a:p>
          <a:p>
            <a:r>
              <a:rPr lang="en-GB" sz="1600" dirty="0"/>
              <a:t>	http://www.nationalgeographic.com/what-the-world-eats/</a:t>
            </a:r>
          </a:p>
        </p:txBody>
      </p:sp>
    </p:spTree>
    <p:extLst>
      <p:ext uri="{BB962C8B-B14F-4D97-AF65-F5344CB8AC3E}">
        <p14:creationId xmlns:p14="http://schemas.microsoft.com/office/powerpoint/2010/main" val="3438577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30352"/>
            <a:ext cx="1050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</a:rPr>
              <a:t>Backup</a:t>
            </a:r>
          </a:p>
          <a:p>
            <a:endParaRPr lang="en-GB" sz="2200" b="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0" y="1271080"/>
            <a:ext cx="5386027" cy="538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907" y="1271080"/>
            <a:ext cx="5386027" cy="53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5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30352"/>
            <a:ext cx="1050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</a:rPr>
              <a:t>Backup</a:t>
            </a:r>
          </a:p>
          <a:p>
            <a:endParaRPr lang="en-GB" sz="2200" b="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" y="1326702"/>
            <a:ext cx="4338934" cy="43389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129" y="1326702"/>
            <a:ext cx="4338934" cy="43389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066" y="1326702"/>
            <a:ext cx="4338934" cy="43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30352"/>
            <a:ext cx="1050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</a:rPr>
              <a:t>Backup</a:t>
            </a:r>
          </a:p>
          <a:p>
            <a:endParaRPr lang="en-GB" sz="2200" b="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295" y="1142367"/>
            <a:ext cx="6328309" cy="4801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1983936"/>
            <a:ext cx="5386027" cy="39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63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30352"/>
            <a:ext cx="1050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</a:rPr>
              <a:t>Backup</a:t>
            </a:r>
          </a:p>
          <a:p>
            <a:endParaRPr lang="en-GB" sz="2200" b="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i="1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295" y="1142367"/>
            <a:ext cx="6328308" cy="4801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2011928"/>
            <a:ext cx="5386027" cy="39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Introduction and Goals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type="body" sz="half" idx="2"/>
          </p:nvPr>
        </p:nvSpPr>
        <p:spPr>
          <a:xfrm>
            <a:off x="839788" y="2653650"/>
            <a:ext cx="6235188" cy="194159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Combination of world nutrition, health indicator and GNI per capita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Apply Principal Component Analysis and clustering to find interesting patterns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Quantify the correlation between different food groups, health indicators and income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249" y="0"/>
            <a:ext cx="4334617" cy="37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type="body" sz="half" idx="2"/>
          </p:nvPr>
        </p:nvSpPr>
        <p:spPr>
          <a:xfrm>
            <a:off x="1119999" y="2166042"/>
            <a:ext cx="4343154" cy="2886405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Nutrition 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FAO.org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Food Balance Sheets (1961 – 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Item of interest: Food supply (kcal/capita/day)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The data is aggregated by food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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78" y="620712"/>
            <a:ext cx="3924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type="body" sz="half" idx="2"/>
          </p:nvPr>
        </p:nvSpPr>
        <p:spPr>
          <a:xfrm>
            <a:off x="1119999" y="2166042"/>
            <a:ext cx="5652760" cy="3498589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Health indicator 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WHO.int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Global Health Observatory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Non-communicable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Common risk factors include unhealthy diet, overweight, raised blood pressure, blood sugar and cholesterol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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131" y="434732"/>
            <a:ext cx="3548911" cy="14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Data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19999" y="2166042"/>
                <a:ext cx="5970476" cy="3498589"/>
              </a:xfrm>
            </p:spPr>
            <p:txBody>
              <a:bodyPr>
                <a:noAutofit/>
              </a:bodyPr>
              <a:lstStyle/>
              <a:p>
                <a:r>
                  <a:rPr lang="en-GB" sz="1800" dirty="0">
                    <a:solidFill>
                      <a:schemeClr val="bg1"/>
                    </a:solidFill>
                  </a:rPr>
                  <a:t>Given percentage of population that is affected by: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olidFill>
                      <a:schemeClr val="bg1"/>
                    </a:solidFill>
                  </a:rPr>
                  <a:t>Raised fasting blood glucose (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GB" sz="18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1800" b="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mmol</a:t>
                </a:r>
                <a:r>
                  <a:rPr lang="en-GB" sz="18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/L or on medication)</a:t>
                </a:r>
                <a:endParaRPr lang="en-GB" sz="1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olidFill>
                      <a:schemeClr val="bg1"/>
                    </a:solidFill>
                  </a:rPr>
                  <a:t>Raised total cholesterol (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18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mmol</a:t>
                </a:r>
                <a:r>
                  <a:rPr lang="en-GB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/L)</a:t>
                </a:r>
                <a:endParaRPr lang="en-GB" sz="1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olidFill>
                      <a:schemeClr val="bg1"/>
                    </a:solidFill>
                  </a:rPr>
                  <a:t>Raised blood pressure (SBP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140</m:t>
                    </m:r>
                  </m:oMath>
                </a14:m>
                <a:r>
                  <a:rPr lang="en-GB" sz="18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or  DBP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), age-standardized</a:t>
                </a:r>
                <a:endParaRPr lang="en-GB" sz="1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Overweight (body mass index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25)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, age-standardized</a:t>
                </a:r>
                <a:endParaRPr lang="en-GB" sz="1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solidFill>
                    <a:schemeClr val="bg1"/>
                  </a:solidFill>
                </a:endParaRPr>
              </a:p>
              <a:p>
                <a:r>
                  <a:rPr lang="en-GB" sz="1800" dirty="0">
                    <a:solidFill>
                      <a:schemeClr val="bg1"/>
                    </a:solidFill>
                  </a:rPr>
                  <a:t>Also: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olidFill>
                      <a:schemeClr val="bg1"/>
                    </a:solidFill>
                  </a:rPr>
                  <a:t>HALE: Healthy Life Expectancy Index</a:t>
                </a:r>
              </a:p>
              <a:p>
                <a:endParaRPr lang="en-GB" sz="1800" dirty="0">
                  <a:solidFill>
                    <a:schemeClr val="bg1"/>
                  </a:solidFill>
                </a:endParaRPr>
              </a:p>
              <a:p>
                <a:endParaRPr lang="en-GB" sz="1800" dirty="0">
                  <a:solidFill>
                    <a:schemeClr val="bg1"/>
                  </a:solidFill>
                </a:endParaRPr>
              </a:p>
              <a:p>
                <a:endParaRPr lang="en-GB" sz="1800" dirty="0">
                  <a:solidFill>
                    <a:schemeClr val="bg1"/>
                  </a:solidFill>
                </a:endParaRPr>
              </a:p>
              <a:p>
                <a:endParaRPr lang="en-GB" sz="1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solidFill>
                    <a:schemeClr val="bg1"/>
                  </a:solidFill>
                </a:endParaRPr>
              </a:p>
              <a:p>
                <a:endParaRPr lang="en-GB" sz="1800" dirty="0">
                  <a:solidFill>
                    <a:schemeClr val="bg1"/>
                  </a:solidFill>
                </a:endParaRPr>
              </a:p>
              <a:p>
                <a:endParaRPr lang="en-GB" sz="1800" dirty="0">
                  <a:solidFill>
                    <a:schemeClr val="bg1"/>
                  </a:solidFill>
                </a:endParaRPr>
              </a:p>
              <a:p>
                <a:r>
                  <a:rPr lang="en-GB" sz="1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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19999" y="2166042"/>
                <a:ext cx="5970476" cy="3498589"/>
              </a:xfrm>
              <a:blipFill>
                <a:blip r:embed="rId3"/>
                <a:stretch>
                  <a:fillRect l="-919" t="-1568" b="-97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131" y="434732"/>
            <a:ext cx="3548911" cy="14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type="body" sz="half" idx="2"/>
          </p:nvPr>
        </p:nvSpPr>
        <p:spPr>
          <a:xfrm>
            <a:off x="1119999" y="2166042"/>
            <a:ext cx="5970476" cy="3498589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GNI per capita to estimate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data.worldbank.org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Latest (2015) values in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This dataset is only used for the correlation part of this talk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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213" y="434732"/>
            <a:ext cx="3416746" cy="14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Principal Component Analysis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20000" y="1690688"/>
            <a:ext cx="65129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Reminders: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PCA emphasizes variation and can be used to reduce the dimensionality of a dataset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It involves finding linear combinations of a set of variables that has maximum variance and removing its effect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In my case: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Up to 20 dimensional dataset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PCA allows to visualise the data in two or three dimensions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20001" y="1690688"/>
            <a:ext cx="5094820" cy="435133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Flat clustering with the K-Means algorithm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Metric used: Distance between points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Parameter: Number of clusters (n = 6)</a:t>
            </a:r>
          </a:p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Six regions: Africa, Americas, Europe, Eastern Mediterranean, South-East Asia, Western Pacific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86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5733</TotalTime>
  <Words>1265</Words>
  <Application>Microsoft Office PowerPoint</Application>
  <PresentationFormat>Widescreen</PresentationFormat>
  <Paragraphs>278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Corbel</vt:lpstr>
      <vt:lpstr>Symbol</vt:lpstr>
      <vt:lpstr>Depth</vt:lpstr>
      <vt:lpstr>Nutrition and non-communicable disease risk factors</vt:lpstr>
      <vt:lpstr>PowerPoint Presentation</vt:lpstr>
      <vt:lpstr>Introduction and Goals</vt:lpstr>
      <vt:lpstr>Data Sources</vt:lpstr>
      <vt:lpstr>Data Sources</vt:lpstr>
      <vt:lpstr>Data Sources</vt:lpstr>
      <vt:lpstr>Data Sources</vt:lpstr>
      <vt:lpstr>Principal Component Analysis</vt:lpstr>
      <vt:lpstr>Clustering</vt:lpstr>
      <vt:lpstr>PowerPoint Presentation</vt:lpstr>
      <vt:lpstr>Scatter plots</vt:lpstr>
      <vt:lpstr>Scatter plots</vt:lpstr>
      <vt:lpstr>Scatter plots</vt:lpstr>
      <vt:lpstr>K-Means clustering</vt:lpstr>
      <vt:lpstr>K-Means clustering</vt:lpstr>
      <vt:lpstr>K-Means clustering</vt:lpstr>
      <vt:lpstr>PowerPoint Presentation</vt:lpstr>
      <vt:lpstr>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for listening!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argon calorimeters</dc:title>
  <dc:creator>Simon</dc:creator>
  <cp:lastModifiedBy>Simon Müller</cp:lastModifiedBy>
  <cp:revision>279</cp:revision>
  <dcterms:created xsi:type="dcterms:W3CDTF">2015-11-17T19:35:14Z</dcterms:created>
  <dcterms:modified xsi:type="dcterms:W3CDTF">2017-05-30T09:43:02Z</dcterms:modified>
</cp:coreProperties>
</file>