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78" r:id="rId8"/>
    <p:sldId id="279" r:id="rId9"/>
    <p:sldId id="277" r:id="rId10"/>
    <p:sldId id="280" r:id="rId11"/>
  </p:sldIdLst>
  <p:sldSz cx="9144000" cy="5143500" type="screen16x9"/>
  <p:notesSz cx="6858000" cy="9144000"/>
  <p:embeddedFontLst>
    <p:embeddedFont>
      <p:font typeface="Old Standard TT" panose="020B0604020202020204" charset="0"/>
      <p:regular r:id="rId13"/>
      <p:bold r:id="rId14"/>
      <p:italic r:id="rId15"/>
    </p:embeddedFont>
    <p:embeddedFont>
      <p:font typeface="Verdana" panose="020B0604030504040204" pitchFamily="34" charset="0"/>
      <p:regular r:id="rId16"/>
      <p:bold r:id="rId17"/>
      <p:italic r:id="rId18"/>
      <p:boldItalic r:id="rId19"/>
    </p:embeddedFont>
    <p:embeddedFont>
      <p:font typeface="Vivaldi" panose="03020602050506090804" pitchFamily="66" charset="0"/>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31A0-B54F-4074-B715-25ACAA0CFE16}" type="doc">
      <dgm:prSet loTypeId="urn:diagrams.loki3.com/TabbedArc+Icon" loCatId="officeonline" qsTypeId="urn:microsoft.com/office/officeart/2005/8/quickstyle/simple1" qsCatId="simple" csTypeId="urn:microsoft.com/office/officeart/2005/8/colors/accent1_2" csCatId="accent1" phldr="1"/>
      <dgm:spPr/>
    </dgm:pt>
    <dgm:pt modelId="{B63BE3FB-97E4-4022-BFFE-51261BFE9CD5}">
      <dgm:prSet phldrT="[Text]"/>
      <dgm:spPr/>
      <dgm:t>
        <a:bodyPr/>
        <a:lstStyle/>
        <a:p>
          <a:r>
            <a:rPr lang="en-US" dirty="0" smtClean="0">
              <a:solidFill>
                <a:schemeClr val="tx1"/>
              </a:solidFill>
              <a:latin typeface="Old Standard TT"/>
              <a:ea typeface="Old Standard TT"/>
              <a:cs typeface="Old Standard TT"/>
              <a:sym typeface="Old Standard TT"/>
            </a:rPr>
            <a:t>Lossless compression</a:t>
          </a:r>
          <a:endParaRPr lang="en-US" dirty="0">
            <a:solidFill>
              <a:schemeClr val="tx1"/>
            </a:solidFill>
          </a:endParaRPr>
        </a:p>
      </dgm:t>
    </dgm:pt>
    <dgm:pt modelId="{B74E2990-F029-4645-80B1-555A950EED8D}" type="parTrans" cxnId="{CDB8F5B0-F466-45FF-A548-51A827FD1969}">
      <dgm:prSet/>
      <dgm:spPr/>
      <dgm:t>
        <a:bodyPr/>
        <a:lstStyle/>
        <a:p>
          <a:endParaRPr lang="en-US"/>
        </a:p>
      </dgm:t>
    </dgm:pt>
    <dgm:pt modelId="{44AB051B-F5AE-43EE-9ECF-195F3970F086}" type="sibTrans" cxnId="{CDB8F5B0-F466-45FF-A548-51A827FD1969}">
      <dgm:prSet/>
      <dgm:spPr/>
      <dgm:t>
        <a:bodyPr/>
        <a:lstStyle/>
        <a:p>
          <a:endParaRPr lang="en-US"/>
        </a:p>
      </dgm:t>
    </dgm:pt>
    <dgm:pt modelId="{6EA0EDE1-99FB-4627-B606-809E7DE84444}">
      <dgm:prSet phldrT="[Text]"/>
      <dgm:spPr/>
      <dgm:t>
        <a:bodyPr/>
        <a:lstStyle/>
        <a:p>
          <a:pPr rtl="0"/>
          <a:r>
            <a:rPr lang="en-US" dirty="0" err="1" smtClean="0">
              <a:solidFill>
                <a:schemeClr val="tx1"/>
              </a:solidFill>
              <a:latin typeface="Old Standard TT"/>
              <a:ea typeface="Old Standard TT"/>
              <a:cs typeface="Old Standard TT"/>
              <a:sym typeface="Old Standard TT"/>
            </a:rPr>
            <a:t>Lossy</a:t>
          </a:r>
          <a:r>
            <a:rPr lang="en-US" dirty="0" smtClean="0">
              <a:solidFill>
                <a:schemeClr val="tx1"/>
              </a:solidFill>
              <a:latin typeface="Old Standard TT"/>
              <a:ea typeface="Old Standard TT"/>
              <a:cs typeface="Old Standard TT"/>
              <a:sym typeface="Old Standard TT"/>
            </a:rPr>
            <a:t> compression</a:t>
          </a:r>
          <a:endParaRPr lang="en-US" dirty="0">
            <a:solidFill>
              <a:schemeClr val="tx1"/>
            </a:solidFill>
          </a:endParaRPr>
        </a:p>
      </dgm:t>
    </dgm:pt>
    <dgm:pt modelId="{A6221EBE-D7BE-4C86-9565-47B9E79D7B0A}" type="parTrans" cxnId="{00B2E23E-1682-40BC-B509-EA95FE95909E}">
      <dgm:prSet/>
      <dgm:spPr/>
      <dgm:t>
        <a:bodyPr/>
        <a:lstStyle/>
        <a:p>
          <a:endParaRPr lang="en-US"/>
        </a:p>
      </dgm:t>
    </dgm:pt>
    <dgm:pt modelId="{A51180B0-CC92-44AE-84DF-7B395AC218DA}" type="sibTrans" cxnId="{00B2E23E-1682-40BC-B509-EA95FE95909E}">
      <dgm:prSet/>
      <dgm:spPr/>
      <dgm:t>
        <a:bodyPr/>
        <a:lstStyle/>
        <a:p>
          <a:endParaRPr lang="en-US"/>
        </a:p>
      </dgm:t>
    </dgm:pt>
    <dgm:pt modelId="{404A0351-556F-4D17-B7C6-1829A30EA814}" type="pres">
      <dgm:prSet presAssocID="{3C5331A0-B54F-4074-B715-25ACAA0CFE16}" presName="Name0" presStyleCnt="0">
        <dgm:presLayoutVars>
          <dgm:dir/>
          <dgm:resizeHandles val="exact"/>
        </dgm:presLayoutVars>
      </dgm:prSet>
      <dgm:spPr/>
    </dgm:pt>
    <dgm:pt modelId="{0E47888E-2D75-4F2B-97DB-A11319D8E264}" type="pres">
      <dgm:prSet presAssocID="{B63BE3FB-97E4-4022-BFFE-51261BFE9CD5}" presName="twoplus" presStyleLbl="node1" presStyleIdx="0" presStyleCnt="2">
        <dgm:presLayoutVars>
          <dgm:bulletEnabled val="1"/>
        </dgm:presLayoutVars>
      </dgm:prSet>
      <dgm:spPr/>
      <dgm:t>
        <a:bodyPr/>
        <a:lstStyle/>
        <a:p>
          <a:endParaRPr lang="en-US"/>
        </a:p>
      </dgm:t>
    </dgm:pt>
    <dgm:pt modelId="{BD5EF3EE-447F-4DB6-B3D8-266689FF22C6}" type="pres">
      <dgm:prSet presAssocID="{6EA0EDE1-99FB-4627-B606-809E7DE84444}" presName="twoplus" presStyleLbl="node1" presStyleIdx="1" presStyleCnt="2">
        <dgm:presLayoutVars>
          <dgm:bulletEnabled val="1"/>
        </dgm:presLayoutVars>
      </dgm:prSet>
      <dgm:spPr/>
      <dgm:t>
        <a:bodyPr/>
        <a:lstStyle/>
        <a:p>
          <a:endParaRPr lang="en-US"/>
        </a:p>
      </dgm:t>
    </dgm:pt>
  </dgm:ptLst>
  <dgm:cxnLst>
    <dgm:cxn modelId="{CDB8F5B0-F466-45FF-A548-51A827FD1969}" srcId="{3C5331A0-B54F-4074-B715-25ACAA0CFE16}" destId="{B63BE3FB-97E4-4022-BFFE-51261BFE9CD5}" srcOrd="0" destOrd="0" parTransId="{B74E2990-F029-4645-80B1-555A950EED8D}" sibTransId="{44AB051B-F5AE-43EE-9ECF-195F3970F086}"/>
    <dgm:cxn modelId="{5BE86844-DB20-4186-AEC1-15402A27DD7B}" type="presOf" srcId="{B63BE3FB-97E4-4022-BFFE-51261BFE9CD5}" destId="{0E47888E-2D75-4F2B-97DB-A11319D8E264}" srcOrd="0" destOrd="0" presId="urn:diagrams.loki3.com/TabbedArc+Icon"/>
    <dgm:cxn modelId="{3191713C-7B18-4CA7-B6D9-C4ADE06B50F2}" type="presOf" srcId="{3C5331A0-B54F-4074-B715-25ACAA0CFE16}" destId="{404A0351-556F-4D17-B7C6-1829A30EA814}" srcOrd="0" destOrd="0" presId="urn:diagrams.loki3.com/TabbedArc+Icon"/>
    <dgm:cxn modelId="{00B2E23E-1682-40BC-B509-EA95FE95909E}" srcId="{3C5331A0-B54F-4074-B715-25ACAA0CFE16}" destId="{6EA0EDE1-99FB-4627-B606-809E7DE84444}" srcOrd="1" destOrd="0" parTransId="{A6221EBE-D7BE-4C86-9565-47B9E79D7B0A}" sibTransId="{A51180B0-CC92-44AE-84DF-7B395AC218DA}"/>
    <dgm:cxn modelId="{AB0882BC-E0E9-487E-B3D7-38613CCF5129}" type="presOf" srcId="{6EA0EDE1-99FB-4627-B606-809E7DE84444}" destId="{BD5EF3EE-447F-4DB6-B3D8-266689FF22C6}" srcOrd="0" destOrd="0" presId="urn:diagrams.loki3.com/TabbedArc+Icon"/>
    <dgm:cxn modelId="{B106C769-6F2E-466A-B253-83D55FD606DE}" type="presParOf" srcId="{404A0351-556F-4D17-B7C6-1829A30EA814}" destId="{0E47888E-2D75-4F2B-97DB-A11319D8E264}" srcOrd="0" destOrd="0" presId="urn:diagrams.loki3.com/TabbedArc+Icon"/>
    <dgm:cxn modelId="{167360CC-261F-4934-8ACA-97C24CAAA036}" type="presParOf" srcId="{404A0351-556F-4D17-B7C6-1829A30EA814}" destId="{BD5EF3EE-447F-4DB6-B3D8-266689FF22C6}" srcOrd="1"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7888E-2D75-4F2B-97DB-A11319D8E264}">
      <dsp:nvSpPr>
        <dsp:cNvPr id="0" name=""/>
        <dsp:cNvSpPr/>
      </dsp:nvSpPr>
      <dsp:spPr>
        <a:xfrm rot="19200000">
          <a:off x="379" y="704796"/>
          <a:ext cx="2436728" cy="1583873"/>
        </a:xfrm>
        <a:prstGeom prst="round2Same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38100" rIns="114300" bIns="381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tx1"/>
              </a:solidFill>
              <a:latin typeface="Old Standard TT"/>
              <a:ea typeface="Old Standard TT"/>
              <a:cs typeface="Old Standard TT"/>
              <a:sym typeface="Old Standard TT"/>
            </a:rPr>
            <a:t>Lossless compression</a:t>
          </a:r>
          <a:endParaRPr lang="en-US" sz="3000" kern="1200" dirty="0">
            <a:solidFill>
              <a:schemeClr val="tx1"/>
            </a:solidFill>
          </a:endParaRPr>
        </a:p>
      </dsp:txBody>
      <dsp:txXfrm>
        <a:off x="102547" y="773070"/>
        <a:ext cx="2282092" cy="1506555"/>
      </dsp:txXfrm>
    </dsp:sp>
    <dsp:sp modelId="{BD5EF3EE-447F-4DB6-B3D8-266689FF22C6}">
      <dsp:nvSpPr>
        <dsp:cNvPr id="0" name=""/>
        <dsp:cNvSpPr/>
      </dsp:nvSpPr>
      <dsp:spPr>
        <a:xfrm rot="2400000">
          <a:off x="2975495" y="704796"/>
          <a:ext cx="2436728" cy="1583873"/>
        </a:xfrm>
        <a:prstGeom prst="round2Same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38100" rIns="114300" bIns="38100" numCol="1" spcCol="1270" anchor="ctr" anchorCtr="0">
          <a:noAutofit/>
        </a:bodyPr>
        <a:lstStyle/>
        <a:p>
          <a:pPr lvl="0" algn="ctr" defTabSz="1333500" rtl="0">
            <a:lnSpc>
              <a:spcPct val="90000"/>
            </a:lnSpc>
            <a:spcBef>
              <a:spcPct val="0"/>
            </a:spcBef>
            <a:spcAft>
              <a:spcPct val="35000"/>
            </a:spcAft>
          </a:pPr>
          <a:r>
            <a:rPr lang="en-US" sz="3000" kern="1200" dirty="0" err="1" smtClean="0">
              <a:solidFill>
                <a:schemeClr val="tx1"/>
              </a:solidFill>
              <a:latin typeface="Old Standard TT"/>
              <a:ea typeface="Old Standard TT"/>
              <a:cs typeface="Old Standard TT"/>
              <a:sym typeface="Old Standard TT"/>
            </a:rPr>
            <a:t>Lossy</a:t>
          </a:r>
          <a:r>
            <a:rPr lang="en-US" sz="3000" kern="1200" dirty="0" smtClean="0">
              <a:solidFill>
                <a:schemeClr val="tx1"/>
              </a:solidFill>
              <a:latin typeface="Old Standard TT"/>
              <a:ea typeface="Old Standard TT"/>
              <a:cs typeface="Old Standard TT"/>
              <a:sym typeface="Old Standard TT"/>
            </a:rPr>
            <a:t> compression</a:t>
          </a:r>
          <a:endParaRPr lang="en-US" sz="3000" kern="1200" dirty="0">
            <a:solidFill>
              <a:schemeClr val="tx1"/>
            </a:solidFill>
          </a:endParaRPr>
        </a:p>
      </dsp:txBody>
      <dsp:txXfrm>
        <a:off x="3027963" y="773070"/>
        <a:ext cx="2282092" cy="1506555"/>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f2d37fc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f2d37fc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f2d37fca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f2d37fca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05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68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f2d37fca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f2d37fca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2433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cxnSp>
        <p:nvCxnSpPr>
          <p:cNvPr id="19" name="Google Shape;19;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0" name="Google Shape;20;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
        <p:cNvGrpSpPr/>
        <p:nvPr/>
      </p:nvGrpSpPr>
      <p:grpSpPr>
        <a:xfrm>
          <a:off x="0" y="0"/>
          <a:ext cx="0" cy="0"/>
          <a:chOff x="0" y="0"/>
          <a:chExt cx="0" cy="0"/>
        </a:xfrm>
      </p:grpSpPr>
      <p:sp>
        <p:nvSpPr>
          <p:cNvPr id="23" name="Google Shape;23;p5"/>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 name="Google Shape;24;p5"/>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25" name="Google Shape;25;p5"/>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26" name="Google Shape;26;p5"/>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 name="Google Shape;27;p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dirty="0" smtClean="0"/>
              <a:t>Data Compression Algorithm</a:t>
            </a:r>
            <a:endParaRPr dirty="0"/>
          </a:p>
        </p:txBody>
      </p:sp>
      <p:sp>
        <p:nvSpPr>
          <p:cNvPr id="60" name="Google Shape;60;p13"/>
          <p:cNvSpPr txBox="1">
            <a:spLocks noGrp="1"/>
          </p:cNvSpPr>
          <p:nvPr>
            <p:ph type="subTitle" idx="1"/>
          </p:nvPr>
        </p:nvSpPr>
        <p:spPr>
          <a:xfrm>
            <a:off x="512700" y="3751726"/>
            <a:ext cx="3833269" cy="1179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dirty="0" smtClean="0"/>
              <a:t>Presented by :</a:t>
            </a:r>
          </a:p>
          <a:p>
            <a:pPr marL="0" lvl="0" indent="0" algn="l" rtl="0">
              <a:lnSpc>
                <a:spcPct val="100000"/>
              </a:lnSpc>
              <a:spcBef>
                <a:spcPts val="0"/>
              </a:spcBef>
              <a:spcAft>
                <a:spcPts val="0"/>
              </a:spcAft>
              <a:buSzPts val="2400"/>
              <a:buNone/>
            </a:pPr>
            <a:r>
              <a:rPr lang="en-US" dirty="0" smtClean="0"/>
              <a:t>17BIT055 </a:t>
            </a:r>
            <a:r>
              <a:rPr lang="en-US" dirty="0" smtClean="0"/>
              <a:t>Mufaddal </a:t>
            </a:r>
            <a:r>
              <a:rPr lang="en-US" dirty="0" smtClean="0"/>
              <a:t>Naya</a:t>
            </a:r>
          </a:p>
          <a:p>
            <a:pPr marL="0" lvl="0" indent="0" algn="l" rtl="0">
              <a:lnSpc>
                <a:spcPct val="100000"/>
              </a:lnSpc>
              <a:spcBef>
                <a:spcPts val="0"/>
              </a:spcBef>
              <a:spcAft>
                <a:spcPts val="0"/>
              </a:spcAft>
              <a:buSzPts val="2400"/>
              <a:buNone/>
            </a:pPr>
            <a:r>
              <a:rPr lang="en-US" dirty="0" smtClean="0"/>
              <a:t>17BIT056 </a:t>
            </a:r>
            <a:r>
              <a:rPr lang="en-US" dirty="0" err="1" smtClean="0"/>
              <a:t>Musaab</a:t>
            </a:r>
            <a:r>
              <a:rPr lang="en-US" dirty="0" smtClean="0"/>
              <a:t> </a:t>
            </a:r>
            <a:r>
              <a:rPr lang="en-US" dirty="0" err="1" smtClean="0"/>
              <a:t>Shirgar</a:t>
            </a:r>
            <a:endParaRPr dirty="0"/>
          </a:p>
        </p:txBody>
      </p:sp>
      <p:sp>
        <p:nvSpPr>
          <p:cNvPr id="4" name="Google Shape;60;p13"/>
          <p:cNvSpPr txBox="1">
            <a:spLocks/>
          </p:cNvSpPr>
          <p:nvPr/>
        </p:nvSpPr>
        <p:spPr>
          <a:xfrm>
            <a:off x="4572000" y="3751726"/>
            <a:ext cx="3833269" cy="1179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L="1371600" marR="0" lvl="2"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L="1828800" marR="0" lvl="3"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L="2286000" marR="0" lvl="4"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L="2743200" marR="0" lvl="5"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L="3200400" marR="0" lvl="6"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L="3657600" marR="0" lvl="7"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L="4114800" marR="0" lvl="8"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pPr marL="0" indent="0"/>
            <a:r>
              <a:rPr lang="en-US" dirty="0" smtClean="0"/>
              <a:t>Guided by :</a:t>
            </a:r>
          </a:p>
          <a:p>
            <a:pPr marL="0" indent="0"/>
            <a:r>
              <a:rPr lang="en-US" dirty="0" smtClean="0"/>
              <a:t>Prof. </a:t>
            </a:r>
            <a:r>
              <a:rPr lang="en-US" dirty="0" err="1" smtClean="0"/>
              <a:t>Usha</a:t>
            </a:r>
            <a:r>
              <a:rPr lang="en-US" dirty="0" smtClean="0"/>
              <a:t> Patel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3" name="TextBox 2"/>
          <p:cNvSpPr txBox="1"/>
          <p:nvPr/>
        </p:nvSpPr>
        <p:spPr>
          <a:xfrm>
            <a:off x="460612" y="2896738"/>
            <a:ext cx="6223379" cy="1419619"/>
          </a:xfrm>
          <a:prstGeom prst="rect">
            <a:avLst/>
          </a:prstGeom>
          <a:noFill/>
        </p:spPr>
        <p:txBody>
          <a:bodyPr wrap="square" rtlCol="0">
            <a:spAutoFit/>
          </a:bodyPr>
          <a:lstStyle/>
          <a:p>
            <a:r>
              <a:rPr lang="en-US" sz="8625" b="1" dirty="0">
                <a:solidFill>
                  <a:schemeClr val="tx1"/>
                </a:solidFill>
                <a:latin typeface="Vivaldi" panose="03020602050506090804" pitchFamily="66" charset="0"/>
                <a:ea typeface="Verdana" panose="020B0604030504040204" pitchFamily="34" charset="0"/>
              </a:rPr>
              <a:t>Thank You</a:t>
            </a:r>
          </a:p>
        </p:txBody>
      </p:sp>
    </p:spTree>
    <p:extLst>
      <p:ext uri="{BB962C8B-B14F-4D97-AF65-F5344CB8AC3E}">
        <p14:creationId xmlns:p14="http://schemas.microsoft.com/office/powerpoint/2010/main" val="382121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400"/>
              <a:buNone/>
            </a:pPr>
            <a:r>
              <a:rPr lang="en-US"/>
              <a:t>COMPRESSION TECHNIQUES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632425" y="350175"/>
            <a:ext cx="7632900" cy="43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FFFFFF"/>
                </a:solidFill>
                <a:latin typeface="Old Standard TT"/>
                <a:ea typeface="Old Standard TT"/>
                <a:cs typeface="Old Standard TT"/>
                <a:sym typeface="Old Standard TT"/>
              </a:rPr>
              <a:t>The two </a:t>
            </a:r>
            <a:r>
              <a:rPr lang="en-US" sz="3600" dirty="0" smtClean="0">
                <a:solidFill>
                  <a:srgbClr val="FFFFFF"/>
                </a:solidFill>
                <a:latin typeface="Old Standard TT"/>
                <a:ea typeface="Old Standard TT"/>
                <a:cs typeface="Old Standard TT"/>
                <a:sym typeface="Old Standard TT"/>
              </a:rPr>
              <a:t>types </a:t>
            </a:r>
            <a:r>
              <a:rPr lang="en-US" sz="3600" dirty="0">
                <a:solidFill>
                  <a:srgbClr val="FFFFFF"/>
                </a:solidFill>
                <a:latin typeface="Old Standard TT"/>
                <a:ea typeface="Old Standard TT"/>
                <a:cs typeface="Old Standard TT"/>
                <a:sym typeface="Old Standard TT"/>
              </a:rPr>
              <a:t>of compression techniques are:</a:t>
            </a:r>
            <a:endParaRPr sz="3600" dirty="0">
              <a:solidFill>
                <a:srgbClr val="FFFFFF"/>
              </a:solidFill>
              <a:latin typeface="Old Standard TT"/>
              <a:ea typeface="Old Standard TT"/>
              <a:cs typeface="Old Standard TT"/>
              <a:sym typeface="Old Standard TT"/>
            </a:endParaRPr>
          </a:p>
          <a:p>
            <a:pPr lvl="0" algn="l" rtl="0">
              <a:spcBef>
                <a:spcPts val="0"/>
              </a:spcBef>
              <a:spcAft>
                <a:spcPts val="0"/>
              </a:spcAft>
              <a:buClr>
                <a:srgbClr val="FFFFFF"/>
              </a:buClr>
              <a:buSzPts val="3600"/>
            </a:pPr>
            <a:endParaRPr sz="3600" dirty="0">
              <a:solidFill>
                <a:srgbClr val="FFFFFF"/>
              </a:solidFill>
              <a:latin typeface="Old Standard TT"/>
              <a:ea typeface="Old Standard TT"/>
              <a:cs typeface="Old Standard TT"/>
              <a:sym typeface="Old Standard TT"/>
            </a:endParaRPr>
          </a:p>
        </p:txBody>
      </p:sp>
      <p:sp>
        <p:nvSpPr>
          <p:cNvPr id="3" name="Rectangle 2"/>
          <p:cNvSpPr/>
          <p:nvPr/>
        </p:nvSpPr>
        <p:spPr>
          <a:xfrm>
            <a:off x="632425" y="3462391"/>
            <a:ext cx="487458" cy="2876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484075736"/>
              </p:ext>
            </p:extLst>
          </p:nvPr>
        </p:nvGraphicFramePr>
        <p:xfrm>
          <a:off x="1742573" y="1551397"/>
          <a:ext cx="5412603" cy="2993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540242" y="305175"/>
            <a:ext cx="4093800" cy="4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ld Standard TT"/>
                <a:ea typeface="Old Standard TT"/>
                <a:cs typeface="Old Standard TT"/>
                <a:sym typeface="Old Standard TT"/>
              </a:rPr>
              <a:t>Lossless compression:</a:t>
            </a:r>
            <a:endParaRPr sz="30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As the name implies, lossless compression involves no loss of any kind of information.</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Generally used for applications that can’t tolerate any kind of information loss.</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Important areas for lossless compression are text compressions.</a:t>
            </a:r>
            <a:endParaRPr sz="2400" dirty="0">
              <a:solidFill>
                <a:srgbClr val="FFFFFF"/>
              </a:solidFill>
              <a:latin typeface="Old Standard TT"/>
              <a:ea typeface="Old Standard TT"/>
              <a:cs typeface="Old Standard TT"/>
              <a:sym typeface="Old Standard TT"/>
            </a:endParaRPr>
          </a:p>
          <a:p>
            <a:pPr marL="457200" lvl="0" indent="0" algn="l" rtl="0">
              <a:spcBef>
                <a:spcPts val="0"/>
              </a:spcBef>
              <a:spcAft>
                <a:spcPts val="0"/>
              </a:spcAft>
              <a:buNone/>
            </a:pPr>
            <a:endParaRPr sz="2000" dirty="0">
              <a:solidFill>
                <a:srgbClr val="FFFFFF"/>
              </a:solidFill>
              <a:latin typeface="Old Standard TT"/>
              <a:ea typeface="Old Standard TT"/>
              <a:cs typeface="Old Standard TT"/>
              <a:sym typeface="Old Standard TT"/>
            </a:endParaRPr>
          </a:p>
        </p:txBody>
      </p:sp>
      <p:sp>
        <p:nvSpPr>
          <p:cNvPr id="76" name="Google Shape;76;p16"/>
          <p:cNvSpPr txBox="1"/>
          <p:nvPr/>
        </p:nvSpPr>
        <p:spPr>
          <a:xfrm>
            <a:off x="5056150" y="604875"/>
            <a:ext cx="3808800" cy="434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If data of any kind are to be processed or “enhanced” later to yield more information, it is important that the integrity be preserved and that is why texts are compressed using Lossless compression techniques.</a:t>
            </a:r>
            <a:endParaRPr sz="2400" dirty="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endParaRPr sz="2400" dirty="0">
              <a:solidFill>
                <a:srgbClr val="FFFFFF"/>
              </a:solidFill>
              <a:latin typeface="Old Standard TT"/>
              <a:ea typeface="Old Standard TT"/>
              <a:cs typeface="Old Standard TT"/>
              <a:sym typeface="Old Standard TT"/>
            </a:endParaRPr>
          </a:p>
        </p:txBody>
      </p:sp>
      <p:sp>
        <p:nvSpPr>
          <p:cNvPr id="4" name="Rectangle 3"/>
          <p:cNvSpPr/>
          <p:nvPr/>
        </p:nvSpPr>
        <p:spPr>
          <a:xfrm>
            <a:off x="595901" y="3472665"/>
            <a:ext cx="482886" cy="2363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901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Lossy Compression:</a:t>
            </a:r>
            <a:endParaRPr/>
          </a:p>
        </p:txBody>
      </p:sp>
      <p:sp>
        <p:nvSpPr>
          <p:cNvPr id="82" name="Google Shape;82;p17"/>
          <p:cNvSpPr txBox="1">
            <a:spLocks noGrp="1"/>
          </p:cNvSpPr>
          <p:nvPr>
            <p:ph type="body" idx="1"/>
          </p:nvPr>
        </p:nvSpPr>
        <p:spPr>
          <a:xfrm>
            <a:off x="311700" y="875025"/>
            <a:ext cx="3999900" cy="4093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These types of compression involve some loss of information.</a:t>
            </a:r>
            <a:endParaRPr sz="2400"/>
          </a:p>
          <a:p>
            <a:pPr marL="457200" lvl="0" indent="-381000" algn="l" rtl="0">
              <a:spcBef>
                <a:spcPts val="0"/>
              </a:spcBef>
              <a:spcAft>
                <a:spcPts val="0"/>
              </a:spcAft>
              <a:buSzPts val="2400"/>
              <a:buChar char="●"/>
            </a:pPr>
            <a:r>
              <a:rPr lang="en-US" sz="2400"/>
              <a:t>The data which is lost generally cannot be recovered.</a:t>
            </a:r>
            <a:endParaRPr sz="2400"/>
          </a:p>
          <a:p>
            <a:pPr marL="457200" lvl="0" indent="-381000" algn="l" rtl="0">
              <a:spcBef>
                <a:spcPts val="0"/>
              </a:spcBef>
              <a:spcAft>
                <a:spcPts val="0"/>
              </a:spcAft>
              <a:buSzPts val="2400"/>
              <a:buChar char="●"/>
            </a:pPr>
            <a:r>
              <a:rPr lang="en-US" sz="2400"/>
              <a:t>Instead of this, we can generally obtain much higher compression  </a:t>
            </a:r>
            <a:endParaRPr sz="2400"/>
          </a:p>
        </p:txBody>
      </p:sp>
      <p:sp>
        <p:nvSpPr>
          <p:cNvPr id="83" name="Google Shape;83;p17"/>
          <p:cNvSpPr txBox="1">
            <a:spLocks noGrp="1"/>
          </p:cNvSpPr>
          <p:nvPr>
            <p:ph type="body" idx="2"/>
          </p:nvPr>
        </p:nvSpPr>
        <p:spPr>
          <a:xfrm>
            <a:off x="4832400" y="875025"/>
            <a:ext cx="3999900" cy="40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ratios.</a:t>
            </a:r>
            <a:endParaRPr sz="2400"/>
          </a:p>
          <a:p>
            <a:pPr marL="457200" lvl="0" indent="-381000" algn="l" rtl="0">
              <a:spcBef>
                <a:spcPts val="0"/>
              </a:spcBef>
              <a:spcAft>
                <a:spcPts val="0"/>
              </a:spcAft>
              <a:buSzPts val="2400"/>
              <a:buChar char="●"/>
            </a:pPr>
            <a:r>
              <a:rPr lang="en-US" sz="2400"/>
              <a:t>JPEG images and GIFs are compressed using lossy compression techniques.</a:t>
            </a:r>
            <a:endParaRPr sz="2400"/>
          </a:p>
          <a:p>
            <a:pPr marL="457200" lvl="0" indent="-381000" algn="l" rtl="0">
              <a:spcBef>
                <a:spcPts val="0"/>
              </a:spcBef>
              <a:spcAft>
                <a:spcPts val="0"/>
              </a:spcAft>
              <a:buSzPts val="2400"/>
              <a:buChar char="●"/>
            </a:pPr>
            <a:r>
              <a:rPr lang="en-US" sz="2400"/>
              <a:t>Videos are also compressed using lossy methods.</a:t>
            </a:r>
            <a:endParaRP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77500" y="110250"/>
            <a:ext cx="3837000" cy="491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a:latin typeface="Old Standard TT"/>
                <a:ea typeface="Old Standard TT"/>
                <a:cs typeface="Old Standard TT"/>
                <a:sym typeface="Old Standard TT"/>
              </a:rPr>
              <a:t>LOSSY </a:t>
            </a:r>
            <a:endParaRPr sz="30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US" sz="2400">
                <a:latin typeface="Old Standard TT"/>
                <a:ea typeface="Old Standard TT"/>
                <a:cs typeface="Old Standard TT"/>
                <a:sym typeface="Old Standard TT"/>
              </a:rPr>
              <a:t>An advantage is that it outputs very small compressed file sizes and there are a lot of tools, plugins and softwares that support Lossy compression.</a:t>
            </a: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US" sz="2400">
                <a:latin typeface="Old Standard TT"/>
                <a:ea typeface="Old Standard TT"/>
                <a:cs typeface="Old Standard TT"/>
                <a:sym typeface="Old Standard TT"/>
              </a:rPr>
              <a:t>A drawback is that the quality of the file compressed is degraded with higher compression ratios.</a:t>
            </a:r>
            <a:endParaRPr sz="2400">
              <a:latin typeface="Old Standard TT"/>
              <a:ea typeface="Old Standard TT"/>
              <a:cs typeface="Old Standard TT"/>
              <a:sym typeface="Old Standard TT"/>
            </a:endParaRPr>
          </a:p>
        </p:txBody>
      </p:sp>
      <p:sp>
        <p:nvSpPr>
          <p:cNvPr id="4" name="Rectangle 3"/>
          <p:cNvSpPr/>
          <p:nvPr/>
        </p:nvSpPr>
        <p:spPr>
          <a:xfrm>
            <a:off x="5013789" y="4438435"/>
            <a:ext cx="691715" cy="1952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Google Shape;89;p18"/>
          <p:cNvSpPr txBox="1"/>
          <p:nvPr/>
        </p:nvSpPr>
        <p:spPr>
          <a:xfrm>
            <a:off x="5013789" y="48605"/>
            <a:ext cx="3733800" cy="491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rgbClr val="FFFFFF"/>
                </a:solidFill>
                <a:latin typeface="Old Standard TT"/>
                <a:ea typeface="Old Standard TT"/>
                <a:cs typeface="Old Standard TT"/>
                <a:sym typeface="Old Standard TT"/>
              </a:rPr>
              <a:t>LOSSLESS</a:t>
            </a:r>
            <a:endParaRPr sz="30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The advantage of this method is that it provides us with no loss of information for </a:t>
            </a:r>
            <a:r>
              <a:rPr lang="en-US" sz="2400" dirty="0" err="1">
                <a:solidFill>
                  <a:srgbClr val="FFFFFF"/>
                </a:solidFill>
                <a:latin typeface="Old Standard TT"/>
                <a:ea typeface="Old Standard TT"/>
                <a:cs typeface="Old Standard TT"/>
                <a:sym typeface="Old Standard TT"/>
              </a:rPr>
              <a:t>eg</a:t>
            </a:r>
            <a:r>
              <a:rPr lang="en-US" sz="2400" dirty="0">
                <a:solidFill>
                  <a:srgbClr val="FFFFFF"/>
                </a:solidFill>
                <a:latin typeface="Old Standard TT"/>
                <a:ea typeface="Old Standard TT"/>
                <a:cs typeface="Old Standard TT"/>
                <a:sym typeface="Old Standard TT"/>
              </a:rPr>
              <a:t>. banks always use lossless methods for compression.</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Drawback is that the compressed file size is larger than the compressed file size in </a:t>
            </a:r>
            <a:r>
              <a:rPr lang="en-US" sz="2400" dirty="0" err="1">
                <a:solidFill>
                  <a:srgbClr val="FFFFFF"/>
                </a:solidFill>
                <a:latin typeface="Old Standard TT"/>
                <a:ea typeface="Old Standard TT"/>
                <a:cs typeface="Old Standard TT"/>
                <a:sym typeface="Old Standard TT"/>
              </a:rPr>
              <a:t>lossy</a:t>
            </a:r>
            <a:r>
              <a:rPr lang="en-US" sz="2400" dirty="0">
                <a:solidFill>
                  <a:srgbClr val="FFFFFF"/>
                </a:solidFill>
                <a:latin typeface="Old Standard TT"/>
                <a:ea typeface="Old Standard TT"/>
                <a:cs typeface="Old Standard TT"/>
                <a:sym typeface="Old Standard TT"/>
              </a:rPr>
              <a:t> </a:t>
            </a:r>
            <a:r>
              <a:rPr lang="en-US" sz="2400" dirty="0" smtClean="0">
                <a:solidFill>
                  <a:srgbClr val="FFFFFF"/>
                </a:solidFill>
                <a:latin typeface="Old Standard TT"/>
                <a:ea typeface="Old Standard TT"/>
                <a:cs typeface="Old Standard TT"/>
                <a:sym typeface="Old Standard TT"/>
              </a:rPr>
              <a:t>compressions.</a:t>
            </a:r>
            <a:endParaRPr sz="2400" dirty="0">
              <a:solidFill>
                <a:srgbClr val="FFFFFF"/>
              </a:solidFill>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Huffman Algorithm</a:t>
            </a:r>
            <a:endParaRPr dirty="0"/>
          </a:p>
        </p:txBody>
      </p:sp>
    </p:spTree>
    <p:extLst>
      <p:ext uri="{BB962C8B-B14F-4D97-AF65-F5344CB8AC3E}">
        <p14:creationId xmlns:p14="http://schemas.microsoft.com/office/powerpoint/2010/main" val="64420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Adaptive Huffman </a:t>
            </a:r>
            <a:r>
              <a:rPr lang="en" dirty="0" smtClean="0"/>
              <a:t>Algorithm</a:t>
            </a:r>
            <a:endParaRPr dirty="0"/>
          </a:p>
        </p:txBody>
      </p:sp>
    </p:spTree>
    <p:extLst>
      <p:ext uri="{BB962C8B-B14F-4D97-AF65-F5344CB8AC3E}">
        <p14:creationId xmlns:p14="http://schemas.microsoft.com/office/powerpoint/2010/main" val="3403868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1301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Applications of Huffman Encoding:</a:t>
            </a:r>
            <a:endParaRPr/>
          </a:p>
        </p:txBody>
      </p:sp>
      <p:sp>
        <p:nvSpPr>
          <p:cNvPr id="188" name="Google Shape;188;p34"/>
          <p:cNvSpPr txBox="1">
            <a:spLocks noGrp="1"/>
          </p:cNvSpPr>
          <p:nvPr>
            <p:ph type="body" idx="1"/>
          </p:nvPr>
        </p:nvSpPr>
        <p:spPr>
          <a:xfrm>
            <a:off x="311700" y="848300"/>
            <a:ext cx="3999900" cy="41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Huffman encoding is used for text compression because text compression is a compression which is to be done by lossless compression techniques.</a:t>
            </a:r>
            <a:endParaRPr sz="2400"/>
          </a:p>
          <a:p>
            <a:pPr marL="457200" lvl="0" indent="-381000" algn="l" rtl="0">
              <a:spcBef>
                <a:spcPts val="0"/>
              </a:spcBef>
              <a:spcAft>
                <a:spcPts val="0"/>
              </a:spcAft>
              <a:buSzPts val="2400"/>
              <a:buChar char="●"/>
            </a:pPr>
            <a:r>
              <a:rPr lang="en-US" sz="2400"/>
              <a:t>Data which is stored in banks have to be compressed using lossless because any ..</a:t>
            </a:r>
            <a:endParaRPr sz="2400"/>
          </a:p>
        </p:txBody>
      </p:sp>
      <p:sp>
        <p:nvSpPr>
          <p:cNvPr id="189" name="Google Shape;189;p34"/>
          <p:cNvSpPr txBox="1">
            <a:spLocks noGrp="1"/>
          </p:cNvSpPr>
          <p:nvPr>
            <p:ph type="body" idx="2"/>
          </p:nvPr>
        </p:nvSpPr>
        <p:spPr>
          <a:xfrm>
            <a:off x="4832400" y="878300"/>
            <a:ext cx="3999900" cy="41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bank data manipulated can cost hundreds and thousands of loss.</a:t>
            </a:r>
            <a:endParaRPr sz="2400"/>
          </a:p>
          <a:p>
            <a:pPr marL="457200" lvl="0" indent="-381000" algn="l" rtl="0">
              <a:spcBef>
                <a:spcPts val="0"/>
              </a:spcBef>
              <a:spcAft>
                <a:spcPts val="0"/>
              </a:spcAft>
              <a:buSzPts val="2400"/>
              <a:buChar char="●"/>
            </a:pPr>
            <a:r>
              <a:rPr lang="en-US" sz="2400"/>
              <a:t>Huffman encoding along with LZ77 encoding can also be used for text compression where this method is called the DEFLATE algorithm. </a:t>
            </a:r>
            <a:endParaRPr sz="2400"/>
          </a:p>
          <a:p>
            <a:pPr marL="0" lvl="0" indent="0" algn="l" rtl="0">
              <a:spcBef>
                <a:spcPts val="0"/>
              </a:spcBef>
              <a:spcAft>
                <a:spcPts val="0"/>
              </a:spcAft>
              <a:buNone/>
            </a:pPr>
            <a:endParaRPr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341</Words>
  <Application>Microsoft Office PowerPoint</Application>
  <PresentationFormat>On-screen Show (16:9)</PresentationFormat>
  <Paragraphs>36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Old Standard TT</vt:lpstr>
      <vt:lpstr>Verdana</vt:lpstr>
      <vt:lpstr>Vivaldi</vt:lpstr>
      <vt:lpstr>Paperback</vt:lpstr>
      <vt:lpstr>Data Compression Algorithm</vt:lpstr>
      <vt:lpstr>COMPRESSION TECHNIQUES</vt:lpstr>
      <vt:lpstr>PowerPoint Presentation</vt:lpstr>
      <vt:lpstr>PowerPoint Presentation</vt:lpstr>
      <vt:lpstr>Lossy Compression:</vt:lpstr>
      <vt:lpstr>PowerPoint Presentation</vt:lpstr>
      <vt:lpstr>Huffman Algorithm</vt:lpstr>
      <vt:lpstr>Adaptive Huffman Algorithm</vt:lpstr>
      <vt:lpstr>Applications of Huffman Encoding: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Compression(MP-I)</dc:title>
  <cp:lastModifiedBy>Mufaddal Naya</cp:lastModifiedBy>
  <cp:revision>11</cp:revision>
  <dcterms:modified xsi:type="dcterms:W3CDTF">2019-04-05T17:19:36Z</dcterms:modified>
</cp:coreProperties>
</file>