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77" r:id="rId28"/>
  </p:sldIdLst>
  <p:sldSz cx="9144000" cy="5143500" type="screen16x9"/>
  <p:notesSz cx="6858000" cy="9144000"/>
  <p:embeddedFontLst>
    <p:embeddedFont>
      <p:font typeface="Old Standard TT" panose="020B0604020202020204" charset="0"/>
      <p:regular r:id="rId30"/>
      <p:bold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299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6460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2486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364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15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893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733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8696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902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350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313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6f9035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846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955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7129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76737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1418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1531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f2d37fca8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f2d37fca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4f2d37fca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4f2d37fca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f2d37fca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f2d37fca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3052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6f9035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1950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0562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8"/>
        <p:cNvGrpSpPr/>
        <p:nvPr/>
      </p:nvGrpSpPr>
      <p:grpSpPr>
        <a:xfrm>
          <a:off x="0" y="0"/>
          <a:ext cx="0" cy="0"/>
          <a:chOff x="0" y="0"/>
          <a:chExt cx="0" cy="0"/>
        </a:xfrm>
      </p:grpSpPr>
      <p:cxnSp>
        <p:nvCxnSpPr>
          <p:cNvPr id="19" name="Google Shape;19;p4"/>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20" name="Google Shape;20;p4"/>
          <p:cNvSpPr txBox="1">
            <a:spLocks noGrp="1"/>
          </p:cNvSpPr>
          <p:nvPr>
            <p:ph type="title"/>
          </p:nvPr>
        </p:nvSpPr>
        <p:spPr>
          <a:xfrm>
            <a:off x="512700" y="1893300"/>
            <a:ext cx="8118600" cy="15228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
        <p:cNvGrpSpPr/>
        <p:nvPr/>
      </p:nvGrpSpPr>
      <p:grpSpPr>
        <a:xfrm>
          <a:off x="0" y="0"/>
          <a:ext cx="0" cy="0"/>
          <a:chOff x="0" y="0"/>
          <a:chExt cx="0" cy="0"/>
        </a:xfrm>
      </p:grpSpPr>
      <p:sp>
        <p:nvSpPr>
          <p:cNvPr id="23" name="Google Shape;23;p5"/>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4" name="Google Shape;24;p5"/>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25" name="Google Shape;25;p5"/>
          <p:cNvSpPr txBox="1">
            <a:spLocks noGrp="1"/>
          </p:cNvSpPr>
          <p:nvPr>
            <p:ph type="title"/>
          </p:nvPr>
        </p:nvSpPr>
        <p:spPr>
          <a:xfrm>
            <a:off x="265500" y="1382350"/>
            <a:ext cx="4045200" cy="13332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a:endParaRPr/>
          </a:p>
        </p:txBody>
      </p:sp>
      <p:sp>
        <p:nvSpPr>
          <p:cNvPr id="26" name="Google Shape;26;p5"/>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7" name="Google Shape;27;p5"/>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lvl="0" indent="-342900" algn="l">
              <a:lnSpc>
                <a:spcPct val="115000"/>
              </a:lnSpc>
              <a:spcBef>
                <a:spcPts val="0"/>
              </a:spcBef>
              <a:spcAft>
                <a:spcPts val="0"/>
              </a:spcAft>
              <a:buClr>
                <a:schemeClr val="accent1"/>
              </a:buClr>
              <a:buSzPts val="1800"/>
              <a:buChar char="●"/>
              <a:defRPr>
                <a:solidFill>
                  <a:schemeClr val="accent1"/>
                </a:solidFill>
              </a:defRPr>
            </a:lvl1pPr>
            <a:lvl2pPr marL="914400" lvl="1" indent="-317500" algn="l">
              <a:lnSpc>
                <a:spcPct val="115000"/>
              </a:lnSpc>
              <a:spcBef>
                <a:spcPts val="1600"/>
              </a:spcBef>
              <a:spcAft>
                <a:spcPts val="0"/>
              </a:spcAft>
              <a:buClr>
                <a:schemeClr val="accent1"/>
              </a:buClr>
              <a:buSzPts val="1400"/>
              <a:buChar char="○"/>
              <a:defRPr>
                <a:solidFill>
                  <a:schemeClr val="accent1"/>
                </a:solidFill>
              </a:defRPr>
            </a:lvl2pPr>
            <a:lvl3pPr marL="1371600" lvl="2" indent="-317500" algn="l">
              <a:lnSpc>
                <a:spcPct val="115000"/>
              </a:lnSpc>
              <a:spcBef>
                <a:spcPts val="1600"/>
              </a:spcBef>
              <a:spcAft>
                <a:spcPts val="0"/>
              </a:spcAft>
              <a:buClr>
                <a:schemeClr val="accent1"/>
              </a:buClr>
              <a:buSzPts val="1400"/>
              <a:buChar char="■"/>
              <a:defRPr>
                <a:solidFill>
                  <a:schemeClr val="accent1"/>
                </a:solidFill>
              </a:defRPr>
            </a:lvl3pPr>
            <a:lvl4pPr marL="1828800" lvl="3" indent="-317500" algn="l">
              <a:lnSpc>
                <a:spcPct val="115000"/>
              </a:lnSpc>
              <a:spcBef>
                <a:spcPts val="1600"/>
              </a:spcBef>
              <a:spcAft>
                <a:spcPts val="0"/>
              </a:spcAft>
              <a:buClr>
                <a:schemeClr val="accent1"/>
              </a:buClr>
              <a:buSzPts val="1400"/>
              <a:buChar char="●"/>
              <a:defRPr>
                <a:solidFill>
                  <a:schemeClr val="accent1"/>
                </a:solidFill>
              </a:defRPr>
            </a:lvl4pPr>
            <a:lvl5pPr marL="2286000" lvl="4" indent="-317500" algn="l">
              <a:lnSpc>
                <a:spcPct val="115000"/>
              </a:lnSpc>
              <a:spcBef>
                <a:spcPts val="1600"/>
              </a:spcBef>
              <a:spcAft>
                <a:spcPts val="0"/>
              </a:spcAft>
              <a:buClr>
                <a:schemeClr val="accent1"/>
              </a:buClr>
              <a:buSzPts val="1400"/>
              <a:buChar char="○"/>
              <a:defRPr>
                <a:solidFill>
                  <a:schemeClr val="accent1"/>
                </a:solidFill>
              </a:defRPr>
            </a:lvl5pPr>
            <a:lvl6pPr marL="2743200" lvl="5" indent="-317500" algn="l">
              <a:lnSpc>
                <a:spcPct val="115000"/>
              </a:lnSpc>
              <a:spcBef>
                <a:spcPts val="1600"/>
              </a:spcBef>
              <a:spcAft>
                <a:spcPts val="0"/>
              </a:spcAft>
              <a:buClr>
                <a:schemeClr val="accent1"/>
              </a:buClr>
              <a:buSzPts val="1400"/>
              <a:buChar char="■"/>
              <a:defRPr>
                <a:solidFill>
                  <a:schemeClr val="accent1"/>
                </a:solidFill>
              </a:defRPr>
            </a:lvl6pPr>
            <a:lvl7pPr marL="3200400" lvl="6" indent="-317500" algn="l">
              <a:lnSpc>
                <a:spcPct val="115000"/>
              </a:lnSpc>
              <a:spcBef>
                <a:spcPts val="1600"/>
              </a:spcBef>
              <a:spcAft>
                <a:spcPts val="0"/>
              </a:spcAft>
              <a:buClr>
                <a:schemeClr val="accent1"/>
              </a:buClr>
              <a:buSzPts val="1400"/>
              <a:buChar char="●"/>
              <a:defRPr>
                <a:solidFill>
                  <a:schemeClr val="accent1"/>
                </a:solidFill>
              </a:defRPr>
            </a:lvl7pPr>
            <a:lvl8pPr marL="3657600" lvl="7" indent="-317500" algn="l">
              <a:lnSpc>
                <a:spcPct val="115000"/>
              </a:lnSpc>
              <a:spcBef>
                <a:spcPts val="1600"/>
              </a:spcBef>
              <a:spcAft>
                <a:spcPts val="0"/>
              </a:spcAft>
              <a:buClr>
                <a:schemeClr val="accent1"/>
              </a:buClr>
              <a:buSzPts val="1400"/>
              <a:buChar char="○"/>
              <a:defRPr>
                <a:solidFill>
                  <a:schemeClr val="accent1"/>
                </a:solidFill>
              </a:defRPr>
            </a:lvl8pPr>
            <a:lvl9pPr marL="4114800" lvl="8" indent="-317500" algn="l">
              <a:lnSpc>
                <a:spcPct val="115000"/>
              </a:lnSpc>
              <a:spcBef>
                <a:spcPts val="1600"/>
              </a:spcBef>
              <a:spcAft>
                <a:spcPts val="1600"/>
              </a:spcAft>
              <a:buClr>
                <a:schemeClr val="accent1"/>
              </a:buClr>
              <a:buSzPts val="1400"/>
              <a:buChar char="■"/>
              <a:defRPr>
                <a:solidFill>
                  <a:schemeClr val="accent1"/>
                </a:solidFill>
              </a:defRPr>
            </a:lvl9pPr>
          </a:lstStyle>
          <a:p>
            <a:endParaRPr/>
          </a:p>
        </p:txBody>
      </p:sp>
      <p:sp>
        <p:nvSpPr>
          <p:cNvPr id="28" name="Google Shape;2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1" name="Google Shape;31;p6"/>
          <p:cNvSpPr txBox="1">
            <a:spLocks noGrp="1"/>
          </p:cNvSpPr>
          <p:nvPr>
            <p:ph type="body" idx="1"/>
          </p:nvPr>
        </p:nvSpPr>
        <p:spPr>
          <a:xfrm>
            <a:off x="311700" y="1171675"/>
            <a:ext cx="3999900" cy="33972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6"/>
          <p:cNvSpPr txBox="1">
            <a:spLocks noGrp="1"/>
          </p:cNvSpPr>
          <p:nvPr>
            <p:ph type="body" idx="2"/>
          </p:nvPr>
        </p:nvSpPr>
        <p:spPr>
          <a:xfrm>
            <a:off x="4832400" y="1171675"/>
            <a:ext cx="3999900" cy="33972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1800"/>
              <a:buNone/>
              <a:defRPr/>
            </a:lvl1pPr>
          </a:lstStyle>
          <a:p>
            <a:endParaRPr/>
          </a:p>
        </p:txBody>
      </p:sp>
      <p:sp>
        <p:nvSpPr>
          <p:cNvPr id="36" name="Google Shape;36;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8"/>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p8"/>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7" name="Google Shape;47;p1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8" name="Google Shape;4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1600"/>
              </a:spcBef>
              <a:spcAft>
                <a:spcPts val="160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slide" Target="slide9.xml"/></Relationships>
</file>

<file path=ppt/slides/_rels/slide11.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13.xml"/><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slide" Target="slide19.xml"/><Relationship Id="rId5" Type="http://schemas.openxmlformats.org/officeDocument/2006/relationships/slide" Target="slide20.xml"/><Relationship Id="rId4" Type="http://schemas.openxmlformats.org/officeDocument/2006/relationships/slide" Target="slide1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7" Type="http://schemas.openxmlformats.org/officeDocument/2006/relationships/slide" Target="slide11.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slide" Target="slide17.xml"/><Relationship Id="rId4" Type="http://schemas.openxmlformats.org/officeDocument/2006/relationships/slide" Target="slide1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slide" Target="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slide" Target="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slide" Target="slide1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slide" Target="sl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slide" Target="slide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slide" Target="slide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slide" Target="slide26.xml"/><Relationship Id="rId5" Type="http://schemas.openxmlformats.org/officeDocument/2006/relationships/slide" Target="slide25.xml"/><Relationship Id="rId4" Type="http://schemas.openxmlformats.org/officeDocument/2006/relationships/slide" Target="slide2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slide" Target="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slide" Target="slide2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slide" Target="slide2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slide" Target="slide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US" dirty="0" smtClean="0"/>
              <a:t>Stock Market Prediction(Seminar</a:t>
            </a:r>
            <a:r>
              <a:rPr lang="en-US" dirty="0" smtClean="0"/>
              <a:t>)</a:t>
            </a:r>
            <a:endParaRPr dirty="0"/>
          </a:p>
        </p:txBody>
      </p:sp>
      <p:sp>
        <p:nvSpPr>
          <p:cNvPr id="60" name="Google Shape;60;p13"/>
          <p:cNvSpPr txBox="1">
            <a:spLocks noGrp="1"/>
          </p:cNvSpPr>
          <p:nvPr>
            <p:ph type="subTitle" idx="1"/>
          </p:nvPr>
        </p:nvSpPr>
        <p:spPr>
          <a:xfrm>
            <a:off x="512700" y="3751726"/>
            <a:ext cx="8118600" cy="88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dirty="0" smtClean="0"/>
              <a:t>17BIT055 Mufadda</a:t>
            </a:r>
            <a:r>
              <a:rPr lang="en-US" dirty="0" smtClean="0"/>
              <a:t>l Naya</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readFile</a:t>
            </a:r>
            <a:r>
              <a:rPr lang="en" dirty="0" smtClean="0"/>
              <a:t>(String)</a:t>
            </a:r>
            <a:endParaRPr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1685" t="38346" r="29775" b="26081"/>
          <a:stretch/>
        </p:blipFill>
        <p:spPr>
          <a:xfrm>
            <a:off x="1182766" y="1581079"/>
            <a:ext cx="6257667" cy="2578392"/>
          </a:xfrm>
          <a:prstGeom prst="rect">
            <a:avLst/>
          </a:prstGeom>
        </p:spPr>
      </p:pic>
      <p:sp>
        <p:nvSpPr>
          <p:cNvPr id="9" name="Left Arrow 8">
            <a:hlinkClick r:id="rId4" action="ppaction://hlinksldjump"/>
          </p:cNvPr>
          <p:cNvSpPr/>
          <p:nvPr/>
        </p:nvSpPr>
        <p:spPr>
          <a:xfrm>
            <a:off x="311700" y="4568875"/>
            <a:ext cx="664345" cy="4346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Back</a:t>
            </a:r>
            <a:endParaRPr lang="en-US" sz="1200" dirty="0">
              <a:solidFill>
                <a:schemeClr val="tx1"/>
              </a:solidFill>
            </a:endParaRPr>
          </a:p>
        </p:txBody>
      </p:sp>
    </p:spTree>
    <p:extLst>
      <p:ext uri="{BB962C8B-B14F-4D97-AF65-F5344CB8AC3E}">
        <p14:creationId xmlns:p14="http://schemas.microsoft.com/office/powerpoint/2010/main" val="2195249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20"/>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smtClean="0">
                <a:hlinkClick r:id="rId3" action="ppaction://hlinksldjump"/>
              </a:rPr>
              <a:t>Huffman(String)</a:t>
            </a:r>
            <a:endParaRPr lang="en-US" sz="1600" dirty="0" smtClean="0"/>
          </a:p>
          <a:p>
            <a:pPr marL="0" lvl="0" indent="0" algn="l" rtl="0">
              <a:spcBef>
                <a:spcPts val="0"/>
              </a:spcBef>
              <a:spcAft>
                <a:spcPts val="0"/>
              </a:spcAft>
              <a:buNone/>
            </a:pPr>
            <a:r>
              <a:rPr lang="en-US" sz="1600" dirty="0">
                <a:hlinkClick r:id="rId4" action="ppaction://hlinksldjump"/>
              </a:rPr>
              <a:t>e</a:t>
            </a:r>
            <a:r>
              <a:rPr lang="en-US" sz="1600" dirty="0" smtClean="0">
                <a:hlinkClick r:id="rId4" action="ppaction://hlinksldjump"/>
              </a:rPr>
              <a:t>ncode()</a:t>
            </a:r>
            <a:endParaRPr lang="en-US" sz="1600" dirty="0" smtClean="0"/>
          </a:p>
          <a:p>
            <a:pPr marL="0" lvl="0" indent="0" algn="l" rtl="0">
              <a:spcBef>
                <a:spcPts val="0"/>
              </a:spcBef>
              <a:spcAft>
                <a:spcPts val="0"/>
              </a:spcAft>
              <a:buNone/>
            </a:pPr>
            <a:r>
              <a:rPr lang="en-US" sz="1600" dirty="0" smtClean="0">
                <a:hlinkClick r:id="rId4" action="ppaction://hlinksldjump"/>
              </a:rPr>
              <a:t>decode</a:t>
            </a:r>
            <a:r>
              <a:rPr lang="en-US" sz="1600" dirty="0" smtClean="0"/>
              <a:t>()</a:t>
            </a:r>
          </a:p>
          <a:p>
            <a:pPr marL="0" lvl="0" indent="0" algn="l" rtl="0">
              <a:spcBef>
                <a:spcPts val="0"/>
              </a:spcBef>
              <a:spcAft>
                <a:spcPts val="0"/>
              </a:spcAft>
              <a:buNone/>
            </a:pPr>
            <a:r>
              <a:rPr lang="en-US" sz="1600" dirty="0" smtClean="0">
                <a:hlinkClick r:id="rId5" action="ppaction://hlinksldjump"/>
              </a:rPr>
              <a:t>writeBinary(String, String)</a:t>
            </a:r>
            <a:endParaRPr lang="en-US" sz="1600" dirty="0" smtClean="0"/>
          </a:p>
          <a:p>
            <a:pPr marL="0" lvl="0" indent="0" algn="l" rtl="0">
              <a:spcBef>
                <a:spcPts val="0"/>
              </a:spcBef>
              <a:spcAft>
                <a:spcPts val="0"/>
              </a:spcAft>
              <a:buNone/>
            </a:pPr>
            <a:r>
              <a:rPr lang="en-US" sz="1600" dirty="0" smtClean="0">
                <a:hlinkClick r:id="rId6" action="ppaction://hlinksldjump"/>
              </a:rPr>
              <a:t>writeCodeTable(Huffman, </a:t>
            </a:r>
            <a:r>
              <a:rPr lang="en-US" sz="1600" dirty="0" smtClean="0">
                <a:hlinkClick r:id="rId6" action="ppaction://hlinksldjump"/>
              </a:rPr>
              <a:t>String)</a:t>
            </a:r>
            <a:endParaRPr sz="1600" dirty="0"/>
          </a:p>
        </p:txBody>
      </p:sp>
      <p:sp>
        <p:nvSpPr>
          <p:cNvPr id="103" name="Google Shape;103;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testHuffman</a:t>
            </a:r>
            <a:r>
              <a:rPr lang="en" dirty="0" smtClean="0"/>
              <a:t>(String)</a:t>
            </a:r>
            <a:endParaRPr dirty="0"/>
          </a:p>
        </p:txBody>
      </p:sp>
      <p:pic>
        <p:nvPicPr>
          <p:cNvPr id="3" name="Picture 2"/>
          <p:cNvPicPr>
            <a:picLocks noChangeAspect="1"/>
          </p:cNvPicPr>
          <p:nvPr/>
        </p:nvPicPr>
        <p:blipFill rotWithShape="1">
          <a:blip r:embed="rId7">
            <a:extLst>
              <a:ext uri="{28A0092B-C50C-407E-A947-70E740481C1C}">
                <a14:useLocalDpi xmlns:a14="http://schemas.microsoft.com/office/drawing/2010/main" val="0"/>
              </a:ext>
            </a:extLst>
          </a:blip>
          <a:srcRect l="21573" t="19760" r="31460" b="16887"/>
          <a:stretch/>
        </p:blipFill>
        <p:spPr>
          <a:xfrm>
            <a:off x="277402" y="1171675"/>
            <a:ext cx="4294598" cy="3256907"/>
          </a:xfrm>
          <a:prstGeom prst="rect">
            <a:avLst/>
          </a:prstGeom>
        </p:spPr>
      </p:pic>
      <p:sp>
        <p:nvSpPr>
          <p:cNvPr id="8" name="Left Arrow 7">
            <a:hlinkClick r:id="rId8" action="ppaction://hlinksldjump"/>
          </p:cNvPr>
          <p:cNvSpPr/>
          <p:nvPr/>
        </p:nvSpPr>
        <p:spPr>
          <a:xfrm flipH="1">
            <a:off x="7958997" y="4568875"/>
            <a:ext cx="661021" cy="4346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Next</a:t>
            </a:r>
          </a:p>
        </p:txBody>
      </p:sp>
    </p:spTree>
    <p:extLst>
      <p:ext uri="{BB962C8B-B14F-4D97-AF65-F5344CB8AC3E}">
        <p14:creationId xmlns:p14="http://schemas.microsoft.com/office/powerpoint/2010/main" val="1342531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testHuffman</a:t>
            </a:r>
            <a:r>
              <a:rPr lang="en" dirty="0" smtClean="0"/>
              <a:t>(String)</a:t>
            </a:r>
            <a:endParaRPr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1460" t="59530" r="30787" b="16688"/>
          <a:stretch/>
        </p:blipFill>
        <p:spPr>
          <a:xfrm>
            <a:off x="1416365" y="2085654"/>
            <a:ext cx="6311270" cy="1767156"/>
          </a:xfrm>
          <a:prstGeom prst="rect">
            <a:avLst/>
          </a:prstGeom>
        </p:spPr>
      </p:pic>
    </p:spTree>
    <p:extLst>
      <p:ext uri="{BB962C8B-B14F-4D97-AF65-F5344CB8AC3E}">
        <p14:creationId xmlns:p14="http://schemas.microsoft.com/office/powerpoint/2010/main" val="3621953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Huffman</a:t>
            </a:r>
            <a:r>
              <a:rPr lang="en" dirty="0"/>
              <a:t> </a:t>
            </a:r>
            <a:r>
              <a:rPr lang="en" dirty="0" smtClean="0"/>
              <a:t>Initialization </a:t>
            </a:r>
            <a:endParaRPr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1573" t="29954" r="41348" b="26480"/>
          <a:stretch/>
        </p:blipFill>
        <p:spPr>
          <a:xfrm>
            <a:off x="2558265" y="1551819"/>
            <a:ext cx="4027470" cy="2660572"/>
          </a:xfrm>
          <a:prstGeom prst="rect">
            <a:avLst/>
          </a:prstGeom>
        </p:spPr>
      </p:pic>
      <p:sp>
        <p:nvSpPr>
          <p:cNvPr id="8" name="Left Arrow 7">
            <a:hlinkClick r:id="rId4" action="ppaction://hlinksldjump"/>
          </p:cNvPr>
          <p:cNvSpPr/>
          <p:nvPr/>
        </p:nvSpPr>
        <p:spPr>
          <a:xfrm flipH="1">
            <a:off x="7958997" y="4568875"/>
            <a:ext cx="661021" cy="4346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Next</a:t>
            </a:r>
          </a:p>
        </p:txBody>
      </p:sp>
    </p:spTree>
    <p:extLst>
      <p:ext uri="{BB962C8B-B14F-4D97-AF65-F5344CB8AC3E}">
        <p14:creationId xmlns:p14="http://schemas.microsoft.com/office/powerpoint/2010/main" val="2950151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2" name="Google Shape;102;p20"/>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smtClean="0">
                <a:hlinkClick r:id="rId3" action="ppaction://hlinksldjump"/>
              </a:rPr>
              <a:t>countFreq()</a:t>
            </a:r>
            <a:endParaRPr lang="en-US" sz="1600" dirty="0" smtClean="0"/>
          </a:p>
          <a:p>
            <a:pPr marL="0" lvl="0" indent="0" algn="l" rtl="0">
              <a:spcBef>
                <a:spcPts val="0"/>
              </a:spcBef>
              <a:spcAft>
                <a:spcPts val="0"/>
              </a:spcAft>
              <a:buNone/>
            </a:pPr>
            <a:r>
              <a:rPr lang="en-US" sz="1600" dirty="0" smtClean="0">
                <a:hlinkClick r:id="rId4" action="ppaction://hlinksldjump"/>
              </a:rPr>
              <a:t>getHuffmanTree()</a:t>
            </a:r>
            <a:endParaRPr lang="en-US" sz="1600" dirty="0" smtClean="0"/>
          </a:p>
          <a:p>
            <a:pPr marL="0" lvl="0" indent="0" algn="l" rtl="0">
              <a:spcBef>
                <a:spcPts val="0"/>
              </a:spcBef>
              <a:spcAft>
                <a:spcPts val="0"/>
              </a:spcAft>
              <a:buNone/>
            </a:pPr>
            <a:r>
              <a:rPr lang="en-US" sz="1600" dirty="0" smtClean="0">
                <a:hlinkClick r:id="rId5" action="ppaction://hlinksldjump"/>
              </a:rPr>
              <a:t>buildCodeTable()</a:t>
            </a:r>
            <a:endParaRPr sz="1600" dirty="0"/>
          </a:p>
        </p:txBody>
      </p:sp>
      <p:sp>
        <p:nvSpPr>
          <p:cNvPr id="103" name="Google Shape;103;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Huffman</a:t>
            </a:r>
            <a:r>
              <a:rPr lang="en" dirty="0" smtClean="0"/>
              <a:t>(String)</a:t>
            </a:r>
            <a:endParaRPr dirty="0"/>
          </a:p>
        </p:txBody>
      </p:sp>
      <p:pic>
        <p:nvPicPr>
          <p:cNvPr id="2" name="Picture 1"/>
          <p:cNvPicPr>
            <a:picLocks noChangeAspect="1"/>
          </p:cNvPicPr>
          <p:nvPr/>
        </p:nvPicPr>
        <p:blipFill rotWithShape="1">
          <a:blip r:embed="rId6">
            <a:extLst>
              <a:ext uri="{28A0092B-C50C-407E-A947-70E740481C1C}">
                <a14:useLocalDpi xmlns:a14="http://schemas.microsoft.com/office/drawing/2010/main" val="0"/>
              </a:ext>
            </a:extLst>
          </a:blip>
          <a:srcRect l="21573" t="24157" r="32472" b="23882"/>
          <a:stretch/>
        </p:blipFill>
        <p:spPr>
          <a:xfrm>
            <a:off x="369869" y="1356189"/>
            <a:ext cx="4202131" cy="2671281"/>
          </a:xfrm>
          <a:prstGeom prst="rect">
            <a:avLst/>
          </a:prstGeom>
        </p:spPr>
      </p:pic>
      <p:sp>
        <p:nvSpPr>
          <p:cNvPr id="7" name="Left Arrow 6">
            <a:hlinkClick r:id="rId7" action="ppaction://hlinksldjump"/>
          </p:cNvPr>
          <p:cNvSpPr/>
          <p:nvPr/>
        </p:nvSpPr>
        <p:spPr>
          <a:xfrm>
            <a:off x="311700" y="4568875"/>
            <a:ext cx="664345" cy="4346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Back</a:t>
            </a:r>
            <a:endParaRPr lang="en-US" sz="1200" dirty="0">
              <a:solidFill>
                <a:schemeClr val="tx1"/>
              </a:solidFill>
            </a:endParaRPr>
          </a:p>
        </p:txBody>
      </p:sp>
    </p:spTree>
    <p:extLst>
      <p:ext uri="{BB962C8B-B14F-4D97-AF65-F5344CB8AC3E}">
        <p14:creationId xmlns:p14="http://schemas.microsoft.com/office/powerpoint/2010/main" val="2754399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countFreq()</a:t>
            </a:r>
            <a:endParaRPr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1573" t="34350" r="40674" b="36872"/>
          <a:stretch/>
        </p:blipFill>
        <p:spPr>
          <a:xfrm>
            <a:off x="2282576" y="1736332"/>
            <a:ext cx="4578848" cy="1962364"/>
          </a:xfrm>
          <a:prstGeom prst="rect">
            <a:avLst/>
          </a:prstGeom>
        </p:spPr>
      </p:pic>
      <p:sp>
        <p:nvSpPr>
          <p:cNvPr id="5" name="Left Arrow 4">
            <a:hlinkClick r:id="rId4" action="ppaction://hlinksldjump"/>
          </p:cNvPr>
          <p:cNvSpPr/>
          <p:nvPr/>
        </p:nvSpPr>
        <p:spPr>
          <a:xfrm>
            <a:off x="311700" y="4579149"/>
            <a:ext cx="664345" cy="4346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Back</a:t>
            </a:r>
            <a:endParaRPr lang="en-US" sz="1200" dirty="0">
              <a:solidFill>
                <a:schemeClr val="tx1"/>
              </a:solidFill>
            </a:endParaRPr>
          </a:p>
        </p:txBody>
      </p:sp>
    </p:spTree>
    <p:extLst>
      <p:ext uri="{BB962C8B-B14F-4D97-AF65-F5344CB8AC3E}">
        <p14:creationId xmlns:p14="http://schemas.microsoft.com/office/powerpoint/2010/main" val="1165871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getHuffmanTree()</a:t>
            </a:r>
            <a:endParaRPr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1574" t="25556" r="23932" b="31677"/>
          <a:stretch/>
        </p:blipFill>
        <p:spPr>
          <a:xfrm>
            <a:off x="2080517" y="1273997"/>
            <a:ext cx="4982966" cy="2198670"/>
          </a:xfrm>
          <a:prstGeom prst="rect">
            <a:avLst/>
          </a:prstGeom>
        </p:spPr>
      </p:pic>
      <p:sp>
        <p:nvSpPr>
          <p:cNvPr id="6" name="Left Arrow 5">
            <a:hlinkClick r:id="rId4" action="ppaction://hlinksldjump"/>
          </p:cNvPr>
          <p:cNvSpPr/>
          <p:nvPr/>
        </p:nvSpPr>
        <p:spPr>
          <a:xfrm>
            <a:off x="311700" y="4568875"/>
            <a:ext cx="664345" cy="4346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Back</a:t>
            </a:r>
            <a:endParaRPr lang="en-US" sz="1200" dirty="0">
              <a:solidFill>
                <a:schemeClr val="tx1"/>
              </a:solidFill>
            </a:endParaRPr>
          </a:p>
        </p:txBody>
      </p:sp>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21574" t="45741" r="31910" b="34074"/>
          <a:stretch/>
        </p:blipFill>
        <p:spPr>
          <a:xfrm>
            <a:off x="2108342" y="3472667"/>
            <a:ext cx="4927316" cy="1202076"/>
          </a:xfrm>
          <a:prstGeom prst="rect">
            <a:avLst/>
          </a:prstGeom>
        </p:spPr>
      </p:pic>
    </p:spTree>
    <p:extLst>
      <p:ext uri="{BB962C8B-B14F-4D97-AF65-F5344CB8AC3E}">
        <p14:creationId xmlns:p14="http://schemas.microsoft.com/office/powerpoint/2010/main" val="1560920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buildCodeTable()</a:t>
            </a:r>
            <a:endParaRPr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1460" t="34350" r="28202" b="21484"/>
          <a:stretch/>
        </p:blipFill>
        <p:spPr>
          <a:xfrm>
            <a:off x="2270588" y="1765803"/>
            <a:ext cx="4602823" cy="2270589"/>
          </a:xfrm>
          <a:prstGeom prst="rect">
            <a:avLst/>
          </a:prstGeom>
        </p:spPr>
      </p:pic>
      <p:sp>
        <p:nvSpPr>
          <p:cNvPr id="7" name="Left Arrow 6">
            <a:hlinkClick r:id="rId4" action="ppaction://hlinksldjump"/>
          </p:cNvPr>
          <p:cNvSpPr/>
          <p:nvPr/>
        </p:nvSpPr>
        <p:spPr>
          <a:xfrm>
            <a:off x="311700" y="4568875"/>
            <a:ext cx="664345" cy="4346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Back</a:t>
            </a:r>
            <a:endParaRPr lang="en-US" sz="1200" dirty="0">
              <a:solidFill>
                <a:schemeClr val="tx1"/>
              </a:solidFill>
            </a:endParaRPr>
          </a:p>
        </p:txBody>
      </p:sp>
    </p:spTree>
    <p:extLst>
      <p:ext uri="{BB962C8B-B14F-4D97-AF65-F5344CB8AC3E}">
        <p14:creationId xmlns:p14="http://schemas.microsoft.com/office/powerpoint/2010/main" val="2825245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encode() &amp; decode()</a:t>
            </a:r>
            <a:endParaRPr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1460" t="20361" r="37528" b="15488"/>
          <a:stretch/>
        </p:blipFill>
        <p:spPr>
          <a:xfrm>
            <a:off x="2696966" y="1315092"/>
            <a:ext cx="3750067" cy="3298006"/>
          </a:xfrm>
          <a:prstGeom prst="rect">
            <a:avLst/>
          </a:prstGeom>
        </p:spPr>
      </p:pic>
      <p:sp>
        <p:nvSpPr>
          <p:cNvPr id="5" name="Left Arrow 4">
            <a:hlinkClick r:id="rId4" action="ppaction://hlinksldjump"/>
          </p:cNvPr>
          <p:cNvSpPr/>
          <p:nvPr/>
        </p:nvSpPr>
        <p:spPr>
          <a:xfrm>
            <a:off x="311700" y="4538053"/>
            <a:ext cx="664345" cy="4346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Back</a:t>
            </a:r>
            <a:endParaRPr lang="en-US" sz="1200" dirty="0">
              <a:solidFill>
                <a:schemeClr val="tx1"/>
              </a:solidFill>
            </a:endParaRPr>
          </a:p>
        </p:txBody>
      </p:sp>
    </p:spTree>
    <p:extLst>
      <p:ext uri="{BB962C8B-B14F-4D97-AF65-F5344CB8AC3E}">
        <p14:creationId xmlns:p14="http://schemas.microsoft.com/office/powerpoint/2010/main" val="3759341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writeCodeTable</a:t>
            </a:r>
            <a:r>
              <a:rPr lang="en-US" dirty="0" smtClean="0"/>
              <a:t>(Huffman, String)</a:t>
            </a:r>
            <a:endParaRPr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1685" t="17762" r="29551" b="13690"/>
          <a:stretch/>
        </p:blipFill>
        <p:spPr>
          <a:xfrm>
            <a:off x="2342507" y="1181527"/>
            <a:ext cx="4458985" cy="3524037"/>
          </a:xfrm>
          <a:prstGeom prst="rect">
            <a:avLst/>
          </a:prstGeom>
        </p:spPr>
      </p:pic>
      <p:sp>
        <p:nvSpPr>
          <p:cNvPr id="5" name="Left Arrow 4">
            <a:hlinkClick r:id="rId4" action="ppaction://hlinksldjump"/>
          </p:cNvPr>
          <p:cNvSpPr/>
          <p:nvPr/>
        </p:nvSpPr>
        <p:spPr>
          <a:xfrm>
            <a:off x="311700" y="4568875"/>
            <a:ext cx="664345" cy="4346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Back</a:t>
            </a:r>
            <a:endParaRPr lang="en-US" sz="1200" dirty="0">
              <a:solidFill>
                <a:schemeClr val="tx1"/>
              </a:solidFill>
            </a:endParaRPr>
          </a:p>
        </p:txBody>
      </p:sp>
    </p:spTree>
    <p:extLst>
      <p:ext uri="{BB962C8B-B14F-4D97-AF65-F5344CB8AC3E}">
        <p14:creationId xmlns:p14="http://schemas.microsoft.com/office/powerpoint/2010/main" val="196502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400"/>
              <a:buNone/>
            </a:pPr>
            <a:r>
              <a:rPr lang="en-US"/>
              <a:t>COMPRESSION TECHNIQUES</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writeBinary(String, </a:t>
            </a:r>
            <a:r>
              <a:rPr lang="en-US" dirty="0" smtClean="0"/>
              <a:t>String)</a:t>
            </a:r>
            <a:endParaRPr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1799" t="31352" r="23370" b="23683"/>
          <a:stretch/>
        </p:blipFill>
        <p:spPr>
          <a:xfrm>
            <a:off x="1630576" y="1592495"/>
            <a:ext cx="5882848" cy="2712378"/>
          </a:xfrm>
          <a:prstGeom prst="rect">
            <a:avLst/>
          </a:prstGeom>
        </p:spPr>
      </p:pic>
      <p:sp>
        <p:nvSpPr>
          <p:cNvPr id="5" name="Left Arrow 4">
            <a:hlinkClick r:id="rId4" action="ppaction://hlinksldjump"/>
          </p:cNvPr>
          <p:cNvSpPr/>
          <p:nvPr/>
        </p:nvSpPr>
        <p:spPr>
          <a:xfrm>
            <a:off x="311700" y="4568875"/>
            <a:ext cx="664345" cy="4346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Back</a:t>
            </a:r>
            <a:endParaRPr lang="en-US" sz="1200" dirty="0">
              <a:solidFill>
                <a:schemeClr val="tx1"/>
              </a:solidFill>
            </a:endParaRPr>
          </a:p>
        </p:txBody>
      </p:sp>
    </p:spTree>
    <p:extLst>
      <p:ext uri="{BB962C8B-B14F-4D97-AF65-F5344CB8AC3E}">
        <p14:creationId xmlns:p14="http://schemas.microsoft.com/office/powerpoint/2010/main" val="4213951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490250" y="526350"/>
            <a:ext cx="5920824"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Decompression Part</a:t>
            </a:r>
            <a:endParaRPr dirty="0"/>
          </a:p>
        </p:txBody>
      </p:sp>
    </p:spTree>
    <p:extLst>
      <p:ext uri="{BB962C8B-B14F-4D97-AF65-F5344CB8AC3E}">
        <p14:creationId xmlns:p14="http://schemas.microsoft.com/office/powerpoint/2010/main" val="14664247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20"/>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smtClean="0">
                <a:hlinkClick r:id="rId3" action="ppaction://hlinksldjump"/>
              </a:rPr>
              <a:t>readBinary(String)</a:t>
            </a:r>
            <a:endParaRPr lang="en-US" sz="1600" dirty="0" smtClean="0"/>
          </a:p>
          <a:p>
            <a:pPr marL="0" lvl="0" indent="0" algn="l" rtl="0">
              <a:spcBef>
                <a:spcPts val="0"/>
              </a:spcBef>
              <a:spcAft>
                <a:spcPts val="0"/>
              </a:spcAft>
              <a:buNone/>
            </a:pPr>
            <a:r>
              <a:rPr lang="en-US" sz="1600" dirty="0" smtClean="0">
                <a:hlinkClick r:id="rId4" action="ppaction://hlinksldjump"/>
              </a:rPr>
              <a:t>getCodeTable(String)</a:t>
            </a:r>
            <a:endParaRPr lang="en-US" sz="1600" dirty="0" smtClean="0"/>
          </a:p>
          <a:p>
            <a:pPr marL="0" lvl="0" indent="0" algn="l" rtl="0">
              <a:spcBef>
                <a:spcPts val="0"/>
              </a:spcBef>
              <a:spcAft>
                <a:spcPts val="0"/>
              </a:spcAft>
              <a:buNone/>
            </a:pPr>
            <a:r>
              <a:rPr lang="en-US" sz="1600" dirty="0" smtClean="0">
                <a:hlinkClick r:id="rId5" action="ppaction://hlinksldjump"/>
              </a:rPr>
              <a:t>decode(String)</a:t>
            </a:r>
            <a:endParaRPr lang="en-US" sz="1600" dirty="0" smtClean="0"/>
          </a:p>
          <a:p>
            <a:pPr marL="0" lvl="0" indent="0" algn="l" rtl="0">
              <a:spcBef>
                <a:spcPts val="0"/>
              </a:spcBef>
              <a:spcAft>
                <a:spcPts val="0"/>
              </a:spcAft>
              <a:buNone/>
            </a:pPr>
            <a:r>
              <a:rPr lang="en-US" sz="1600" dirty="0" smtClean="0">
                <a:hlinkClick r:id="rId6" action="ppaction://hlinksldjump"/>
              </a:rPr>
              <a:t>writeFile(String, String)</a:t>
            </a:r>
            <a:endParaRPr sz="1600" dirty="0"/>
          </a:p>
        </p:txBody>
      </p:sp>
      <p:sp>
        <p:nvSpPr>
          <p:cNvPr id="103" name="Google Shape;103;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
            </a:r>
            <a:r>
              <a:rPr lang="en-US" dirty="0" smtClean="0"/>
              <a:t>ecompress()</a:t>
            </a:r>
            <a:endParaRPr dirty="0"/>
          </a:p>
        </p:txBody>
      </p:sp>
      <p:pic>
        <p:nvPicPr>
          <p:cNvPr id="3" name="Picture 2"/>
          <p:cNvPicPr>
            <a:picLocks noChangeAspect="1"/>
          </p:cNvPicPr>
          <p:nvPr/>
        </p:nvPicPr>
        <p:blipFill rotWithShape="1">
          <a:blip r:embed="rId7">
            <a:extLst>
              <a:ext uri="{28A0092B-C50C-407E-A947-70E740481C1C}">
                <a14:useLocalDpi xmlns:a14="http://schemas.microsoft.com/office/drawing/2010/main" val="0"/>
              </a:ext>
            </a:extLst>
          </a:blip>
          <a:srcRect l="21574" t="24357" r="33932" b="16888"/>
          <a:stretch/>
        </p:blipFill>
        <p:spPr>
          <a:xfrm>
            <a:off x="311700" y="1359973"/>
            <a:ext cx="4068566" cy="3020603"/>
          </a:xfrm>
          <a:prstGeom prst="rect">
            <a:avLst/>
          </a:prstGeom>
        </p:spPr>
      </p:pic>
    </p:spTree>
    <p:extLst>
      <p:ext uri="{BB962C8B-B14F-4D97-AF65-F5344CB8AC3E}">
        <p14:creationId xmlns:p14="http://schemas.microsoft.com/office/powerpoint/2010/main" val="31794820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readBinary</a:t>
            </a:r>
            <a:r>
              <a:rPr lang="en-US" dirty="0" smtClean="0"/>
              <a:t>(String)</a:t>
            </a:r>
            <a:endParaRPr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1798" t="24357" r="33820" b="19286"/>
          <a:stretch/>
        </p:blipFill>
        <p:spPr>
          <a:xfrm>
            <a:off x="2542853" y="1462714"/>
            <a:ext cx="4058293" cy="2897313"/>
          </a:xfrm>
          <a:prstGeom prst="rect">
            <a:avLst/>
          </a:prstGeom>
        </p:spPr>
      </p:pic>
      <p:sp>
        <p:nvSpPr>
          <p:cNvPr id="7" name="Left Arrow 6">
            <a:hlinkClick r:id="rId4" action="ppaction://hlinksldjump"/>
          </p:cNvPr>
          <p:cNvSpPr/>
          <p:nvPr/>
        </p:nvSpPr>
        <p:spPr>
          <a:xfrm>
            <a:off x="311700" y="4568875"/>
            <a:ext cx="664345" cy="4346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Back</a:t>
            </a:r>
            <a:endParaRPr lang="en-US" sz="1200" dirty="0">
              <a:solidFill>
                <a:schemeClr val="tx1"/>
              </a:solidFill>
            </a:endParaRPr>
          </a:p>
        </p:txBody>
      </p:sp>
    </p:spTree>
    <p:extLst>
      <p:ext uri="{BB962C8B-B14F-4D97-AF65-F5344CB8AC3E}">
        <p14:creationId xmlns:p14="http://schemas.microsoft.com/office/powerpoint/2010/main" val="3834407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getCodeTable</a:t>
            </a:r>
            <a:r>
              <a:rPr lang="en-US" dirty="0" smtClean="0"/>
              <a:t>(String)</a:t>
            </a:r>
            <a:endParaRPr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1798" t="28753" r="29663" b="28080"/>
          <a:stretch/>
        </p:blipFill>
        <p:spPr>
          <a:xfrm>
            <a:off x="2352782" y="1684962"/>
            <a:ext cx="4438436" cy="2219218"/>
          </a:xfrm>
          <a:prstGeom prst="rect">
            <a:avLst/>
          </a:prstGeom>
        </p:spPr>
      </p:pic>
      <p:sp>
        <p:nvSpPr>
          <p:cNvPr id="5" name="Left Arrow 4">
            <a:hlinkClick r:id="rId4" action="ppaction://hlinksldjump"/>
          </p:cNvPr>
          <p:cNvSpPr/>
          <p:nvPr/>
        </p:nvSpPr>
        <p:spPr>
          <a:xfrm>
            <a:off x="311700" y="4568875"/>
            <a:ext cx="664345" cy="4346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Back</a:t>
            </a:r>
            <a:endParaRPr lang="en-US" sz="1200" dirty="0">
              <a:solidFill>
                <a:schemeClr val="tx1"/>
              </a:solidFill>
            </a:endParaRPr>
          </a:p>
        </p:txBody>
      </p:sp>
    </p:spTree>
    <p:extLst>
      <p:ext uri="{BB962C8B-B14F-4D97-AF65-F5344CB8AC3E}">
        <p14:creationId xmlns:p14="http://schemas.microsoft.com/office/powerpoint/2010/main" val="3724067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decode(String)</a:t>
            </a:r>
            <a:endParaRPr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1573" t="35948" r="34831" b="28279"/>
          <a:stretch/>
        </p:blipFill>
        <p:spPr>
          <a:xfrm>
            <a:off x="2578813" y="1849347"/>
            <a:ext cx="3986373" cy="1839075"/>
          </a:xfrm>
          <a:prstGeom prst="rect">
            <a:avLst/>
          </a:prstGeom>
        </p:spPr>
      </p:pic>
      <p:sp>
        <p:nvSpPr>
          <p:cNvPr id="5" name="Left Arrow 4">
            <a:hlinkClick r:id="rId4" action="ppaction://hlinksldjump"/>
          </p:cNvPr>
          <p:cNvSpPr/>
          <p:nvPr/>
        </p:nvSpPr>
        <p:spPr>
          <a:xfrm>
            <a:off x="311700" y="4568875"/>
            <a:ext cx="664345" cy="4346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Back</a:t>
            </a:r>
            <a:endParaRPr lang="en-US" sz="1200" dirty="0">
              <a:solidFill>
                <a:schemeClr val="tx1"/>
              </a:solidFill>
            </a:endParaRPr>
          </a:p>
        </p:txBody>
      </p:sp>
    </p:spTree>
    <p:extLst>
      <p:ext uri="{BB962C8B-B14F-4D97-AF65-F5344CB8AC3E}">
        <p14:creationId xmlns:p14="http://schemas.microsoft.com/office/powerpoint/2010/main" val="630735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writeFile</a:t>
            </a:r>
            <a:r>
              <a:rPr lang="en-US" dirty="0" smtClean="0"/>
              <a:t>(String, String)</a:t>
            </a:r>
            <a:endParaRPr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1910" t="36548" r="29775" b="42468"/>
          <a:stretch/>
        </p:blipFill>
        <p:spPr>
          <a:xfrm>
            <a:off x="1731928" y="1859623"/>
            <a:ext cx="5680143" cy="1387011"/>
          </a:xfrm>
          <a:prstGeom prst="rect">
            <a:avLst/>
          </a:prstGeom>
        </p:spPr>
      </p:pic>
      <p:sp>
        <p:nvSpPr>
          <p:cNvPr id="5" name="Left Arrow 4">
            <a:hlinkClick r:id="rId4" action="ppaction://hlinksldjump"/>
          </p:cNvPr>
          <p:cNvSpPr/>
          <p:nvPr/>
        </p:nvSpPr>
        <p:spPr>
          <a:xfrm>
            <a:off x="311700" y="4568875"/>
            <a:ext cx="664345" cy="4346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Back</a:t>
            </a:r>
            <a:endParaRPr lang="en-US" sz="1200" dirty="0">
              <a:solidFill>
                <a:schemeClr val="tx1"/>
              </a:solidFill>
            </a:endParaRPr>
          </a:p>
        </p:txBody>
      </p:sp>
    </p:spTree>
    <p:extLst>
      <p:ext uri="{BB962C8B-B14F-4D97-AF65-F5344CB8AC3E}">
        <p14:creationId xmlns:p14="http://schemas.microsoft.com/office/powerpoint/2010/main" val="1613893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title"/>
          </p:nvPr>
        </p:nvSpPr>
        <p:spPr>
          <a:xfrm>
            <a:off x="311700" y="1301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Applications of Huffman Encoding:</a:t>
            </a:r>
            <a:endParaRPr/>
          </a:p>
        </p:txBody>
      </p:sp>
      <p:sp>
        <p:nvSpPr>
          <p:cNvPr id="188" name="Google Shape;188;p34"/>
          <p:cNvSpPr txBox="1">
            <a:spLocks noGrp="1"/>
          </p:cNvSpPr>
          <p:nvPr>
            <p:ph type="body" idx="1"/>
          </p:nvPr>
        </p:nvSpPr>
        <p:spPr>
          <a:xfrm>
            <a:off x="311700" y="848300"/>
            <a:ext cx="3999900" cy="4180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sz="2400"/>
              <a:t>Huffman encoding is used for text compression because text compression is a compression which is to be done by lossless compression techniques.</a:t>
            </a:r>
            <a:endParaRPr sz="2400"/>
          </a:p>
          <a:p>
            <a:pPr marL="457200" lvl="0" indent="-381000" algn="l" rtl="0">
              <a:spcBef>
                <a:spcPts val="0"/>
              </a:spcBef>
              <a:spcAft>
                <a:spcPts val="0"/>
              </a:spcAft>
              <a:buSzPts val="2400"/>
              <a:buChar char="●"/>
            </a:pPr>
            <a:r>
              <a:rPr lang="en-US" sz="2400"/>
              <a:t>Data which is stored in banks have to be compressed using lossless because any ..</a:t>
            </a:r>
            <a:endParaRPr sz="2400"/>
          </a:p>
        </p:txBody>
      </p:sp>
      <p:sp>
        <p:nvSpPr>
          <p:cNvPr id="189" name="Google Shape;189;p34"/>
          <p:cNvSpPr txBox="1">
            <a:spLocks noGrp="1"/>
          </p:cNvSpPr>
          <p:nvPr>
            <p:ph type="body" idx="2"/>
          </p:nvPr>
        </p:nvSpPr>
        <p:spPr>
          <a:xfrm>
            <a:off x="4832400" y="878300"/>
            <a:ext cx="3999900" cy="41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t>bank data manipulated can cost hundreds and thousands of loss.</a:t>
            </a:r>
            <a:endParaRPr sz="2400"/>
          </a:p>
          <a:p>
            <a:pPr marL="457200" lvl="0" indent="-381000" algn="l" rtl="0">
              <a:spcBef>
                <a:spcPts val="0"/>
              </a:spcBef>
              <a:spcAft>
                <a:spcPts val="0"/>
              </a:spcAft>
              <a:buSzPts val="2400"/>
              <a:buChar char="●"/>
            </a:pPr>
            <a:r>
              <a:rPr lang="en-US" sz="2400"/>
              <a:t>Huffman encoding along with LZ77 encoding can also be used for text compression where this method is called the DEFLATE algorithm. </a:t>
            </a:r>
            <a:endParaRPr sz="2400"/>
          </a:p>
          <a:p>
            <a:pPr marL="0" lvl="0" indent="0" algn="l" rtl="0">
              <a:spcBef>
                <a:spcPts val="0"/>
              </a:spcBef>
              <a:spcAft>
                <a:spcPts val="0"/>
              </a:spcAft>
              <a:buNone/>
            </a:pPr>
            <a:endParaRPr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p:nvPr/>
        </p:nvSpPr>
        <p:spPr>
          <a:xfrm>
            <a:off x="632425" y="350175"/>
            <a:ext cx="7632900" cy="434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a:solidFill>
                  <a:srgbClr val="FFFFFF"/>
                </a:solidFill>
                <a:latin typeface="Old Standard TT"/>
                <a:ea typeface="Old Standard TT"/>
                <a:cs typeface="Old Standard TT"/>
                <a:sym typeface="Old Standard TT"/>
              </a:rPr>
              <a:t>The two Types of compression techniques are:</a:t>
            </a:r>
            <a:endParaRPr sz="3600">
              <a:solidFill>
                <a:srgbClr val="FFFFFF"/>
              </a:solidFill>
              <a:latin typeface="Old Standard TT"/>
              <a:ea typeface="Old Standard TT"/>
              <a:cs typeface="Old Standard TT"/>
              <a:sym typeface="Old Standard TT"/>
            </a:endParaRPr>
          </a:p>
          <a:p>
            <a:pPr marL="457200" lvl="0" indent="-457200" algn="l" rtl="0">
              <a:spcBef>
                <a:spcPts val="0"/>
              </a:spcBef>
              <a:spcAft>
                <a:spcPts val="0"/>
              </a:spcAft>
              <a:buClr>
                <a:srgbClr val="FFFFFF"/>
              </a:buClr>
              <a:buSzPts val="3600"/>
              <a:buFont typeface="Old Standard TT"/>
              <a:buChar char="●"/>
            </a:pPr>
            <a:r>
              <a:rPr lang="en-US" sz="3600">
                <a:solidFill>
                  <a:srgbClr val="FFFFFF"/>
                </a:solidFill>
                <a:latin typeface="Old Standard TT"/>
                <a:ea typeface="Old Standard TT"/>
                <a:cs typeface="Old Standard TT"/>
                <a:sym typeface="Old Standard TT"/>
              </a:rPr>
              <a:t>Lossless compression</a:t>
            </a:r>
            <a:endParaRPr sz="3600">
              <a:solidFill>
                <a:srgbClr val="FFFFFF"/>
              </a:solidFill>
              <a:latin typeface="Old Standard TT"/>
              <a:ea typeface="Old Standard TT"/>
              <a:cs typeface="Old Standard TT"/>
              <a:sym typeface="Old Standard TT"/>
            </a:endParaRPr>
          </a:p>
          <a:p>
            <a:pPr marL="457200" lvl="0" indent="0" algn="l" rtl="0">
              <a:spcBef>
                <a:spcPts val="0"/>
              </a:spcBef>
              <a:spcAft>
                <a:spcPts val="0"/>
              </a:spcAft>
              <a:buNone/>
            </a:pPr>
            <a:endParaRPr sz="3600">
              <a:solidFill>
                <a:srgbClr val="FFFFFF"/>
              </a:solidFill>
              <a:latin typeface="Old Standard TT"/>
              <a:ea typeface="Old Standard TT"/>
              <a:cs typeface="Old Standard TT"/>
              <a:sym typeface="Old Standard TT"/>
            </a:endParaRPr>
          </a:p>
          <a:p>
            <a:pPr marL="457200" lvl="0" indent="-457200" algn="l" rtl="0">
              <a:spcBef>
                <a:spcPts val="0"/>
              </a:spcBef>
              <a:spcAft>
                <a:spcPts val="0"/>
              </a:spcAft>
              <a:buClr>
                <a:srgbClr val="FFFFFF"/>
              </a:buClr>
              <a:buSzPts val="3600"/>
              <a:buFont typeface="Old Standard TT"/>
              <a:buChar char="●"/>
            </a:pPr>
            <a:r>
              <a:rPr lang="en-US" sz="3600">
                <a:solidFill>
                  <a:srgbClr val="FFFFFF"/>
                </a:solidFill>
                <a:latin typeface="Old Standard TT"/>
                <a:ea typeface="Old Standard TT"/>
                <a:cs typeface="Old Standard TT"/>
                <a:sym typeface="Old Standard TT"/>
              </a:rPr>
              <a:t>Lossy compression</a:t>
            </a:r>
            <a:endParaRPr sz="3600">
              <a:solidFill>
                <a:srgbClr val="FFFFFF"/>
              </a:solidFill>
              <a:latin typeface="Old Standard TT"/>
              <a:ea typeface="Old Standard TT"/>
              <a:cs typeface="Old Standard TT"/>
              <a:sym typeface="Old Standard TT"/>
            </a:endParaRPr>
          </a:p>
        </p:txBody>
      </p:sp>
      <p:sp>
        <p:nvSpPr>
          <p:cNvPr id="3" name="Rectangle 2"/>
          <p:cNvSpPr/>
          <p:nvPr/>
        </p:nvSpPr>
        <p:spPr>
          <a:xfrm>
            <a:off x="632425" y="3462391"/>
            <a:ext cx="487458" cy="2876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540242" y="305175"/>
            <a:ext cx="4093800" cy="46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FFFFFF"/>
                </a:solidFill>
                <a:latin typeface="Old Standard TT"/>
                <a:ea typeface="Old Standard TT"/>
                <a:cs typeface="Old Standard TT"/>
                <a:sym typeface="Old Standard TT"/>
              </a:rPr>
              <a:t>Lossless compression:</a:t>
            </a:r>
            <a:endParaRPr sz="3000" dirty="0">
              <a:solidFill>
                <a:srgbClr val="FFFFFF"/>
              </a:solidFill>
              <a:latin typeface="Old Standard TT"/>
              <a:ea typeface="Old Standard TT"/>
              <a:cs typeface="Old Standard TT"/>
              <a:sym typeface="Old Standard TT"/>
            </a:endParaRPr>
          </a:p>
          <a:p>
            <a:pPr marL="457200" lvl="0" indent="-381000" algn="l" rtl="0">
              <a:spcBef>
                <a:spcPts val="0"/>
              </a:spcBef>
              <a:spcAft>
                <a:spcPts val="0"/>
              </a:spcAft>
              <a:buClr>
                <a:srgbClr val="FFFFFF"/>
              </a:buClr>
              <a:buSzPts val="2400"/>
              <a:buFont typeface="Old Standard TT"/>
              <a:buChar char="●"/>
            </a:pPr>
            <a:r>
              <a:rPr lang="en-US" sz="2400" dirty="0">
                <a:solidFill>
                  <a:srgbClr val="FFFFFF"/>
                </a:solidFill>
                <a:latin typeface="Old Standard TT"/>
                <a:ea typeface="Old Standard TT"/>
                <a:cs typeface="Old Standard TT"/>
                <a:sym typeface="Old Standard TT"/>
              </a:rPr>
              <a:t>As the name implies, lossless compression involves no loss of any kind of information.</a:t>
            </a:r>
            <a:endParaRPr sz="2400" dirty="0">
              <a:solidFill>
                <a:srgbClr val="FFFFFF"/>
              </a:solidFill>
              <a:latin typeface="Old Standard TT"/>
              <a:ea typeface="Old Standard TT"/>
              <a:cs typeface="Old Standard TT"/>
              <a:sym typeface="Old Standard TT"/>
            </a:endParaRPr>
          </a:p>
          <a:p>
            <a:pPr marL="457200" lvl="0" indent="-381000" algn="l" rtl="0">
              <a:spcBef>
                <a:spcPts val="0"/>
              </a:spcBef>
              <a:spcAft>
                <a:spcPts val="0"/>
              </a:spcAft>
              <a:buClr>
                <a:srgbClr val="FFFFFF"/>
              </a:buClr>
              <a:buSzPts val="2400"/>
              <a:buFont typeface="Old Standard TT"/>
              <a:buChar char="●"/>
            </a:pPr>
            <a:r>
              <a:rPr lang="en-US" sz="2400" dirty="0">
                <a:solidFill>
                  <a:srgbClr val="FFFFFF"/>
                </a:solidFill>
                <a:latin typeface="Old Standard TT"/>
                <a:ea typeface="Old Standard TT"/>
                <a:cs typeface="Old Standard TT"/>
                <a:sym typeface="Old Standard TT"/>
              </a:rPr>
              <a:t>Generally used for applications that can’t tolerate any kind of information loss.</a:t>
            </a:r>
            <a:endParaRPr sz="2400" dirty="0">
              <a:solidFill>
                <a:srgbClr val="FFFFFF"/>
              </a:solidFill>
              <a:latin typeface="Old Standard TT"/>
              <a:ea typeface="Old Standard TT"/>
              <a:cs typeface="Old Standard TT"/>
              <a:sym typeface="Old Standard TT"/>
            </a:endParaRPr>
          </a:p>
          <a:p>
            <a:pPr marL="457200" lvl="0" indent="-381000" algn="l" rtl="0">
              <a:spcBef>
                <a:spcPts val="0"/>
              </a:spcBef>
              <a:spcAft>
                <a:spcPts val="0"/>
              </a:spcAft>
              <a:buClr>
                <a:srgbClr val="FFFFFF"/>
              </a:buClr>
              <a:buSzPts val="2400"/>
              <a:buFont typeface="Old Standard TT"/>
              <a:buChar char="●"/>
            </a:pPr>
            <a:r>
              <a:rPr lang="en-US" sz="2400" dirty="0">
                <a:solidFill>
                  <a:srgbClr val="FFFFFF"/>
                </a:solidFill>
                <a:latin typeface="Old Standard TT"/>
                <a:ea typeface="Old Standard TT"/>
                <a:cs typeface="Old Standard TT"/>
                <a:sym typeface="Old Standard TT"/>
              </a:rPr>
              <a:t>Important areas for lossless compression are text compressions.</a:t>
            </a:r>
            <a:endParaRPr sz="2400" dirty="0">
              <a:solidFill>
                <a:srgbClr val="FFFFFF"/>
              </a:solidFill>
              <a:latin typeface="Old Standard TT"/>
              <a:ea typeface="Old Standard TT"/>
              <a:cs typeface="Old Standard TT"/>
              <a:sym typeface="Old Standard TT"/>
            </a:endParaRPr>
          </a:p>
          <a:p>
            <a:pPr marL="457200" lvl="0" indent="0" algn="l" rtl="0">
              <a:spcBef>
                <a:spcPts val="0"/>
              </a:spcBef>
              <a:spcAft>
                <a:spcPts val="0"/>
              </a:spcAft>
              <a:buNone/>
            </a:pPr>
            <a:endParaRPr sz="2000" dirty="0">
              <a:solidFill>
                <a:srgbClr val="FFFFFF"/>
              </a:solidFill>
              <a:latin typeface="Old Standard TT"/>
              <a:ea typeface="Old Standard TT"/>
              <a:cs typeface="Old Standard TT"/>
              <a:sym typeface="Old Standard TT"/>
            </a:endParaRPr>
          </a:p>
        </p:txBody>
      </p:sp>
      <p:sp>
        <p:nvSpPr>
          <p:cNvPr id="76" name="Google Shape;76;p16"/>
          <p:cNvSpPr txBox="1"/>
          <p:nvPr/>
        </p:nvSpPr>
        <p:spPr>
          <a:xfrm>
            <a:off x="5056150" y="604875"/>
            <a:ext cx="3808800" cy="43488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FFFFFF"/>
              </a:buClr>
              <a:buSzPts val="2400"/>
              <a:buFont typeface="Old Standard TT"/>
              <a:buChar char="●"/>
            </a:pPr>
            <a:r>
              <a:rPr lang="en-US" sz="2400">
                <a:solidFill>
                  <a:srgbClr val="FFFFFF"/>
                </a:solidFill>
                <a:latin typeface="Old Standard TT"/>
                <a:ea typeface="Old Standard TT"/>
                <a:cs typeface="Old Standard TT"/>
                <a:sym typeface="Old Standard TT"/>
              </a:rPr>
              <a:t>If data of any kind are to be processed or “enhanced” later to yield more information, it is important that the integrity be preserved and that is why texts are compressed using Lossless compression techniques.</a:t>
            </a:r>
            <a:endParaRPr sz="2400">
              <a:solidFill>
                <a:srgbClr val="FFFFFF"/>
              </a:solidFill>
              <a:latin typeface="Old Standard TT"/>
              <a:ea typeface="Old Standard TT"/>
              <a:cs typeface="Old Standard TT"/>
              <a:sym typeface="Old Standard TT"/>
            </a:endParaRPr>
          </a:p>
          <a:p>
            <a:pPr marL="0" lvl="0" indent="0" algn="l" rtl="0">
              <a:spcBef>
                <a:spcPts val="0"/>
              </a:spcBef>
              <a:spcAft>
                <a:spcPts val="0"/>
              </a:spcAft>
              <a:buNone/>
            </a:pPr>
            <a:endParaRPr sz="2400">
              <a:solidFill>
                <a:srgbClr val="FFFFFF"/>
              </a:solidFill>
              <a:latin typeface="Old Standard TT"/>
              <a:ea typeface="Old Standard TT"/>
              <a:cs typeface="Old Standard TT"/>
              <a:sym typeface="Old Standard TT"/>
            </a:endParaRPr>
          </a:p>
        </p:txBody>
      </p:sp>
      <p:sp>
        <p:nvSpPr>
          <p:cNvPr id="4" name="Rectangle 3"/>
          <p:cNvSpPr/>
          <p:nvPr/>
        </p:nvSpPr>
        <p:spPr>
          <a:xfrm>
            <a:off x="595901" y="3472665"/>
            <a:ext cx="482886" cy="2363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19010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Lossy Compression:</a:t>
            </a:r>
            <a:endParaRPr/>
          </a:p>
        </p:txBody>
      </p:sp>
      <p:sp>
        <p:nvSpPr>
          <p:cNvPr id="82" name="Google Shape;82;p17"/>
          <p:cNvSpPr txBox="1">
            <a:spLocks noGrp="1"/>
          </p:cNvSpPr>
          <p:nvPr>
            <p:ph type="body" idx="1"/>
          </p:nvPr>
        </p:nvSpPr>
        <p:spPr>
          <a:xfrm>
            <a:off x="311700" y="875025"/>
            <a:ext cx="3999900" cy="40938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sz="2400"/>
              <a:t>These types of compression involve some loss of information.</a:t>
            </a:r>
            <a:endParaRPr sz="2400"/>
          </a:p>
          <a:p>
            <a:pPr marL="457200" lvl="0" indent="-381000" algn="l" rtl="0">
              <a:spcBef>
                <a:spcPts val="0"/>
              </a:spcBef>
              <a:spcAft>
                <a:spcPts val="0"/>
              </a:spcAft>
              <a:buSzPts val="2400"/>
              <a:buChar char="●"/>
            </a:pPr>
            <a:r>
              <a:rPr lang="en-US" sz="2400"/>
              <a:t>The data which is lost generally cannot be recovered.</a:t>
            </a:r>
            <a:endParaRPr sz="2400"/>
          </a:p>
          <a:p>
            <a:pPr marL="457200" lvl="0" indent="-381000" algn="l" rtl="0">
              <a:spcBef>
                <a:spcPts val="0"/>
              </a:spcBef>
              <a:spcAft>
                <a:spcPts val="0"/>
              </a:spcAft>
              <a:buSzPts val="2400"/>
              <a:buChar char="●"/>
            </a:pPr>
            <a:r>
              <a:rPr lang="en-US" sz="2400"/>
              <a:t>Instead of this, we can generally obtain much higher compression  </a:t>
            </a:r>
            <a:endParaRPr sz="2400"/>
          </a:p>
        </p:txBody>
      </p:sp>
      <p:sp>
        <p:nvSpPr>
          <p:cNvPr id="83" name="Google Shape;83;p17"/>
          <p:cNvSpPr txBox="1">
            <a:spLocks noGrp="1"/>
          </p:cNvSpPr>
          <p:nvPr>
            <p:ph type="body" idx="2"/>
          </p:nvPr>
        </p:nvSpPr>
        <p:spPr>
          <a:xfrm>
            <a:off x="4832400" y="875025"/>
            <a:ext cx="3999900" cy="40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t>ratios.</a:t>
            </a:r>
            <a:endParaRPr sz="2400"/>
          </a:p>
          <a:p>
            <a:pPr marL="457200" lvl="0" indent="-381000" algn="l" rtl="0">
              <a:spcBef>
                <a:spcPts val="0"/>
              </a:spcBef>
              <a:spcAft>
                <a:spcPts val="0"/>
              </a:spcAft>
              <a:buSzPts val="2400"/>
              <a:buChar char="●"/>
            </a:pPr>
            <a:r>
              <a:rPr lang="en-US" sz="2400"/>
              <a:t>JPEG images and GIFs are compressed using lossy compression techniques.</a:t>
            </a:r>
            <a:endParaRPr sz="2400"/>
          </a:p>
          <a:p>
            <a:pPr marL="457200" lvl="0" indent="-381000" algn="l" rtl="0">
              <a:spcBef>
                <a:spcPts val="0"/>
              </a:spcBef>
              <a:spcAft>
                <a:spcPts val="0"/>
              </a:spcAft>
              <a:buSzPts val="2400"/>
              <a:buChar char="●"/>
            </a:pPr>
            <a:r>
              <a:rPr lang="en-US" sz="2400"/>
              <a:t>Videos are also compressed using lossy methods.</a:t>
            </a:r>
            <a:endParaRPr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p:nvPr/>
        </p:nvSpPr>
        <p:spPr>
          <a:xfrm>
            <a:off x="377500" y="110250"/>
            <a:ext cx="3837000" cy="491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000">
                <a:latin typeface="Old Standard TT"/>
                <a:ea typeface="Old Standard TT"/>
                <a:cs typeface="Old Standard TT"/>
                <a:sym typeface="Old Standard TT"/>
              </a:rPr>
              <a:t>LOSSY </a:t>
            </a:r>
            <a:endParaRPr sz="3000">
              <a:latin typeface="Old Standard TT"/>
              <a:ea typeface="Old Standard TT"/>
              <a:cs typeface="Old Standard TT"/>
              <a:sym typeface="Old Standard TT"/>
            </a:endParaRPr>
          </a:p>
          <a:p>
            <a:pPr marL="457200" lvl="0" indent="-381000" algn="l" rtl="0">
              <a:spcBef>
                <a:spcPts val="0"/>
              </a:spcBef>
              <a:spcAft>
                <a:spcPts val="0"/>
              </a:spcAft>
              <a:buSzPts val="2400"/>
              <a:buFont typeface="Old Standard TT"/>
              <a:buChar char="●"/>
            </a:pPr>
            <a:r>
              <a:rPr lang="en-US" sz="2400">
                <a:latin typeface="Old Standard TT"/>
                <a:ea typeface="Old Standard TT"/>
                <a:cs typeface="Old Standard TT"/>
                <a:sym typeface="Old Standard TT"/>
              </a:rPr>
              <a:t>An advantage is that it outputs very small compressed file sizes and there are a lot of tools, plugins and softwares that support Lossy compression.</a:t>
            </a:r>
            <a:endParaRPr sz="2400">
              <a:latin typeface="Old Standard TT"/>
              <a:ea typeface="Old Standard TT"/>
              <a:cs typeface="Old Standard TT"/>
              <a:sym typeface="Old Standard TT"/>
            </a:endParaRPr>
          </a:p>
          <a:p>
            <a:pPr marL="457200" lvl="0" indent="-381000" algn="l" rtl="0">
              <a:spcBef>
                <a:spcPts val="0"/>
              </a:spcBef>
              <a:spcAft>
                <a:spcPts val="0"/>
              </a:spcAft>
              <a:buSzPts val="2400"/>
              <a:buFont typeface="Old Standard TT"/>
              <a:buChar char="●"/>
            </a:pPr>
            <a:r>
              <a:rPr lang="en-US" sz="2400">
                <a:latin typeface="Old Standard TT"/>
                <a:ea typeface="Old Standard TT"/>
                <a:cs typeface="Old Standard TT"/>
                <a:sym typeface="Old Standard TT"/>
              </a:rPr>
              <a:t>A drawback is that the quality of the file compressed is degraded with higher compression ratios.</a:t>
            </a:r>
            <a:endParaRPr sz="2400">
              <a:latin typeface="Old Standard TT"/>
              <a:ea typeface="Old Standard TT"/>
              <a:cs typeface="Old Standard TT"/>
              <a:sym typeface="Old Standard TT"/>
            </a:endParaRPr>
          </a:p>
        </p:txBody>
      </p:sp>
      <p:sp>
        <p:nvSpPr>
          <p:cNvPr id="4" name="Rectangle 3"/>
          <p:cNvSpPr/>
          <p:nvPr/>
        </p:nvSpPr>
        <p:spPr>
          <a:xfrm>
            <a:off x="5013789" y="4438435"/>
            <a:ext cx="691715" cy="1952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Google Shape;89;p18"/>
          <p:cNvSpPr txBox="1"/>
          <p:nvPr/>
        </p:nvSpPr>
        <p:spPr>
          <a:xfrm>
            <a:off x="5013789" y="48605"/>
            <a:ext cx="3733800" cy="491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000" dirty="0">
                <a:solidFill>
                  <a:srgbClr val="FFFFFF"/>
                </a:solidFill>
                <a:latin typeface="Old Standard TT"/>
                <a:ea typeface="Old Standard TT"/>
                <a:cs typeface="Old Standard TT"/>
                <a:sym typeface="Old Standard TT"/>
              </a:rPr>
              <a:t>LOSSLESS</a:t>
            </a:r>
            <a:endParaRPr sz="3000" dirty="0">
              <a:solidFill>
                <a:srgbClr val="FFFFFF"/>
              </a:solidFill>
              <a:latin typeface="Old Standard TT"/>
              <a:ea typeface="Old Standard TT"/>
              <a:cs typeface="Old Standard TT"/>
              <a:sym typeface="Old Standard TT"/>
            </a:endParaRPr>
          </a:p>
          <a:p>
            <a:pPr marL="457200" lvl="0" indent="-381000" algn="l" rtl="0">
              <a:spcBef>
                <a:spcPts val="0"/>
              </a:spcBef>
              <a:spcAft>
                <a:spcPts val="0"/>
              </a:spcAft>
              <a:buClr>
                <a:srgbClr val="FFFFFF"/>
              </a:buClr>
              <a:buSzPts val="2400"/>
              <a:buFont typeface="Old Standard TT"/>
              <a:buChar char="●"/>
            </a:pPr>
            <a:r>
              <a:rPr lang="en-US" sz="2400" dirty="0">
                <a:solidFill>
                  <a:srgbClr val="FFFFFF"/>
                </a:solidFill>
                <a:latin typeface="Old Standard TT"/>
                <a:ea typeface="Old Standard TT"/>
                <a:cs typeface="Old Standard TT"/>
                <a:sym typeface="Old Standard TT"/>
              </a:rPr>
              <a:t>The advantage of this method is that it provides us with no loss of information for </a:t>
            </a:r>
            <a:r>
              <a:rPr lang="en-US" sz="2400" dirty="0" err="1">
                <a:solidFill>
                  <a:srgbClr val="FFFFFF"/>
                </a:solidFill>
                <a:latin typeface="Old Standard TT"/>
                <a:ea typeface="Old Standard TT"/>
                <a:cs typeface="Old Standard TT"/>
                <a:sym typeface="Old Standard TT"/>
              </a:rPr>
              <a:t>eg</a:t>
            </a:r>
            <a:r>
              <a:rPr lang="en-US" sz="2400" dirty="0">
                <a:solidFill>
                  <a:srgbClr val="FFFFFF"/>
                </a:solidFill>
                <a:latin typeface="Old Standard TT"/>
                <a:ea typeface="Old Standard TT"/>
                <a:cs typeface="Old Standard TT"/>
                <a:sym typeface="Old Standard TT"/>
              </a:rPr>
              <a:t>. banks always use lossless methods for compression.</a:t>
            </a:r>
            <a:endParaRPr sz="2400" dirty="0">
              <a:solidFill>
                <a:srgbClr val="FFFFFF"/>
              </a:solidFill>
              <a:latin typeface="Old Standard TT"/>
              <a:ea typeface="Old Standard TT"/>
              <a:cs typeface="Old Standard TT"/>
              <a:sym typeface="Old Standard TT"/>
            </a:endParaRPr>
          </a:p>
          <a:p>
            <a:pPr marL="457200" lvl="0" indent="-381000" algn="l" rtl="0">
              <a:spcBef>
                <a:spcPts val="0"/>
              </a:spcBef>
              <a:spcAft>
                <a:spcPts val="0"/>
              </a:spcAft>
              <a:buClr>
                <a:srgbClr val="FFFFFF"/>
              </a:buClr>
              <a:buSzPts val="2400"/>
              <a:buFont typeface="Old Standard TT"/>
              <a:buChar char="●"/>
            </a:pPr>
            <a:r>
              <a:rPr lang="en-US" sz="2400" dirty="0">
                <a:solidFill>
                  <a:srgbClr val="FFFFFF"/>
                </a:solidFill>
                <a:latin typeface="Old Standard TT"/>
                <a:ea typeface="Old Standard TT"/>
                <a:cs typeface="Old Standard TT"/>
                <a:sym typeface="Old Standard TT"/>
              </a:rPr>
              <a:t>Drawback is that the compressed file size is larger than the compressed file size in </a:t>
            </a:r>
            <a:r>
              <a:rPr lang="en-US" sz="2400" dirty="0" err="1">
                <a:solidFill>
                  <a:srgbClr val="FFFFFF"/>
                </a:solidFill>
                <a:latin typeface="Old Standard TT"/>
                <a:ea typeface="Old Standard TT"/>
                <a:cs typeface="Old Standard TT"/>
                <a:sym typeface="Old Standard TT"/>
              </a:rPr>
              <a:t>lossy</a:t>
            </a:r>
            <a:r>
              <a:rPr lang="en-US" sz="2400" dirty="0">
                <a:solidFill>
                  <a:srgbClr val="FFFFFF"/>
                </a:solidFill>
                <a:latin typeface="Old Standard TT"/>
                <a:ea typeface="Old Standard TT"/>
                <a:cs typeface="Old Standard TT"/>
                <a:sym typeface="Old Standard TT"/>
              </a:rPr>
              <a:t> </a:t>
            </a:r>
            <a:r>
              <a:rPr lang="en-US" sz="2400" dirty="0" smtClean="0">
                <a:solidFill>
                  <a:srgbClr val="FFFFFF"/>
                </a:solidFill>
                <a:latin typeface="Old Standard TT"/>
                <a:ea typeface="Old Standard TT"/>
                <a:cs typeface="Old Standard TT"/>
                <a:sym typeface="Old Standard TT"/>
              </a:rPr>
              <a:t>compression</a:t>
            </a:r>
            <a:r>
              <a:rPr lang="en-US" sz="2400" dirty="0" smtClean="0">
                <a:solidFill>
                  <a:srgbClr val="FFFFFF"/>
                </a:solidFill>
                <a:latin typeface="Old Standard TT"/>
                <a:ea typeface="Old Standard TT"/>
                <a:cs typeface="Old Standard TT"/>
                <a:sym typeface="Old Standard TT"/>
              </a:rPr>
              <a:t>s.</a:t>
            </a:r>
            <a:endParaRPr sz="2400" dirty="0">
              <a:solidFill>
                <a:srgbClr val="FFFFFF"/>
              </a:solidFill>
              <a:latin typeface="Old Standard TT"/>
              <a:ea typeface="Old Standard TT"/>
              <a:cs typeface="Old Standard TT"/>
              <a:sym typeface="Old Standard T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Huffman Algorithm</a:t>
            </a:r>
            <a:endParaRPr dirty="0"/>
          </a:p>
        </p:txBody>
      </p:sp>
    </p:spTree>
    <p:extLst>
      <p:ext uri="{BB962C8B-B14F-4D97-AF65-F5344CB8AC3E}">
        <p14:creationId xmlns:p14="http://schemas.microsoft.com/office/powerpoint/2010/main" val="644202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Compression Part</a:t>
            </a:r>
            <a:endParaRPr dirty="0"/>
          </a:p>
        </p:txBody>
      </p:sp>
    </p:spTree>
    <p:extLst>
      <p:ext uri="{BB962C8B-B14F-4D97-AF65-F5344CB8AC3E}">
        <p14:creationId xmlns:p14="http://schemas.microsoft.com/office/powerpoint/2010/main" val="5377466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20"/>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smtClean="0">
                <a:hlinkClick r:id="rId3" action="ppaction://hlinksldjump"/>
              </a:rPr>
              <a:t>readFile(String </a:t>
            </a:r>
            <a:r>
              <a:rPr lang="en-US" sz="1600" dirty="0" err="1" smtClean="0">
                <a:hlinkClick r:id="rId3" action="ppaction://hlinksldjump"/>
              </a:rPr>
              <a:t>fname</a:t>
            </a:r>
            <a:r>
              <a:rPr lang="en-US" sz="1600" dirty="0" smtClean="0">
                <a:hlinkClick r:id="rId3" action="ppaction://hlinksldjump"/>
              </a:rPr>
              <a:t>)</a:t>
            </a:r>
            <a:endParaRPr lang="en-US" sz="1600" dirty="0" smtClean="0"/>
          </a:p>
          <a:p>
            <a:pPr marL="0" lvl="0" indent="0" algn="l" rtl="0">
              <a:spcBef>
                <a:spcPts val="0"/>
              </a:spcBef>
              <a:spcAft>
                <a:spcPts val="0"/>
              </a:spcAft>
              <a:buNone/>
            </a:pPr>
            <a:r>
              <a:rPr lang="en-US" sz="1600" dirty="0" smtClean="0">
                <a:hlinkClick r:id="rId4" action="ppaction://hlinksldjump"/>
              </a:rPr>
              <a:t>testHuffman(String </a:t>
            </a:r>
            <a:r>
              <a:rPr lang="en-US" sz="1600" dirty="0" err="1" smtClean="0">
                <a:hlinkClick r:id="rId4" action="ppaction://hlinksldjump"/>
              </a:rPr>
              <a:t>originalString</a:t>
            </a:r>
            <a:r>
              <a:rPr lang="en-US" sz="1600" dirty="0" smtClean="0">
                <a:hlinkClick r:id="rId4" action="ppaction://hlinksldjump"/>
              </a:rPr>
              <a:t>)</a:t>
            </a:r>
            <a:endParaRPr sz="1600" dirty="0"/>
          </a:p>
        </p:txBody>
      </p:sp>
      <p:sp>
        <p:nvSpPr>
          <p:cNvPr id="103" name="Google Shape;103;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t>
            </a:r>
            <a:r>
              <a:rPr lang="en" dirty="0" smtClean="0"/>
              <a:t>tart()</a:t>
            </a:r>
            <a:endParaRPr dirty="0"/>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l="21685" t="45541" r="36067" b="34674"/>
          <a:stretch/>
        </p:blipFill>
        <p:spPr>
          <a:xfrm>
            <a:off x="380108" y="2024009"/>
            <a:ext cx="3863084" cy="1017142"/>
          </a:xfrm>
          <a:prstGeom prst="rect">
            <a:avLst/>
          </a:prstGeom>
        </p:spPr>
      </p:pic>
    </p:spTree>
    <p:extLst>
      <p:ext uri="{BB962C8B-B14F-4D97-AF65-F5344CB8AC3E}">
        <p14:creationId xmlns:p14="http://schemas.microsoft.com/office/powerpoint/2010/main" val="1702638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426</Words>
  <Application>Microsoft Office PowerPoint</Application>
  <PresentationFormat>On-screen Show (16:9)</PresentationFormat>
  <Paragraphs>78</Paragraphs>
  <Slides>27</Slides>
  <Notes>27</Notes>
  <HiddenSlides>13</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Old Standard TT</vt:lpstr>
      <vt:lpstr>Arial</vt:lpstr>
      <vt:lpstr>Paperback</vt:lpstr>
      <vt:lpstr>Stock Market Prediction(Seminar)</vt:lpstr>
      <vt:lpstr>COMPRESSION TECHNIQUES</vt:lpstr>
      <vt:lpstr>PowerPoint Presentation</vt:lpstr>
      <vt:lpstr>PowerPoint Presentation</vt:lpstr>
      <vt:lpstr>Lossy Compression:</vt:lpstr>
      <vt:lpstr>PowerPoint Presentation</vt:lpstr>
      <vt:lpstr>Huffman Algorithm</vt:lpstr>
      <vt:lpstr>Compression Part</vt:lpstr>
      <vt:lpstr>start()</vt:lpstr>
      <vt:lpstr>readFile(String)</vt:lpstr>
      <vt:lpstr>testHuffman(String)</vt:lpstr>
      <vt:lpstr>testHuffman(String)</vt:lpstr>
      <vt:lpstr>Huffman Initialization </vt:lpstr>
      <vt:lpstr>Huffman(String)</vt:lpstr>
      <vt:lpstr>countFreq()</vt:lpstr>
      <vt:lpstr>getHuffmanTree()</vt:lpstr>
      <vt:lpstr>buildCodeTable()</vt:lpstr>
      <vt:lpstr>encode() &amp; decode()</vt:lpstr>
      <vt:lpstr>writeCodeTable(Huffman, String)</vt:lpstr>
      <vt:lpstr>writeBinary(String, String)</vt:lpstr>
      <vt:lpstr>Decompression Part</vt:lpstr>
      <vt:lpstr>decompress()</vt:lpstr>
      <vt:lpstr>readBinary(String)</vt:lpstr>
      <vt:lpstr>getCodeTable(String)</vt:lpstr>
      <vt:lpstr>decode(String)</vt:lpstr>
      <vt:lpstr>writeFile(String, String)</vt:lpstr>
      <vt:lpstr>Applications of Huffman Encoding: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Compression(MP-I)</dc:title>
  <cp:lastModifiedBy>Mufaddal Naya</cp:lastModifiedBy>
  <cp:revision>8</cp:revision>
  <dcterms:modified xsi:type="dcterms:W3CDTF">2019-02-19T12:03:58Z</dcterms:modified>
</cp:coreProperties>
</file>