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1BB4-4B52-4FC6-BF73-CBE24C1C6DE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1114-D73B-4466-8C61-E07D332B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OF STOCK MARKET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17BIT055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Chandelier Exit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𝐻𝑖𝑔h𝑒𝑠𝑡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𝑠h𝑜𝑟𝑡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𝐿𝑜𝑤𝑒𝑠𝑡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Chande</a:t>
            </a:r>
            <a:r>
              <a:rPr lang="en-US" dirty="0" smtClean="0"/>
              <a:t> Momentum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𝐶𝑀𝑂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((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𝑢𝑝𝑆𝑢𝑚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𝑑𝑜𝑤𝑛𝑆𝑢𝑚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𝑢𝑝𝑆𝑢𝑚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𝑑𝑜𝑤𝑛𝑆𝑢𝑚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)))∗100</m:t>
                    </m:r>
                  </m:oMath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Index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703567"/>
                <a:ext cx="8865953" cy="487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88872" rIns="91440" bIns="8887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))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𝑉𝑜𝑙𝑢𝑚𝑒</m:t>
                      </m:r>
                    </m:oMath>
                  </m:oMathPara>
                </a14:m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703567"/>
                <a:ext cx="8865953" cy="487256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Elder-ray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𝐵𝑢𝑙𝑙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𝐵𝑒𝑎𝑟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3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%k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6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%d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2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Williams %</a:t>
            </a:r>
            <a:r>
              <a:rPr lang="en-US" b="1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601060"/>
                <a:ext cx="10515600" cy="14034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91440" tIns="88872" rIns="91440" bIns="8887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𝐿𝑜𝑤𝑒𝑠𝑡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 ∗ −100 </m:t>
                      </m:r>
                    </m:oMath>
                  </m:oMathPara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𝐿𝑜𝑤𝑒𝑠𝑡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𝑙𝑜𝑤𝑒𝑠𝑡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h𝑖𝑔h𝑒𝑠𝑡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𝑚𝑢𝑙𝑡𝑖𝑝𝑙𝑖𝑒𝑑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−100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𝑖𝑛𝑣𝑒𝑟𝑠𝑖𝑜𝑛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𝑑𝑒𝑐𝑖𝑚𝑎𝑙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01060"/>
                <a:ext cx="10515600" cy="1403469"/>
              </a:xfrm>
              <a:prstGeom prst="rect">
                <a:avLst/>
              </a:prstGeom>
              <a:blipFill>
                <a:blip r:embed="rId2"/>
                <a:stretch>
                  <a:fillRect b="-17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3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Distribution Oscillation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366771"/>
                <a:ext cx="9564028" cy="1095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88872" rIns="91440" bIns="8887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= [(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𝐿𝑜𝑤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) − (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)] /(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𝐿𝑜𝑤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𝐴𝐷𝐿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𝐴𝐷𝐿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kumimoji="0" lang="en-US" altLang="en-US" sz="1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366771"/>
                <a:ext cx="9564028" cy="1095693"/>
              </a:xfrm>
              <a:prstGeom prst="rect">
                <a:avLst/>
              </a:prstGeom>
              <a:blipFill>
                <a:blip r:embed="rId2"/>
                <a:stretch>
                  <a:fillRect l="-638" b="-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Commodity Channel Index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409860"/>
                <a:ext cx="10274300" cy="2395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91440" tIns="88872" rIns="91440" bIns="8887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𝐶𝐶𝐼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− 20−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 / (.015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= .015</m:t>
                      </m:r>
                    </m:oMath>
                  </m:oMathPara>
                </a14:m>
                <a:endParaRPr kumimoji="0" lang="en-US" altLang="en-US" sz="1800" b="0" i="1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𝑇h𝑒𝑟𝑒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𝑐𝑎𝑙𝑐𝑢𝑙𝑎𝑡𝑖𝑛𝑔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kumimoji="0" lang="en-US" altLang="en-US" sz="1800" b="0" i="1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𝑠𝑢𝑏𝑡𝑟𝑎𝑐𝑡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𝑟𝑒𝑐𝑒𝑛𝑡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</m:t>
                      </m:r>
                      <m:sSup>
                        <m:sSupPr>
                          <m:ctrlPr>
                            <a:rPr kumimoji="0" lang="en-US" altLang="en-US" sz="18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8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0" lang="en-US" altLang="en-US" sz="18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0" lang="en-US" altLang="en-US" sz="1800" b="0" i="1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𝑛𝑢𝑚𝑏𝑒𝑟𝑠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0" lang="en-US" altLang="en-US" sz="1800" b="0" i="1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𝑇h𝑖𝑟𝑑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0" lang="en-US" altLang="en-US" sz="1800" b="0" i="1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𝐹𝑜𝑢𝑟𝑡h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𝑑𝑖𝑣𝑖𝑑𝑒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(20). 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409860"/>
                <a:ext cx="10274300" cy="2395471"/>
              </a:xfrm>
              <a:prstGeom prst="rect">
                <a:avLst/>
              </a:prstGeom>
              <a:blipFill>
                <a:blip r:embed="rId2"/>
                <a:stretch>
                  <a:fillRect r="-4807" b="-2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Moving </a:t>
            </a:r>
            <a:r>
              <a:rPr lang="en-US" b="1" dirty="0" smtClean="0"/>
              <a:t>Average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758055"/>
                <a:ext cx="9633728" cy="1648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88872" rIns="91440" bIns="8887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𝐶𝑙𝑜𝑠𝑖𝑛𝑔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𝑃𝑟𝑖𝑐𝑒𝑠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: 11,12,13,14,15,16,17 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5−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: (11 + 12 + 13 + 14 + 15) / 5 = 13 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5−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: (12 + 13 + 14 + 15 + 16) / 5 = 14 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effectLst/>
                  <a:latin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𝑇h𝑖𝑟𝑑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5−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: (13 + 14 + 15 + 16 + 17) / 5 = 15</m:t>
                      </m:r>
                      <m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758055"/>
                <a:ext cx="9633728" cy="1648280"/>
              </a:xfrm>
              <a:prstGeom prst="rect">
                <a:avLst/>
              </a:prstGeom>
              <a:blipFill>
                <a:blip r:embed="rId2"/>
                <a:stretch>
                  <a:fillRect b="-29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8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Moving </a:t>
            </a:r>
            <a:r>
              <a:rPr lang="en-US" b="1" dirty="0" smtClean="0"/>
              <a:t>Average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659057"/>
                <a:ext cx="10861178" cy="1287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88872" rIns="91440" bIns="88872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: 10−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/ 10 </m:t>
                      </m:r>
                    </m:oMath>
                  </m:oMathPara>
                </a14:m>
                <a:endParaRPr lang="en-US" altLang="en-US" sz="2400" dirty="0">
                  <a:latin typeface="Menlo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𝑀𝑢𝑙𝑡𝑖𝑝𝑙𝑖𝑒𝑟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: (2 / 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+ 1) ) = (2 / (10 + 1) ) = 0.1818 (18.18%) </m:t>
                      </m:r>
                    </m:oMath>
                  </m:oMathPara>
                </a14:m>
                <a:endParaRPr lang="en-US" altLang="en-US" sz="2400" dirty="0">
                  <a:latin typeface="Menlo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)) ∗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altLang="en-US" sz="2400" dirty="0">
                  <a:latin typeface="Menlo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59057"/>
                <a:ext cx="10861178" cy="1287475"/>
              </a:xfrm>
              <a:prstGeom prst="rect">
                <a:avLst/>
              </a:prstGeom>
              <a:blipFill>
                <a:blip r:embed="rId2"/>
                <a:stretch>
                  <a:fillRect b="-37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𝑀𝑖𝑑𝑑𝑙𝑒𝐵𝑎𝑛𝑑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,20) (4.5) 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𝑈𝑝𝑝𝑒𝑟𝐵𝑎𝑛𝑑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,20)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,20)∗2 (4.6) 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𝐿𝑜𝑤𝑒𝑟𝐵𝑎𝑛𝑑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,20)−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,20)∗2 (4.7)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Where, 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SD =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Exponential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𝐿𝑜𝑤𝑒𝑟𝐵𝐵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𝑈𝑝𝑝𝑒𝑟𝐵𝐵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𝐿𝑜𝑤𝑒𝑟𝐵𝐵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Convergence/Divergence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𝑀𝐴𝐶𝐷𝐿𝑖𝑛𝑒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6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Relative Strength Index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𝐴𝑣𝑒𝑟𝑎𝑔𝑒𝐺𝑎𝑖𝑛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𝐴𝑣𝑒𝑟𝑎𝑔𝑒𝐺𝑎𝑖𝑛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𝐴𝑣𝑒𝑟𝑎𝑔𝑒𝐿𝑜𝑠𝑠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𝐴𝑣𝑒𝑟𝑎𝑔𝑒𝐺𝑎𝑖𝑛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𝐴𝑣𝑒𝑟𝑎𝑔𝑒𝐿𝑜𝑠𝑠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True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𝐴𝑇𝑅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TR is deﬁned as the greatest of the following: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Current period’s highest price less the current period’s lowest price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Absolutevalueofcurrentperiod’shighestpricelessthepreviousperiod’sclose price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Absolute value of current period’s lowest price less the previous period’s close price.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534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Menlo</vt:lpstr>
      <vt:lpstr>Office Theme</vt:lpstr>
      <vt:lpstr>FEATURES OF STOCK MARKET PREDICTION</vt:lpstr>
      <vt:lpstr>Simple Moving Average</vt:lpstr>
      <vt:lpstr>Exponential Moving Average</vt:lpstr>
      <vt:lpstr>Bollinger Bands</vt:lpstr>
      <vt:lpstr>Triple Exponential Moving Average</vt:lpstr>
      <vt:lpstr>%b</vt:lpstr>
      <vt:lpstr>Moving Average Convergence/Divergence</vt:lpstr>
      <vt:lpstr> Relative Strength Index </vt:lpstr>
      <vt:lpstr>Average True Range</vt:lpstr>
      <vt:lpstr>Chandelier Exit</vt:lpstr>
      <vt:lpstr>Chande Momentum Oscillator</vt:lpstr>
      <vt:lpstr>Force Index</vt:lpstr>
      <vt:lpstr>Elder-ray</vt:lpstr>
      <vt:lpstr>Stochastic %k</vt:lpstr>
      <vt:lpstr>Stochastic %d</vt:lpstr>
      <vt:lpstr>Williams %R</vt:lpstr>
      <vt:lpstr>Accumulation Distribution Oscillation</vt:lpstr>
      <vt:lpstr>Commodity Channel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Mufaddal Naya</dc:creator>
  <cp:lastModifiedBy>Mufaddal Naya</cp:lastModifiedBy>
  <cp:revision>11</cp:revision>
  <dcterms:created xsi:type="dcterms:W3CDTF">2019-02-14T17:37:55Z</dcterms:created>
  <dcterms:modified xsi:type="dcterms:W3CDTF">2019-02-14T18:57:35Z</dcterms:modified>
</cp:coreProperties>
</file>