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8"/>
  </p:notesMasterIdLst>
  <p:sldIdLst>
    <p:sldId id="256" r:id="rId2"/>
    <p:sldId id="258" r:id="rId3"/>
    <p:sldId id="257" r:id="rId4"/>
    <p:sldId id="259" r:id="rId5"/>
    <p:sldId id="278"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91" r:id="rId22"/>
    <p:sldId id="279" r:id="rId23"/>
    <p:sldId id="280" r:id="rId24"/>
    <p:sldId id="281" r:id="rId25"/>
    <p:sldId id="264" r:id="rId26"/>
    <p:sldId id="294" r:id="rId27"/>
    <p:sldId id="292" r:id="rId28"/>
    <p:sldId id="284" r:id="rId29"/>
    <p:sldId id="283" r:id="rId30"/>
    <p:sldId id="285" r:id="rId31"/>
    <p:sldId id="286" r:id="rId32"/>
    <p:sldId id="288" r:id="rId33"/>
    <p:sldId id="287" r:id="rId34"/>
    <p:sldId id="289" r:id="rId35"/>
    <p:sldId id="290"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79749" autoAdjust="0"/>
  </p:normalViewPr>
  <p:slideViewPr>
    <p:cSldViewPr snapToGrid="0">
      <p:cViewPr varScale="1">
        <p:scale>
          <a:sx n="59" d="100"/>
          <a:sy n="59" d="100"/>
        </p:scale>
        <p:origin x="11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2ADD3-5B97-4715-9D55-2D6F65795056}" type="doc">
      <dgm:prSet loTypeId="urn:diagrams.loki3.com/TabbedArc+Icon" loCatId="officeonline" qsTypeId="urn:microsoft.com/office/officeart/2005/8/quickstyle/simple1" qsCatId="simple" csTypeId="urn:microsoft.com/office/officeart/2005/8/colors/accent1_1" csCatId="accent1" phldr="1"/>
      <dgm:spPr/>
    </dgm:pt>
    <dgm:pt modelId="{2F1A9FBA-C912-4684-BF10-1CE6294ABA42}">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Supply and Demand</a:t>
          </a:r>
          <a:endParaRPr lang="en-US" dirty="0"/>
        </a:p>
      </dgm:t>
    </dgm:pt>
    <dgm:pt modelId="{11A53EFE-7263-4781-B3DA-BD82D0CC2428}" type="parTrans" cxnId="{2A97AD3E-C5AF-4F22-B77D-3FB3574E3EE5}">
      <dgm:prSet/>
      <dgm:spPr/>
      <dgm:t>
        <a:bodyPr/>
        <a:lstStyle/>
        <a:p>
          <a:endParaRPr lang="en-US"/>
        </a:p>
      </dgm:t>
    </dgm:pt>
    <dgm:pt modelId="{D36019B0-36A5-4EB6-BF99-325CD46BC854}" type="sibTrans" cxnId="{2A97AD3E-C5AF-4F22-B77D-3FB3574E3EE5}">
      <dgm:prSet/>
      <dgm:spPr/>
      <dgm:t>
        <a:bodyPr/>
        <a:lstStyle/>
        <a:p>
          <a:endParaRPr lang="en-US"/>
        </a:p>
      </dgm:t>
    </dgm:pt>
    <dgm:pt modelId="{C51866D1-93B7-4918-847D-FC53E0E4D313}">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Chasing the biggies</a:t>
          </a:r>
          <a:endParaRPr lang="en-US" dirty="0"/>
        </a:p>
      </dgm:t>
    </dgm:pt>
    <dgm:pt modelId="{6FF362D8-A24D-4615-8A9B-F7CA8F5D6D2F}" type="parTrans" cxnId="{68A48356-FC91-4257-96E8-5E3327293C6C}">
      <dgm:prSet/>
      <dgm:spPr/>
      <dgm:t>
        <a:bodyPr/>
        <a:lstStyle/>
        <a:p>
          <a:endParaRPr lang="en-US"/>
        </a:p>
      </dgm:t>
    </dgm:pt>
    <dgm:pt modelId="{A9198DDA-60B9-4786-A047-76C099FD57D6}" type="sibTrans" cxnId="{68A48356-FC91-4257-96E8-5E3327293C6C}">
      <dgm:prSet/>
      <dgm:spPr/>
      <dgm:t>
        <a:bodyPr/>
        <a:lstStyle/>
        <a:p>
          <a:endParaRPr lang="en-US"/>
        </a:p>
      </dgm:t>
    </dgm:pt>
    <dgm:pt modelId="{2A3DBE18-DB58-47EB-A556-B3DDAD7498EE}">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Many more.</a:t>
          </a:r>
          <a:endParaRPr lang="en-US" dirty="0"/>
        </a:p>
      </dgm:t>
    </dgm:pt>
    <dgm:pt modelId="{16F1907A-8268-4993-9237-660B36EE9372}" type="parTrans" cxnId="{8B0F9CCE-E12B-4040-86AD-E790EB7E142A}">
      <dgm:prSet/>
      <dgm:spPr/>
      <dgm:t>
        <a:bodyPr/>
        <a:lstStyle/>
        <a:p>
          <a:endParaRPr lang="en-US"/>
        </a:p>
      </dgm:t>
    </dgm:pt>
    <dgm:pt modelId="{7A0ADD09-87EF-4143-AAEB-75227A1C02D1}" type="sibTrans" cxnId="{8B0F9CCE-E12B-4040-86AD-E790EB7E142A}">
      <dgm:prSet/>
      <dgm:spPr/>
      <dgm:t>
        <a:bodyPr/>
        <a:lstStyle/>
        <a:p>
          <a:endParaRPr lang="en-US"/>
        </a:p>
      </dgm:t>
    </dgm:pt>
    <dgm:pt modelId="{5760401E-3921-4C91-81B2-7C093FF05F66}">
      <dgm:prSet>
        <dgm:style>
          <a:lnRef idx="2">
            <a:schemeClr val="dk1"/>
          </a:lnRef>
          <a:fillRef idx="1">
            <a:schemeClr val="lt1"/>
          </a:fillRef>
          <a:effectRef idx="0">
            <a:schemeClr val="dk1"/>
          </a:effectRef>
          <a:fontRef idx="minor">
            <a:schemeClr val="dk1"/>
          </a:fontRef>
        </dgm:style>
      </dgm:prSet>
      <dgm:spPr/>
      <dgm:t>
        <a:bodyPr/>
        <a:lstStyle/>
        <a:p>
          <a:r>
            <a:rPr lang="en-US" dirty="0" smtClean="0"/>
            <a:t>Sentiments</a:t>
          </a:r>
          <a:endParaRPr lang="en-US" dirty="0"/>
        </a:p>
      </dgm:t>
    </dgm:pt>
    <dgm:pt modelId="{5DF3D387-186E-4626-A46C-29B27DEAD2E9}" type="parTrans" cxnId="{F4812C09-AB8B-40CB-A8FD-8E8D41B14927}">
      <dgm:prSet/>
      <dgm:spPr/>
      <dgm:t>
        <a:bodyPr/>
        <a:lstStyle/>
        <a:p>
          <a:endParaRPr lang="en-US"/>
        </a:p>
      </dgm:t>
    </dgm:pt>
    <dgm:pt modelId="{827EE56E-FD40-4FBC-B767-8AA1CAD34999}" type="sibTrans" cxnId="{F4812C09-AB8B-40CB-A8FD-8E8D41B14927}">
      <dgm:prSet/>
      <dgm:spPr/>
      <dgm:t>
        <a:bodyPr/>
        <a:lstStyle/>
        <a:p>
          <a:endParaRPr lang="en-US"/>
        </a:p>
      </dgm:t>
    </dgm:pt>
    <dgm:pt modelId="{4F44D668-52C3-4B1C-803A-5DF0560743FD}">
      <dgm:prSet>
        <dgm:style>
          <a:lnRef idx="2">
            <a:schemeClr val="dk1"/>
          </a:lnRef>
          <a:fillRef idx="1">
            <a:schemeClr val="lt1"/>
          </a:fillRef>
          <a:effectRef idx="0">
            <a:schemeClr val="dk1"/>
          </a:effectRef>
          <a:fontRef idx="minor">
            <a:schemeClr val="dk1"/>
          </a:fontRef>
        </dgm:style>
      </dgm:prSet>
      <dgm:spPr/>
      <dgm:t>
        <a:bodyPr/>
        <a:lstStyle/>
        <a:p>
          <a:r>
            <a:rPr lang="en-US" dirty="0" smtClean="0"/>
            <a:t>Earning and Expectations</a:t>
          </a:r>
          <a:endParaRPr lang="en-US" dirty="0"/>
        </a:p>
      </dgm:t>
    </dgm:pt>
    <dgm:pt modelId="{33093D64-98F5-4BEB-BDBF-8ACB4C46EC51}" type="parTrans" cxnId="{F8C891D4-9F8C-49B0-A24E-AB288B7B1E74}">
      <dgm:prSet/>
      <dgm:spPr/>
      <dgm:t>
        <a:bodyPr/>
        <a:lstStyle/>
        <a:p>
          <a:endParaRPr lang="en-US"/>
        </a:p>
      </dgm:t>
    </dgm:pt>
    <dgm:pt modelId="{2B994FA5-CDC8-4547-942E-946FD07606D1}" type="sibTrans" cxnId="{F8C891D4-9F8C-49B0-A24E-AB288B7B1E74}">
      <dgm:prSet/>
      <dgm:spPr/>
      <dgm:t>
        <a:bodyPr/>
        <a:lstStyle/>
        <a:p>
          <a:endParaRPr lang="en-US"/>
        </a:p>
      </dgm:t>
    </dgm:pt>
    <dgm:pt modelId="{4CB81612-C4D4-4BD3-A263-C10E2C330C61}">
      <dgm:prSet>
        <dgm:style>
          <a:lnRef idx="2">
            <a:schemeClr val="dk1"/>
          </a:lnRef>
          <a:fillRef idx="1">
            <a:schemeClr val="lt1"/>
          </a:fillRef>
          <a:effectRef idx="0">
            <a:schemeClr val="dk1"/>
          </a:effectRef>
          <a:fontRef idx="minor">
            <a:schemeClr val="dk1"/>
          </a:fontRef>
        </dgm:style>
      </dgm:prSet>
      <dgm:spPr/>
      <dgm:t>
        <a:bodyPr/>
        <a:lstStyle/>
        <a:p>
          <a:r>
            <a:rPr lang="en-US" dirty="0" smtClean="0"/>
            <a:t>Economic Indicator</a:t>
          </a:r>
          <a:endParaRPr lang="en-US" dirty="0"/>
        </a:p>
      </dgm:t>
    </dgm:pt>
    <dgm:pt modelId="{DD29070A-3D27-4A77-914C-6FFB0EB2541A}" type="parTrans" cxnId="{18CCB402-326D-4B63-94D4-422044634FD7}">
      <dgm:prSet/>
      <dgm:spPr/>
      <dgm:t>
        <a:bodyPr/>
        <a:lstStyle/>
        <a:p>
          <a:endParaRPr lang="en-US"/>
        </a:p>
      </dgm:t>
    </dgm:pt>
    <dgm:pt modelId="{32A2403C-8833-4612-A016-9FEC20B00B0D}" type="sibTrans" cxnId="{18CCB402-326D-4B63-94D4-422044634FD7}">
      <dgm:prSet/>
      <dgm:spPr/>
      <dgm:t>
        <a:bodyPr/>
        <a:lstStyle/>
        <a:p>
          <a:endParaRPr lang="en-US"/>
        </a:p>
      </dgm:t>
    </dgm:pt>
    <dgm:pt modelId="{E35BBDFF-9219-4337-8EDC-7F5BB1892612}" type="pres">
      <dgm:prSet presAssocID="{DD62ADD3-5B97-4715-9D55-2D6F65795056}" presName="Name0" presStyleCnt="0">
        <dgm:presLayoutVars>
          <dgm:dir/>
          <dgm:resizeHandles val="exact"/>
        </dgm:presLayoutVars>
      </dgm:prSet>
      <dgm:spPr/>
    </dgm:pt>
    <dgm:pt modelId="{C6A8C4A4-087F-470D-88C0-0BE2113DEEBB}" type="pres">
      <dgm:prSet presAssocID="{2F1A9FBA-C912-4684-BF10-1CE6294ABA42}" presName="twoplus" presStyleLbl="node1" presStyleIdx="0" presStyleCnt="6">
        <dgm:presLayoutVars>
          <dgm:bulletEnabled val="1"/>
        </dgm:presLayoutVars>
      </dgm:prSet>
      <dgm:spPr/>
      <dgm:t>
        <a:bodyPr/>
        <a:lstStyle/>
        <a:p>
          <a:endParaRPr lang="en-US"/>
        </a:p>
      </dgm:t>
    </dgm:pt>
    <dgm:pt modelId="{E9B2CF5C-000F-4E74-B9F0-FE25E6D1AA87}" type="pres">
      <dgm:prSet presAssocID="{5760401E-3921-4C91-81B2-7C093FF05F66}" presName="twoplus" presStyleLbl="node1" presStyleIdx="1" presStyleCnt="6">
        <dgm:presLayoutVars>
          <dgm:bulletEnabled val="1"/>
        </dgm:presLayoutVars>
      </dgm:prSet>
      <dgm:spPr/>
      <dgm:t>
        <a:bodyPr/>
        <a:lstStyle/>
        <a:p>
          <a:endParaRPr lang="en-US"/>
        </a:p>
      </dgm:t>
    </dgm:pt>
    <dgm:pt modelId="{8E71CFD3-B193-4734-9FC9-CE6E15531CE2}" type="pres">
      <dgm:prSet presAssocID="{C51866D1-93B7-4918-847D-FC53E0E4D313}" presName="twoplus" presStyleLbl="node1" presStyleIdx="2" presStyleCnt="6">
        <dgm:presLayoutVars>
          <dgm:bulletEnabled val="1"/>
        </dgm:presLayoutVars>
      </dgm:prSet>
      <dgm:spPr/>
      <dgm:t>
        <a:bodyPr/>
        <a:lstStyle/>
        <a:p>
          <a:endParaRPr lang="en-US"/>
        </a:p>
      </dgm:t>
    </dgm:pt>
    <dgm:pt modelId="{1D316FD9-0F72-4EEB-BACE-E4713CADF945}" type="pres">
      <dgm:prSet presAssocID="{4F44D668-52C3-4B1C-803A-5DF0560743FD}" presName="twoplus" presStyleLbl="node1" presStyleIdx="3" presStyleCnt="6">
        <dgm:presLayoutVars>
          <dgm:bulletEnabled val="1"/>
        </dgm:presLayoutVars>
      </dgm:prSet>
      <dgm:spPr/>
      <dgm:t>
        <a:bodyPr/>
        <a:lstStyle/>
        <a:p>
          <a:endParaRPr lang="en-US"/>
        </a:p>
      </dgm:t>
    </dgm:pt>
    <dgm:pt modelId="{9049B4BD-F11E-4274-9B31-74C208F12930}" type="pres">
      <dgm:prSet presAssocID="{4CB81612-C4D4-4BD3-A263-C10E2C330C61}" presName="twoplus" presStyleLbl="node1" presStyleIdx="4" presStyleCnt="6">
        <dgm:presLayoutVars>
          <dgm:bulletEnabled val="1"/>
        </dgm:presLayoutVars>
      </dgm:prSet>
      <dgm:spPr/>
      <dgm:t>
        <a:bodyPr/>
        <a:lstStyle/>
        <a:p>
          <a:endParaRPr lang="en-US"/>
        </a:p>
      </dgm:t>
    </dgm:pt>
    <dgm:pt modelId="{EA1758B3-A507-4E10-A900-104B730156FD}" type="pres">
      <dgm:prSet presAssocID="{2A3DBE18-DB58-47EB-A556-B3DDAD7498EE}" presName="twoplus" presStyleLbl="node1" presStyleIdx="5" presStyleCnt="6">
        <dgm:presLayoutVars>
          <dgm:bulletEnabled val="1"/>
        </dgm:presLayoutVars>
      </dgm:prSet>
      <dgm:spPr/>
      <dgm:t>
        <a:bodyPr/>
        <a:lstStyle/>
        <a:p>
          <a:endParaRPr lang="en-US"/>
        </a:p>
      </dgm:t>
    </dgm:pt>
  </dgm:ptLst>
  <dgm:cxnLst>
    <dgm:cxn modelId="{8B0F9CCE-E12B-4040-86AD-E790EB7E142A}" srcId="{DD62ADD3-5B97-4715-9D55-2D6F65795056}" destId="{2A3DBE18-DB58-47EB-A556-B3DDAD7498EE}" srcOrd="5" destOrd="0" parTransId="{16F1907A-8268-4993-9237-660B36EE9372}" sibTransId="{7A0ADD09-87EF-4143-AAEB-75227A1C02D1}"/>
    <dgm:cxn modelId="{18CCB402-326D-4B63-94D4-422044634FD7}" srcId="{DD62ADD3-5B97-4715-9D55-2D6F65795056}" destId="{4CB81612-C4D4-4BD3-A263-C10E2C330C61}" srcOrd="4" destOrd="0" parTransId="{DD29070A-3D27-4A77-914C-6FFB0EB2541A}" sibTransId="{32A2403C-8833-4612-A016-9FEC20B00B0D}"/>
    <dgm:cxn modelId="{DEFC0BF1-D2A2-4D5B-9EBF-FB8EBBBA22CB}" type="presOf" srcId="{2F1A9FBA-C912-4684-BF10-1CE6294ABA42}" destId="{C6A8C4A4-087F-470D-88C0-0BE2113DEEBB}" srcOrd="0" destOrd="0" presId="urn:diagrams.loki3.com/TabbedArc+Icon"/>
    <dgm:cxn modelId="{DED5D44C-9F97-4EED-AB2B-5585696825B7}" type="presOf" srcId="{C51866D1-93B7-4918-847D-FC53E0E4D313}" destId="{8E71CFD3-B193-4734-9FC9-CE6E15531CE2}" srcOrd="0" destOrd="0" presId="urn:diagrams.loki3.com/TabbedArc+Icon"/>
    <dgm:cxn modelId="{2B2F9BBB-5F32-4085-9773-FE91B4F79C0B}" type="presOf" srcId="{5760401E-3921-4C91-81B2-7C093FF05F66}" destId="{E9B2CF5C-000F-4E74-B9F0-FE25E6D1AA87}" srcOrd="0" destOrd="0" presId="urn:diagrams.loki3.com/TabbedArc+Icon"/>
    <dgm:cxn modelId="{2A97AD3E-C5AF-4F22-B77D-3FB3574E3EE5}" srcId="{DD62ADD3-5B97-4715-9D55-2D6F65795056}" destId="{2F1A9FBA-C912-4684-BF10-1CE6294ABA42}" srcOrd="0" destOrd="0" parTransId="{11A53EFE-7263-4781-B3DA-BD82D0CC2428}" sibTransId="{D36019B0-36A5-4EB6-BF99-325CD46BC854}"/>
    <dgm:cxn modelId="{F8C891D4-9F8C-49B0-A24E-AB288B7B1E74}" srcId="{DD62ADD3-5B97-4715-9D55-2D6F65795056}" destId="{4F44D668-52C3-4B1C-803A-5DF0560743FD}" srcOrd="3" destOrd="0" parTransId="{33093D64-98F5-4BEB-BDBF-8ACB4C46EC51}" sibTransId="{2B994FA5-CDC8-4547-942E-946FD07606D1}"/>
    <dgm:cxn modelId="{7F6B0B26-70D0-4C6A-8421-4B668000EAD4}" type="presOf" srcId="{DD62ADD3-5B97-4715-9D55-2D6F65795056}" destId="{E35BBDFF-9219-4337-8EDC-7F5BB1892612}" srcOrd="0" destOrd="0" presId="urn:diagrams.loki3.com/TabbedArc+Icon"/>
    <dgm:cxn modelId="{A7F7E6EE-6BDB-4BD0-AE3C-95A5FC39AE8E}" type="presOf" srcId="{4F44D668-52C3-4B1C-803A-5DF0560743FD}" destId="{1D316FD9-0F72-4EEB-BACE-E4713CADF945}" srcOrd="0" destOrd="0" presId="urn:diagrams.loki3.com/TabbedArc+Icon"/>
    <dgm:cxn modelId="{F4812C09-AB8B-40CB-A8FD-8E8D41B14927}" srcId="{DD62ADD3-5B97-4715-9D55-2D6F65795056}" destId="{5760401E-3921-4C91-81B2-7C093FF05F66}" srcOrd="1" destOrd="0" parTransId="{5DF3D387-186E-4626-A46C-29B27DEAD2E9}" sibTransId="{827EE56E-FD40-4FBC-B767-8AA1CAD34999}"/>
    <dgm:cxn modelId="{68A48356-FC91-4257-96E8-5E3327293C6C}" srcId="{DD62ADD3-5B97-4715-9D55-2D6F65795056}" destId="{C51866D1-93B7-4918-847D-FC53E0E4D313}" srcOrd="2" destOrd="0" parTransId="{6FF362D8-A24D-4615-8A9B-F7CA8F5D6D2F}" sibTransId="{A9198DDA-60B9-4786-A047-76C099FD57D6}"/>
    <dgm:cxn modelId="{209255B3-B681-443D-BAF2-78F4303130FB}" type="presOf" srcId="{4CB81612-C4D4-4BD3-A263-C10E2C330C61}" destId="{9049B4BD-F11E-4274-9B31-74C208F12930}" srcOrd="0" destOrd="0" presId="urn:diagrams.loki3.com/TabbedArc+Icon"/>
    <dgm:cxn modelId="{68705D2F-E3D2-4CEA-90A6-FD418348A7C7}" type="presOf" srcId="{2A3DBE18-DB58-47EB-A556-B3DDAD7498EE}" destId="{EA1758B3-A507-4E10-A900-104B730156FD}" srcOrd="0" destOrd="0" presId="urn:diagrams.loki3.com/TabbedArc+Icon"/>
    <dgm:cxn modelId="{80064D1E-B163-4264-BFB6-A9BA6589BC94}" type="presParOf" srcId="{E35BBDFF-9219-4337-8EDC-7F5BB1892612}" destId="{C6A8C4A4-087F-470D-88C0-0BE2113DEEBB}" srcOrd="0" destOrd="0" presId="urn:diagrams.loki3.com/TabbedArc+Icon"/>
    <dgm:cxn modelId="{7BD69678-3E7B-45FD-BC02-904AA7C0E6AF}" type="presParOf" srcId="{E35BBDFF-9219-4337-8EDC-7F5BB1892612}" destId="{E9B2CF5C-000F-4E74-B9F0-FE25E6D1AA87}" srcOrd="1" destOrd="0" presId="urn:diagrams.loki3.com/TabbedArc+Icon"/>
    <dgm:cxn modelId="{3E253180-2433-4C6E-A48B-BA4E1C04FDD7}" type="presParOf" srcId="{E35BBDFF-9219-4337-8EDC-7F5BB1892612}" destId="{8E71CFD3-B193-4734-9FC9-CE6E15531CE2}" srcOrd="2" destOrd="0" presId="urn:diagrams.loki3.com/TabbedArc+Icon"/>
    <dgm:cxn modelId="{6B2B3105-4C03-4501-AD21-70B8A8298C8B}" type="presParOf" srcId="{E35BBDFF-9219-4337-8EDC-7F5BB1892612}" destId="{1D316FD9-0F72-4EEB-BACE-E4713CADF945}" srcOrd="3" destOrd="0" presId="urn:diagrams.loki3.com/TabbedArc+Icon"/>
    <dgm:cxn modelId="{85A583D6-9F3B-4B47-AC10-01DB083864A9}" type="presParOf" srcId="{E35BBDFF-9219-4337-8EDC-7F5BB1892612}" destId="{9049B4BD-F11E-4274-9B31-74C208F12930}" srcOrd="4" destOrd="0" presId="urn:diagrams.loki3.com/TabbedArc+Icon"/>
    <dgm:cxn modelId="{488E41F1-49AB-4024-B86C-AEB33DD0FDFA}" type="presParOf" srcId="{E35BBDFF-9219-4337-8EDC-7F5BB1892612}" destId="{EA1758B3-A507-4E10-A900-104B730156FD}" srcOrd="5"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227CE4-18CE-45CC-8294-63049D220A30}" type="doc">
      <dgm:prSet loTypeId="urn:microsoft.com/office/officeart/2011/layout/ThemePictureAlternatingAccent" loCatId="officeonline" qsTypeId="urn:microsoft.com/office/officeart/2005/8/quickstyle/simple1" qsCatId="simple" csTypeId="urn:microsoft.com/office/officeart/2005/8/colors/accent1_2" csCatId="accent1" phldr="1"/>
      <dgm:spPr/>
    </dgm:pt>
    <dgm:pt modelId="{34369270-E753-47A0-9B3B-D4D2E3FD92E6}">
      <dgm:prSet phldrT="[Text]"/>
      <dgm:spPr/>
      <dgm:t>
        <a:bodyPr/>
        <a:lstStyle/>
        <a:p>
          <a:r>
            <a:rPr lang="en-US" dirty="0" smtClean="0">
              <a:solidFill>
                <a:schemeClr val="tx1"/>
              </a:solidFill>
            </a:rPr>
            <a:t>Data Gathering</a:t>
          </a:r>
          <a:endParaRPr lang="en-US" dirty="0">
            <a:solidFill>
              <a:schemeClr val="tx1"/>
            </a:solidFill>
          </a:endParaRPr>
        </a:p>
      </dgm:t>
    </dgm:pt>
    <dgm:pt modelId="{7077E128-8945-4276-A480-82E5507DB7B6}" type="parTrans" cxnId="{E7AD85A7-56A6-4D3D-86FC-A127D2AA3697}">
      <dgm:prSet/>
      <dgm:spPr/>
      <dgm:t>
        <a:bodyPr/>
        <a:lstStyle/>
        <a:p>
          <a:endParaRPr lang="en-US"/>
        </a:p>
      </dgm:t>
    </dgm:pt>
    <dgm:pt modelId="{A4770A4D-0184-4074-B18B-CE4414943311}" type="sibTrans" cxnId="{E7AD85A7-56A6-4D3D-86FC-A127D2AA3697}">
      <dgm:prSet/>
      <dgm:spPr/>
      <dgm:t>
        <a:bodyPr/>
        <a:lstStyle/>
        <a:p>
          <a:endParaRPr lang="en-US"/>
        </a:p>
      </dgm:t>
    </dgm:pt>
    <dgm:pt modelId="{3439CC90-453E-431B-9CAD-223DE79AB82E}">
      <dgm:prSet phldrT="[Text]"/>
      <dgm:spPr/>
      <dgm:t>
        <a:bodyPr/>
        <a:lstStyle/>
        <a:p>
          <a:r>
            <a:rPr lang="en-US" dirty="0" smtClean="0">
              <a:solidFill>
                <a:schemeClr val="tx1"/>
              </a:solidFill>
            </a:rPr>
            <a:t>Data Processing</a:t>
          </a:r>
          <a:endParaRPr lang="en-US" dirty="0">
            <a:solidFill>
              <a:schemeClr val="tx1"/>
            </a:solidFill>
          </a:endParaRPr>
        </a:p>
      </dgm:t>
    </dgm:pt>
    <dgm:pt modelId="{62BB555C-7A4E-4706-ACE3-106041A3115D}" type="parTrans" cxnId="{12D934CC-4777-4D1E-B554-48F6325CDC0D}">
      <dgm:prSet/>
      <dgm:spPr/>
      <dgm:t>
        <a:bodyPr/>
        <a:lstStyle/>
        <a:p>
          <a:endParaRPr lang="en-US"/>
        </a:p>
      </dgm:t>
    </dgm:pt>
    <dgm:pt modelId="{3DD01E10-1E0B-48DB-8930-587368EE0765}" type="sibTrans" cxnId="{12D934CC-4777-4D1E-B554-48F6325CDC0D}">
      <dgm:prSet/>
      <dgm:spPr/>
      <dgm:t>
        <a:bodyPr/>
        <a:lstStyle/>
        <a:p>
          <a:endParaRPr lang="en-US"/>
        </a:p>
      </dgm:t>
    </dgm:pt>
    <dgm:pt modelId="{6FA4662B-44B0-4D8A-B415-AAE9D624C888}">
      <dgm:prSet phldrT="[Text]"/>
      <dgm:spPr/>
      <dgm:t>
        <a:bodyPr/>
        <a:lstStyle/>
        <a:p>
          <a:r>
            <a:rPr lang="en-US" dirty="0" smtClean="0">
              <a:solidFill>
                <a:schemeClr val="tx1"/>
              </a:solidFill>
            </a:rPr>
            <a:t>Prediction Model</a:t>
          </a:r>
          <a:endParaRPr lang="en-US" dirty="0">
            <a:solidFill>
              <a:schemeClr val="tx1"/>
            </a:solidFill>
          </a:endParaRPr>
        </a:p>
      </dgm:t>
    </dgm:pt>
    <dgm:pt modelId="{6B85CF3E-4A24-47C6-9DF0-53B69F9E0DC9}" type="parTrans" cxnId="{35AE370E-9A48-4027-9739-7509A83A743F}">
      <dgm:prSet/>
      <dgm:spPr/>
      <dgm:t>
        <a:bodyPr/>
        <a:lstStyle/>
        <a:p>
          <a:endParaRPr lang="en-US"/>
        </a:p>
      </dgm:t>
    </dgm:pt>
    <dgm:pt modelId="{1F5A3118-4EA6-43C6-B14B-0E3173615827}" type="sibTrans" cxnId="{35AE370E-9A48-4027-9739-7509A83A743F}">
      <dgm:prSet/>
      <dgm:spPr/>
      <dgm:t>
        <a:bodyPr/>
        <a:lstStyle/>
        <a:p>
          <a:endParaRPr lang="en-US"/>
        </a:p>
      </dgm:t>
    </dgm:pt>
    <dgm:pt modelId="{B16183EF-3002-473D-9A8A-255DBA57740A}" type="pres">
      <dgm:prSet presAssocID="{11227CE4-18CE-45CC-8294-63049D220A30}" presName="Name0" presStyleCnt="0">
        <dgm:presLayoutVars>
          <dgm:chMax val="9"/>
          <dgm:chPref val="9"/>
        </dgm:presLayoutVars>
      </dgm:prSet>
      <dgm:spPr/>
    </dgm:pt>
    <dgm:pt modelId="{BCF50444-675E-4435-8469-74D092F82190}" type="pres">
      <dgm:prSet presAssocID="{34369270-E753-47A0-9B3B-D4D2E3FD92E6}" presName="picture1" presStyleCnt="0"/>
      <dgm:spPr/>
    </dgm:pt>
    <dgm:pt modelId="{0377A0B3-2590-40C5-A3F8-894D330D7601}" type="pres">
      <dgm:prSet presAssocID="{34369270-E753-47A0-9B3B-D4D2E3FD92E6}" presName="picture" presStyleLbl="alignImgPlace1" presStyleIdx="0" presStyleCnt="3" custLinFactNeighborY="-35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1D7D316B-67B8-4868-8AC4-BDF0EBBA3132}" type="pres">
      <dgm:prSet presAssocID="{34369270-E753-47A0-9B3B-D4D2E3FD92E6}" presName="parent1" presStyleLbl="node1" presStyleIdx="0" presStyleCnt="0">
        <dgm:presLayoutVars>
          <dgm:chMax val="0"/>
          <dgm:chPref val="0"/>
          <dgm:bulletEnabled val="1"/>
        </dgm:presLayoutVars>
      </dgm:prSet>
      <dgm:spPr/>
      <dgm:t>
        <a:bodyPr/>
        <a:lstStyle/>
        <a:p>
          <a:endParaRPr lang="en-US"/>
        </a:p>
      </dgm:t>
    </dgm:pt>
    <dgm:pt modelId="{50D9C3D7-5A12-4C95-8DBF-D223C8366168}" type="pres">
      <dgm:prSet presAssocID="{3439CC90-453E-431B-9CAD-223DE79AB82E}" presName="picture2" presStyleCnt="0"/>
      <dgm:spPr/>
    </dgm:pt>
    <dgm:pt modelId="{BA1B6023-AFCF-46EF-8E51-4F6018488E1E}" type="pres">
      <dgm:prSet presAssocID="{3439CC90-453E-431B-9CAD-223DE79AB82E}" presName="picture" presStyleLbl="alignImgPlace1" presStyleIdx="1" presStyleCnt="3" custLinFactNeighborY="-5304"/>
      <dgm:spPr>
        <a:blipFill>
          <a:blip xmlns:r="http://schemas.openxmlformats.org/officeDocument/2006/relationships" r:embed="rId2">
            <a:extLst>
              <a:ext uri="{28A0092B-C50C-407E-A947-70E740481C1C}">
                <a14:useLocalDpi xmlns:a14="http://schemas.microsoft.com/office/drawing/2010/main" val="0"/>
              </a:ext>
            </a:extLst>
          </a:blip>
          <a:srcRect/>
          <a:stretch>
            <a:fillRect l="-28000" r="-28000"/>
          </a:stretch>
        </a:blipFill>
      </dgm:spPr>
    </dgm:pt>
    <dgm:pt modelId="{BEEF9A75-EFAA-420F-A7B0-BD65468354EF}" type="pres">
      <dgm:prSet presAssocID="{3439CC90-453E-431B-9CAD-223DE79AB82E}" presName="parent2" presStyleLbl="node1" presStyleIdx="0" presStyleCnt="0" custLinFactNeighborY="15921">
        <dgm:presLayoutVars>
          <dgm:chMax val="0"/>
          <dgm:chPref val="0"/>
          <dgm:bulletEnabled val="1"/>
        </dgm:presLayoutVars>
      </dgm:prSet>
      <dgm:spPr/>
      <dgm:t>
        <a:bodyPr/>
        <a:lstStyle/>
        <a:p>
          <a:endParaRPr lang="en-US"/>
        </a:p>
      </dgm:t>
    </dgm:pt>
    <dgm:pt modelId="{DB12426C-71C6-46CA-9A9C-55E82117BDF5}" type="pres">
      <dgm:prSet presAssocID="{6FA4662B-44B0-4D8A-B415-AAE9D624C888}" presName="picture3" presStyleCnt="0"/>
      <dgm:spPr/>
    </dgm:pt>
    <dgm:pt modelId="{2E03F6AE-3F28-40E7-A4EA-96C327D0DC63}" type="pres">
      <dgm:prSet presAssocID="{6FA4662B-44B0-4D8A-B415-AAE9D624C888}" presName="picture" presStyleLbl="alignImgPlace1" presStyleIdx="2" presStyleCnt="3" custLinFactNeighborY="-4641"/>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pt>
    <dgm:pt modelId="{A5397D5C-1C15-4189-9B71-2A923E0485B3}" type="pres">
      <dgm:prSet presAssocID="{6FA4662B-44B0-4D8A-B415-AAE9D624C888}" presName="parent3" presStyleLbl="node1" presStyleIdx="0" presStyleCnt="0">
        <dgm:presLayoutVars>
          <dgm:chMax val="0"/>
          <dgm:chPref val="0"/>
          <dgm:bulletEnabled val="1"/>
        </dgm:presLayoutVars>
      </dgm:prSet>
      <dgm:spPr/>
      <dgm:t>
        <a:bodyPr/>
        <a:lstStyle/>
        <a:p>
          <a:endParaRPr lang="en-US"/>
        </a:p>
      </dgm:t>
    </dgm:pt>
  </dgm:ptLst>
  <dgm:cxnLst>
    <dgm:cxn modelId="{CF94BD7B-449D-4BBF-BD08-A3D291671661}" type="presOf" srcId="{3439CC90-453E-431B-9CAD-223DE79AB82E}" destId="{BEEF9A75-EFAA-420F-A7B0-BD65468354EF}" srcOrd="0" destOrd="0" presId="urn:microsoft.com/office/officeart/2011/layout/ThemePictureAlternatingAccent"/>
    <dgm:cxn modelId="{883EA43D-6C1E-4E79-9256-42C8B82763BD}" type="presOf" srcId="{6FA4662B-44B0-4D8A-B415-AAE9D624C888}" destId="{A5397D5C-1C15-4189-9B71-2A923E0485B3}" srcOrd="0" destOrd="0" presId="urn:microsoft.com/office/officeart/2011/layout/ThemePictureAlternatingAccent"/>
    <dgm:cxn modelId="{A5B10879-7D32-49BC-BDD3-0636BB8B45F7}" type="presOf" srcId="{34369270-E753-47A0-9B3B-D4D2E3FD92E6}" destId="{1D7D316B-67B8-4868-8AC4-BDF0EBBA3132}" srcOrd="0" destOrd="0" presId="urn:microsoft.com/office/officeart/2011/layout/ThemePictureAlternatingAccent"/>
    <dgm:cxn modelId="{E7AD85A7-56A6-4D3D-86FC-A127D2AA3697}" srcId="{11227CE4-18CE-45CC-8294-63049D220A30}" destId="{34369270-E753-47A0-9B3B-D4D2E3FD92E6}" srcOrd="0" destOrd="0" parTransId="{7077E128-8945-4276-A480-82E5507DB7B6}" sibTransId="{A4770A4D-0184-4074-B18B-CE4414943311}"/>
    <dgm:cxn modelId="{12D934CC-4777-4D1E-B554-48F6325CDC0D}" srcId="{11227CE4-18CE-45CC-8294-63049D220A30}" destId="{3439CC90-453E-431B-9CAD-223DE79AB82E}" srcOrd="1" destOrd="0" parTransId="{62BB555C-7A4E-4706-ACE3-106041A3115D}" sibTransId="{3DD01E10-1E0B-48DB-8930-587368EE0765}"/>
    <dgm:cxn modelId="{35AE370E-9A48-4027-9739-7509A83A743F}" srcId="{11227CE4-18CE-45CC-8294-63049D220A30}" destId="{6FA4662B-44B0-4D8A-B415-AAE9D624C888}" srcOrd="2" destOrd="0" parTransId="{6B85CF3E-4A24-47C6-9DF0-53B69F9E0DC9}" sibTransId="{1F5A3118-4EA6-43C6-B14B-0E3173615827}"/>
    <dgm:cxn modelId="{1AF27D33-5619-445B-B4AD-83453292CFB8}" type="presOf" srcId="{11227CE4-18CE-45CC-8294-63049D220A30}" destId="{B16183EF-3002-473D-9A8A-255DBA57740A}" srcOrd="0" destOrd="0" presId="urn:microsoft.com/office/officeart/2011/layout/ThemePictureAlternatingAccent"/>
    <dgm:cxn modelId="{B647E566-CBF3-44EA-8291-46C8F828F7C7}" type="presParOf" srcId="{B16183EF-3002-473D-9A8A-255DBA57740A}" destId="{BCF50444-675E-4435-8469-74D092F82190}" srcOrd="0" destOrd="0" presId="urn:microsoft.com/office/officeart/2011/layout/ThemePictureAlternatingAccent"/>
    <dgm:cxn modelId="{83DA6395-998C-4356-987A-B98AB90ECACC}" type="presParOf" srcId="{BCF50444-675E-4435-8469-74D092F82190}" destId="{0377A0B3-2590-40C5-A3F8-894D330D7601}" srcOrd="0" destOrd="0" presId="urn:microsoft.com/office/officeart/2011/layout/ThemePictureAlternatingAccent"/>
    <dgm:cxn modelId="{EEAC5E1E-57E6-45B5-8E7D-A598FFE83DD2}" type="presParOf" srcId="{B16183EF-3002-473D-9A8A-255DBA57740A}" destId="{1D7D316B-67B8-4868-8AC4-BDF0EBBA3132}" srcOrd="1" destOrd="0" presId="urn:microsoft.com/office/officeart/2011/layout/ThemePictureAlternatingAccent"/>
    <dgm:cxn modelId="{5473DB97-B16C-4AD3-A8B2-5B3FCE054ED5}" type="presParOf" srcId="{B16183EF-3002-473D-9A8A-255DBA57740A}" destId="{50D9C3D7-5A12-4C95-8DBF-D223C8366168}" srcOrd="2" destOrd="0" presId="urn:microsoft.com/office/officeart/2011/layout/ThemePictureAlternatingAccent"/>
    <dgm:cxn modelId="{BE731B67-39CC-4335-A2C2-AD6541E9E76A}" type="presParOf" srcId="{50D9C3D7-5A12-4C95-8DBF-D223C8366168}" destId="{BA1B6023-AFCF-46EF-8E51-4F6018488E1E}" srcOrd="0" destOrd="0" presId="urn:microsoft.com/office/officeart/2011/layout/ThemePictureAlternatingAccent"/>
    <dgm:cxn modelId="{7439853F-C572-4D84-BBF8-44EBE8BF9F32}" type="presParOf" srcId="{B16183EF-3002-473D-9A8A-255DBA57740A}" destId="{BEEF9A75-EFAA-420F-A7B0-BD65468354EF}" srcOrd="3" destOrd="0" presId="urn:microsoft.com/office/officeart/2011/layout/ThemePictureAlternatingAccent"/>
    <dgm:cxn modelId="{1AA94C1D-8998-4CE4-B5E8-8F76131B8F49}" type="presParOf" srcId="{B16183EF-3002-473D-9A8A-255DBA57740A}" destId="{DB12426C-71C6-46CA-9A9C-55E82117BDF5}" srcOrd="4" destOrd="0" presId="urn:microsoft.com/office/officeart/2011/layout/ThemePictureAlternatingAccent"/>
    <dgm:cxn modelId="{9583FD97-2023-4C27-BB4B-3D5E28613F08}" type="presParOf" srcId="{DB12426C-71C6-46CA-9A9C-55E82117BDF5}" destId="{2E03F6AE-3F28-40E7-A4EA-96C327D0DC63}" srcOrd="0" destOrd="0" presId="urn:microsoft.com/office/officeart/2011/layout/ThemePictureAlternatingAccent"/>
    <dgm:cxn modelId="{3F07F681-7ABA-4D8A-8D4F-D37D54E18DA2}" type="presParOf" srcId="{B16183EF-3002-473D-9A8A-255DBA57740A}" destId="{A5397D5C-1C15-4189-9B71-2A923E0485B3}" srcOrd="5" destOrd="0" presId="urn:microsoft.com/office/officeart/2011/layout/ThemePictureAlternating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B02F45-7CF1-4BB8-A968-CC9CB054D94E}" type="doc">
      <dgm:prSet loTypeId="urn:microsoft.com/office/officeart/2011/layout/ThemePictureAccent" loCatId="officeonline" qsTypeId="urn:microsoft.com/office/officeart/2005/8/quickstyle/simple1" qsCatId="simple" csTypeId="urn:microsoft.com/office/officeart/2005/8/colors/accent1_2" csCatId="accent1" phldr="1"/>
      <dgm:spPr/>
    </dgm:pt>
    <dgm:pt modelId="{63C27F09-ADBD-4EF4-A7FF-59C6894AE8F2}">
      <dgm:prSet phldrT="[Text]"/>
      <dgm:spPr/>
      <dgm:t>
        <a:bodyPr/>
        <a:lstStyle/>
        <a:p>
          <a:r>
            <a:rPr lang="en-US" dirty="0" smtClean="0">
              <a:solidFill>
                <a:schemeClr val="tx1"/>
              </a:solidFill>
            </a:rPr>
            <a:t>Trend Indicators</a:t>
          </a:r>
          <a:endParaRPr lang="en-US" dirty="0">
            <a:solidFill>
              <a:schemeClr val="tx1"/>
            </a:solidFill>
          </a:endParaRPr>
        </a:p>
      </dgm:t>
    </dgm:pt>
    <dgm:pt modelId="{3B1B796D-C1E0-4DC1-91D8-C99C6077DB11}" type="parTrans" cxnId="{5A34B08E-2681-4AF5-B13B-8BD6F2DABCC9}">
      <dgm:prSet/>
      <dgm:spPr/>
      <dgm:t>
        <a:bodyPr/>
        <a:lstStyle/>
        <a:p>
          <a:endParaRPr lang="en-US"/>
        </a:p>
      </dgm:t>
    </dgm:pt>
    <dgm:pt modelId="{96ADE415-0235-4BC1-82D5-29ACE58DB14E}" type="sibTrans" cxnId="{5A34B08E-2681-4AF5-B13B-8BD6F2DABCC9}">
      <dgm:prSet/>
      <dgm:spPr/>
      <dgm:t>
        <a:bodyPr/>
        <a:lstStyle/>
        <a:p>
          <a:endParaRPr lang="en-US"/>
        </a:p>
      </dgm:t>
    </dgm:pt>
    <dgm:pt modelId="{F98FE654-3B64-4C4A-B3B0-5BD7106006AC}">
      <dgm:prSet phldrT="[Text]"/>
      <dgm:spPr/>
      <dgm:t>
        <a:bodyPr/>
        <a:lstStyle/>
        <a:p>
          <a:r>
            <a:rPr lang="en-US" dirty="0" smtClean="0">
              <a:solidFill>
                <a:schemeClr val="tx1"/>
              </a:solidFill>
            </a:rPr>
            <a:t>Oscillator</a:t>
          </a:r>
          <a:endParaRPr lang="en-US" dirty="0">
            <a:solidFill>
              <a:schemeClr val="tx1"/>
            </a:solidFill>
          </a:endParaRPr>
        </a:p>
      </dgm:t>
    </dgm:pt>
    <dgm:pt modelId="{F4FA3580-7E10-493B-9746-9B379926329D}" type="parTrans" cxnId="{BFBCECAE-3C7E-427E-A1B2-ED854A15ED12}">
      <dgm:prSet/>
      <dgm:spPr/>
      <dgm:t>
        <a:bodyPr/>
        <a:lstStyle/>
        <a:p>
          <a:endParaRPr lang="en-US"/>
        </a:p>
      </dgm:t>
    </dgm:pt>
    <dgm:pt modelId="{67AB0625-86BD-4613-ACD0-A9AC52440F1A}" type="sibTrans" cxnId="{BFBCECAE-3C7E-427E-A1B2-ED854A15ED12}">
      <dgm:prSet/>
      <dgm:spPr/>
      <dgm:t>
        <a:bodyPr/>
        <a:lstStyle/>
        <a:p>
          <a:endParaRPr lang="en-US"/>
        </a:p>
      </dgm:t>
    </dgm:pt>
    <dgm:pt modelId="{C836CB3F-CB2D-4CCF-A158-1155DD536DD4}">
      <dgm:prSet phldrT="[Text]"/>
      <dgm:spPr/>
      <dgm:t>
        <a:bodyPr/>
        <a:lstStyle/>
        <a:p>
          <a:r>
            <a:rPr lang="en-US" dirty="0" smtClean="0">
              <a:solidFill>
                <a:schemeClr val="tx1"/>
              </a:solidFill>
            </a:rPr>
            <a:t>Volume Based</a:t>
          </a:r>
          <a:endParaRPr lang="en-US" dirty="0">
            <a:solidFill>
              <a:schemeClr val="tx1"/>
            </a:solidFill>
          </a:endParaRPr>
        </a:p>
      </dgm:t>
    </dgm:pt>
    <dgm:pt modelId="{6BE6D07E-DD56-4EFB-906C-ACAF3914AEA7}" type="parTrans" cxnId="{B50D94E3-3DDE-4631-BA4F-0EFF9E6F8C32}">
      <dgm:prSet/>
      <dgm:spPr/>
      <dgm:t>
        <a:bodyPr/>
        <a:lstStyle/>
        <a:p>
          <a:endParaRPr lang="en-US"/>
        </a:p>
      </dgm:t>
    </dgm:pt>
    <dgm:pt modelId="{EF8E44FE-46EA-473F-A006-F7AAC9AB68E9}" type="sibTrans" cxnId="{B50D94E3-3DDE-4631-BA4F-0EFF9E6F8C32}">
      <dgm:prSet/>
      <dgm:spPr/>
      <dgm:t>
        <a:bodyPr/>
        <a:lstStyle/>
        <a:p>
          <a:endParaRPr lang="en-US"/>
        </a:p>
      </dgm:t>
    </dgm:pt>
    <dgm:pt modelId="{9462CCB4-7CDE-488F-8DF0-AF29E49D081B}" type="pres">
      <dgm:prSet presAssocID="{E1B02F45-7CF1-4BB8-A968-CC9CB054D94E}" presName="Name0" presStyleCnt="0">
        <dgm:presLayoutVars>
          <dgm:chMax val="6"/>
          <dgm:chPref val="6"/>
          <dgm:dir/>
        </dgm:presLayoutVars>
      </dgm:prSet>
      <dgm:spPr/>
    </dgm:pt>
    <dgm:pt modelId="{F2056300-9B94-4F68-98A2-D354E2D3AC38}" type="pres">
      <dgm:prSet presAssocID="{63C27F09-ADBD-4EF4-A7FF-59C6894AE8F2}" presName="Image1" presStyleCnt="0"/>
      <dgm:spPr/>
    </dgm:pt>
    <dgm:pt modelId="{B104CC1A-5CD0-4EB9-AF8B-E76DD86ABAF5}" type="pres">
      <dgm:prSet presAssocID="{63C27F09-ADBD-4EF4-A7FF-59C6894AE8F2}" presName="Image"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D82A7544-965B-40A5-8AD4-34BC7EE0F85E}" type="pres">
      <dgm:prSet presAssocID="{63C27F09-ADBD-4EF4-A7FF-59C6894AE8F2}" presName="Accent1" presStyleCnt="0"/>
      <dgm:spPr/>
    </dgm:pt>
    <dgm:pt modelId="{F2D20F43-F92D-4762-B61D-8CCF61901B9D}" type="pres">
      <dgm:prSet presAssocID="{63C27F09-ADBD-4EF4-A7FF-59C6894AE8F2}" presName="Accent" presStyleLbl="parChTrans1D1" presStyleIdx="0" presStyleCnt="3"/>
      <dgm:spPr/>
    </dgm:pt>
    <dgm:pt modelId="{A7D0D114-56B7-46D0-9D34-0EFF0A336A72}" type="pres">
      <dgm:prSet presAssocID="{63C27F09-ADBD-4EF4-A7FF-59C6894AE8F2}" presName="Text1" presStyleLbl="alignImgPlace1" presStyleIdx="0" presStyleCnt="3" custLinFactNeighborX="-2577" custLinFactNeighborY="-4973">
        <dgm:presLayoutVars>
          <dgm:chMax val="0"/>
          <dgm:chPref val="0"/>
          <dgm:bulletEnabled val="1"/>
        </dgm:presLayoutVars>
      </dgm:prSet>
      <dgm:spPr/>
      <dgm:t>
        <a:bodyPr/>
        <a:lstStyle/>
        <a:p>
          <a:endParaRPr lang="en-US"/>
        </a:p>
      </dgm:t>
    </dgm:pt>
    <dgm:pt modelId="{DF1DBF3E-8EB6-47FF-9145-9CA499BAC98B}" type="pres">
      <dgm:prSet presAssocID="{F98FE654-3B64-4C4A-B3B0-5BD7106006AC}" presName="Image2" presStyleCnt="0"/>
      <dgm:spPr/>
    </dgm:pt>
    <dgm:pt modelId="{C4F8BE51-4297-4792-925F-3C0A860D3ACA}" type="pres">
      <dgm:prSet presAssocID="{F98FE654-3B64-4C4A-B3B0-5BD7106006AC}" presName="Image"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03158E4B-A46E-4B6B-91F6-8955141332A8}" type="pres">
      <dgm:prSet presAssocID="{F98FE654-3B64-4C4A-B3B0-5BD7106006AC}" presName="Accent2" presStyleCnt="0"/>
      <dgm:spPr/>
    </dgm:pt>
    <dgm:pt modelId="{57793337-4D81-44D3-83D5-4E598B1E18D1}" type="pres">
      <dgm:prSet presAssocID="{F98FE654-3B64-4C4A-B3B0-5BD7106006AC}" presName="Accent" presStyleLbl="parChTrans1D1" presStyleIdx="1" presStyleCnt="3"/>
      <dgm:spPr/>
    </dgm:pt>
    <dgm:pt modelId="{A8DCE039-1C74-44C6-BD75-DBD6903A3B5A}" type="pres">
      <dgm:prSet presAssocID="{F98FE654-3B64-4C4A-B3B0-5BD7106006AC}" presName="Text2" presStyleLbl="alignImgPlace1" presStyleIdx="1" presStyleCnt="3" custLinFactX="7983" custLinFactNeighborX="100000" custLinFactNeighborY="7101">
        <dgm:presLayoutVars>
          <dgm:chMax val="0"/>
          <dgm:chPref val="0"/>
          <dgm:bulletEnabled val="1"/>
        </dgm:presLayoutVars>
      </dgm:prSet>
      <dgm:spPr/>
      <dgm:t>
        <a:bodyPr/>
        <a:lstStyle/>
        <a:p>
          <a:endParaRPr lang="en-US"/>
        </a:p>
      </dgm:t>
    </dgm:pt>
    <dgm:pt modelId="{3F1B5BA6-49BC-4381-A753-292C7BC1BCF0}" type="pres">
      <dgm:prSet presAssocID="{C836CB3F-CB2D-4CCF-A158-1155DD536DD4}" presName="Image3" presStyleCnt="0"/>
      <dgm:spPr/>
    </dgm:pt>
    <dgm:pt modelId="{3B062DF5-1775-4D8E-A47B-FB3C170881C4}" type="pres">
      <dgm:prSet presAssocID="{C836CB3F-CB2D-4CCF-A158-1155DD536DD4}" presName="Image" presStyleLbl="align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dgm:spPr>
    </dgm:pt>
    <dgm:pt modelId="{B8E01A41-2F73-4154-9F3B-A5EBE8E08C04}" type="pres">
      <dgm:prSet presAssocID="{C836CB3F-CB2D-4CCF-A158-1155DD536DD4}" presName="Accent3" presStyleCnt="0"/>
      <dgm:spPr/>
    </dgm:pt>
    <dgm:pt modelId="{E0F67E32-5F45-493D-A24B-32C7CCE0D005}" type="pres">
      <dgm:prSet presAssocID="{C836CB3F-CB2D-4CCF-A158-1155DD536DD4}" presName="Accent" presStyleLbl="parChTrans1D1" presStyleIdx="2" presStyleCnt="3"/>
      <dgm:spPr/>
    </dgm:pt>
    <dgm:pt modelId="{D337423B-4A57-40A3-B25D-BAFA5F3AAB62}" type="pres">
      <dgm:prSet presAssocID="{C836CB3F-CB2D-4CCF-A158-1155DD536DD4}" presName="Text3" presStyleLbl="alignImgPlace1" presStyleIdx="2" presStyleCnt="3" custLinFactNeighborX="1025" custLinFactNeighborY="84036">
        <dgm:presLayoutVars>
          <dgm:chMax val="0"/>
          <dgm:chPref val="0"/>
          <dgm:bulletEnabled val="1"/>
        </dgm:presLayoutVars>
      </dgm:prSet>
      <dgm:spPr/>
      <dgm:t>
        <a:bodyPr/>
        <a:lstStyle/>
        <a:p>
          <a:endParaRPr lang="en-US"/>
        </a:p>
      </dgm:t>
    </dgm:pt>
  </dgm:ptLst>
  <dgm:cxnLst>
    <dgm:cxn modelId="{BFBCECAE-3C7E-427E-A1B2-ED854A15ED12}" srcId="{E1B02F45-7CF1-4BB8-A968-CC9CB054D94E}" destId="{F98FE654-3B64-4C4A-B3B0-5BD7106006AC}" srcOrd="1" destOrd="0" parTransId="{F4FA3580-7E10-493B-9746-9B379926329D}" sibTransId="{67AB0625-86BD-4613-ACD0-A9AC52440F1A}"/>
    <dgm:cxn modelId="{47C0FFE6-A406-4A18-B27D-DE0F655CCBF7}" type="presOf" srcId="{E1B02F45-7CF1-4BB8-A968-CC9CB054D94E}" destId="{9462CCB4-7CDE-488F-8DF0-AF29E49D081B}" srcOrd="0" destOrd="0" presId="urn:microsoft.com/office/officeart/2011/layout/ThemePictureAccent"/>
    <dgm:cxn modelId="{5A34B08E-2681-4AF5-B13B-8BD6F2DABCC9}" srcId="{E1B02F45-7CF1-4BB8-A968-CC9CB054D94E}" destId="{63C27F09-ADBD-4EF4-A7FF-59C6894AE8F2}" srcOrd="0" destOrd="0" parTransId="{3B1B796D-C1E0-4DC1-91D8-C99C6077DB11}" sibTransId="{96ADE415-0235-4BC1-82D5-29ACE58DB14E}"/>
    <dgm:cxn modelId="{E9F344E0-C16D-4900-9E7E-9CF3D30681E5}" type="presOf" srcId="{F98FE654-3B64-4C4A-B3B0-5BD7106006AC}" destId="{A8DCE039-1C74-44C6-BD75-DBD6903A3B5A}" srcOrd="0" destOrd="0" presId="urn:microsoft.com/office/officeart/2011/layout/ThemePictureAccent"/>
    <dgm:cxn modelId="{6253D097-A7AF-459D-B5BE-AB2F254431D0}" type="presOf" srcId="{63C27F09-ADBD-4EF4-A7FF-59C6894AE8F2}" destId="{A7D0D114-56B7-46D0-9D34-0EFF0A336A72}" srcOrd="0" destOrd="0" presId="urn:microsoft.com/office/officeart/2011/layout/ThemePictureAccent"/>
    <dgm:cxn modelId="{943E0D86-B3E7-4B17-B9B5-B5A0A1A6A046}" type="presOf" srcId="{C836CB3F-CB2D-4CCF-A158-1155DD536DD4}" destId="{D337423B-4A57-40A3-B25D-BAFA5F3AAB62}" srcOrd="0" destOrd="0" presId="urn:microsoft.com/office/officeart/2011/layout/ThemePictureAccent"/>
    <dgm:cxn modelId="{B50D94E3-3DDE-4631-BA4F-0EFF9E6F8C32}" srcId="{E1B02F45-7CF1-4BB8-A968-CC9CB054D94E}" destId="{C836CB3F-CB2D-4CCF-A158-1155DD536DD4}" srcOrd="2" destOrd="0" parTransId="{6BE6D07E-DD56-4EFB-906C-ACAF3914AEA7}" sibTransId="{EF8E44FE-46EA-473F-A006-F7AAC9AB68E9}"/>
    <dgm:cxn modelId="{107BA56E-6BFB-44DF-8D02-7D4FA9D2E9B0}" type="presParOf" srcId="{9462CCB4-7CDE-488F-8DF0-AF29E49D081B}" destId="{F2056300-9B94-4F68-98A2-D354E2D3AC38}" srcOrd="0" destOrd="0" presId="urn:microsoft.com/office/officeart/2011/layout/ThemePictureAccent"/>
    <dgm:cxn modelId="{BD6D88E5-B7B0-45B4-8958-E32283A30352}" type="presParOf" srcId="{F2056300-9B94-4F68-98A2-D354E2D3AC38}" destId="{B104CC1A-5CD0-4EB9-AF8B-E76DD86ABAF5}" srcOrd="0" destOrd="0" presId="urn:microsoft.com/office/officeart/2011/layout/ThemePictureAccent"/>
    <dgm:cxn modelId="{6F7A4A9E-BFE8-49DD-9287-5951262AE6CE}" type="presParOf" srcId="{9462CCB4-7CDE-488F-8DF0-AF29E49D081B}" destId="{D82A7544-965B-40A5-8AD4-34BC7EE0F85E}" srcOrd="1" destOrd="0" presId="urn:microsoft.com/office/officeart/2011/layout/ThemePictureAccent"/>
    <dgm:cxn modelId="{DCEFB047-68F0-483E-A723-35549B3030C4}" type="presParOf" srcId="{D82A7544-965B-40A5-8AD4-34BC7EE0F85E}" destId="{F2D20F43-F92D-4762-B61D-8CCF61901B9D}" srcOrd="0" destOrd="0" presId="urn:microsoft.com/office/officeart/2011/layout/ThemePictureAccent"/>
    <dgm:cxn modelId="{31B6D440-5D90-4999-9405-640B29EFDCB2}" type="presParOf" srcId="{9462CCB4-7CDE-488F-8DF0-AF29E49D081B}" destId="{A7D0D114-56B7-46D0-9D34-0EFF0A336A72}" srcOrd="2" destOrd="0" presId="urn:microsoft.com/office/officeart/2011/layout/ThemePictureAccent"/>
    <dgm:cxn modelId="{C1D9A88C-FD47-4A80-81AE-E51988A8C5D8}" type="presParOf" srcId="{9462CCB4-7CDE-488F-8DF0-AF29E49D081B}" destId="{DF1DBF3E-8EB6-47FF-9145-9CA499BAC98B}" srcOrd="3" destOrd="0" presId="urn:microsoft.com/office/officeart/2011/layout/ThemePictureAccent"/>
    <dgm:cxn modelId="{F320D52F-B03B-43D4-9A8C-162D969CA859}" type="presParOf" srcId="{DF1DBF3E-8EB6-47FF-9145-9CA499BAC98B}" destId="{C4F8BE51-4297-4792-925F-3C0A860D3ACA}" srcOrd="0" destOrd="0" presId="urn:microsoft.com/office/officeart/2011/layout/ThemePictureAccent"/>
    <dgm:cxn modelId="{CB1A49A4-02A4-474F-8DB3-AB7A7587F470}" type="presParOf" srcId="{9462CCB4-7CDE-488F-8DF0-AF29E49D081B}" destId="{03158E4B-A46E-4B6B-91F6-8955141332A8}" srcOrd="4" destOrd="0" presId="urn:microsoft.com/office/officeart/2011/layout/ThemePictureAccent"/>
    <dgm:cxn modelId="{082DB14A-5385-455A-AD55-FDFE2DB7A886}" type="presParOf" srcId="{03158E4B-A46E-4B6B-91F6-8955141332A8}" destId="{57793337-4D81-44D3-83D5-4E598B1E18D1}" srcOrd="0" destOrd="0" presId="urn:microsoft.com/office/officeart/2011/layout/ThemePictureAccent"/>
    <dgm:cxn modelId="{FA703A95-F194-499F-8435-B2898898ACAD}" type="presParOf" srcId="{9462CCB4-7CDE-488F-8DF0-AF29E49D081B}" destId="{A8DCE039-1C74-44C6-BD75-DBD6903A3B5A}" srcOrd="5" destOrd="0" presId="urn:microsoft.com/office/officeart/2011/layout/ThemePictureAccent"/>
    <dgm:cxn modelId="{382234F5-C8BE-4EBB-B33A-FB61DC955310}" type="presParOf" srcId="{9462CCB4-7CDE-488F-8DF0-AF29E49D081B}" destId="{3F1B5BA6-49BC-4381-A753-292C7BC1BCF0}" srcOrd="6" destOrd="0" presId="urn:microsoft.com/office/officeart/2011/layout/ThemePictureAccent"/>
    <dgm:cxn modelId="{F5B1637F-8F1C-4966-B41B-668640881F4C}" type="presParOf" srcId="{3F1B5BA6-49BC-4381-A753-292C7BC1BCF0}" destId="{3B062DF5-1775-4D8E-A47B-FB3C170881C4}" srcOrd="0" destOrd="0" presId="urn:microsoft.com/office/officeart/2011/layout/ThemePictureAccent"/>
    <dgm:cxn modelId="{E99E4E4E-8734-436A-8844-A2751A85FCC0}" type="presParOf" srcId="{9462CCB4-7CDE-488F-8DF0-AF29E49D081B}" destId="{B8E01A41-2F73-4154-9F3B-A5EBE8E08C04}" srcOrd="7" destOrd="0" presId="urn:microsoft.com/office/officeart/2011/layout/ThemePictureAccent"/>
    <dgm:cxn modelId="{D532D4E8-B8BA-4042-89F4-B293F0E6482A}" type="presParOf" srcId="{B8E01A41-2F73-4154-9F3B-A5EBE8E08C04}" destId="{E0F67E32-5F45-493D-A24B-32C7CCE0D005}" srcOrd="0" destOrd="0" presId="urn:microsoft.com/office/officeart/2011/layout/ThemePictureAccent"/>
    <dgm:cxn modelId="{4CEF2573-A03D-42F3-9174-7C18CE6AC082}" type="presParOf" srcId="{9462CCB4-7CDE-488F-8DF0-AF29E49D081B}" destId="{D337423B-4A57-40A3-B25D-BAFA5F3AAB62}" srcOrd="8" destOrd="0" presId="urn:microsoft.com/office/officeart/2011/layout/ThemePictureAccen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8C4A4-087F-470D-88C0-0BE2113DEEBB}">
      <dsp:nvSpPr>
        <dsp:cNvPr id="0" name=""/>
        <dsp:cNvSpPr/>
      </dsp:nvSpPr>
      <dsp:spPr>
        <a:xfrm rot="18000000">
          <a:off x="2413" y="3218632"/>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Supply and Demand</a:t>
          </a:r>
          <a:endParaRPr lang="en-US" sz="1600" kern="1200" dirty="0"/>
        </a:p>
      </dsp:txBody>
      <dsp:txXfrm>
        <a:off x="62506" y="3250083"/>
        <a:ext cx="1237723" cy="817100"/>
      </dsp:txXfrm>
    </dsp:sp>
    <dsp:sp modelId="{E9B2CF5C-000F-4E74-B9F0-FE25E6D1AA87}">
      <dsp:nvSpPr>
        <dsp:cNvPr id="0" name=""/>
        <dsp:cNvSpPr/>
      </dsp:nvSpPr>
      <dsp:spPr>
        <a:xfrm rot="19440000">
          <a:off x="1095032" y="2005156"/>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Sentiments</a:t>
          </a:r>
          <a:endParaRPr lang="en-US" sz="1600" kern="1200" dirty="0"/>
        </a:p>
      </dsp:txBody>
      <dsp:txXfrm>
        <a:off x="1149291" y="2043087"/>
        <a:ext cx="1237723" cy="817100"/>
      </dsp:txXfrm>
    </dsp:sp>
    <dsp:sp modelId="{8E71CFD3-B193-4734-9FC9-CE6E15531CE2}">
      <dsp:nvSpPr>
        <dsp:cNvPr id="0" name=""/>
        <dsp:cNvSpPr/>
      </dsp:nvSpPr>
      <dsp:spPr>
        <a:xfrm rot="20880000">
          <a:off x="2586755" y="1340998"/>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Chasing the biggies</a:t>
          </a:r>
          <a:endParaRPr lang="en-US" sz="1600" kern="1200" dirty="0"/>
        </a:p>
      </dsp:txBody>
      <dsp:txXfrm>
        <a:off x="2633049" y="1382475"/>
        <a:ext cx="1237723" cy="817100"/>
      </dsp:txXfrm>
    </dsp:sp>
    <dsp:sp modelId="{1D316FD9-0F72-4EEB-BACE-E4713CADF945}">
      <dsp:nvSpPr>
        <dsp:cNvPr id="0" name=""/>
        <dsp:cNvSpPr/>
      </dsp:nvSpPr>
      <dsp:spPr>
        <a:xfrm rot="720000">
          <a:off x="4219650" y="1340998"/>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Earning and Expectations</a:t>
          </a:r>
          <a:endParaRPr lang="en-US" sz="1600" kern="1200" dirty="0"/>
        </a:p>
      </dsp:txBody>
      <dsp:txXfrm>
        <a:off x="4257226" y="1382475"/>
        <a:ext cx="1237723" cy="817100"/>
      </dsp:txXfrm>
    </dsp:sp>
    <dsp:sp modelId="{9049B4BD-F11E-4274-9B31-74C208F12930}">
      <dsp:nvSpPr>
        <dsp:cNvPr id="0" name=""/>
        <dsp:cNvSpPr/>
      </dsp:nvSpPr>
      <dsp:spPr>
        <a:xfrm rot="2160000">
          <a:off x="5711373" y="2005156"/>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Economic Indicator</a:t>
          </a:r>
          <a:endParaRPr lang="en-US" sz="1600" kern="1200" dirty="0"/>
        </a:p>
      </dsp:txBody>
      <dsp:txXfrm>
        <a:off x="5740984" y="2043087"/>
        <a:ext cx="1237723" cy="817100"/>
      </dsp:txXfrm>
    </dsp:sp>
    <dsp:sp modelId="{EA1758B3-A507-4E10-A900-104B730156FD}">
      <dsp:nvSpPr>
        <dsp:cNvPr id="0" name=""/>
        <dsp:cNvSpPr/>
      </dsp:nvSpPr>
      <dsp:spPr>
        <a:xfrm rot="3600000">
          <a:off x="6803992" y="3218632"/>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Many more.</a:t>
          </a:r>
          <a:endParaRPr lang="en-US" sz="1600" kern="1200" dirty="0"/>
        </a:p>
      </dsp:txBody>
      <dsp:txXfrm>
        <a:off x="6827769" y="3250083"/>
        <a:ext cx="1237723" cy="817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7A0B3-2590-40C5-A3F8-894D330D7601}">
      <dsp:nvSpPr>
        <dsp:cNvPr id="0" name=""/>
        <dsp:cNvSpPr/>
      </dsp:nvSpPr>
      <dsp:spPr>
        <a:xfrm>
          <a:off x="1251112" y="0"/>
          <a:ext cx="5219374" cy="322177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7D316B-67B8-4868-8AC4-BDF0EBBA3132}">
      <dsp:nvSpPr>
        <dsp:cNvPr id="0" name=""/>
        <dsp:cNvSpPr/>
      </dsp:nvSpPr>
      <dsp:spPr>
        <a:xfrm>
          <a:off x="1251112" y="2827497"/>
          <a:ext cx="5219374" cy="37562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87630" tIns="29210" rIns="87630" bIns="29210" numCol="1" spcCol="1270" anchor="b" anchorCtr="0">
          <a:noAutofit/>
        </a:bodyPr>
        <a:lstStyle/>
        <a:p>
          <a:pPr lvl="0" algn="l" defTabSz="1022350">
            <a:lnSpc>
              <a:spcPct val="90000"/>
            </a:lnSpc>
            <a:spcBef>
              <a:spcPct val="0"/>
            </a:spcBef>
            <a:spcAft>
              <a:spcPct val="35000"/>
            </a:spcAft>
          </a:pPr>
          <a:r>
            <a:rPr lang="en-US" sz="2300" kern="1200" dirty="0" smtClean="0">
              <a:solidFill>
                <a:schemeClr val="tx1"/>
              </a:solidFill>
            </a:rPr>
            <a:t>Data Gathering</a:t>
          </a:r>
          <a:endParaRPr lang="en-US" sz="2300" kern="1200" dirty="0">
            <a:solidFill>
              <a:schemeClr val="tx1"/>
            </a:solidFill>
          </a:endParaRPr>
        </a:p>
      </dsp:txBody>
      <dsp:txXfrm>
        <a:off x="1251112" y="2827497"/>
        <a:ext cx="5219374" cy="375621"/>
      </dsp:txXfrm>
    </dsp:sp>
    <dsp:sp modelId="{BA1B6023-AFCF-46EF-8E51-4F6018488E1E}">
      <dsp:nvSpPr>
        <dsp:cNvPr id="0" name=""/>
        <dsp:cNvSpPr/>
      </dsp:nvSpPr>
      <dsp:spPr>
        <a:xfrm>
          <a:off x="1251112" y="3230890"/>
          <a:ext cx="3294469" cy="171979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8000" r="-2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EF9A75-EFAA-420F-A7B0-BD65468354EF}">
      <dsp:nvSpPr>
        <dsp:cNvPr id="0" name=""/>
        <dsp:cNvSpPr/>
      </dsp:nvSpPr>
      <dsp:spPr>
        <a:xfrm>
          <a:off x="1251112" y="4827115"/>
          <a:ext cx="3294469" cy="21478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b" anchorCtr="0">
          <a:noAutofit/>
        </a:bodyPr>
        <a:lstStyle/>
        <a:p>
          <a:pPr lvl="0" algn="l" defTabSz="577850">
            <a:lnSpc>
              <a:spcPct val="90000"/>
            </a:lnSpc>
            <a:spcBef>
              <a:spcPct val="0"/>
            </a:spcBef>
            <a:spcAft>
              <a:spcPct val="35000"/>
            </a:spcAft>
          </a:pPr>
          <a:r>
            <a:rPr lang="en-US" sz="1300" kern="1200" dirty="0" smtClean="0">
              <a:solidFill>
                <a:schemeClr val="tx1"/>
              </a:solidFill>
            </a:rPr>
            <a:t>Data Processing</a:t>
          </a:r>
          <a:endParaRPr lang="en-US" sz="1300" kern="1200" dirty="0">
            <a:solidFill>
              <a:schemeClr val="tx1"/>
            </a:solidFill>
          </a:endParaRPr>
        </a:p>
      </dsp:txBody>
      <dsp:txXfrm>
        <a:off x="1251112" y="4827115"/>
        <a:ext cx="3294469" cy="214784"/>
      </dsp:txXfrm>
    </dsp:sp>
    <dsp:sp modelId="{2E03F6AE-3F28-40E7-A4EA-96C327D0DC63}">
      <dsp:nvSpPr>
        <dsp:cNvPr id="0" name=""/>
        <dsp:cNvSpPr/>
      </dsp:nvSpPr>
      <dsp:spPr>
        <a:xfrm>
          <a:off x="4644228" y="3242292"/>
          <a:ext cx="1826259" cy="171979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97D5C-1C15-4189-9B71-2A923E0485B3}">
      <dsp:nvSpPr>
        <dsp:cNvPr id="0" name=""/>
        <dsp:cNvSpPr/>
      </dsp:nvSpPr>
      <dsp:spPr>
        <a:xfrm>
          <a:off x="4644228" y="4802409"/>
          <a:ext cx="1826259" cy="21680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b" anchorCtr="0">
          <a:noAutofit/>
        </a:bodyPr>
        <a:lstStyle/>
        <a:p>
          <a:pPr lvl="0" algn="r" defTabSz="577850">
            <a:lnSpc>
              <a:spcPct val="90000"/>
            </a:lnSpc>
            <a:spcBef>
              <a:spcPct val="0"/>
            </a:spcBef>
            <a:spcAft>
              <a:spcPct val="35000"/>
            </a:spcAft>
          </a:pPr>
          <a:r>
            <a:rPr lang="en-US" sz="1300" kern="1200" dirty="0" smtClean="0">
              <a:solidFill>
                <a:schemeClr val="tx1"/>
              </a:solidFill>
            </a:rPr>
            <a:t>Prediction Model</a:t>
          </a:r>
          <a:endParaRPr lang="en-US" sz="1300" kern="1200" dirty="0">
            <a:solidFill>
              <a:schemeClr val="tx1"/>
            </a:solidFill>
          </a:endParaRPr>
        </a:p>
      </dsp:txBody>
      <dsp:txXfrm>
        <a:off x="4644228" y="4802409"/>
        <a:ext cx="1826259" cy="216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4CC1A-5CD0-4EB9-AF8B-E76DD86ABAF5}">
      <dsp:nvSpPr>
        <dsp:cNvPr id="0" name=""/>
        <dsp:cNvSpPr/>
      </dsp:nvSpPr>
      <dsp:spPr>
        <a:xfrm>
          <a:off x="497520" y="1882044"/>
          <a:ext cx="4345473" cy="26871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20F43-F92D-4762-B61D-8CCF61901B9D}">
      <dsp:nvSpPr>
        <dsp:cNvPr id="0" name=""/>
        <dsp:cNvSpPr/>
      </dsp:nvSpPr>
      <dsp:spPr>
        <a:xfrm>
          <a:off x="711286" y="2084915"/>
          <a:ext cx="3926466" cy="2265397"/>
        </a:xfrm>
        <a:prstGeom prst="rect">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D0D114-56B7-46D0-9D34-0EFF0A336A72}">
      <dsp:nvSpPr>
        <dsp:cNvPr id="0" name=""/>
        <dsp:cNvSpPr/>
      </dsp:nvSpPr>
      <dsp:spPr>
        <a:xfrm>
          <a:off x="610101" y="3635901"/>
          <a:ext cx="3926466" cy="68491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100000"/>
            </a:lnSpc>
            <a:spcBef>
              <a:spcPct val="0"/>
            </a:spcBef>
            <a:spcAft>
              <a:spcPct val="35000"/>
            </a:spcAft>
          </a:pPr>
          <a:r>
            <a:rPr lang="en-US" sz="2400" kern="1200" dirty="0" smtClean="0">
              <a:solidFill>
                <a:schemeClr val="tx1"/>
              </a:solidFill>
            </a:rPr>
            <a:t>Trend Indicators</a:t>
          </a:r>
          <a:endParaRPr lang="en-US" sz="2400" kern="1200" dirty="0">
            <a:solidFill>
              <a:schemeClr val="tx1"/>
            </a:solidFill>
          </a:endParaRPr>
        </a:p>
      </dsp:txBody>
      <dsp:txXfrm>
        <a:off x="610101" y="3635901"/>
        <a:ext cx="3926466" cy="684919"/>
      </dsp:txXfrm>
    </dsp:sp>
    <dsp:sp modelId="{C4F8BE51-4297-4792-925F-3C0A860D3ACA}">
      <dsp:nvSpPr>
        <dsp:cNvPr id="0" name=""/>
        <dsp:cNvSpPr/>
      </dsp:nvSpPr>
      <dsp:spPr>
        <a:xfrm>
          <a:off x="3155819" y="0"/>
          <a:ext cx="1700288" cy="173902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793337-4D81-44D3-83D5-4E598B1E18D1}">
      <dsp:nvSpPr>
        <dsp:cNvPr id="0" name=""/>
        <dsp:cNvSpPr/>
      </dsp:nvSpPr>
      <dsp:spPr>
        <a:xfrm>
          <a:off x="3260079" y="105547"/>
          <a:ext cx="1489801" cy="1527475"/>
        </a:xfrm>
        <a:prstGeom prst="rect">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E039-1C74-44C6-BD75-DBD6903A3B5A}">
      <dsp:nvSpPr>
        <dsp:cNvPr id="0" name=""/>
        <dsp:cNvSpPr/>
      </dsp:nvSpPr>
      <dsp:spPr>
        <a:xfrm>
          <a:off x="4867500" y="1208976"/>
          <a:ext cx="1489801" cy="45646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90000"/>
            </a:lnSpc>
            <a:spcBef>
              <a:spcPct val="0"/>
            </a:spcBef>
            <a:spcAft>
              <a:spcPct val="35000"/>
            </a:spcAft>
          </a:pPr>
          <a:r>
            <a:rPr lang="en-US" sz="2400" kern="1200" dirty="0" smtClean="0">
              <a:solidFill>
                <a:schemeClr val="tx1"/>
              </a:solidFill>
            </a:rPr>
            <a:t>Oscillator</a:t>
          </a:r>
          <a:endParaRPr lang="en-US" sz="2400" kern="1200" dirty="0">
            <a:solidFill>
              <a:schemeClr val="tx1"/>
            </a:solidFill>
          </a:endParaRPr>
        </a:p>
      </dsp:txBody>
      <dsp:txXfrm>
        <a:off x="4867500" y="1208976"/>
        <a:ext cx="1489801" cy="456460"/>
      </dsp:txXfrm>
    </dsp:sp>
    <dsp:sp modelId="{3B062DF5-1775-4D8E-A47B-FB3C170881C4}">
      <dsp:nvSpPr>
        <dsp:cNvPr id="0" name=""/>
        <dsp:cNvSpPr/>
      </dsp:nvSpPr>
      <dsp:spPr>
        <a:xfrm>
          <a:off x="4986597" y="2922902"/>
          <a:ext cx="2068149" cy="128165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F67E32-5F45-493D-A24B-32C7CCE0D005}">
      <dsp:nvSpPr>
        <dsp:cNvPr id="0" name=""/>
        <dsp:cNvSpPr/>
      </dsp:nvSpPr>
      <dsp:spPr>
        <a:xfrm>
          <a:off x="5091513" y="3028907"/>
          <a:ext cx="1857662" cy="1071015"/>
        </a:xfrm>
        <a:prstGeom prst="rect">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37423B-4A57-40A3-B25D-BAFA5F3AAB62}">
      <dsp:nvSpPr>
        <dsp:cNvPr id="0" name=""/>
        <dsp:cNvSpPr/>
      </dsp:nvSpPr>
      <dsp:spPr>
        <a:xfrm>
          <a:off x="5110554" y="4027053"/>
          <a:ext cx="1857662" cy="45646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90000"/>
            </a:lnSpc>
            <a:spcBef>
              <a:spcPct val="0"/>
            </a:spcBef>
            <a:spcAft>
              <a:spcPct val="35000"/>
            </a:spcAft>
          </a:pPr>
          <a:r>
            <a:rPr lang="en-US" sz="2400" kern="1200" dirty="0" smtClean="0">
              <a:solidFill>
                <a:schemeClr val="tx1"/>
              </a:solidFill>
            </a:rPr>
            <a:t>Volume Based</a:t>
          </a:r>
          <a:endParaRPr lang="en-US" sz="2400" kern="1200" dirty="0">
            <a:solidFill>
              <a:schemeClr val="tx1"/>
            </a:solidFill>
          </a:endParaRPr>
        </a:p>
      </dsp:txBody>
      <dsp:txXfrm>
        <a:off x="5110554" y="4027053"/>
        <a:ext cx="1857662" cy="456460"/>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139E-0FA2-4D56-B07E-44DDBE2AED34}"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9714D-0612-4478-AF64-D8A24D34DF95}" type="slidenum">
              <a:rPr lang="en-US" smtClean="0"/>
              <a:t>‹#›</a:t>
            </a:fld>
            <a:endParaRPr lang="en-US"/>
          </a:p>
        </p:txBody>
      </p:sp>
    </p:spTree>
    <p:extLst>
      <p:ext uri="{BB962C8B-B14F-4D97-AF65-F5344CB8AC3E}">
        <p14:creationId xmlns:p14="http://schemas.microsoft.com/office/powerpoint/2010/main" val="110459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Stock market analysis and prediction will reveal the market patterns and predict the time to purchase stock. The successful prediction of a stock's future price could yield significant profit. This is done using large historic market data to represent varying conditions and confirming that the time series patterns have statistically significant predictive power for high probability of profitable trades and high profitable returns for the competitive business investment.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But since stock market return is noisy, uncertain, chaotic and nonlinear in nature </a:t>
            </a:r>
          </a:p>
          <a:p>
            <a:r>
              <a:rPr lang="en-US" sz="1200" b="0" i="0" u="none" strike="noStrike" kern="1200" baseline="0" dirty="0" smtClean="0">
                <a:solidFill>
                  <a:schemeClr val="tx1"/>
                </a:solidFill>
                <a:latin typeface="+mn-lt"/>
                <a:ea typeface="+mn-ea"/>
                <a:cs typeface="+mn-cs"/>
              </a:rPr>
              <a:t>However, stock forecasting is still severely limited due to its non-stationary, seasonal and in general unpredictable nature </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a:t>
            </a:fld>
            <a:endParaRPr lang="en-US" dirty="0"/>
          </a:p>
        </p:txBody>
      </p:sp>
    </p:spTree>
    <p:extLst>
      <p:ext uri="{BB962C8B-B14F-4D97-AF65-F5344CB8AC3E}">
        <p14:creationId xmlns:p14="http://schemas.microsoft.com/office/powerpoint/2010/main" val="1092391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stochastic oscillators are increasing, the stock prices are likely to go up and vice-a-versa. This implies that if the value of stochastic oscillators at time ‘t’ is greater than the value at time ‘t1’ then the opinion of trend is ‘up’ and represented as ‘+1’ and vice-a-versa.</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14</a:t>
            </a:fld>
            <a:endParaRPr lang="en-US"/>
          </a:p>
        </p:txBody>
      </p:sp>
    </p:spTree>
    <p:extLst>
      <p:ext uri="{BB962C8B-B14F-4D97-AF65-F5344CB8AC3E}">
        <p14:creationId xmlns:p14="http://schemas.microsoft.com/office/powerpoint/2010/main" val="3053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Williams</a:t>
            </a:r>
            <a:r>
              <a:rPr lang="en-US" baseline="0" dirty="0" smtClean="0"/>
              <a:t> take the lowest low and highest high for n days and take percentage of every 0 - -100</a:t>
            </a:r>
          </a:p>
          <a:p>
            <a:r>
              <a:rPr lang="en-US" sz="1200" b="0" i="0" u="none" strike="noStrike" kern="1200" baseline="0" dirty="0" smtClean="0">
                <a:solidFill>
                  <a:schemeClr val="tx1"/>
                </a:solidFill>
                <a:latin typeface="+mn-lt"/>
                <a:ea typeface="+mn-ea"/>
                <a:cs typeface="+mn-cs"/>
              </a:rPr>
              <a:t>CCI is also used for identifying over-bought and oversold levels. In this paper we have set 200 as over-bought level and 200 as oversold level as 200 is more representative of a true extreme . This means that if CCI value exceeds 200 level, the opinion for the trend is ‘1’ and if it is below 200 level then the opinion for the trend is ‘+1’. For the values between (200, 200), if CCI at time ‘t’ is greater than CCI at time ‘t1’, the opinion on the trend is ‘+1’ and vice-a-versa.</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17</a:t>
            </a:fld>
            <a:endParaRPr lang="en-US"/>
          </a:p>
        </p:txBody>
      </p:sp>
    </p:spTree>
    <p:extLst>
      <p:ext uri="{BB962C8B-B14F-4D97-AF65-F5344CB8AC3E}">
        <p14:creationId xmlns:p14="http://schemas.microsoft.com/office/powerpoint/2010/main" val="717089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 depends on volume and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Evm</a:t>
            </a:r>
            <a:r>
              <a:rPr lang="en-US" dirty="0" smtClean="0"/>
              <a:t> is volume based oscillator 14 day = 14</a:t>
            </a:r>
            <a:r>
              <a:rPr lang="en-US" baseline="0" dirty="0" smtClean="0"/>
              <a:t> da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19</a:t>
            </a:fld>
            <a:endParaRPr lang="en-US"/>
          </a:p>
        </p:txBody>
      </p:sp>
    </p:spTree>
    <p:extLst>
      <p:ext uri="{BB962C8B-B14F-4D97-AF65-F5344CB8AC3E}">
        <p14:creationId xmlns:p14="http://schemas.microsoft.com/office/powerpoint/2010/main" val="3107205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feature means more</a:t>
            </a:r>
            <a:r>
              <a:rPr lang="en-US" baseline="0" dirty="0" smtClean="0"/>
              <a:t> information and better classification power which is not true</a:t>
            </a:r>
          </a:p>
          <a:p>
            <a:r>
              <a:rPr lang="en-US" baseline="0" dirty="0" smtClean="0"/>
              <a:t>Having irrelevant features introduces noise</a:t>
            </a:r>
          </a:p>
          <a:p>
            <a:r>
              <a:rPr lang="en-US" baseline="0" dirty="0" smtClean="0"/>
              <a:t>Having Redundant features can confuse over model and increases computational rate</a:t>
            </a:r>
          </a:p>
          <a:p>
            <a:r>
              <a:rPr lang="en-US" baseline="0" dirty="0" smtClean="0"/>
              <a:t>Either improve or maintain model accuracy and simplify the classifier complexity</a:t>
            </a:r>
          </a:p>
          <a:p>
            <a:r>
              <a:rPr lang="en-US" baseline="0" dirty="0" smtClean="0"/>
              <a:t>2^n possible subset features </a:t>
            </a:r>
            <a:endParaRPr lang="en-US" dirty="0" smtClean="0"/>
          </a:p>
          <a:p>
            <a:r>
              <a:rPr lang="en-US" dirty="0" smtClean="0"/>
              <a:t>Select uncorrelated features</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21</a:t>
            </a:fld>
            <a:endParaRPr lang="en-US"/>
          </a:p>
        </p:txBody>
      </p:sp>
    </p:spTree>
    <p:extLst>
      <p:ext uri="{BB962C8B-B14F-4D97-AF65-F5344CB8AC3E}">
        <p14:creationId xmlns:p14="http://schemas.microsoft.com/office/powerpoint/2010/main" val="1079367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22</a:t>
            </a:fld>
            <a:endParaRPr lang="en-US"/>
          </a:p>
        </p:txBody>
      </p:sp>
    </p:spTree>
    <p:extLst>
      <p:ext uri="{BB962C8B-B14F-4D97-AF65-F5344CB8AC3E}">
        <p14:creationId xmlns:p14="http://schemas.microsoft.com/office/powerpoint/2010/main" val="2311936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product moment or simple correlation</a:t>
            </a:r>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25</a:t>
            </a:fld>
            <a:endParaRPr lang="en-US"/>
          </a:p>
        </p:txBody>
      </p:sp>
    </p:spTree>
    <p:extLst>
      <p:ext uri="{BB962C8B-B14F-4D97-AF65-F5344CB8AC3E}">
        <p14:creationId xmlns:p14="http://schemas.microsoft.com/office/powerpoint/2010/main" val="2042119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Let's go ahead and define a value at risk parameter for our stocks. We can treat value at risk as the amount of money we could expect to lose (aka putting at risk) for a given confidence interval.</a:t>
            </a:r>
            <a:endParaRPr lang="en-US" dirty="0" smtClean="0"/>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32</a:t>
            </a:fld>
            <a:endParaRPr lang="en-US"/>
          </a:p>
        </p:txBody>
      </p:sp>
    </p:spTree>
    <p:extLst>
      <p:ext uri="{BB962C8B-B14F-4D97-AF65-F5344CB8AC3E}">
        <p14:creationId xmlns:p14="http://schemas.microsoft.com/office/powerpoint/2010/main" val="1797563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0.05 empirical quantile of daily returns is at -0.016. That means that with 95% confidence, our worst daily loss will not exceed 1.6%. If we have a 1 million dollar investment, our one-day 5% </a:t>
            </a:r>
            <a:r>
              <a:rPr lang="en-US" dirty="0" err="1" smtClean="0"/>
              <a:t>VaR</a:t>
            </a:r>
            <a:r>
              <a:rPr lang="en-US" dirty="0" smtClean="0"/>
              <a:t> is 0.016 * 1,000,000 = $16,000.</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33</a:t>
            </a:fld>
            <a:endParaRPr lang="en-US"/>
          </a:p>
        </p:txBody>
      </p:sp>
    </p:spTree>
    <p:extLst>
      <p:ext uri="{BB962C8B-B14F-4D97-AF65-F5344CB8AC3E}">
        <p14:creationId xmlns:p14="http://schemas.microsoft.com/office/powerpoint/2010/main" val="1899971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34</a:t>
            </a:fld>
            <a:endParaRPr lang="en-US"/>
          </a:p>
        </p:txBody>
      </p:sp>
    </p:spTree>
    <p:extLst>
      <p:ext uri="{BB962C8B-B14F-4D97-AF65-F5344CB8AC3E}">
        <p14:creationId xmlns:p14="http://schemas.microsoft.com/office/powerpoint/2010/main" val="4152979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35</a:t>
            </a:fld>
            <a:endParaRPr lang="en-US"/>
          </a:p>
        </p:txBody>
      </p:sp>
    </p:spTree>
    <p:extLst>
      <p:ext uri="{BB962C8B-B14F-4D97-AF65-F5344CB8AC3E}">
        <p14:creationId xmlns:p14="http://schemas.microsoft.com/office/powerpoint/2010/main" val="77834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buy a part of the company</a:t>
            </a:r>
          </a:p>
          <a:p>
            <a:r>
              <a:rPr lang="en-US" dirty="0" smtClean="0"/>
              <a:t>Company can collect money</a:t>
            </a:r>
          </a:p>
          <a:p>
            <a:r>
              <a:rPr lang="en-US" dirty="0" smtClean="0"/>
              <a:t>Buy low and sell high</a:t>
            </a:r>
          </a:p>
          <a:p>
            <a:r>
              <a:rPr lang="en-US" sz="1200" b="0" i="0" u="none" strike="noStrike" kern="1200" baseline="0" dirty="0" smtClean="0">
                <a:solidFill>
                  <a:schemeClr val="tx1"/>
                </a:solidFill>
                <a:latin typeface="+mn-lt"/>
                <a:ea typeface="+mn-ea"/>
                <a:cs typeface="+mn-cs"/>
              </a:rPr>
              <a:t>Stock Market prediction and analysis is the act of trying to determine the future value of a company stock or other financial instrument traded on an exchange. Stock market is the important part of economy of the country and plays a vital role in the growth of the industry and commerce of the country that eventually affects the economy of the country. Both investors and industry are involved in stock market and wants to know whether some stock will rise or fall over certain period of time. The stock market is the primary source for any company to raise funds for business expansions. It is based on the concept of demand and supply </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a:t>
            </a:fld>
            <a:endParaRPr lang="en-US" dirty="0"/>
          </a:p>
        </p:txBody>
      </p:sp>
    </p:spTree>
    <p:extLst>
      <p:ext uri="{BB962C8B-B14F-4D97-AF65-F5344CB8AC3E}">
        <p14:creationId xmlns:p14="http://schemas.microsoft.com/office/powerpoint/2010/main" val="355854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Application of Machine learning algorithms is generally focused on technical analysis but incorporation of the concepts of fundamental analysis into machine learning can be beneficial. </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6</a:t>
            </a:fld>
            <a:endParaRPr lang="en-US" dirty="0"/>
          </a:p>
        </p:txBody>
      </p:sp>
    </p:spTree>
    <p:extLst>
      <p:ext uri="{BB962C8B-B14F-4D97-AF65-F5344CB8AC3E}">
        <p14:creationId xmlns:p14="http://schemas.microsoft.com/office/powerpoint/2010/main" val="344427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7</a:t>
            </a:fld>
            <a:endParaRPr lang="en-US" dirty="0"/>
          </a:p>
        </p:txBody>
      </p:sp>
    </p:spTree>
    <p:extLst>
      <p:ext uri="{BB962C8B-B14F-4D97-AF65-F5344CB8AC3E}">
        <p14:creationId xmlns:p14="http://schemas.microsoft.com/office/powerpoint/2010/main" val="50317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Trend</a:t>
            </a:r>
            <a:r>
              <a:rPr lang="en-US" baseline="0" dirty="0" smtClean="0"/>
              <a:t> analysis</a:t>
            </a:r>
            <a:endParaRPr lang="en-US" dirty="0" smtClean="0"/>
          </a:p>
          <a:p>
            <a:r>
              <a:rPr lang="en-US" dirty="0" smtClean="0"/>
              <a:t>MACD intersection</a:t>
            </a:r>
            <a:r>
              <a:rPr lang="en-US" baseline="0" dirty="0" smtClean="0"/>
              <a:t> of </a:t>
            </a:r>
            <a:r>
              <a:rPr lang="en-US" baseline="0" dirty="0" err="1" smtClean="0"/>
              <a:t>MACDline</a:t>
            </a:r>
            <a:r>
              <a:rPr lang="en-US" baseline="0" dirty="0" smtClean="0"/>
              <a:t> and signal</a:t>
            </a:r>
          </a:p>
          <a:p>
            <a:r>
              <a:rPr lang="en-US" baseline="0" dirty="0" smtClean="0"/>
              <a:t>overlap</a:t>
            </a:r>
            <a:endParaRPr lang="en-US" dirty="0" smtClean="0"/>
          </a:p>
          <a:p>
            <a:r>
              <a:rPr lang="en-US" sz="1200" b="0" i="0" u="none" strike="noStrike" kern="1200" baseline="0" dirty="0" smtClean="0">
                <a:solidFill>
                  <a:schemeClr val="tx1"/>
                </a:solidFill>
                <a:latin typeface="+mn-lt"/>
                <a:ea typeface="+mn-ea"/>
                <a:cs typeface="+mn-cs"/>
              </a:rPr>
              <a:t>If current price is above the moving average values then the trend is ‘up’ and represented as ‘+1’, and if current price is below the moving average values then the trend is ‘down’ and represented as ‘1’. </a:t>
            </a:r>
          </a:p>
          <a:p>
            <a:r>
              <a:rPr lang="en-US" sz="1200" b="0" i="0" u="none" strike="noStrike" kern="1200" baseline="0" dirty="0" smtClean="0">
                <a:solidFill>
                  <a:schemeClr val="tx1"/>
                </a:solidFill>
                <a:latin typeface="+mn-lt"/>
                <a:ea typeface="+mn-ea"/>
                <a:cs typeface="+mn-cs"/>
              </a:rPr>
              <a:t>MACD follows the trend of the stock, i.e. if MACD goes up then stock price also goes up and vice-a-versa. So, if the value of MACD at time ‘t’ is greater than the value at time ‘t1’, opinion on trend is ‘up’ and represented as ‘+1’ and if the value of MACD at time ‘t’ is less than value at time ‘t1’, opinion on trend is ‘down’ and represented as ‘1’.</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8</a:t>
            </a:fld>
            <a:endParaRPr lang="en-US"/>
          </a:p>
        </p:txBody>
      </p:sp>
    </p:spTree>
    <p:extLst>
      <p:ext uri="{BB962C8B-B14F-4D97-AF65-F5344CB8AC3E}">
        <p14:creationId xmlns:p14="http://schemas.microsoft.com/office/powerpoint/2010/main" val="2119572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TEMA is used</a:t>
            </a:r>
            <a:r>
              <a:rPr lang="en-US" baseline="0" dirty="0" smtClean="0"/>
              <a:t> in </a:t>
            </a:r>
            <a:r>
              <a:rPr lang="en-US" dirty="0" smtClean="0"/>
              <a:t>Trending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 shape prediction</a:t>
            </a:r>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9</a:t>
            </a:fld>
            <a:endParaRPr lang="en-US"/>
          </a:p>
        </p:txBody>
      </p:sp>
    </p:spTree>
    <p:extLst>
      <p:ext uri="{BB962C8B-B14F-4D97-AF65-F5344CB8AC3E}">
        <p14:creationId xmlns:p14="http://schemas.microsoft.com/office/powerpoint/2010/main" val="366584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ATR measure the </a:t>
            </a:r>
            <a:r>
              <a:rPr lang="en-US" dirty="0" err="1" smtClean="0"/>
              <a:t>volitality</a:t>
            </a:r>
            <a:r>
              <a:rPr lang="en-US" dirty="0" smtClean="0"/>
              <a:t> low </a:t>
            </a:r>
            <a:r>
              <a:rPr lang="en-US" dirty="0" err="1" smtClean="0"/>
              <a:t>volitality</a:t>
            </a:r>
            <a:r>
              <a:rPr lang="en-US" dirty="0" smtClean="0"/>
              <a:t> –</a:t>
            </a:r>
            <a:r>
              <a:rPr lang="en-US" dirty="0" err="1" smtClean="0"/>
              <a:t>ve</a:t>
            </a:r>
            <a:r>
              <a:rPr lang="en-US" dirty="0" smtClean="0"/>
              <a:t> slop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10</a:t>
            </a:fld>
            <a:endParaRPr lang="en-US"/>
          </a:p>
        </p:txBody>
      </p:sp>
    </p:spTree>
    <p:extLst>
      <p:ext uri="{BB962C8B-B14F-4D97-AF65-F5344CB8AC3E}">
        <p14:creationId xmlns:p14="http://schemas.microsoft.com/office/powerpoint/2010/main" val="219319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ADX measures trend strength</a:t>
            </a:r>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11</a:t>
            </a:fld>
            <a:endParaRPr lang="en-US"/>
          </a:p>
        </p:txBody>
      </p:sp>
    </p:spTree>
    <p:extLst>
      <p:ext uri="{BB962C8B-B14F-4D97-AF65-F5344CB8AC3E}">
        <p14:creationId xmlns:p14="http://schemas.microsoft.com/office/powerpoint/2010/main" val="2231471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ROC simple momentum or pure</a:t>
            </a:r>
            <a:r>
              <a:rPr lang="en-US" baseline="0" dirty="0" smtClean="0"/>
              <a:t> momentum</a:t>
            </a:r>
            <a:endParaRPr lang="en-US" dirty="0" smtClean="0"/>
          </a:p>
          <a:p>
            <a:endParaRPr lang="en-US" dirty="0" smtClean="0"/>
          </a:p>
          <a:p>
            <a:r>
              <a:rPr lang="en-US" dirty="0" err="1" smtClean="0"/>
              <a:t>Rsi</a:t>
            </a:r>
            <a:r>
              <a:rPr lang="en-US" dirty="0" smtClean="0"/>
              <a:t> oscillator between a given range</a:t>
            </a:r>
          </a:p>
          <a:p>
            <a:endParaRPr lang="en-US" dirty="0" smtClean="0"/>
          </a:p>
          <a:p>
            <a:r>
              <a:rPr lang="en-US" sz="1200" b="0" i="0" u="none" strike="noStrike" kern="1200" baseline="0" dirty="0" smtClean="0">
                <a:solidFill>
                  <a:schemeClr val="tx1"/>
                </a:solidFill>
                <a:latin typeface="+mn-lt"/>
                <a:ea typeface="+mn-ea"/>
                <a:cs typeface="+mn-cs"/>
              </a:rPr>
              <a:t>RSI is generally used for identifying the overbought and over-sold points. It ranges between 0 and 100. If the value of RSI exceeds 70 level, it means that the stock is overbought, so, it may go down in near future (indicating opinion ‘1’) and if the value of RSI goes below 30 level, it means that the stock is oversold, so, it may go up in near future (indicating opinion ‘+1’). For the values between (30, 70), if RSI at time ‘t’ is greater than RSI at time ‘t1’, the opinion on trend is represented as ‘+1’ and vice-a-versa</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13</a:t>
            </a:fld>
            <a:endParaRPr lang="en-US"/>
          </a:p>
        </p:txBody>
      </p:sp>
    </p:spTree>
    <p:extLst>
      <p:ext uri="{BB962C8B-B14F-4D97-AF65-F5344CB8AC3E}">
        <p14:creationId xmlns:p14="http://schemas.microsoft.com/office/powerpoint/2010/main" val="423833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4/8/2019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4/8/2019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4/8/2019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hyperlink" Target="https://upload.wikimedia.org/wikipedia/commons/thumb/d/d4/Correlation_examples2.svg/400px-Correlation_examples2.svg.png" TargetMode="External"/><Relationship Id="rId7" Type="http://schemas.openxmlformats.org/officeDocument/2006/relationships/hyperlink" Target="http://en.wikipedia.org/wiki/Quantil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5" Type="http://schemas.openxmlformats.org/officeDocument/2006/relationships/hyperlink" Target="https://in.finance.yahoo.com/" TargetMode="External"/><Relationship Id="rId4" Type="http://schemas.openxmlformats.org/officeDocument/2006/relationships/hyperlink" Target="https://stockcharts.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Stock Price Prediction</a:t>
            </a:r>
            <a:endParaRPr lang="en-US" dirty="0"/>
          </a:p>
        </p:txBody>
      </p:sp>
      <p:sp>
        <p:nvSpPr>
          <p:cNvPr id="3" name="Subtitle 2"/>
          <p:cNvSpPr>
            <a:spLocks noGrp="1"/>
          </p:cNvSpPr>
          <p:nvPr>
            <p:ph type="subTitle" idx="1"/>
          </p:nvPr>
        </p:nvSpPr>
        <p:spPr>
          <a:xfrm>
            <a:off x="1600200" y="4666443"/>
            <a:ext cx="6801612" cy="1239894"/>
          </a:xfrm>
        </p:spPr>
        <p:txBody>
          <a:bodyPr>
            <a:normAutofit fontScale="70000" lnSpcReduction="20000"/>
          </a:bodyPr>
          <a:lstStyle/>
          <a:p>
            <a:pPr algn="l"/>
            <a:r>
              <a:rPr lang="en-US" dirty="0"/>
              <a:t>Presented by</a:t>
            </a:r>
          </a:p>
          <a:p>
            <a:pPr algn="l"/>
            <a:r>
              <a:rPr lang="en-US" dirty="0"/>
              <a:t>Mufaddal Naya 17BIT055</a:t>
            </a:r>
          </a:p>
          <a:p>
            <a:pPr algn="l"/>
            <a:r>
              <a:rPr lang="en-US" dirty="0"/>
              <a:t>Guided by</a:t>
            </a:r>
          </a:p>
          <a:p>
            <a:pPr algn="l"/>
            <a:r>
              <a:rPr lang="en-US" dirty="0"/>
              <a:t>Dr. Ankit Thakkar</a:t>
            </a:r>
          </a:p>
          <a:p>
            <a:pPr algn="l"/>
            <a:endParaRPr lang="en-US" dirty="0"/>
          </a:p>
        </p:txBody>
      </p:sp>
    </p:spTree>
    <p:extLst>
      <p:ext uri="{BB962C8B-B14F-4D97-AF65-F5344CB8AC3E}">
        <p14:creationId xmlns:p14="http://schemas.microsoft.com/office/powerpoint/2010/main" val="1548883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Average </a:t>
            </a:r>
            <a:r>
              <a:rPr lang="en-US" b="1" dirty="0"/>
              <a:t>True Range (ATR) : measure </a:t>
            </a:r>
            <a:r>
              <a:rPr lang="en-US" b="1" dirty="0" smtClean="0"/>
              <a:t>of  Volatility</a:t>
            </a:r>
            <a:endParaRPr lang="en-US" b="1" dirty="0"/>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1"/>
                <a:ext cx="8826500" cy="21238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Georgia"/>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𝐴𝑇𝑅</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𝐴𝑇𝑅</m:t>
                          </m:r>
                          <m:d>
                            <m:dPr>
                              <m:ctrlPr>
                                <a:rPr lang="en-US" i="1">
                                  <a:latin typeface="Cambria Math" panose="02040503050406030204" pitchFamily="18" charset="0"/>
                                </a:rPr>
                              </m:ctrlPr>
                            </m:dPr>
                            <m:e>
                              <m:r>
                                <a:rPr lang="en-US" i="1">
                                  <a:latin typeface="Cambria Math" panose="02040503050406030204" pitchFamily="18" charset="0"/>
                                </a:rPr>
                                <m:t>𝑝𝑟𝑒𝑣</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𝑇𝑅</m:t>
                          </m:r>
                        </m:num>
                        <m:den>
                          <m:r>
                            <a:rPr lang="en-US" i="1">
                              <a:latin typeface="Cambria Math" panose="02040503050406030204" pitchFamily="18" charset="0"/>
                            </a:rPr>
                            <m:t>𝑛</m:t>
                          </m:r>
                        </m:den>
                      </m:f>
                    </m:oMath>
                  </m:oMathPara>
                </a14:m>
                <a:endParaRPr lang="en-US" dirty="0"/>
              </a:p>
              <a:p>
                <a:pPr marL="0" indent="0">
                  <a:buFont typeface="Georgia"/>
                  <a:buNone/>
                </a:pPr>
                <a14:m>
                  <m:oMathPara xmlns:m="http://schemas.openxmlformats.org/officeDocument/2006/math">
                    <m:oMathParaPr>
                      <m:jc m:val="left"/>
                    </m:oMathParaPr>
                    <m:oMath xmlns:m="http://schemas.openxmlformats.org/officeDocument/2006/math">
                      <m:r>
                        <m:rPr>
                          <m:nor/>
                        </m:rPr>
                        <a:rPr lang="en-US" dirty="0"/>
                        <m:t>TR</m:t>
                      </m:r>
                      <m:r>
                        <m:rPr>
                          <m:nor/>
                        </m:rPr>
                        <a:rPr lang="en-US" dirty="0"/>
                        <m:t> </m:t>
                      </m:r>
                      <m:r>
                        <m:rPr>
                          <m:nor/>
                        </m:rPr>
                        <a:rPr lang="en-US" dirty="0"/>
                        <m:t>is</m:t>
                      </m:r>
                      <m:r>
                        <m:rPr>
                          <m:nor/>
                        </m:rPr>
                        <a:rPr lang="en-US" dirty="0"/>
                        <m:t> </m:t>
                      </m:r>
                      <m:r>
                        <m:rPr>
                          <m:nor/>
                        </m:rPr>
                        <a:rPr lang="en-US" dirty="0"/>
                        <m:t>de</m:t>
                      </m:r>
                      <m:r>
                        <m:rPr>
                          <m:nor/>
                        </m:rPr>
                        <a:rPr lang="en-US" dirty="0"/>
                        <m:t>ﬁ</m:t>
                      </m:r>
                      <m:r>
                        <m:rPr>
                          <m:nor/>
                        </m:rPr>
                        <a:rPr lang="en-US" dirty="0"/>
                        <m:t>ned</m:t>
                      </m:r>
                      <m:r>
                        <m:rPr>
                          <m:nor/>
                        </m:rPr>
                        <a:rPr lang="en-US" dirty="0"/>
                        <m:t> </m:t>
                      </m:r>
                      <m:r>
                        <m:rPr>
                          <m:nor/>
                        </m:rPr>
                        <a:rPr lang="en-US" dirty="0"/>
                        <m:t>as</m:t>
                      </m:r>
                      <m:r>
                        <m:rPr>
                          <m:nor/>
                        </m:rPr>
                        <a:rPr lang="en-US" dirty="0"/>
                        <m:t> </m:t>
                      </m:r>
                      <m:r>
                        <m:rPr>
                          <m:nor/>
                        </m:rPr>
                        <a:rPr lang="en-US" dirty="0"/>
                        <m:t>the</m:t>
                      </m:r>
                      <m:r>
                        <m:rPr>
                          <m:nor/>
                        </m:rPr>
                        <a:rPr lang="en-US" dirty="0"/>
                        <m:t> </m:t>
                      </m:r>
                      <m:r>
                        <m:rPr>
                          <m:nor/>
                        </m:rPr>
                        <a:rPr lang="en-US" dirty="0"/>
                        <m:t>greatest</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following</m:t>
                      </m:r>
                      <m:r>
                        <m:rPr>
                          <m:nor/>
                        </m:rPr>
                        <a:rPr lang="en-US" dirty="0"/>
                        <m:t>: </m:t>
                      </m:r>
                    </m:oMath>
                  </m:oMathPara>
                </a14:m>
                <a:endParaRPr lang="en-US" b="0" i="0" dirty="0" smtClean="0"/>
              </a:p>
              <a:p>
                <a:pPr marL="342900" indent="-342900">
                  <a:buFont typeface="+mj-lt"/>
                  <a:buAutoNum type="arabicPeriod"/>
                </a:pPr>
                <a14:m>
                  <m:oMath xmlns:m="http://schemas.openxmlformats.org/officeDocument/2006/math">
                    <m:r>
                      <m:rPr>
                        <m:nor/>
                      </m:rPr>
                      <a:rPr lang="en-US" b="0" i="0" dirty="0" smtClean="0"/>
                      <m:t>  </m:t>
                    </m:r>
                    <m:r>
                      <m:rPr>
                        <m:nor/>
                      </m:rPr>
                      <a:rPr lang="en-US" dirty="0"/>
                      <m:t>Current</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highest</m:t>
                    </m:r>
                    <m:r>
                      <m:rPr>
                        <m:nor/>
                      </m:rPr>
                      <a:rPr lang="en-US" dirty="0"/>
                      <m:t> </m:t>
                    </m:r>
                    <m:r>
                      <m:rPr>
                        <m:nor/>
                      </m:rPr>
                      <a:rPr lang="en-US" dirty="0"/>
                      <m:t>price</m:t>
                    </m:r>
                    <m:r>
                      <m:rPr>
                        <m:nor/>
                      </m:rPr>
                      <a:rPr lang="en-US" dirty="0"/>
                      <m:t> </m:t>
                    </m:r>
                    <m:r>
                      <m:rPr>
                        <m:nor/>
                      </m:rPr>
                      <a:rPr lang="en-US" dirty="0"/>
                      <m:t>less</m:t>
                    </m:r>
                    <m:r>
                      <m:rPr>
                        <m:nor/>
                      </m:rPr>
                      <a:rPr lang="en-US" dirty="0"/>
                      <m:t> </m:t>
                    </m:r>
                    <m:r>
                      <m:rPr>
                        <m:nor/>
                      </m:rPr>
                      <a:rPr lang="en-US" dirty="0"/>
                      <m:t>the</m:t>
                    </m:r>
                    <m:r>
                      <m:rPr>
                        <m:nor/>
                      </m:rPr>
                      <a:rPr lang="en-US" dirty="0"/>
                      <m:t> </m:t>
                    </m:r>
                    <m:r>
                      <m:rPr>
                        <m:nor/>
                      </m:rPr>
                      <a:rPr lang="en-US" dirty="0"/>
                      <m:t>current</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lowest</m:t>
                    </m:r>
                    <m:r>
                      <m:rPr>
                        <m:nor/>
                      </m:rPr>
                      <a:rPr lang="en-US" dirty="0"/>
                      <m:t> </m:t>
                    </m:r>
                    <m:r>
                      <m:rPr>
                        <m:nor/>
                      </m:rPr>
                      <a:rPr lang="en-US" dirty="0"/>
                      <m:t>price</m:t>
                    </m:r>
                    <m:r>
                      <m:rPr>
                        <m:nor/>
                      </m:rPr>
                      <a:rPr lang="en-US" dirty="0"/>
                      <m:t> </m:t>
                    </m:r>
                  </m:oMath>
                </a14:m>
                <a:endParaRPr lang="en-US" dirty="0"/>
              </a:p>
              <a:p>
                <a:pPr marL="457200" indent="-457200">
                  <a:buFont typeface="+mj-lt"/>
                  <a:buAutoNum type="arabicPeriod"/>
                </a:pPr>
                <a14:m>
                  <m:oMath xmlns:m="http://schemas.openxmlformats.org/officeDocument/2006/math">
                    <m:r>
                      <m:rPr>
                        <m:nor/>
                      </m:rPr>
                      <a:rPr lang="en-US" dirty="0"/>
                      <m:t>Absolutevalueofcurrentperiod</m:t>
                    </m:r>
                    <m:r>
                      <m:rPr>
                        <m:nor/>
                      </m:rPr>
                      <a:rPr lang="en-US" dirty="0"/>
                      <m:t>’</m:t>
                    </m:r>
                    <m:r>
                      <m:rPr>
                        <m:nor/>
                      </m:rPr>
                      <a:rPr lang="en-US" dirty="0"/>
                      <m:t>shighestpricelessthepreviousperiod</m:t>
                    </m:r>
                    <m:r>
                      <m:rPr>
                        <m:nor/>
                      </m:rPr>
                      <a:rPr lang="en-US" dirty="0"/>
                      <m:t>’</m:t>
                    </m:r>
                    <m:r>
                      <m:rPr>
                        <m:nor/>
                      </m:rPr>
                      <a:rPr lang="en-US" dirty="0"/>
                      <m:t>sclose</m:t>
                    </m:r>
                    <m:r>
                      <m:rPr>
                        <m:nor/>
                      </m:rPr>
                      <a:rPr lang="en-US" dirty="0"/>
                      <m:t> </m:t>
                    </m:r>
                    <m:r>
                      <m:rPr>
                        <m:nor/>
                      </m:rPr>
                      <a:rPr lang="en-US" dirty="0"/>
                      <m:t>price</m:t>
                    </m:r>
                  </m:oMath>
                </a14:m>
                <a:endParaRPr lang="en-US" dirty="0"/>
              </a:p>
              <a:p>
                <a:pPr marL="457200" indent="-457200">
                  <a:buFont typeface="+mj-lt"/>
                  <a:buAutoNum type="arabicPeriod"/>
                </a:pPr>
                <a14:m>
                  <m:oMath xmlns:m="http://schemas.openxmlformats.org/officeDocument/2006/math">
                    <m:r>
                      <m:rPr>
                        <m:nor/>
                      </m:rPr>
                      <a:rPr lang="en-US" dirty="0"/>
                      <m:t>Absolute</m:t>
                    </m:r>
                    <m:r>
                      <m:rPr>
                        <m:nor/>
                      </m:rPr>
                      <a:rPr lang="en-US" dirty="0"/>
                      <m:t> </m:t>
                    </m:r>
                    <m:r>
                      <m:rPr>
                        <m:nor/>
                      </m:rPr>
                      <a:rPr lang="en-US" dirty="0"/>
                      <m:t>value</m:t>
                    </m:r>
                    <m:r>
                      <m:rPr>
                        <m:nor/>
                      </m:rPr>
                      <a:rPr lang="en-US" dirty="0"/>
                      <m:t> </m:t>
                    </m:r>
                    <m:r>
                      <m:rPr>
                        <m:nor/>
                      </m:rPr>
                      <a:rPr lang="en-US" dirty="0"/>
                      <m:t>of</m:t>
                    </m:r>
                    <m:r>
                      <m:rPr>
                        <m:nor/>
                      </m:rPr>
                      <a:rPr lang="en-US" dirty="0"/>
                      <m:t> </m:t>
                    </m:r>
                    <m:r>
                      <m:rPr>
                        <m:nor/>
                      </m:rPr>
                      <a:rPr lang="en-US" dirty="0"/>
                      <m:t>current</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lowest</m:t>
                    </m:r>
                    <m:r>
                      <m:rPr>
                        <m:nor/>
                      </m:rPr>
                      <a:rPr lang="en-US" dirty="0"/>
                      <m:t> </m:t>
                    </m:r>
                    <m:r>
                      <m:rPr>
                        <m:nor/>
                      </m:rPr>
                      <a:rPr lang="en-US" dirty="0"/>
                      <m:t>price</m:t>
                    </m:r>
                    <m:r>
                      <m:rPr>
                        <m:nor/>
                      </m:rPr>
                      <a:rPr lang="en-US" dirty="0"/>
                      <m:t> </m:t>
                    </m:r>
                    <m:r>
                      <m:rPr>
                        <m:nor/>
                      </m:rPr>
                      <a:rPr lang="en-US" dirty="0"/>
                      <m:t>less</m:t>
                    </m:r>
                    <m:r>
                      <m:rPr>
                        <m:nor/>
                      </m:rPr>
                      <a:rPr lang="en-US" dirty="0"/>
                      <m:t> </m:t>
                    </m:r>
                    <m:r>
                      <m:rPr>
                        <m:nor/>
                      </m:rPr>
                      <a:rPr lang="en-US" dirty="0"/>
                      <m:t>the</m:t>
                    </m:r>
                    <m:r>
                      <m:rPr>
                        <m:nor/>
                      </m:rPr>
                      <a:rPr lang="en-US" dirty="0"/>
                      <m:t> </m:t>
                    </m:r>
                    <m:r>
                      <m:rPr>
                        <m:nor/>
                      </m:rPr>
                      <a:rPr lang="en-US" dirty="0"/>
                      <m:t>previous</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close</m:t>
                    </m:r>
                    <m:r>
                      <m:rPr>
                        <m:nor/>
                      </m:rPr>
                      <a:rPr lang="en-US" dirty="0"/>
                      <m:t> </m:t>
                    </m:r>
                    <m:r>
                      <m:rPr>
                        <m:nor/>
                      </m:rPr>
                      <a:rPr lang="en-US" dirty="0"/>
                      <m:t>price</m:t>
                    </m:r>
                    <m:r>
                      <m:rPr>
                        <m:nor/>
                      </m:rPr>
                      <a:rPr lang="en-US" dirty="0"/>
                      <m:t>.</m:t>
                    </m:r>
                  </m:oMath>
                </a14:m>
                <a:endParaRPr lang="en-US" dirty="0"/>
              </a:p>
              <a:p>
                <a:pPr marL="0" indent="0" algn="ctr">
                  <a:buFont typeface="Georgia"/>
                  <a:buNone/>
                </a:pPr>
                <a:endParaRPr lang="en-US" dirty="0"/>
              </a:p>
              <a:p>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1"/>
                <a:ext cx="8826500" cy="2123829"/>
              </a:xfrm>
              <a:prstGeom prst="rect">
                <a:avLst/>
              </a:prstGeom>
              <a:blipFill>
                <a:blip r:embed="rId3"/>
                <a:stretch>
                  <a:fillRect l="-483" b="-3448"/>
                </a:stretch>
              </a:blipFill>
            </p:spPr>
            <p:txBody>
              <a:bodyPr/>
              <a:lstStyle/>
              <a:p>
                <a:r>
                  <a:rPr lang="en-US">
                    <a:noFill/>
                  </a:rPr>
                  <a:t> </a:t>
                </a:r>
              </a:p>
            </p:txBody>
          </p:sp>
        </mc:Fallback>
      </mc:AlternateContent>
      <p:sp>
        <p:nvSpPr>
          <p:cNvPr id="4" name="Text Placeholder 4"/>
          <p:cNvSpPr txBox="1">
            <a:spLocks/>
          </p:cNvSpPr>
          <p:nvPr/>
        </p:nvSpPr>
        <p:spPr>
          <a:xfrm>
            <a:off x="507831" y="3365501"/>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Keltner</a:t>
            </a:r>
            <a:r>
              <a:rPr lang="en-US" b="1" dirty="0"/>
              <a:t> Channels</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3812933"/>
                <a:ext cx="8293269" cy="96519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𝑀𝑖𝑑𝑑𝑙𝑒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20−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𝑒𝑥𝑝𝑜𝑛𝑒𝑛𝑡𝑖𝑎𝑙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𝑚𝑜𝑣𝑖𝑛𝑔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𝑎𝑣𝑒𝑟𝑎𝑔𝑒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𝑈𝑝𝑝𝑒𝑟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𝐶h𝑎𝑛𝑛𝑒𝑙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20−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 ∗ </m:t>
                          </m:r>
                          <m:r>
                            <a:rPr lang="en-US" altLang="en-US" i="1" dirty="0">
                              <a:solidFill>
                                <a:schemeClr val="tx1"/>
                              </a:solidFill>
                              <a:latin typeface="Cambria Math" panose="02040503050406030204" pitchFamily="18" charset="0"/>
                            </a:rPr>
                            <m:t>𝐴𝑇𝑅</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10</m:t>
                              </m:r>
                            </m:e>
                          </m:d>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𝐿𝑜𝑤𝑒𝑟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𝐶h𝑎𝑛𝑛𝑒𝑙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20−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 (2 ∗ </m:t>
                      </m:r>
                      <m:r>
                        <a:rPr lang="en-US" altLang="en-US" i="1" dirty="0">
                          <a:solidFill>
                            <a:schemeClr val="tx1"/>
                          </a:solidFill>
                          <a:latin typeface="Cambria Math" panose="02040503050406030204" pitchFamily="18" charset="0"/>
                        </a:rPr>
                        <m:t>𝐴𝑇𝑅</m:t>
                      </m:r>
                      <m:r>
                        <a:rPr lang="en-US" altLang="en-US" i="1" dirty="0">
                          <a:solidFill>
                            <a:schemeClr val="tx1"/>
                          </a:solidFill>
                          <a:latin typeface="Cambria Math" panose="02040503050406030204" pitchFamily="18" charset="0"/>
                        </a:rPr>
                        <m:t>(10))</m:t>
                      </m:r>
                      <m:r>
                        <a:rPr lang="en-US" altLang="en-US" sz="1600" i="1" dirty="0">
                          <a:solidFill>
                            <a:schemeClr val="tx1"/>
                          </a:solidFill>
                          <a:latin typeface="Cambria Math" panose="02040503050406030204" pitchFamily="18" charset="0"/>
                        </a:rPr>
                        <m:t> </m:t>
                      </m:r>
                    </m:oMath>
                  </m:oMathPara>
                </a14:m>
                <a:endParaRPr lang="en-US" altLang="en-US" dirty="0">
                  <a:solidFill>
                    <a:schemeClr val="tx1"/>
                  </a:solidFill>
                  <a:latin typeface="Arial" panose="020B0604020202020204" pitchFamily="34" charset="0"/>
                </a:endParaRPr>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3812933"/>
                <a:ext cx="8293269" cy="965199"/>
              </a:xfrm>
              <a:prstGeom prst="rect">
                <a:avLst/>
              </a:prstGeom>
              <a:blipFill>
                <a:blip r:embed="rId4"/>
                <a:stretch>
                  <a:fillRect l="-147" b="-3774"/>
                </a:stretch>
              </a:blipFill>
            </p:spPr>
            <p:txBody>
              <a:bodyPr/>
              <a:lstStyle/>
              <a:p>
                <a:r>
                  <a:rPr lang="en-US">
                    <a:noFill/>
                  </a:rPr>
                  <a:t> </a:t>
                </a:r>
              </a:p>
            </p:txBody>
          </p:sp>
        </mc:Fallback>
      </mc:AlternateContent>
      <p:sp>
        <p:nvSpPr>
          <p:cNvPr id="6" name="Text Placeholder 2"/>
          <p:cNvSpPr txBox="1">
            <a:spLocks/>
          </p:cNvSpPr>
          <p:nvPr/>
        </p:nvSpPr>
        <p:spPr>
          <a:xfrm>
            <a:off x="507831" y="4790832"/>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Coppock</a:t>
            </a:r>
            <a:r>
              <a:rPr lang="en-US" b="1" dirty="0"/>
              <a:t> Curve</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5248032"/>
                <a:ext cx="8994224" cy="127585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14:m>
                  <m:oMath xmlns:m="http://schemas.openxmlformats.org/officeDocument/2006/math">
                    <m:r>
                      <a:rPr lang="en-US" altLang="en-US" i="1" dirty="0">
                        <a:solidFill>
                          <a:schemeClr val="tx1"/>
                        </a:solidFill>
                        <a:latin typeface="Cambria Math" panose="02040503050406030204" pitchFamily="18" charset="0"/>
                      </a:rPr>
                      <m:t>𝐶𝑜𝑝𝑝𝑜𝑐𝑘</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𝐶𝑢𝑟𝑣𝑒</m:t>
                    </m:r>
                    <m:r>
                      <a:rPr lang="en-US" altLang="en-US" i="1" dirty="0">
                        <a:solidFill>
                          <a:schemeClr val="tx1"/>
                        </a:solidFill>
                        <a:latin typeface="Cambria Math" panose="02040503050406030204" pitchFamily="18" charset="0"/>
                      </a:rPr>
                      <m:t> = 10−</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𝑅𝑜𝐶</m:t>
                        </m:r>
                        <m:r>
                          <a:rPr lang="en-US" altLang="en-US" i="1" dirty="0">
                            <a:solidFill>
                              <a:schemeClr val="tx1"/>
                            </a:solidFill>
                            <a:latin typeface="Cambria Math" panose="02040503050406030204" pitchFamily="18" charset="0"/>
                          </a:rPr>
                          <m:t> + 11−</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𝑅𝑜𝐶</m:t>
                        </m:r>
                      </m:e>
                    </m:d>
                  </m:oMath>
                </a14:m>
                <a:endParaRPr lang="en-US" altLang="en-US" i="1" dirty="0">
                  <a:solidFill>
                    <a:schemeClr val="tx1"/>
                  </a:solidFill>
                  <a:latin typeface="Cambria Math" panose="02040503050406030204" pitchFamily="18" charset="0"/>
                </a:endParaRPr>
              </a:p>
              <a:p>
                <a14:m>
                  <m:oMath xmlns:m="http://schemas.openxmlformats.org/officeDocument/2006/math">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𝐸𝑥𝑝𝑜𝑛𝑒𝑛𝑡𝑖𝑎𝑙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𝑀𝑜𝑣𝑖𝑛𝑔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 </m:t>
                    </m:r>
                  </m:oMath>
                </a14:m>
                <a:endParaRPr lang="en-US" altLang="en-US" i="1" dirty="0">
                  <a:solidFill>
                    <a:schemeClr val="tx1"/>
                  </a:solidFill>
                  <a:latin typeface="Cambria Math" panose="02040503050406030204" pitchFamily="18" charset="0"/>
                </a:endParaRPr>
              </a:p>
              <a:p>
                <a14:m>
                  <m:oMath xmlns:m="http://schemas.openxmlformats.org/officeDocument/2006/math">
                    <m:r>
                      <a:rPr lang="en-US" altLang="en-US" i="1" dirty="0" err="1">
                        <a:solidFill>
                          <a:schemeClr val="tx1"/>
                        </a:solidFill>
                        <a:latin typeface="Cambria Math" panose="02040503050406030204" pitchFamily="18" charset="0"/>
                      </a:rPr>
                      <m:t>𝑅𝑜𝐶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𝑅𝑎𝑡𝑒</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𝐶h𝑎𝑛𝑔𝑒</m:t>
                    </m:r>
                    <m:r>
                      <a:rPr lang="en-US" altLang="en-US" i="1" dirty="0">
                        <a:solidFill>
                          <a:schemeClr val="tx1"/>
                        </a:solidFill>
                        <a:latin typeface="Cambria Math" panose="02040503050406030204" pitchFamily="18" charset="0"/>
                      </a:rPr>
                      <m:t> </m:t>
                    </m:r>
                  </m:oMath>
                </a14:m>
                <a:endParaRPr lang="en-US" altLang="en-US" sz="3200" dirty="0">
                  <a:solidFill>
                    <a:schemeClr val="tx1"/>
                  </a:solidFill>
                  <a:latin typeface="Arial" panose="020B0604020202020204" pitchFamily="34" charset="0"/>
                </a:endParaRPr>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5248032"/>
                <a:ext cx="8994224" cy="1275859"/>
              </a:xfrm>
              <a:prstGeom prst="rect">
                <a:avLst/>
              </a:prstGeom>
              <a:blipFill>
                <a:blip r:embed="rId5"/>
                <a:stretch>
                  <a:fillRect l="-407" t="-957"/>
                </a:stretch>
              </a:blipFill>
            </p:spPr>
            <p:txBody>
              <a:bodyPr/>
              <a:lstStyle/>
              <a:p>
                <a:r>
                  <a:rPr lang="en-US">
                    <a:noFill/>
                  </a:rPr>
                  <a:t> </a:t>
                </a:r>
              </a:p>
            </p:txBody>
          </p:sp>
        </mc:Fallback>
      </mc:AlternateContent>
    </p:spTree>
    <p:extLst>
      <p:ext uri="{BB962C8B-B14F-4D97-AF65-F5344CB8AC3E}">
        <p14:creationId xmlns:p14="http://schemas.microsoft.com/office/powerpoint/2010/main" val="313197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Kaufman's Adaptive Moving Average (KAMA)</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0"/>
                <a:ext cx="8994056" cy="25556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𝐾𝐴𝑀𝐴</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𝐾𝐴𝑀𝐴</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𝐾𝐴𝑀𝐴</m:t>
                      </m:r>
                      <m:r>
                        <a:rPr lang="en-US" altLang="en-US" i="1" dirty="0">
                          <a:solidFill>
                            <a:schemeClr val="tx1"/>
                          </a:solidFill>
                          <a:latin typeface="Cambria Math" panose="02040503050406030204" pitchFamily="18" charset="0"/>
                        </a:rPr>
                        <m:t>) </m:t>
                      </m:r>
                    </m:oMath>
                  </m:oMathPara>
                </a14:m>
                <a:endParaRPr lang="en-US" altLang="en-US" sz="3200" dirty="0">
                  <a:solidFill>
                    <a:schemeClr val="tx1"/>
                  </a:solidFill>
                  <a:latin typeface="Arial" panose="020B0604020202020204" pitchFamily="34"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𝐸𝑅</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𝐶h𝑎𝑛𝑔𝑒</m:t>
                          </m:r>
                        </m:num>
                        <m:den>
                          <m:r>
                            <a:rPr lang="en-US" altLang="en-US" i="1" dirty="0">
                              <a:solidFill>
                                <a:schemeClr val="tx1"/>
                              </a:solidFill>
                              <a:latin typeface="Cambria Math" panose="02040503050406030204" pitchFamily="18" charset="0"/>
                            </a:rPr>
                            <m:t>𝑉𝑜𝑙𝑎𝑡𝑖𝑙𝑖𝑡𝑦</m:t>
                          </m:r>
                        </m:den>
                      </m:f>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𝐶h𝑎𝑛𝑔𝑒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𝐴𝐵𝑆</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10 </m:t>
                              </m:r>
                              <m:r>
                                <a:rPr lang="en-US" altLang="en-US" i="1" dirty="0">
                                  <a:solidFill>
                                    <a:schemeClr val="tx1"/>
                                  </a:solidFill>
                                  <a:latin typeface="Cambria Math" panose="02040503050406030204" pitchFamily="18" charset="0"/>
                                </a:rPr>
                                <m:t>𝑝𝑒𝑟𝑖𝑜𝑑𝑠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𝑎𝑔𝑜</m:t>
                              </m:r>
                            </m:e>
                          </m:d>
                        </m:e>
                      </m:d>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𝑉𝑜𝑙𝑎𝑡𝑖𝑙𝑖𝑡𝑦</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𝑆𝑢𝑚</m:t>
                      </m:r>
                      <m:r>
                        <a:rPr lang="en-US" altLang="en-US" i="1" dirty="0">
                          <a:solidFill>
                            <a:schemeClr val="tx1"/>
                          </a:solidFill>
                          <a:latin typeface="Cambria Math" panose="02040503050406030204" pitchFamily="18" charset="0"/>
                        </a:rPr>
                        <m:t>10</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𝐴𝐵𝑆</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e>
                      </m:d>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𝑠𝑢𝑚</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𝑣𝑎𝑙𝑢𝑒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𝑙𝑎𝑠𝑡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𝑡𝑒𝑛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𝑐h𝑎𝑛𝑔𝑒𝑠</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r>
                        <a:rPr lang="en-US" altLang="en-US" i="1" dirty="0">
                          <a:solidFill>
                            <a:schemeClr val="tx1"/>
                          </a:solidFill>
                          <a:latin typeface="Cambria Math" panose="02040503050406030204" pitchFamily="18" charset="0"/>
                        </a:rPr>
                        <m:t>) </m:t>
                      </m:r>
                    </m:oMath>
                  </m:oMathPara>
                </a14:m>
                <a:endParaRPr lang="en-US" dirty="0">
                  <a:solidFill>
                    <a:schemeClr val="tx1"/>
                  </a:solidFill>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 </m:t>
                      </m:r>
                      <m:sSup>
                        <m:sSupPr>
                          <m:ctrlPr>
                            <a:rPr lang="en-US" altLang="en-US" i="1" dirty="0">
                              <a:solidFill>
                                <a:schemeClr val="tx1"/>
                              </a:solidFill>
                              <a:latin typeface="Cambria Math" panose="02040503050406030204" pitchFamily="18" charset="0"/>
                            </a:rPr>
                          </m:ctrlPr>
                        </m:sSupPr>
                        <m:e>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𝐸𝑅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𝑓𝑎𝑠𝑡𝑒𝑠𝑡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𝑠𝑙𝑜𝑤𝑒𝑠𝑡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𝑆𝐶</m:t>
                                  </m:r>
                                </m:e>
                              </m:d>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𝑠𝑙𝑜𝑤𝑒𝑠𝑡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𝑆𝐶</m:t>
                              </m:r>
                            </m:e>
                          </m:d>
                        </m:e>
                        <m:sup>
                          <m:r>
                            <a:rPr lang="en-US" altLang="en-US" i="1" dirty="0">
                              <a:solidFill>
                                <a:schemeClr val="tx1"/>
                              </a:solidFill>
                              <a:latin typeface="Cambria Math" panose="02040503050406030204" pitchFamily="18" charset="0"/>
                            </a:rPr>
                            <m:t>2</m:t>
                          </m:r>
                        </m:sup>
                      </m:sSup>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 </m:t>
                      </m:r>
                      <m:sSup>
                        <m:sSupPr>
                          <m:ctrlPr>
                            <a:rPr lang="en-US" altLang="en-US" i="1" dirty="0">
                              <a:solidFill>
                                <a:schemeClr val="tx1"/>
                              </a:solidFill>
                              <a:latin typeface="Cambria Math" panose="02040503050406030204" pitchFamily="18" charset="0"/>
                            </a:rPr>
                          </m:ctrlPr>
                        </m:sSupPr>
                        <m:e>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𝐸𝑅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(2/(2+1) − 2/(30+1)) + 2/(30+1)]</m:t>
                          </m:r>
                        </m:e>
                        <m:sup>
                          <m:r>
                            <a:rPr lang="en-US" altLang="en-US" i="1" dirty="0">
                              <a:solidFill>
                                <a:schemeClr val="tx1"/>
                              </a:solidFill>
                              <a:latin typeface="Cambria Math" panose="02040503050406030204" pitchFamily="18" charset="0"/>
                            </a:rPr>
                            <m:t>2</m:t>
                          </m:r>
                        </m:sup>
                      </m:sSup>
                      <m:r>
                        <a:rPr lang="en-US" altLang="en-US" i="1" dirty="0">
                          <a:solidFill>
                            <a:schemeClr val="tx1"/>
                          </a:solidFill>
                          <a:latin typeface="Cambria Math" panose="02040503050406030204" pitchFamily="18" charset="0"/>
                        </a:rPr>
                        <m:t> </m:t>
                      </m:r>
                    </m:oMath>
                  </m:oMathPara>
                </a14:m>
                <a:endParaRPr lang="en-US" altLang="en-US" sz="3200" dirty="0">
                  <a:solidFill>
                    <a:schemeClr val="tx1"/>
                  </a:solidFill>
                  <a:latin typeface="Arial" panose="020B0604020202020204" pitchFamily="34" charset="0"/>
                </a:endParaRPr>
              </a:p>
              <a:p>
                <a:pPr lvl="1"/>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0"/>
                <a:ext cx="8994056" cy="2555629"/>
              </a:xfrm>
              <a:prstGeom prst="rect">
                <a:avLst/>
              </a:prstGeom>
              <a:blipFill>
                <a:blip r:embed="rId3"/>
                <a:stretch>
                  <a:fillRect/>
                </a:stretch>
              </a:blipFill>
            </p:spPr>
            <p:txBody>
              <a:bodyPr/>
              <a:lstStyle/>
              <a:p>
                <a:r>
                  <a:rPr lang="en-US">
                    <a:noFill/>
                  </a:rPr>
                  <a:t> </a:t>
                </a:r>
              </a:p>
            </p:txBody>
          </p:sp>
        </mc:Fallback>
      </mc:AlternateContent>
      <p:sp>
        <p:nvSpPr>
          <p:cNvPr id="6" name="Text Placeholder 2"/>
          <p:cNvSpPr txBox="1">
            <a:spLocks/>
          </p:cNvSpPr>
          <p:nvPr/>
        </p:nvSpPr>
        <p:spPr>
          <a:xfrm>
            <a:off x="507832" y="3747965"/>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Average Directional Index (ADX)</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4333631"/>
                <a:ext cx="8994224" cy="225766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𝐴𝐷𝑋</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𝐴𝐷𝑋</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sub>
                          </m:sSub>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𝐷𝑋</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num>
                        <m:den>
                          <m:r>
                            <a:rPr lang="en-US" i="1">
                              <a:solidFill>
                                <a:schemeClr val="tx1"/>
                              </a:solidFill>
                              <a:latin typeface="Cambria Math" panose="02040503050406030204" pitchFamily="18" charset="0"/>
                            </a:rPr>
                            <m:t>𝑛</m:t>
                          </m:r>
                        </m:den>
                      </m:f>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r>
                        <m:rPr>
                          <m:nor/>
                        </m:rPr>
                        <a:rPr lang="en-US" dirty="0">
                          <a:solidFill>
                            <a:schemeClr val="tx1"/>
                          </a:solidFill>
                        </a:rPr>
                        <m:t>Where</m:t>
                      </m:r>
                      <m:r>
                        <m:rPr>
                          <m:nor/>
                        </m:rPr>
                        <a:rPr lang="en-US" dirty="0">
                          <a:solidFill>
                            <a:schemeClr val="tx1"/>
                          </a:solidFill>
                        </a:rPr>
                        <m:t>,</m:t>
                      </m:r>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r>
                        <m:rPr>
                          <m:nor/>
                        </m:rPr>
                        <a:rPr lang="en-US" dirty="0">
                          <a:solidFill>
                            <a:schemeClr val="tx1"/>
                          </a:solidFill>
                        </a:rPr>
                        <m:t>n</m:t>
                      </m:r>
                      <m:r>
                        <m:rPr>
                          <m:nor/>
                        </m:rPr>
                        <a:rPr lang="en-US" dirty="0">
                          <a:solidFill>
                            <a:schemeClr val="tx1"/>
                          </a:solidFill>
                        </a:rPr>
                        <m:t> = </m:t>
                      </m:r>
                      <m:r>
                        <m:rPr>
                          <m:nor/>
                        </m:rPr>
                        <a:rPr lang="en-US" dirty="0">
                          <a:solidFill>
                            <a:schemeClr val="tx1"/>
                          </a:solidFill>
                        </a:rPr>
                        <m:t>Period</m:t>
                      </m:r>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𝐷𝑋</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100∗(</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𝑃𝐷𝐼</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 )</m:t>
                              </m:r>
                            </m:sub>
                          </m:sSub>
                        </m:den>
                      </m:f>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𝑃𝑜𝑠𝑖𝑡𝑖𝑣𝑒</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𝐷𝑖𝑟𝑒𝑐𝑡𝑖𝑜𝑛𝑎𝑙</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𝑀𝑜𝑣𝑒𝑚𝑒𝑛𝑡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𝑀𝐴𝑋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sub>
                          </m:sSub>
                          <m:r>
                            <a:rPr lang="en-US" i="1">
                              <a:solidFill>
                                <a:schemeClr val="tx1"/>
                              </a:solidFill>
                              <a:latin typeface="Cambria Math" panose="02040503050406030204" pitchFamily="18" charset="0"/>
                            </a:rPr>
                            <m:t>,0</m:t>
                          </m:r>
                        </m:e>
                      </m:d>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𝑁𝑒𝑔𝑎𝑡𝑖𝑣𝑒</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𝐷𝑖𝑟𝑒𝑐𝑡𝑖𝑜𝑛</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𝑀𝑜𝑣𝑒𝑚𝑒𝑛𝑡</m:t>
                      </m:r>
                      <m:r>
                        <a:rPr lang="en-US">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MAX</m:t>
                      </m:r>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𝐿</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𝐿</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sub>
                      </m:sSub>
                      <m:r>
                        <a:rPr lang="en-US" i="1">
                          <a:solidFill>
                            <a:schemeClr val="tx1"/>
                          </a:solidFill>
                          <a:latin typeface="Cambria Math" panose="02040503050406030204" pitchFamily="18" charset="0"/>
                        </a:rPr>
                        <m:t>,0</m:t>
                      </m:r>
                      <m:r>
                        <a:rPr lang="en-US">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4333631"/>
                <a:ext cx="8994224" cy="225766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3501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True Strength Index (TSI)</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0"/>
                <a:ext cx="8994056" cy="25556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smtClean="0">
                          <a:solidFill>
                            <a:schemeClr val="tx1"/>
                          </a:solidFill>
                          <a:latin typeface="Cambria Math" panose="02040503050406030204" pitchFamily="18" charset="0"/>
                        </a:rPr>
                        <m:t>𝐷𝑜𝑢𝑏𝑙𝑒</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𝑆𝑚𝑜𝑜𝑡h𝑒𝑑</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𝑃𝐶</m:t>
                      </m:r>
                      <m:r>
                        <a:rPr lang="en-US" altLang="en-US" i="1" dirty="0" smtClean="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𝐹𝑖𝑟𝑠𝑡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𝑆𝑒𝑐𝑜𝑛𝑑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13−</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𝐷𝑜𝑢𝑏𝑙𝑒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𝑆𝑚𝑜𝑜𝑡h𝑒𝑑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𝐶h𝑎𝑛𝑔𝑒</m:t>
                      </m:r>
                      <m:r>
                        <a:rPr lang="en-US" altLang="en-US" i="1" dirty="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𝑃𝐶</m:t>
                          </m:r>
                        </m:e>
                      </m:d>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𝑉𝑎𝑙𝑢𝑒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𝐹𝑖𝑟𝑠𝑡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𝑃𝐶</m:t>
                          </m:r>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𝑆𝑒𝑐𝑜𝑛𝑑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13−</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𝑃𝐶</m:t>
                          </m:r>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𝑇𝑆𝐼</m:t>
                      </m:r>
                      <m:r>
                        <a:rPr lang="en-US" altLang="en-US" i="1" dirty="0">
                          <a:solidFill>
                            <a:schemeClr val="tx1"/>
                          </a:solidFill>
                          <a:latin typeface="Cambria Math" panose="02040503050406030204" pitchFamily="18" charset="0"/>
                        </a:rPr>
                        <m:t> = 100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𝐷𝑜𝑢𝑏𝑙𝑒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𝑆𝑚𝑜𝑜𝑡h𝑒𝑑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𝐷𝑜𝑢𝑏𝑙𝑒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𝑆𝑚𝑜𝑜𝑡h𝑒𝑑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sz="2800" dirty="0">
                  <a:solidFill>
                    <a:schemeClr val="tx1"/>
                  </a:solidFill>
                  <a:latin typeface="Arial" panose="020B0604020202020204" pitchFamily="34" charset="0"/>
                </a:endParaRPr>
              </a:p>
              <a:p>
                <a:pPr marL="0" indent="0">
                  <a:buNone/>
                </a:pPr>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0"/>
                <a:ext cx="8994056" cy="2555629"/>
              </a:xfrm>
              <a:prstGeom prst="rect">
                <a:avLst/>
              </a:prstGeom>
              <a:blipFill>
                <a:blip r:embed="rId2"/>
                <a:stretch>
                  <a:fillRect b="-2387"/>
                </a:stretch>
              </a:blipFill>
            </p:spPr>
            <p:txBody>
              <a:bodyPr/>
              <a:lstStyle/>
              <a:p>
                <a:r>
                  <a:rPr lang="en-US">
                    <a:noFill/>
                  </a:rPr>
                  <a:t> </a:t>
                </a:r>
              </a:p>
            </p:txBody>
          </p:sp>
        </mc:Fallback>
      </mc:AlternateContent>
      <p:sp>
        <p:nvSpPr>
          <p:cNvPr id="6" name="Text Placeholder 2"/>
          <p:cNvSpPr txBox="1">
            <a:spLocks/>
          </p:cNvSpPr>
          <p:nvPr/>
        </p:nvSpPr>
        <p:spPr>
          <a:xfrm>
            <a:off x="507832" y="3747965"/>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Chandelier Exit </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4333631"/>
                <a:ext cx="8994224" cy="225766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Georgia"/>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𝐶h𝑎𝑛𝑑𝑒𝑙𝑖𝑒𝑟𝐸𝑥𝑖𝑡</m:t>
                      </m:r>
                      <m:d>
                        <m:dPr>
                          <m:ctrlPr>
                            <a:rPr lang="en-US" i="1">
                              <a:latin typeface="Cambria Math" panose="02040503050406030204" pitchFamily="18" charset="0"/>
                            </a:rPr>
                          </m:ctrlPr>
                        </m:dPr>
                        <m:e>
                          <m:r>
                            <a:rPr lang="en-US" i="1">
                              <a:latin typeface="Cambria Math" panose="02040503050406030204" pitchFamily="18" charset="0"/>
                            </a:rPr>
                            <m:t>𝑙𝑜𝑛𝑔</m:t>
                          </m:r>
                        </m:e>
                      </m:d>
                      <m:r>
                        <a:rPr lang="en-US" i="1">
                          <a:latin typeface="Cambria Math" panose="02040503050406030204" pitchFamily="18" charset="0"/>
                        </a:rPr>
                        <m:t>=</m:t>
                      </m:r>
                      <m:r>
                        <a:rPr lang="en-US" i="1">
                          <a:latin typeface="Cambria Math" panose="02040503050406030204" pitchFamily="18" charset="0"/>
                        </a:rPr>
                        <m:t>𝐻𝑖𝑔h𝑒𝑠𝑡</m:t>
                      </m:r>
                      <m:d>
                        <m:dPr>
                          <m:ctrlPr>
                            <a:rPr lang="en-US" i="1">
                              <a:latin typeface="Cambria Math" panose="02040503050406030204" pitchFamily="18" charset="0"/>
                            </a:rPr>
                          </m:ctrlPr>
                        </m:dPr>
                        <m:e>
                          <m:r>
                            <a:rPr lang="en-US" i="1">
                              <a:latin typeface="Cambria Math" panose="02040503050406030204" pitchFamily="18" charset="0"/>
                            </a:rPr>
                            <m:t>𝐶𝑙𝑜𝑠𝑒</m:t>
                          </m:r>
                          <m:r>
                            <a:rPr lang="en-US" i="1">
                              <a:latin typeface="Cambria Math" panose="02040503050406030204" pitchFamily="18" charset="0"/>
                            </a:rPr>
                            <m:t>,22</m:t>
                          </m:r>
                        </m:e>
                      </m:d>
                      <m:r>
                        <a:rPr lang="en-US" i="1">
                          <a:latin typeface="Cambria Math" panose="02040503050406030204" pitchFamily="18" charset="0"/>
                        </a:rPr>
                        <m:t>−</m:t>
                      </m:r>
                      <m:r>
                        <a:rPr lang="en-US" i="1">
                          <a:latin typeface="Cambria Math" panose="02040503050406030204" pitchFamily="18" charset="0"/>
                        </a:rPr>
                        <m:t>𝐴𝑇𝑅</m:t>
                      </m:r>
                      <m:d>
                        <m:dPr>
                          <m:ctrlPr>
                            <a:rPr lang="en-US" i="1">
                              <a:latin typeface="Cambria Math" panose="02040503050406030204" pitchFamily="18" charset="0"/>
                            </a:rPr>
                          </m:ctrlPr>
                        </m:dPr>
                        <m:e>
                          <m:r>
                            <a:rPr lang="en-US" i="1">
                              <a:latin typeface="Cambria Math" panose="02040503050406030204" pitchFamily="18" charset="0"/>
                            </a:rPr>
                            <m:t>33</m:t>
                          </m:r>
                        </m:e>
                      </m:d>
                      <m:r>
                        <a:rPr lang="en-US" i="1">
                          <a:latin typeface="Cambria Math" panose="02040503050406030204" pitchFamily="18" charset="0"/>
                        </a:rPr>
                        <m:t>∗3</m:t>
                      </m:r>
                    </m:oMath>
                  </m:oMathPara>
                </a14:m>
                <a:endParaRPr lang="en-US" dirty="0"/>
              </a:p>
              <a:p>
                <a:pPr marL="0" indent="0" algn="ctr">
                  <a:buFont typeface="Georgia"/>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𝐶h𝑎𝑛𝑑𝑒𝑙𝑖𝑒𝑟𝐸𝑥𝑖𝑡</m:t>
                      </m:r>
                      <m:d>
                        <m:dPr>
                          <m:ctrlPr>
                            <a:rPr lang="en-US" i="1">
                              <a:latin typeface="Cambria Math" panose="02040503050406030204" pitchFamily="18" charset="0"/>
                            </a:rPr>
                          </m:ctrlPr>
                        </m:dPr>
                        <m:e>
                          <m:r>
                            <a:rPr lang="en-US" i="1">
                              <a:latin typeface="Cambria Math" panose="02040503050406030204" pitchFamily="18" charset="0"/>
                            </a:rPr>
                            <m:t>𝑠h𝑜𝑟𝑡</m:t>
                          </m:r>
                        </m:e>
                      </m:d>
                      <m:r>
                        <a:rPr lang="en-US" i="1">
                          <a:latin typeface="Cambria Math" panose="02040503050406030204" pitchFamily="18" charset="0"/>
                        </a:rPr>
                        <m:t>=</m:t>
                      </m:r>
                      <m:r>
                        <a:rPr lang="en-US" i="1">
                          <a:latin typeface="Cambria Math" panose="02040503050406030204" pitchFamily="18" charset="0"/>
                        </a:rPr>
                        <m:t>𝐿𝑜𝑤𝑒𝑠𝑡</m:t>
                      </m:r>
                      <m:d>
                        <m:dPr>
                          <m:ctrlPr>
                            <a:rPr lang="en-US" i="1">
                              <a:latin typeface="Cambria Math" panose="02040503050406030204" pitchFamily="18" charset="0"/>
                            </a:rPr>
                          </m:ctrlPr>
                        </m:dPr>
                        <m:e>
                          <m:r>
                            <a:rPr lang="en-US" i="1">
                              <a:latin typeface="Cambria Math" panose="02040503050406030204" pitchFamily="18" charset="0"/>
                            </a:rPr>
                            <m:t>𝐶𝑙𝑜𝑠𝑒</m:t>
                          </m:r>
                          <m:r>
                            <a:rPr lang="en-US" i="1">
                              <a:latin typeface="Cambria Math" panose="02040503050406030204" pitchFamily="18" charset="0"/>
                            </a:rPr>
                            <m:t>,22</m:t>
                          </m:r>
                        </m:e>
                      </m:d>
                      <m:r>
                        <a:rPr lang="en-US" i="1">
                          <a:latin typeface="Cambria Math" panose="02040503050406030204" pitchFamily="18" charset="0"/>
                        </a:rPr>
                        <m:t>+</m:t>
                      </m:r>
                      <m:r>
                        <a:rPr lang="en-US" i="1">
                          <a:latin typeface="Cambria Math" panose="02040503050406030204" pitchFamily="18" charset="0"/>
                        </a:rPr>
                        <m:t>𝐴𝑇𝑅</m:t>
                      </m:r>
                      <m:d>
                        <m:dPr>
                          <m:ctrlPr>
                            <a:rPr lang="en-US" i="1">
                              <a:latin typeface="Cambria Math" panose="02040503050406030204" pitchFamily="18" charset="0"/>
                            </a:rPr>
                          </m:ctrlPr>
                        </m:dPr>
                        <m:e>
                          <m:r>
                            <a:rPr lang="en-US" i="1">
                              <a:latin typeface="Cambria Math" panose="02040503050406030204" pitchFamily="18" charset="0"/>
                            </a:rPr>
                            <m:t>33</m:t>
                          </m:r>
                        </m:e>
                      </m:d>
                      <m:r>
                        <a:rPr lang="en-US" i="1">
                          <a:latin typeface="Cambria Math" panose="02040503050406030204" pitchFamily="18" charset="0"/>
                        </a:rPr>
                        <m:t>∗3</m:t>
                      </m:r>
                    </m:oMath>
                  </m:oMathPara>
                </a14:m>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4333631"/>
                <a:ext cx="8994224" cy="22576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03889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Rate Of Change(ROC)</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88265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𝑅𝑂𝐶</m:t>
                      </m:r>
                      <m:r>
                        <a:rPr lang="en-US" altLang="en-US" i="1" dirty="0">
                          <a:solidFill>
                            <a:schemeClr val="tx1"/>
                          </a:solidFill>
                          <a:latin typeface="Cambria Math" panose="02040503050406030204" pitchFamily="18" charset="0"/>
                        </a:rPr>
                        <m:t> = </m:t>
                      </m:r>
                      <m:d>
                        <m:dPr>
                          <m:begChr m:val="["/>
                          <m:endChr m:val="]"/>
                          <m:ctrlPr>
                            <a:rPr lang="en-US" altLang="en-US" i="1" dirty="0">
                              <a:solidFill>
                                <a:schemeClr val="tx1"/>
                              </a:solidFill>
                              <a:latin typeface="Cambria Math" panose="02040503050406030204" pitchFamily="18" charset="0"/>
                            </a:rPr>
                          </m:ctrlPr>
                        </m:dPr>
                        <m:e>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𝑝𝑒𝑟𝑖𝑜𝑑𝑠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𝑎𝑔𝑜</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𝑝𝑒𝑟𝑖𝑜𝑑𝑠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𝑎𝑔𝑜</m:t>
                                  </m:r>
                                </m:e>
                              </m:d>
                            </m:den>
                          </m:f>
                        </m:e>
                      </m:d>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100</m:t>
                      </m:r>
                    </m:oMath>
                  </m:oMathPara>
                </a14:m>
                <a:endParaRPr lang="en-US" altLang="en-US" sz="2800" dirty="0">
                  <a:solidFill>
                    <a:schemeClr val="tx1"/>
                  </a:solidFill>
                  <a:latin typeface="Arial" panose="020B0604020202020204" pitchFamily="34" charset="0"/>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8826500" cy="8030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079874"/>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Chande</a:t>
            </a:r>
            <a:r>
              <a:rPr lang="en-US" b="1" dirty="0"/>
              <a:t> Momentum Oscillator (CMO)</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692404"/>
                <a:ext cx="8293269" cy="96519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𝐶𝑀𝑂</m:t>
                      </m:r>
                      <m:r>
                        <a:rPr lang="en-US" i="1" dirty="0">
                          <a:latin typeface="Cambria Math" panose="02040503050406030204" pitchFamily="18" charset="0"/>
                        </a:rPr>
                        <m:t> = </m:t>
                      </m:r>
                      <m:d>
                        <m:dPr>
                          <m:ctrlPr>
                            <a:rPr lang="en-US" i="1" dirty="0" err="1">
                              <a:latin typeface="Cambria Math" panose="02040503050406030204" pitchFamily="18" charset="0"/>
                            </a:rPr>
                          </m:ctrlPr>
                        </m:dPr>
                        <m:e>
                          <m:f>
                            <m:fPr>
                              <m:ctrlPr>
                                <a:rPr lang="en-US" i="1" dirty="0" err="1">
                                  <a:latin typeface="Cambria Math" panose="02040503050406030204" pitchFamily="18" charset="0"/>
                                </a:rPr>
                              </m:ctrlPr>
                            </m:fPr>
                            <m:num>
                              <m:r>
                                <a:rPr lang="en-US" i="1" dirty="0" err="1">
                                  <a:latin typeface="Cambria Math" panose="02040503050406030204" pitchFamily="18" charset="0"/>
                                </a:rPr>
                                <m:t>𝑢𝑝𝑆𝑢𝑚</m:t>
                              </m:r>
                              <m:r>
                                <a:rPr lang="en-US" i="1" dirty="0" err="1">
                                  <a:latin typeface="Cambria Math" panose="02040503050406030204" pitchFamily="18" charset="0"/>
                                </a:rPr>
                                <m:t>−</m:t>
                              </m:r>
                              <m:r>
                                <a:rPr lang="en-US" i="1" dirty="0" err="1">
                                  <a:latin typeface="Cambria Math" panose="02040503050406030204" pitchFamily="18" charset="0"/>
                                </a:rPr>
                                <m:t>𝑑𝑜𝑤𝑛𝑆𝑢𝑚</m:t>
                              </m:r>
                            </m:num>
                            <m:den>
                              <m:r>
                                <a:rPr lang="en-US" i="1" dirty="0" err="1">
                                  <a:latin typeface="Cambria Math" panose="02040503050406030204" pitchFamily="18" charset="0"/>
                                </a:rPr>
                                <m:t>𝑢𝑝𝑆𝑢𝑚</m:t>
                              </m:r>
                              <m:r>
                                <a:rPr lang="en-US" i="1" dirty="0" err="1">
                                  <a:latin typeface="Cambria Math" panose="02040503050406030204" pitchFamily="18" charset="0"/>
                                </a:rPr>
                                <m:t>+</m:t>
                              </m:r>
                              <m:r>
                                <a:rPr lang="en-US" i="1" dirty="0" err="1">
                                  <a:latin typeface="Cambria Math" panose="02040503050406030204" pitchFamily="18" charset="0"/>
                                </a:rPr>
                                <m:t>𝑓𝑙𝑜𝑎𝑡</m:t>
                              </m:r>
                              <m:d>
                                <m:dPr>
                                  <m:ctrlPr>
                                    <a:rPr lang="en-US" i="1" dirty="0" err="1">
                                      <a:latin typeface="Cambria Math" panose="02040503050406030204" pitchFamily="18" charset="0"/>
                                    </a:rPr>
                                  </m:ctrlPr>
                                </m:dPr>
                                <m:e>
                                  <m:r>
                                    <a:rPr lang="en-US" i="1" dirty="0" err="1">
                                      <a:latin typeface="Cambria Math" panose="02040503050406030204" pitchFamily="18" charset="0"/>
                                    </a:rPr>
                                    <m:t>𝑑𝑜𝑤𝑛𝑆𝑢𝑚</m:t>
                                  </m:r>
                                </m:e>
                              </m:d>
                            </m:den>
                          </m:f>
                        </m:e>
                      </m:d>
                      <m:r>
                        <a:rPr lang="en-US" i="1" dirty="0">
                          <a:latin typeface="Cambria Math" panose="02040503050406030204" pitchFamily="18" charset="0"/>
                        </a:rPr>
                        <m:t>∗100</m:t>
                      </m:r>
                    </m:oMath>
                  </m:oMathPara>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692404"/>
                <a:ext cx="8293269" cy="965199"/>
              </a:xfrm>
              <a:prstGeom prst="rect">
                <a:avLst/>
              </a:prstGeom>
              <a:blipFill>
                <a:blip r:embed="rId4"/>
                <a:stretch>
                  <a:fillRect/>
                </a:stretch>
              </a:blipFill>
            </p:spPr>
            <p:txBody>
              <a:bodyPr/>
              <a:lstStyle/>
              <a:p>
                <a:r>
                  <a:rPr lang="en-US">
                    <a:noFill/>
                  </a:rPr>
                  <a:t> </a:t>
                </a:r>
              </a:p>
            </p:txBody>
          </p:sp>
        </mc:Fallback>
      </mc:AlternateContent>
      <p:sp>
        <p:nvSpPr>
          <p:cNvPr id="6" name="Text Placeholder 2"/>
          <p:cNvSpPr txBox="1">
            <a:spLocks/>
          </p:cNvSpPr>
          <p:nvPr/>
        </p:nvSpPr>
        <p:spPr>
          <a:xfrm>
            <a:off x="507831" y="3898903"/>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Relative Strength Index (RSI)</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4442073"/>
                <a:ext cx="8994224" cy="199682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𝐴𝑣𝑒𝑟𝑎𝑔𝑒𝐺𝑎𝑖𝑛</m:t>
                      </m:r>
                      <m:r>
                        <a:rPr lang="en-US" i="1" smtClean="0">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𝐴𝑣𝑒𝑟𝑎𝑔𝑒𝐺𝑎𝑖𝑛</m:t>
                              </m:r>
                              <m:d>
                                <m:dPr>
                                  <m:ctrlPr>
                                    <a:rPr lang="en-US" i="1">
                                      <a:latin typeface="Cambria Math" panose="02040503050406030204" pitchFamily="18" charset="0"/>
                                    </a:rPr>
                                  </m:ctrlPr>
                                </m:dPr>
                                <m:e>
                                  <m:r>
                                    <a:rPr lang="en-US" i="1">
                                      <a:latin typeface="Cambria Math" panose="02040503050406030204" pitchFamily="18" charset="0"/>
                                    </a:rPr>
                                    <m:t>𝑝𝑟𝑒𝑣</m:t>
                                  </m:r>
                                </m:e>
                              </m:d>
                            </m:e>
                          </m:d>
                          <m:r>
                            <a:rPr lang="en-US" i="1">
                              <a:latin typeface="Cambria Math" panose="02040503050406030204" pitchFamily="18" charset="0"/>
                            </a:rPr>
                            <m:t>∗13+</m:t>
                          </m:r>
                          <m:r>
                            <a:rPr lang="en-US" i="1">
                              <a:latin typeface="Cambria Math" panose="02040503050406030204" pitchFamily="18" charset="0"/>
                            </a:rPr>
                            <m:t>𝐺𝑎𝑖𝑛</m:t>
                          </m:r>
                        </m:num>
                        <m:den>
                          <m:r>
                            <a:rPr lang="en-US" i="1">
                              <a:latin typeface="Cambria Math" panose="02040503050406030204" pitchFamily="18" charset="0"/>
                            </a:rPr>
                            <m:t>14</m:t>
                          </m:r>
                        </m:den>
                      </m:f>
                    </m:oMath>
                  </m:oMathPara>
                </a14:m>
                <a:endParaRPr lang="en-US" dirty="0"/>
              </a:p>
              <a:p>
                <a:pPr marL="0" indent="0" algn="ctr">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𝐴𝑣𝑒𝑟𝑎𝑔𝑒𝐿𝑜𝑠𝑠</m:t>
                      </m:r>
                      <m:r>
                        <a:rPr lang="en-US" i="1">
                          <a:latin typeface="Cambria Math" panose="02040503050406030204" pitchFamily="18" charset="0"/>
                        </a:rPr>
                        <m:t>= </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𝐴𝑣𝑒𝑟𝑎𝑔𝑒𝐿𝑜𝑠𝑠</m:t>
                              </m:r>
                              <m:d>
                                <m:dPr>
                                  <m:ctrlPr>
                                    <a:rPr lang="en-US" i="1">
                                      <a:latin typeface="Cambria Math" panose="02040503050406030204" pitchFamily="18" charset="0"/>
                                    </a:rPr>
                                  </m:ctrlPr>
                                </m:dPr>
                                <m:e>
                                  <m:r>
                                    <a:rPr lang="en-US" i="1">
                                      <a:latin typeface="Cambria Math" panose="02040503050406030204" pitchFamily="18" charset="0"/>
                                    </a:rPr>
                                    <m:t>𝑝𝑟𝑒𝑣</m:t>
                                  </m:r>
                                </m:e>
                              </m:d>
                            </m:e>
                          </m:d>
                          <m:r>
                            <a:rPr lang="en-US" i="1">
                              <a:latin typeface="Cambria Math" panose="02040503050406030204" pitchFamily="18" charset="0"/>
                            </a:rPr>
                            <m:t>∗13+</m:t>
                          </m:r>
                          <m:r>
                            <a:rPr lang="en-US" i="1">
                              <a:latin typeface="Cambria Math" panose="02040503050406030204" pitchFamily="18" charset="0"/>
                            </a:rPr>
                            <m:t>𝐿𝑜𝑠𝑠</m:t>
                          </m:r>
                        </m:num>
                        <m:den>
                          <m:r>
                            <a:rPr lang="en-US" i="1">
                              <a:latin typeface="Cambria Math" panose="02040503050406030204" pitchFamily="18" charset="0"/>
                            </a:rPr>
                            <m:t>14</m:t>
                          </m:r>
                        </m:den>
                      </m:f>
                    </m:oMath>
                  </m:oMathPara>
                </a14:m>
                <a:endParaRPr lang="en-US" dirty="0"/>
              </a:p>
              <a:p>
                <a:pPr marL="0" indent="0" algn="ctr">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𝑅𝑆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𝐴𝑣𝑒𝑟𝑎𝑔𝑒𝐺𝑎𝑖𝑛</m:t>
                          </m:r>
                        </m:num>
                        <m:den>
                          <m:r>
                            <a:rPr lang="en-US" i="1">
                              <a:latin typeface="Cambria Math" panose="02040503050406030204" pitchFamily="18" charset="0"/>
                            </a:rPr>
                            <m:t>𝐴𝑣𝑒𝑟𝑎𝑔𝑒𝐿𝑜𝑠𝑠</m:t>
                          </m:r>
                        </m:den>
                      </m:f>
                      <m:r>
                        <a:rPr lang="en-US" b="0" i="0" smtClean="0">
                          <a:latin typeface="Cambria Math" panose="02040503050406030204" pitchFamily="18" charset="0"/>
                        </a:rPr>
                        <m:t>,    </m:t>
                      </m:r>
                      <m:r>
                        <a:rPr lang="en-US" i="1">
                          <a:latin typeface="Cambria Math" panose="02040503050406030204" pitchFamily="18" charset="0"/>
                        </a:rPr>
                        <m:t>𝑅𝑆𝐼</m:t>
                      </m:r>
                      <m:r>
                        <a:rPr lang="en-US" i="1">
                          <a:latin typeface="Cambria Math" panose="02040503050406030204" pitchFamily="18" charset="0"/>
                        </a:rPr>
                        <m:t>=100 −</m:t>
                      </m:r>
                      <m:f>
                        <m:fPr>
                          <m:ctrlPr>
                            <a:rPr lang="en-US" i="1">
                              <a:latin typeface="Cambria Math" panose="02040503050406030204" pitchFamily="18" charset="0"/>
                            </a:rPr>
                          </m:ctrlPr>
                        </m:fPr>
                        <m:num>
                          <m:r>
                            <a:rPr lang="en-US" i="1">
                              <a:latin typeface="Cambria Math" panose="02040503050406030204" pitchFamily="18" charset="0"/>
                            </a:rPr>
                            <m:t>100</m:t>
                          </m:r>
                        </m:num>
                        <m:den>
                          <m:r>
                            <a:rPr lang="en-US" i="1">
                              <a:latin typeface="Cambria Math" panose="02040503050406030204" pitchFamily="18" charset="0"/>
                            </a:rPr>
                            <m:t>1 +</m:t>
                          </m:r>
                          <m:r>
                            <a:rPr lang="en-US" i="1">
                              <a:latin typeface="Cambria Math" panose="02040503050406030204" pitchFamily="18" charset="0"/>
                            </a:rPr>
                            <m:t>𝑅𝑆</m:t>
                          </m:r>
                        </m:den>
                      </m:f>
                    </m:oMath>
                  </m:oMathPara>
                </a14:m>
                <a:endParaRPr lang="en-US" dirty="0"/>
              </a:p>
              <a:p>
                <a:pPr marL="0" indent="0" algn="ctr">
                  <a:buNone/>
                </a:pPr>
                <a:endParaRPr lang="en-US" dirty="0"/>
              </a:p>
              <a:p>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4442073"/>
                <a:ext cx="8994224" cy="19968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0235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Stochastic %k (STCK)</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88265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𝑆𝑡𝑜𝑐h𝑎𝑠𝑡𝑖𝑐</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𝑐𝑙𝑜𝑠𝑒</m:t>
                          </m:r>
                          <m:r>
                            <a:rPr lang="en-US" i="1">
                              <a:latin typeface="Cambria Math" panose="02040503050406030204" pitchFamily="18" charset="0"/>
                            </a:rPr>
                            <m:t> −</m:t>
                          </m:r>
                          <m:r>
                            <a:rPr lang="en-US" i="1">
                              <a:latin typeface="Cambria Math" panose="02040503050406030204" pitchFamily="18" charset="0"/>
                            </a:rPr>
                            <m:t>𝐿𝐿</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num>
                        <m:den>
                          <m:r>
                            <a:rPr lang="en-US" i="1">
                              <a:latin typeface="Cambria Math" panose="02040503050406030204" pitchFamily="18" charset="0"/>
                            </a:rPr>
                            <m:t>𝐻𝐻</m:t>
                          </m:r>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m:t>
                          </m:r>
                          <m:r>
                            <a:rPr lang="en-US" i="1">
                              <a:latin typeface="Cambria Math" panose="02040503050406030204" pitchFamily="18" charset="0"/>
                            </a:rPr>
                            <m:t>𝐿𝐿</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en>
                      </m:f>
                      <m:r>
                        <a:rPr lang="en-US" i="1">
                          <a:latin typeface="Cambria Math" panose="02040503050406030204" pitchFamily="18" charset="0"/>
                        </a:rPr>
                        <m:t>∗100</m:t>
                      </m:r>
                    </m:oMath>
                  </m:oMathPara>
                </a14:m>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8826500" cy="8030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079874"/>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Stochastic %D (STCD)</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692404"/>
                <a:ext cx="8293269" cy="96519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𝑆𝑡𝑜𝑐h𝑎𝑠𝑡𝑖𝑐</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𝑆𝑀𝐴</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 3)</m:t>
                      </m:r>
                    </m:oMath>
                  </m:oMathPara>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692404"/>
                <a:ext cx="8293269" cy="965199"/>
              </a:xfrm>
              <a:prstGeom prst="rect">
                <a:avLst/>
              </a:prstGeom>
              <a:blipFill>
                <a:blip r:embed="rId4"/>
                <a:stretch>
                  <a:fillRect/>
                </a:stretch>
              </a:blipFill>
            </p:spPr>
            <p:txBody>
              <a:bodyPr/>
              <a:lstStyle/>
              <a:p>
                <a:r>
                  <a:rPr lang="en-US">
                    <a:noFill/>
                  </a:rPr>
                  <a:t> </a:t>
                </a:r>
              </a:p>
            </p:txBody>
          </p:sp>
        </mc:Fallback>
      </mc:AlternateContent>
      <p:sp>
        <p:nvSpPr>
          <p:cNvPr id="6" name="Text Placeholder 2"/>
          <p:cNvSpPr txBox="1">
            <a:spLocks/>
          </p:cNvSpPr>
          <p:nvPr/>
        </p:nvSpPr>
        <p:spPr>
          <a:xfrm>
            <a:off x="507831" y="3527678"/>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Money Flow Index(MFI)</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424138" y="4149973"/>
                <a:ext cx="8994224" cy="199682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𝑇𝑦𝑝𝑖𝑐𝑎𝑙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num>
                        <m:den>
                          <m:r>
                            <a:rPr lang="en-US" altLang="en-US" i="1" dirty="0">
                              <a:solidFill>
                                <a:schemeClr val="tx1"/>
                              </a:solidFill>
                              <a:latin typeface="Cambria Math" panose="02040503050406030204" pitchFamily="18" charset="0"/>
                            </a:rPr>
                            <m:t>3</m:t>
                          </m:r>
                        </m:den>
                      </m:f>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sz="2000" i="1" dirty="0">
                          <a:solidFill>
                            <a:schemeClr val="tx1"/>
                          </a:solidFill>
                          <a:latin typeface="Cambria Math" panose="02040503050406030204" pitchFamily="18" charset="0"/>
                        </a:rPr>
                        <m:t>𝑅𝑎𝑤</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𝑀𝑜𝑛𝑒𝑦</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𝐹𝑙𝑜𝑤</m:t>
                      </m:r>
                      <m:r>
                        <a:rPr lang="en-US" altLang="en-US" sz="2000" i="1" dirty="0">
                          <a:solidFill>
                            <a:schemeClr val="tx1"/>
                          </a:solidFill>
                          <a:latin typeface="Cambria Math" panose="02040503050406030204" pitchFamily="18" charset="0"/>
                        </a:rPr>
                        <m:t> = </m:t>
                      </m:r>
                      <m:r>
                        <a:rPr lang="en-US" altLang="en-US" sz="2000" i="1" dirty="0">
                          <a:solidFill>
                            <a:schemeClr val="tx1"/>
                          </a:solidFill>
                          <a:latin typeface="Cambria Math" panose="02040503050406030204" pitchFamily="18" charset="0"/>
                        </a:rPr>
                        <m:t>𝑇𝑦𝑝𝑖𝑐𝑎𝑙</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𝑃𝑟𝑖𝑐𝑒</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𝑥</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𝑉𝑜𝑙𝑢𝑚𝑒</m:t>
                      </m:r>
                      <m:r>
                        <a:rPr lang="en-US" altLang="en-US" sz="2000" i="1" dirty="0">
                          <a:solidFill>
                            <a:schemeClr val="tx1"/>
                          </a:solidFill>
                          <a:latin typeface="Cambria Math" panose="02040503050406030204" pitchFamily="18" charset="0"/>
                        </a:rPr>
                        <m:t> </m:t>
                      </m:r>
                    </m:oMath>
                  </m:oMathPara>
                </a14:m>
                <a:endParaRPr lang="en-US" altLang="en-US" sz="2000"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𝑅𝑎𝑡𝑖𝑜</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𝑃𝑜𝑠𝑖𝑡𝑖𝑣𝑒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num>
                        <m:den>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𝑁𝑒𝑔𝑎𝑡𝑖𝑣𝑒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den>
                      </m:f>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𝐼𝑛𝑑𝑒𝑥</m:t>
                      </m:r>
                      <m:r>
                        <a:rPr lang="en-US" altLang="en-US" i="1" dirty="0">
                          <a:solidFill>
                            <a:schemeClr val="tx1"/>
                          </a:solidFill>
                          <a:latin typeface="Cambria Math" panose="02040503050406030204" pitchFamily="18" charset="0"/>
                        </a:rPr>
                        <m:t> =(100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100</m:t>
                          </m:r>
                        </m:num>
                        <m:den>
                          <m:r>
                            <a:rPr lang="en-US" altLang="en-US" i="1" dirty="0">
                              <a:solidFill>
                                <a:schemeClr val="tx1"/>
                              </a:solidFill>
                              <a:latin typeface="Cambria Math" panose="02040503050406030204" pitchFamily="18" charset="0"/>
                            </a:rPr>
                            <m:t>1 +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𝑅𝑎𝑡𝑖𝑜</m:t>
                          </m:r>
                        </m:den>
                      </m:f>
                      <m:r>
                        <a:rPr lang="en-US" altLang="en-US" i="1" dirty="0">
                          <a:solidFill>
                            <a:schemeClr val="tx1"/>
                          </a:solidFill>
                          <a:latin typeface="Cambria Math" panose="02040503050406030204" pitchFamily="18" charset="0"/>
                        </a:rPr>
                        <m:t>)</m:t>
                      </m:r>
                    </m:oMath>
                  </m:oMathPara>
                </a14:m>
                <a:endParaRPr lang="en-US" altLang="en-US" i="1" dirty="0">
                  <a:solidFill>
                    <a:schemeClr val="tx1"/>
                  </a:solidFill>
                  <a:latin typeface="Cambria Math" panose="02040503050406030204" pitchFamily="18" charset="0"/>
                </a:endParaRPr>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424138" y="4149973"/>
                <a:ext cx="8994224" cy="1996827"/>
              </a:xfrm>
              <a:prstGeom prst="rect">
                <a:avLst/>
              </a:prstGeom>
              <a:blipFill>
                <a:blip r:embed="rId5"/>
                <a:stretch>
                  <a:fillRect b="-612"/>
                </a:stretch>
              </a:blipFill>
            </p:spPr>
            <p:txBody>
              <a:bodyPr/>
              <a:lstStyle/>
              <a:p>
                <a:r>
                  <a:rPr lang="en-US">
                    <a:noFill/>
                  </a:rPr>
                  <a:t> </a:t>
                </a:r>
              </a:p>
            </p:txBody>
          </p:sp>
        </mc:Fallback>
      </mc:AlternateContent>
    </p:spTree>
    <p:extLst>
      <p:ext uri="{BB962C8B-B14F-4D97-AF65-F5344CB8AC3E}">
        <p14:creationId xmlns:p14="http://schemas.microsoft.com/office/powerpoint/2010/main" val="299645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Chaikin</a:t>
            </a:r>
            <a:r>
              <a:rPr lang="en-US" b="1" dirty="0"/>
              <a:t> Money Flow</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100838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d>
                          <m:dPr>
                            <m:begChr m:val="["/>
                            <m:endChr m:val="]"/>
                            <m:ctrlPr>
                              <a:rPr lang="en-US" altLang="en-US" i="1" dirty="0">
                                <a:solidFill>
                                  <a:schemeClr val="tx1"/>
                                </a:solidFill>
                                <a:latin typeface="Cambria Math" panose="02040503050406030204" pitchFamily="18" charset="0"/>
                              </a:rPr>
                            </m:ctrlPr>
                          </m:dPr>
                          <m:e>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e>
                            </m:d>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e>
                            </m:d>
                          </m:e>
                        </m:d>
                      </m:num>
                      <m:den>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den>
                    </m:f>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𝑓𝑜𝑟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𝑃𝑒𝑟𝑖𝑜𝑑</m:t>
                    </m:r>
                    <m:r>
                      <a:rPr lang="en-US" altLang="en-US" i="1" dirty="0">
                        <a:solidFill>
                          <a:schemeClr val="tx1"/>
                        </a:solidFill>
                        <a:latin typeface="Cambria Math" panose="02040503050406030204" pitchFamily="18" charset="0"/>
                      </a:rPr>
                      <m:t> </m:t>
                    </m:r>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20−</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𝐶𝑀𝐹</m:t>
                    </m:r>
                    <m:r>
                      <a:rPr lang="en-US" altLang="en-US" i="1" dirty="0">
                        <a:solidFill>
                          <a:schemeClr val="tx1"/>
                        </a:solidFill>
                        <a:latin typeface="Cambria Math" panose="02040503050406030204" pitchFamily="18" charset="0"/>
                      </a:rPr>
                      <m:t> = 20−</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 20 </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oMath>
                </a14:m>
                <a:endParaRPr lang="en-US" altLang="en-US" sz="2800" dirty="0">
                  <a:solidFill>
                    <a:schemeClr val="tx1"/>
                  </a:solidFill>
                  <a:latin typeface="Arial" panose="020B0604020202020204" pitchFamily="34" charset="0"/>
                </a:endParaRPr>
              </a:p>
              <a:p>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10083800" cy="803029"/>
              </a:xfrm>
              <a:prstGeom prst="rect">
                <a:avLst/>
              </a:prstGeom>
              <a:blipFill>
                <a:blip r:embed="rId2"/>
                <a:stretch>
                  <a:fillRect l="-423" b="-76515"/>
                </a:stretch>
              </a:blipFill>
            </p:spPr>
            <p:txBody>
              <a:bodyPr/>
              <a:lstStyle/>
              <a:p>
                <a:r>
                  <a:rPr lang="en-US">
                    <a:noFill/>
                  </a:rPr>
                  <a:t> </a:t>
                </a:r>
              </a:p>
            </p:txBody>
          </p:sp>
        </mc:Fallback>
      </mc:AlternateContent>
      <p:sp>
        <p:nvSpPr>
          <p:cNvPr id="4" name="Text Placeholder 4"/>
          <p:cNvSpPr txBox="1">
            <a:spLocks/>
          </p:cNvSpPr>
          <p:nvPr/>
        </p:nvSpPr>
        <p:spPr>
          <a:xfrm>
            <a:off x="507915" y="27266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Chaikin</a:t>
            </a:r>
            <a:r>
              <a:rPr lang="en-US" b="1" dirty="0"/>
              <a:t> Oscillator</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915" y="3268818"/>
                <a:ext cx="8293269" cy="239833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d>
                          <m:dPr>
                            <m:begChr m:val="["/>
                            <m:endChr m:val="]"/>
                            <m:ctrlPr>
                              <a:rPr lang="en-US" altLang="en-US" i="1" dirty="0">
                                <a:solidFill>
                                  <a:schemeClr val="tx1"/>
                                </a:solidFill>
                                <a:latin typeface="Cambria Math" panose="02040503050406030204" pitchFamily="18" charset="0"/>
                              </a:rPr>
                            </m:ctrlPr>
                          </m:dPr>
                          <m:e>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e>
                            </m:d>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e>
                            </m:d>
                          </m:e>
                        </m:d>
                      </m:num>
                      <m:den>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den>
                    </m:f>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𝑓𝑜𝑟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𝑃𝑒𝑟𝑖𝑜𝑑</m:t>
                    </m:r>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𝑃𝑒𝑟𝑖𝑜</m:t>
                    </m:r>
                    <m:sSup>
                      <m:sSupPr>
                        <m:ctrlPr>
                          <a:rPr lang="en-US" altLang="en-US" i="1" dirty="0">
                            <a:solidFill>
                              <a:schemeClr val="tx1"/>
                            </a:solidFill>
                            <a:latin typeface="Cambria Math" panose="02040503050406030204" pitchFamily="18" charset="0"/>
                          </a:rPr>
                        </m:ctrlPr>
                      </m:sSupPr>
                      <m:e>
                        <m:r>
                          <a:rPr lang="en-US" altLang="en-US" i="1" dirty="0">
                            <a:solidFill>
                              <a:schemeClr val="tx1"/>
                            </a:solidFill>
                            <a:latin typeface="Cambria Math" panose="02040503050406030204" pitchFamily="18" charset="0"/>
                          </a:rPr>
                          <m:t>𝑑</m:t>
                        </m:r>
                      </m:e>
                      <m:sup>
                        <m:r>
                          <a:rPr lang="en-US" altLang="en-US" i="1" dirty="0">
                            <a:solidFill>
                              <a:schemeClr val="tx1"/>
                            </a:solidFill>
                            <a:latin typeface="Cambria Math" panose="02040503050406030204" pitchFamily="18" charset="0"/>
                          </a:rPr>
                          <m:t>′</m:t>
                        </m:r>
                      </m:sup>
                    </m:sSup>
                    <m:r>
                      <a:rPr lang="en-US" altLang="en-US" i="1" dirty="0">
                        <a:solidFill>
                          <a:schemeClr val="tx1"/>
                        </a:solidFill>
                        <a:latin typeface="Cambria Math" panose="02040503050406030204" pitchFamily="18" charset="0"/>
                      </a:rPr>
                      <m:t>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err="1">
                        <a:solidFill>
                          <a:schemeClr val="tx1"/>
                        </a:solidFill>
                        <a:latin typeface="Cambria Math" panose="02040503050406030204" pitchFamily="18" charset="0"/>
                      </a:rPr>
                      <m:t>𝐶h𝑎𝑖𝑘𝑖𝑛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𝑂𝑠𝑐𝑖𝑙𝑙𝑎𝑡𝑜𝑟</m:t>
                    </m:r>
                    <m:r>
                      <a:rPr lang="en-US" altLang="en-US" i="1" dirty="0">
                        <a:solidFill>
                          <a:schemeClr val="tx1"/>
                        </a:solidFill>
                        <a:latin typeface="Cambria Math" panose="02040503050406030204" pitchFamily="18" charset="0"/>
                      </a:rPr>
                      <m:t> = (3−</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 (10−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m:t>
                    </m:r>
                  </m:oMath>
                </a14:m>
                <a:endParaRPr lang="en-US" altLang="en-US" sz="2800" dirty="0">
                  <a:solidFill>
                    <a:schemeClr val="tx1"/>
                  </a:solidFill>
                  <a:latin typeface="Arial" panose="020B0604020202020204" pitchFamily="34" charset="0"/>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915" y="3268818"/>
                <a:ext cx="8293269" cy="2398339"/>
              </a:xfrm>
              <a:prstGeom prst="rect">
                <a:avLst/>
              </a:prstGeom>
              <a:blipFill>
                <a:blip r:embed="rId3"/>
                <a:stretch>
                  <a:fillRect l="-514"/>
                </a:stretch>
              </a:blipFill>
            </p:spPr>
            <p:txBody>
              <a:bodyPr/>
              <a:lstStyle/>
              <a:p>
                <a:r>
                  <a:rPr lang="en-US">
                    <a:noFill/>
                  </a:rPr>
                  <a:t> </a:t>
                </a:r>
              </a:p>
            </p:txBody>
          </p:sp>
        </mc:Fallback>
      </mc:AlternateContent>
    </p:spTree>
    <p:extLst>
      <p:ext uri="{BB962C8B-B14F-4D97-AF65-F5344CB8AC3E}">
        <p14:creationId xmlns:p14="http://schemas.microsoft.com/office/powerpoint/2010/main" val="4236915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Accumulation Distribution Oscillation (ADO)</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100838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0" eaLnBrk="0" fontAlgn="base" hangingPunct="0">
                  <a:spcBef>
                    <a:spcPct val="0"/>
                  </a:spcBef>
                  <a:spcAft>
                    <a:spcPct val="0"/>
                  </a:spcAft>
                  <a:buClrTx/>
                  <a:buFontTx/>
                  <a:buAutoNum type="arabicPeriod"/>
                </a:pPr>
                <a14:m>
                  <m:oMath xmlns:m="http://schemas.openxmlformats.org/officeDocument/2006/math">
                    <m:r>
                      <a:rPr lang="en-US" altLang="en-US" b="0" i="1" dirty="0" smtClean="0">
                        <a:latin typeface="Cambria Math" panose="02040503050406030204" pitchFamily="18" charset="0"/>
                      </a:rPr>
                      <m:t>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𝑀𝑢𝑙𝑡𝑖𝑝𝑙𝑖𝑒𝑟</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 </m:t>
                    </m:r>
                    <m:r>
                      <a:rPr lang="en-US" altLang="en-US" i="1" dirty="0">
                        <a:latin typeface="Cambria Math" panose="02040503050406030204" pitchFamily="18" charset="0"/>
                      </a:rPr>
                      <m:t>𝐿𝑜𝑤</m:t>
                    </m:r>
                    <m:r>
                      <a:rPr lang="en-US" altLang="en-US" i="1" dirty="0">
                        <a:latin typeface="Cambria Math" panose="02040503050406030204" pitchFamily="18" charset="0"/>
                      </a:rPr>
                      <m:t>) −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𝐿𝑜𝑤</m:t>
                    </m:r>
                    <m:r>
                      <a:rPr lang="en-US" altLang="en-US" i="1" dirty="0">
                        <a:latin typeface="Cambria Math" panose="02040503050406030204" pitchFamily="18" charset="0"/>
                      </a:rPr>
                      <m:t>) </m:t>
                    </m:r>
                  </m:oMath>
                </a14:m>
                <a:r>
                  <a:rPr lang="en-US" altLang="en-US" dirty="0" smtClean="0">
                    <a:latin typeface="Menlo"/>
                  </a:rPr>
                  <a:t> </a:t>
                </a:r>
                <a:endParaRPr lang="en-US" altLang="en-US" dirty="0">
                  <a:latin typeface="Menlo"/>
                </a:endParaRPr>
              </a:p>
              <a:p>
                <a:pPr lvl="0" eaLnBrk="0" fontAlgn="base" hangingPunct="0">
                  <a:spcBef>
                    <a:spcPct val="0"/>
                  </a:spcBef>
                  <a:spcAft>
                    <a:spcPct val="0"/>
                  </a:spcAft>
                  <a:buClrTx/>
                  <a:buFontTx/>
                  <a:buAutoNum type="arabicPeriod"/>
                </a:pPr>
                <a14:m>
                  <m:oMath xmlns:m="http://schemas.openxmlformats.org/officeDocument/2006/math">
                    <m:r>
                      <a:rPr lang="en-US" altLang="en-US" b="0" i="1" dirty="0" smtClean="0">
                        <a:latin typeface="Cambria Math" panose="02040503050406030204" pitchFamily="18" charset="0"/>
                      </a:rPr>
                      <m:t>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𝑉𝑜𝑙𝑢𝑚𝑒</m:t>
                    </m:r>
                    <m:r>
                      <a:rPr lang="en-US" altLang="en-US" i="1" dirty="0">
                        <a:latin typeface="Cambria Math" panose="02040503050406030204" pitchFamily="18" charset="0"/>
                      </a:rPr>
                      <m:t> =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𝑀𝑢𝑙𝑡𝑖𝑝𝑙𝑖𝑒𝑟</m:t>
                    </m:r>
                    <m:r>
                      <a:rPr lang="en-US" altLang="en-US" i="1" dirty="0">
                        <a:latin typeface="Cambria Math" panose="02040503050406030204" pitchFamily="18" charset="0"/>
                      </a:rPr>
                      <m:t> </m:t>
                    </m:r>
                    <m:r>
                      <a:rPr lang="en-US" altLang="en-US" i="1" dirty="0">
                        <a:latin typeface="Cambria Math" panose="02040503050406030204" pitchFamily="18" charset="0"/>
                      </a:rPr>
                      <m:t>𝑥</m:t>
                    </m:r>
                    <m:r>
                      <a:rPr lang="en-US" altLang="en-US" i="1" dirty="0">
                        <a:latin typeface="Cambria Math" panose="02040503050406030204" pitchFamily="18" charset="0"/>
                      </a:rPr>
                      <m:t> </m:t>
                    </m:r>
                    <m:r>
                      <a:rPr lang="en-US" altLang="en-US" i="1" dirty="0">
                        <a:latin typeface="Cambria Math" panose="02040503050406030204" pitchFamily="18" charset="0"/>
                      </a:rPr>
                      <m:t>𝑉𝑜𝑙𝑢𝑚𝑒</m:t>
                    </m:r>
                    <m:r>
                      <a:rPr lang="en-US" altLang="en-US" i="1" dirty="0">
                        <a:latin typeface="Cambria Math" panose="02040503050406030204" pitchFamily="18" charset="0"/>
                      </a:rPr>
                      <m:t> </m:t>
                    </m:r>
                    <m:r>
                      <a:rPr lang="en-US" altLang="en-US" i="1" dirty="0">
                        <a:latin typeface="Cambria Math" panose="02040503050406030204" pitchFamily="18" charset="0"/>
                      </a:rPr>
                      <m:t>𝑓𝑜𝑟</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𝑃𝑒𝑟𝑖𝑜𝑑</m:t>
                    </m:r>
                    <m:r>
                      <a:rPr lang="en-US" altLang="en-US" i="1" dirty="0">
                        <a:latin typeface="Cambria Math" panose="02040503050406030204" pitchFamily="18" charset="0"/>
                      </a:rPr>
                      <m:t> </m:t>
                    </m:r>
                  </m:oMath>
                </a14:m>
                <a:endParaRPr lang="en-US" altLang="en-US" dirty="0">
                  <a:latin typeface="Menlo"/>
                </a:endParaRPr>
              </a:p>
              <a:p>
                <a:pPr lvl="0" eaLnBrk="0" fontAlgn="base" hangingPunct="0">
                  <a:spcBef>
                    <a:spcPct val="0"/>
                  </a:spcBef>
                  <a:spcAft>
                    <a:spcPct val="0"/>
                  </a:spcAft>
                  <a:buClrTx/>
                  <a:buFontTx/>
                  <a:buAutoNum type="arabicPeriod"/>
                </a:pPr>
                <a:r>
                  <a:rPr lang="en-US" altLang="en-US" dirty="0" smtClean="0"/>
                  <a:t> </a:t>
                </a:r>
                <a14:m>
                  <m:oMath xmlns:m="http://schemas.openxmlformats.org/officeDocument/2006/math">
                    <m:r>
                      <a:rPr lang="en-US" altLang="en-US" i="1" dirty="0">
                        <a:latin typeface="Cambria Math" panose="02040503050406030204" pitchFamily="18" charset="0"/>
                      </a:rPr>
                      <m:t>𝐴𝐷𝐿</m:t>
                    </m:r>
                    <m:r>
                      <a:rPr lang="en-US" altLang="en-US" i="1" dirty="0">
                        <a:latin typeface="Cambria Math" panose="02040503050406030204" pitchFamily="18" charset="0"/>
                      </a:rPr>
                      <m:t> = </m:t>
                    </m:r>
                    <m:r>
                      <a:rPr lang="en-US" altLang="en-US" i="1" dirty="0">
                        <a:latin typeface="Cambria Math" panose="02040503050406030204" pitchFamily="18" charset="0"/>
                      </a:rPr>
                      <m:t>𝑃𝑟𝑒𝑣𝑖𝑜𝑢𝑠</m:t>
                    </m:r>
                    <m:r>
                      <a:rPr lang="en-US" altLang="en-US" i="1" dirty="0">
                        <a:latin typeface="Cambria Math" panose="02040503050406030204" pitchFamily="18" charset="0"/>
                      </a:rPr>
                      <m:t> </m:t>
                    </m:r>
                    <m:r>
                      <a:rPr lang="en-US" altLang="en-US" i="1" dirty="0">
                        <a:latin typeface="Cambria Math" panose="02040503050406030204" pitchFamily="18" charset="0"/>
                      </a:rPr>
                      <m:t>𝐴𝐷𝐿</m:t>
                    </m:r>
                    <m:r>
                      <a:rPr lang="en-US" altLang="en-US" i="1" dirty="0">
                        <a:latin typeface="Cambria Math" panose="02040503050406030204" pitchFamily="18" charset="0"/>
                      </a:rPr>
                      <m:t> + </m:t>
                    </m:r>
                    <m:r>
                      <a:rPr lang="en-US" altLang="en-US" i="1" dirty="0">
                        <a:latin typeface="Cambria Math" panose="02040503050406030204" pitchFamily="18" charset="0"/>
                      </a:rPr>
                      <m:t>𝐶𝑢𝑟𝑟𝑒𝑛𝑡</m:t>
                    </m:r>
                    <m:r>
                      <a:rPr lang="en-US" altLang="en-US" i="1" dirty="0">
                        <a:latin typeface="Cambria Math" panose="02040503050406030204" pitchFamily="18" charset="0"/>
                      </a:rPr>
                      <m:t> </m:t>
                    </m:r>
                    <m:r>
                      <a:rPr lang="en-US" altLang="en-US" i="1" dirty="0">
                        <a:latin typeface="Cambria Math" panose="02040503050406030204" pitchFamily="18" charset="0"/>
                      </a:rPr>
                      <m:t>𝑃𝑒𝑟𝑖𝑜𝑑</m:t>
                    </m:r>
                    <m:r>
                      <a:rPr lang="en-US" altLang="en-US" i="1" dirty="0">
                        <a:latin typeface="Cambria Math" panose="02040503050406030204" pitchFamily="18" charset="0"/>
                      </a:rPr>
                      <m:t>′</m:t>
                    </m:r>
                    <m:r>
                      <a:rPr lang="en-US" altLang="en-US" i="1" dirty="0">
                        <a:latin typeface="Cambria Math" panose="02040503050406030204" pitchFamily="18" charset="0"/>
                      </a:rPr>
                      <m:t>𝑠</m:t>
                    </m:r>
                    <m:r>
                      <a:rPr lang="en-US" altLang="en-US" i="1" dirty="0">
                        <a:latin typeface="Cambria Math" panose="02040503050406030204" pitchFamily="18" charset="0"/>
                      </a:rPr>
                      <m:t>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𝑉𝑜𝑙𝑢𝑚𝑒</m:t>
                    </m:r>
                    <m:r>
                      <a:rPr lang="en-US" altLang="en-US" sz="1600" i="1" dirty="0">
                        <a:latin typeface="Cambria Math" panose="02040503050406030204" pitchFamily="18" charset="0"/>
                      </a:rPr>
                      <m:t> </m:t>
                    </m:r>
                  </m:oMath>
                </a14:m>
                <a:endParaRPr lang="en-US" altLang="en-US" sz="2800" dirty="0">
                  <a:latin typeface="Arial" panose="020B0604020202020204" pitchFamily="34" charset="0"/>
                </a:endParaRPr>
              </a:p>
              <a:p>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10083800" cy="803029"/>
              </a:xfrm>
              <a:prstGeom prst="rect">
                <a:avLst/>
              </a:prstGeom>
              <a:blipFill>
                <a:blip r:embed="rId2"/>
                <a:stretch>
                  <a:fillRect l="-423" t="-3030" b="-25000"/>
                </a:stretch>
              </a:blipFill>
            </p:spPr>
            <p:txBody>
              <a:bodyPr/>
              <a:lstStyle/>
              <a:p>
                <a:r>
                  <a:rPr lang="en-US">
                    <a:noFill/>
                  </a:rPr>
                  <a:t> </a:t>
                </a:r>
              </a:p>
            </p:txBody>
          </p:sp>
        </mc:Fallback>
      </mc:AlternateContent>
      <p:sp>
        <p:nvSpPr>
          <p:cNvPr id="4" name="Text Placeholder 4"/>
          <p:cNvSpPr txBox="1">
            <a:spLocks/>
          </p:cNvSpPr>
          <p:nvPr/>
        </p:nvSpPr>
        <p:spPr>
          <a:xfrm>
            <a:off x="507915" y="23583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Aroon</a:t>
            </a:r>
            <a:r>
              <a:rPr lang="en-US" b="1" dirty="0"/>
              <a:t> Oscillator</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915" y="2900519"/>
                <a:ext cx="8293269" cy="12777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𝑈𝑝</m:t>
                    </m:r>
                    <m:r>
                      <a:rPr lang="en-US" altLang="en-US" i="1" dirty="0">
                        <a:solidFill>
                          <a:schemeClr val="tx1"/>
                        </a:solidFill>
                        <a:latin typeface="Cambria Math" panose="02040503050406030204" pitchFamily="18" charset="0"/>
                      </a:rPr>
                      <m:t> = 100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(25 − </m:t>
                    </m:r>
                    <m:r>
                      <a:rPr lang="en-US" altLang="en-US" i="1" dirty="0">
                        <a:solidFill>
                          <a:schemeClr val="tx1"/>
                        </a:solidFill>
                        <a:latin typeface="Cambria Math" panose="02040503050406030204" pitchFamily="18" charset="0"/>
                      </a:rPr>
                      <m:t>𝐷𝑎𝑦𝑠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𝑆𝑖𝑛𝑐𝑒</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)/25</m:t>
                    </m:r>
                  </m:oMath>
                </a14:m>
                <a:endParaRPr lang="en-US" altLang="en-US" dirty="0">
                  <a:solidFill>
                    <a:schemeClr val="tx1"/>
                  </a:solidFill>
                  <a:latin typeface="Menlo"/>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𝐷𝑜𝑤𝑛</m:t>
                    </m:r>
                    <m:r>
                      <a:rPr lang="en-US" altLang="en-US" i="1" dirty="0">
                        <a:solidFill>
                          <a:schemeClr val="tx1"/>
                        </a:solidFill>
                        <a:latin typeface="Cambria Math" panose="02040503050406030204" pitchFamily="18" charset="0"/>
                      </a:rPr>
                      <m:t> = 100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(25 − </m:t>
                    </m:r>
                    <m:r>
                      <a:rPr lang="en-US" altLang="en-US" i="1" dirty="0">
                        <a:solidFill>
                          <a:schemeClr val="tx1"/>
                        </a:solidFill>
                        <a:latin typeface="Cambria Math" panose="02040503050406030204" pitchFamily="18" charset="0"/>
                      </a:rPr>
                      <m:t>𝐷𝑎𝑦𝑠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𝑆𝑖𝑛𝑐𝑒</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)/25</m:t>
                    </m:r>
                  </m:oMath>
                </a14:m>
                <a:endParaRPr lang="en-US" altLang="en-US" dirty="0">
                  <a:solidFill>
                    <a:schemeClr val="tx1"/>
                  </a:solidFill>
                  <a:latin typeface="Menlo"/>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𝑂𝑠𝑐𝑖𝑙𝑙𝑎𝑡𝑜𝑟</m:t>
                    </m:r>
                    <m:r>
                      <a:rPr lang="en-US" altLang="en-US" i="1" dirty="0">
                        <a:solidFill>
                          <a:schemeClr val="tx1"/>
                        </a:solidFill>
                        <a:latin typeface="Cambria Math" panose="02040503050406030204" pitchFamily="18" charset="0"/>
                      </a:rPr>
                      <m:t> =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𝑈𝑝</m:t>
                    </m:r>
                    <m:r>
                      <a:rPr lang="en-US" altLang="en-US" i="1" dirty="0">
                        <a:solidFill>
                          <a:schemeClr val="tx1"/>
                        </a:solidFill>
                        <a:latin typeface="Cambria Math" panose="02040503050406030204" pitchFamily="18" charset="0"/>
                      </a:rPr>
                      <m:t> −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𝐷𝑜𝑤𝑛</m:t>
                    </m:r>
                    <m:r>
                      <a:rPr lang="en-US" altLang="en-US" sz="1600" i="1" dirty="0">
                        <a:solidFill>
                          <a:schemeClr val="tx1"/>
                        </a:solidFill>
                        <a:latin typeface="Cambria Math" panose="02040503050406030204" pitchFamily="18" charset="0"/>
                      </a:rPr>
                      <m:t> </m:t>
                    </m:r>
                  </m:oMath>
                </a14:m>
                <a:endParaRPr lang="en-US" dirty="0">
                  <a:solidFill>
                    <a:schemeClr val="tx1"/>
                  </a:solidFill>
                </a:endParaRPr>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915" y="2900519"/>
                <a:ext cx="8293269" cy="1277781"/>
              </a:xfrm>
              <a:prstGeom prst="rect">
                <a:avLst/>
              </a:prstGeom>
              <a:blipFill>
                <a:blip r:embed="rId3"/>
                <a:stretch>
                  <a:fillRect l="-514" t="-1914"/>
                </a:stretch>
              </a:blipFill>
            </p:spPr>
            <p:txBody>
              <a:bodyPr/>
              <a:lstStyle/>
              <a:p>
                <a:r>
                  <a:rPr lang="en-US">
                    <a:noFill/>
                  </a:rPr>
                  <a:t> </a:t>
                </a:r>
              </a:p>
            </p:txBody>
          </p:sp>
        </mc:Fallback>
      </mc:AlternateContent>
      <p:sp>
        <p:nvSpPr>
          <p:cNvPr id="6" name="Text Placeholder 4"/>
          <p:cNvSpPr txBox="1">
            <a:spLocks/>
          </p:cNvSpPr>
          <p:nvPr/>
        </p:nvSpPr>
        <p:spPr>
          <a:xfrm>
            <a:off x="520615" y="4363948"/>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Elder-ray</a:t>
            </a:r>
          </a:p>
        </p:txBody>
      </p:sp>
      <mc:AlternateContent xmlns:mc="http://schemas.openxmlformats.org/markup-compatibility/2006" xmlns:a14="http://schemas.microsoft.com/office/drawing/2010/main">
        <mc:Choice Requires="a14">
          <p:sp>
            <p:nvSpPr>
              <p:cNvPr id="7" name="Content Placeholder 5"/>
              <p:cNvSpPr txBox="1">
                <a:spLocks/>
              </p:cNvSpPr>
              <p:nvPr/>
            </p:nvSpPr>
            <p:spPr>
              <a:xfrm>
                <a:off x="520615" y="4952106"/>
                <a:ext cx="8293269" cy="12777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Georgia"/>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𝐵𝑢𝑙𝑙</m:t>
                      </m:r>
                      <m:r>
                        <a:rPr lang="en-US" i="1" dirty="0">
                          <a:latin typeface="Cambria Math" panose="02040503050406030204" pitchFamily="18" charset="0"/>
                        </a:rPr>
                        <m:t> </m:t>
                      </m:r>
                      <m:r>
                        <a:rPr lang="en-US" i="1" dirty="0">
                          <a:latin typeface="Cambria Math" panose="02040503050406030204" pitchFamily="18" charset="0"/>
                        </a:rPr>
                        <m:t>𝑃𝑜𝑤𝑒𝑟</m:t>
                      </m:r>
                      <m:r>
                        <a:rPr lang="en-US" i="1" dirty="0">
                          <a:latin typeface="Cambria Math" panose="02040503050406030204" pitchFamily="18" charset="0"/>
                        </a:rPr>
                        <m:t> = </m:t>
                      </m:r>
                      <m:r>
                        <a:rPr lang="en-US" i="1" dirty="0">
                          <a:latin typeface="Cambria Math" panose="02040503050406030204" pitchFamily="18" charset="0"/>
                        </a:rPr>
                        <m:t>𝐷𝑎𝑖𝑙𝑦</m:t>
                      </m:r>
                      <m:r>
                        <a:rPr lang="en-US" i="1" dirty="0">
                          <a:latin typeface="Cambria Math" panose="02040503050406030204" pitchFamily="18" charset="0"/>
                        </a:rPr>
                        <m:t> </m:t>
                      </m:r>
                      <m:r>
                        <a:rPr lang="en-US" i="1" dirty="0">
                          <a:latin typeface="Cambria Math" panose="02040503050406030204" pitchFamily="18" charset="0"/>
                        </a:rPr>
                        <m:t>𝐻𝑖𝑔h</m:t>
                      </m:r>
                      <m:r>
                        <a:rPr lang="en-US" i="1" dirty="0">
                          <a:latin typeface="Cambria Math" panose="02040503050406030204" pitchFamily="18" charset="0"/>
                        </a:rPr>
                        <m:t> – </m:t>
                      </m:r>
                      <m:r>
                        <a:rPr lang="en-US" i="1" dirty="0">
                          <a:latin typeface="Cambria Math" panose="02040503050406030204" pitchFamily="18" charset="0"/>
                        </a:rPr>
                        <m:t>𝐸𝑀𝐴</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𝑝𝑒𝑟𝑖𝑜𝑑𝑠</m:t>
                      </m:r>
                      <m:r>
                        <a:rPr lang="en-US" i="1" dirty="0">
                          <a:latin typeface="Cambria Math" panose="02040503050406030204" pitchFamily="18" charset="0"/>
                        </a:rPr>
                        <m:t>)</m:t>
                      </m:r>
                    </m:oMath>
                  </m:oMathPara>
                </a14:m>
                <a:endParaRPr lang="en-US" dirty="0"/>
              </a:p>
              <a:p>
                <a:pPr marL="0" indent="0" algn="ctr">
                  <a:buFont typeface="Georgia"/>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𝐵𝑒𝑎𝑟</m:t>
                      </m:r>
                      <m:r>
                        <a:rPr lang="en-US" i="1" dirty="0">
                          <a:latin typeface="Cambria Math" panose="02040503050406030204" pitchFamily="18" charset="0"/>
                        </a:rPr>
                        <m:t> </m:t>
                      </m:r>
                      <m:r>
                        <a:rPr lang="en-US" i="1" dirty="0">
                          <a:latin typeface="Cambria Math" panose="02040503050406030204" pitchFamily="18" charset="0"/>
                        </a:rPr>
                        <m:t>𝑃𝑜𝑤𝑒𝑟</m:t>
                      </m:r>
                      <m:r>
                        <a:rPr lang="en-US" i="1" dirty="0">
                          <a:latin typeface="Cambria Math" panose="02040503050406030204" pitchFamily="18" charset="0"/>
                        </a:rPr>
                        <m:t> = </m:t>
                      </m:r>
                      <m:r>
                        <a:rPr lang="en-US" i="1" dirty="0">
                          <a:latin typeface="Cambria Math" panose="02040503050406030204" pitchFamily="18" charset="0"/>
                        </a:rPr>
                        <m:t>𝐷𝑎𝑖𝑙𝑦</m:t>
                      </m:r>
                      <m:r>
                        <a:rPr lang="en-US" i="1" dirty="0">
                          <a:latin typeface="Cambria Math" panose="02040503050406030204" pitchFamily="18" charset="0"/>
                        </a:rPr>
                        <m:t> </m:t>
                      </m:r>
                      <m:r>
                        <a:rPr lang="en-US" i="1" dirty="0">
                          <a:latin typeface="Cambria Math" panose="02040503050406030204" pitchFamily="18" charset="0"/>
                        </a:rPr>
                        <m:t>𝐿𝑜𝑤</m:t>
                      </m:r>
                      <m:r>
                        <a:rPr lang="en-US" i="1" dirty="0">
                          <a:latin typeface="Cambria Math" panose="02040503050406030204" pitchFamily="18" charset="0"/>
                        </a:rPr>
                        <m:t> – </m:t>
                      </m:r>
                      <m:r>
                        <a:rPr lang="en-US" i="1" dirty="0">
                          <a:latin typeface="Cambria Math" panose="02040503050406030204" pitchFamily="18" charset="0"/>
                        </a:rPr>
                        <m:t>𝐸𝑀𝐴</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𝑝𝑒𝑟𝑖𝑜𝑑𝑠</m:t>
                      </m:r>
                      <m:r>
                        <a:rPr lang="en-US" i="1" dirty="0">
                          <a:latin typeface="Cambria Math" panose="02040503050406030204" pitchFamily="18" charset="0"/>
                        </a:rPr>
                        <m:t>)</m:t>
                      </m:r>
                    </m:oMath>
                  </m:oMathPara>
                </a14:m>
                <a:endParaRPr lang="en-US" dirty="0"/>
              </a:p>
            </p:txBody>
          </p:sp>
        </mc:Choice>
        <mc:Fallback xmlns="">
          <p:sp>
            <p:nvSpPr>
              <p:cNvPr id="7" name="Content Placeholder 5"/>
              <p:cNvSpPr txBox="1">
                <a:spLocks noRot="1" noChangeAspect="1" noMove="1" noResize="1" noEditPoints="1" noAdjustHandles="1" noChangeArrowheads="1" noChangeShapeType="1" noTextEdit="1"/>
              </p:cNvSpPr>
              <p:nvPr/>
            </p:nvSpPr>
            <p:spPr>
              <a:xfrm>
                <a:off x="520615" y="4952106"/>
                <a:ext cx="8293269" cy="127778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6435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456516"/>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Percentage Price Oscillator</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7831" y="1074926"/>
                <a:ext cx="91186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14:m>
                  <m:oMath xmlns:m="http://schemas.openxmlformats.org/officeDocument/2006/math">
                    <m:r>
                      <a:rPr lang="en-US" altLang="en-US" i="1" dirty="0" smtClean="0">
                        <a:solidFill>
                          <a:schemeClr val="tx1"/>
                        </a:solidFill>
                        <a:latin typeface="Cambria Math" panose="02040503050406030204" pitchFamily="18" charset="0"/>
                      </a:rPr>
                      <m:t>𝑃𝑒𝑟𝑐𝑒𝑛𝑡𝑎𝑔𝑒</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𝑃𝑟𝑖𝑐𝑒</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𝑂𝑠𝑐𝑖𝑙𝑙𝑎𝑡𝑜𝑟</m:t>
                    </m:r>
                    <m:r>
                      <a:rPr lang="en-US" altLang="en-US" i="1" dirty="0" smtClean="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𝑃𝑃𝑂</m:t>
                        </m:r>
                      </m:e>
                    </m:d>
                    <m:r>
                      <a:rPr lang="en-US" altLang="en-US" i="1" dirty="0">
                        <a:solidFill>
                          <a:schemeClr val="tx1"/>
                        </a:solidFill>
                        <a:latin typeface="Cambria Math" panose="02040503050406030204" pitchFamily="18" charset="0"/>
                      </a:rPr>
                      <m:t>: </m:t>
                    </m:r>
                    <m:r>
                      <a:rPr lang="en-US" altLang="en-US" b="0" i="1" dirty="0" smtClean="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12−</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− 26−</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num>
                          <m:den>
                            <m:r>
                              <a:rPr lang="en-US" altLang="en-US" i="1" dirty="0">
                                <a:solidFill>
                                  <a:schemeClr val="tx1"/>
                                </a:solidFill>
                                <a:latin typeface="Cambria Math" panose="02040503050406030204" pitchFamily="18" charset="0"/>
                              </a:rPr>
                              <m:t>26−</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den>
                        </m:f>
                      </m:e>
                    </m:d>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100 </m:t>
                    </m:r>
                  </m:oMath>
                </a14:m>
                <a:endParaRPr lang="en-US" altLang="en-US" i="1" dirty="0">
                  <a:solidFill>
                    <a:schemeClr val="tx1"/>
                  </a:solidFill>
                  <a:latin typeface="Cambria Math" panose="02040503050406030204" pitchFamily="18" charset="0"/>
                </a:endParaRPr>
              </a:p>
              <a:p>
                <a14:m>
                  <m:oMath xmlns:m="http://schemas.openxmlformats.org/officeDocument/2006/math">
                    <m:r>
                      <a:rPr lang="en-US" altLang="en-US" i="1" dirty="0">
                        <a:solidFill>
                          <a:schemeClr val="tx1"/>
                        </a:solidFill>
                        <a:latin typeface="Cambria Math" panose="02040503050406030204" pitchFamily="18" charset="0"/>
                      </a:rPr>
                      <m:t>𝑆𝑖𝑔𝑛𝑎𝑙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9−</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𝑃𝑃𝑂</m:t>
                    </m:r>
                    <m:r>
                      <a:rPr lang="en-US" altLang="en-US" sz="1600" i="1" dirty="0">
                        <a:solidFill>
                          <a:schemeClr val="tx1"/>
                        </a:solidFill>
                        <a:latin typeface="Cambria Math" panose="02040503050406030204" pitchFamily="18" charset="0"/>
                      </a:rPr>
                      <m:t> </m:t>
                    </m:r>
                  </m:oMath>
                </a14:m>
                <a:endParaRPr lang="en-US" altLang="en-US" sz="2800" dirty="0">
                  <a:solidFill>
                    <a:schemeClr val="tx1"/>
                  </a:solidFill>
                  <a:latin typeface="Arial" panose="020B0604020202020204" pitchFamily="34" charset="0"/>
                </a:endParaRPr>
              </a:p>
              <a:p>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7831" y="1074926"/>
                <a:ext cx="9118600" cy="803029"/>
              </a:xfrm>
              <a:prstGeom prst="rect">
                <a:avLst/>
              </a:prstGeom>
              <a:blipFill>
                <a:blip r:embed="rId3"/>
                <a:stretch>
                  <a:fillRect l="-401" b="-25000"/>
                </a:stretch>
              </a:blipFill>
            </p:spPr>
            <p:txBody>
              <a:bodyPr/>
              <a:lstStyle/>
              <a:p>
                <a:r>
                  <a:rPr lang="en-US">
                    <a:noFill/>
                  </a:rPr>
                  <a:t> </a:t>
                </a:r>
              </a:p>
            </p:txBody>
          </p:sp>
        </mc:Fallback>
      </mc:AlternateContent>
      <p:sp>
        <p:nvSpPr>
          <p:cNvPr id="4" name="Text Placeholder 4"/>
          <p:cNvSpPr txBox="1">
            <a:spLocks/>
          </p:cNvSpPr>
          <p:nvPr/>
        </p:nvSpPr>
        <p:spPr>
          <a:xfrm>
            <a:off x="507831" y="2442736"/>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 Commodity Channel Index (CCI)</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3061146"/>
                <a:ext cx="9987807" cy="1184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ClrTx/>
                  <a:buFont typeface="Georgia"/>
                  <a:buNone/>
                </a:pPr>
                <a14:m>
                  <m:oMathPara xmlns:m="http://schemas.openxmlformats.org/officeDocument/2006/math">
                    <m:oMathParaPr>
                      <m:jc m:val="left"/>
                    </m:oMathParaPr>
                    <m:oMath xmlns:m="http://schemas.openxmlformats.org/officeDocument/2006/math">
                      <m:r>
                        <a:rPr lang="en-US" altLang="en-US" i="1" dirty="0" smtClean="0">
                          <a:latin typeface="Cambria Math" panose="02040503050406030204" pitchFamily="18" charset="0"/>
                        </a:rPr>
                        <m:t>𝐶𝐶𝐼</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𝑇𝑦𝑝𝑖𝑐𝑎𝑙</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𝑃𝑟𝑖𝑐𝑒</m:t>
                      </m:r>
                      <m:r>
                        <a:rPr lang="en-US" altLang="en-US" i="1" dirty="0" smtClean="0">
                          <a:latin typeface="Cambria Math" panose="02040503050406030204" pitchFamily="18" charset="0"/>
                        </a:rPr>
                        <m:t> − 20−</m:t>
                      </m:r>
                      <m:r>
                        <a:rPr lang="en-US" altLang="en-US" i="1" dirty="0" smtClean="0">
                          <a:latin typeface="Cambria Math" panose="02040503050406030204" pitchFamily="18" charset="0"/>
                        </a:rPr>
                        <m:t>𝑝𝑒𝑟𝑖𝑜𝑑</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𝑆𝑀𝐴</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𝑜𝑓</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𝑇𝑃</m:t>
                      </m:r>
                      <m:r>
                        <a:rPr lang="en-US" altLang="en-US" i="1" dirty="0" smtClean="0">
                          <a:latin typeface="Cambria Math" panose="02040503050406030204" pitchFamily="18" charset="0"/>
                        </a:rPr>
                        <m:t>) / (.015 </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𝑀𝑒𝑎𝑛</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𝐷𝑒𝑣𝑖𝑎𝑡𝑖𝑜𝑛</m:t>
                      </m:r>
                      <m:r>
                        <a:rPr lang="en-US" altLang="en-US" i="1" dirty="0" smtClean="0">
                          <a:latin typeface="Cambria Math" panose="02040503050406030204" pitchFamily="18" charset="0"/>
                        </a:rPr>
                        <m:t>) </m:t>
                      </m:r>
                    </m:oMath>
                  </m:oMathPara>
                </a14:m>
                <a:endParaRPr lang="en-US" altLang="en-US" dirty="0">
                  <a:latin typeface="Menlo"/>
                </a:endParaRPr>
              </a:p>
              <a:p>
                <a:pPr marL="0" indent="0" eaLnBrk="0" fontAlgn="base" hangingPunct="0">
                  <a:spcBef>
                    <a:spcPct val="0"/>
                  </a:spcBef>
                  <a:spcAft>
                    <a:spcPct val="0"/>
                  </a:spcAft>
                  <a:buClrTx/>
                  <a:buFont typeface="Georgia"/>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𝑇𝑦𝑝𝑖𝑐𝑎𝑙</m:t>
                      </m:r>
                      <m:r>
                        <a:rPr lang="en-US" altLang="en-US" i="1" dirty="0">
                          <a:latin typeface="Cambria Math" panose="02040503050406030204" pitchFamily="18" charset="0"/>
                        </a:rPr>
                        <m:t> </m:t>
                      </m:r>
                      <m:r>
                        <a:rPr lang="en-US" altLang="en-US" i="1" dirty="0">
                          <a:latin typeface="Cambria Math" panose="02040503050406030204" pitchFamily="18" charset="0"/>
                        </a:rPr>
                        <m:t>𝑃𝑟𝑖𝑐𝑒</m:t>
                      </m:r>
                      <m:r>
                        <a:rPr lang="en-US" altLang="en-US" i="1" dirty="0">
                          <a:latin typeface="Cambria Math" panose="02040503050406030204" pitchFamily="18" charset="0"/>
                        </a:rPr>
                        <m:t> (</m:t>
                      </m:r>
                      <m:r>
                        <a:rPr lang="en-US" altLang="en-US" i="1" dirty="0">
                          <a:latin typeface="Cambria Math" panose="02040503050406030204" pitchFamily="18" charset="0"/>
                        </a:rPr>
                        <m:t>𝑇𝑃</m:t>
                      </m:r>
                      <m:r>
                        <a:rPr lang="en-US" altLang="en-US" i="1" dirty="0">
                          <a:latin typeface="Cambria Math" panose="02040503050406030204" pitchFamily="18" charset="0"/>
                        </a:rPr>
                        <m:t>) =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𝐿𝑜𝑤</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)/3</m:t>
                      </m:r>
                    </m:oMath>
                  </m:oMathPara>
                </a14:m>
                <a:endParaRPr lang="en-US" altLang="en-US" dirty="0">
                  <a:latin typeface="Menlo"/>
                </a:endParaRPr>
              </a:p>
              <a:p>
                <a:pPr marL="0" indent="0" eaLnBrk="0" fontAlgn="base" hangingPunct="0">
                  <a:spcBef>
                    <a:spcPct val="0"/>
                  </a:spcBef>
                  <a:spcAft>
                    <a:spcPct val="0"/>
                  </a:spcAft>
                  <a:buClrTx/>
                  <a:buFont typeface="Georgia"/>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𝐶𝑜𝑛𝑠𝑡𝑎𝑛𝑡</m:t>
                      </m:r>
                      <m:r>
                        <a:rPr lang="en-US" altLang="en-US" i="1" dirty="0">
                          <a:latin typeface="Cambria Math" panose="02040503050406030204" pitchFamily="18" charset="0"/>
                        </a:rPr>
                        <m:t> = .015</m:t>
                      </m:r>
                    </m:oMath>
                  </m:oMathPara>
                </a14:m>
                <a:endParaRPr lang="en-US" sz="1600"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3061146"/>
                <a:ext cx="9987807" cy="1184029"/>
              </a:xfrm>
              <a:prstGeom prst="rect">
                <a:avLst/>
              </a:prstGeom>
              <a:blipFill>
                <a:blip r:embed="rId4"/>
                <a:stretch>
                  <a:fillRect l="-183"/>
                </a:stretch>
              </a:blipFill>
            </p:spPr>
            <p:txBody>
              <a:bodyPr/>
              <a:lstStyle/>
              <a:p>
                <a:r>
                  <a:rPr lang="en-US">
                    <a:noFill/>
                  </a:rPr>
                  <a:t> </a:t>
                </a:r>
              </a:p>
            </p:txBody>
          </p:sp>
        </mc:Fallback>
      </mc:AlternateContent>
      <p:sp>
        <p:nvSpPr>
          <p:cNvPr id="6" name="Text Placeholder 4"/>
          <p:cNvSpPr txBox="1">
            <a:spLocks/>
          </p:cNvSpPr>
          <p:nvPr/>
        </p:nvSpPr>
        <p:spPr>
          <a:xfrm>
            <a:off x="507831" y="4356885"/>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solidFill>
                  <a:schemeClr val="tx1"/>
                </a:solidFill>
              </a:rPr>
              <a:t>Williams %R</a:t>
            </a:r>
          </a:p>
        </p:txBody>
      </p:sp>
      <mc:AlternateContent xmlns:mc="http://schemas.openxmlformats.org/markup-compatibility/2006" xmlns:a14="http://schemas.microsoft.com/office/drawing/2010/main">
        <mc:Choice Requires="a14">
          <p:sp>
            <p:nvSpPr>
              <p:cNvPr id="7" name="Content Placeholder 5"/>
              <p:cNvSpPr txBox="1">
                <a:spLocks/>
              </p:cNvSpPr>
              <p:nvPr/>
            </p:nvSpPr>
            <p:spPr>
              <a:xfrm>
                <a:off x="507831" y="4975295"/>
                <a:ext cx="9987807" cy="166755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f>
                        <m:fPr>
                          <m:ctrlPr>
                            <a:rPr lang="en-US" altLang="en-US" i="1" dirty="0">
                              <a:latin typeface="Cambria Math" panose="02040503050406030204" pitchFamily="18" charset="0"/>
                            </a:rPr>
                          </m:ctrlPr>
                        </m:fPr>
                        <m:num>
                          <m:r>
                            <a:rPr lang="en-US" altLang="en-US" i="1" dirty="0">
                              <a:latin typeface="Cambria Math" panose="02040503050406030204" pitchFamily="18" charset="0"/>
                            </a:rPr>
                            <m:t>𝐻𝑖𝑔h𝑒𝑠𝑡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num>
                        <m:den>
                          <m:r>
                            <a:rPr lang="en-US" altLang="en-US" i="1" dirty="0">
                              <a:latin typeface="Cambria Math" panose="02040503050406030204" pitchFamily="18" charset="0"/>
                            </a:rPr>
                            <m:t>𝐻𝑖𝑔h𝑒𝑠𝑡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𝐿𝑜𝑤𝑒𝑠𝑡</m:t>
                          </m:r>
                          <m:r>
                            <a:rPr lang="en-US" altLang="en-US" i="1" dirty="0">
                              <a:latin typeface="Cambria Math" panose="02040503050406030204" pitchFamily="18" charset="0"/>
                            </a:rPr>
                            <m:t> </m:t>
                          </m:r>
                          <m:r>
                            <a:rPr lang="en-US" altLang="en-US" i="1" dirty="0">
                              <a:latin typeface="Cambria Math" panose="02040503050406030204" pitchFamily="18" charset="0"/>
                            </a:rPr>
                            <m:t>𝐿𝑜𝑤</m:t>
                          </m:r>
                        </m:den>
                      </m:f>
                      <m:r>
                        <a:rPr lang="en-US" altLang="en-US" i="1" dirty="0">
                          <a:latin typeface="Cambria Math" panose="02040503050406030204" pitchFamily="18" charset="0"/>
                        </a:rPr>
                        <m:t>∗ −100 </m:t>
                      </m:r>
                    </m:oMath>
                  </m:oMathPara>
                </a14:m>
                <a:endParaRPr lang="en-US" altLang="en-US" dirty="0">
                  <a:latin typeface="Menlo"/>
                </a:endParaRPr>
              </a:p>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𝐿𝑜𝑤𝑒𝑠𝑡</m:t>
                      </m:r>
                      <m:r>
                        <a:rPr lang="en-US" altLang="en-US" i="1" dirty="0">
                          <a:latin typeface="Cambria Math" panose="02040503050406030204" pitchFamily="18" charset="0"/>
                        </a:rPr>
                        <m:t> </m:t>
                      </m:r>
                      <m:r>
                        <a:rPr lang="en-US" altLang="en-US" i="1" dirty="0">
                          <a:latin typeface="Cambria Math" panose="02040503050406030204" pitchFamily="18" charset="0"/>
                        </a:rPr>
                        <m:t>𝐿𝑜𝑤</m:t>
                      </m:r>
                      <m:r>
                        <a:rPr lang="en-US" altLang="en-US" i="1" dirty="0">
                          <a:latin typeface="Cambria Math" panose="02040503050406030204" pitchFamily="18" charset="0"/>
                        </a:rPr>
                        <m:t> = </m:t>
                      </m:r>
                      <m:r>
                        <a:rPr lang="en-US" altLang="en-US" i="1" dirty="0">
                          <a:latin typeface="Cambria Math" panose="02040503050406030204" pitchFamily="18" charset="0"/>
                        </a:rPr>
                        <m:t>𝑙𝑜𝑤𝑒𝑠𝑡</m:t>
                      </m:r>
                      <m:r>
                        <a:rPr lang="en-US" altLang="en-US" i="1" dirty="0">
                          <a:latin typeface="Cambria Math" panose="02040503050406030204" pitchFamily="18" charset="0"/>
                        </a:rPr>
                        <m:t> </m:t>
                      </m:r>
                      <m:r>
                        <a:rPr lang="en-US" altLang="en-US" i="1" dirty="0">
                          <a:latin typeface="Cambria Math" panose="02040503050406030204" pitchFamily="18" charset="0"/>
                        </a:rPr>
                        <m:t>𝑙𝑜𝑤</m:t>
                      </m:r>
                      <m:r>
                        <a:rPr lang="en-US" altLang="en-US" i="1" dirty="0">
                          <a:latin typeface="Cambria Math" panose="02040503050406030204" pitchFamily="18" charset="0"/>
                        </a:rPr>
                        <m:t> </m:t>
                      </m:r>
                      <m:r>
                        <a:rPr lang="en-US" altLang="en-US" i="1" dirty="0">
                          <a:latin typeface="Cambria Math" panose="02040503050406030204" pitchFamily="18" charset="0"/>
                        </a:rPr>
                        <m:t>𝑓𝑜𝑟</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𝑙𝑜𝑜𝑘</m:t>
                      </m:r>
                      <m:r>
                        <a:rPr lang="en-US" altLang="en-US" i="1" dirty="0">
                          <a:latin typeface="Cambria Math" panose="02040503050406030204" pitchFamily="18" charset="0"/>
                        </a:rPr>
                        <m:t>−</m:t>
                      </m:r>
                      <m:r>
                        <a:rPr lang="en-US" altLang="en-US" i="1" dirty="0">
                          <a:latin typeface="Cambria Math" panose="02040503050406030204" pitchFamily="18" charset="0"/>
                        </a:rPr>
                        <m:t>𝑏𝑎𝑐𝑘</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m:t>
                      </m:r>
                    </m:oMath>
                  </m:oMathPara>
                </a14:m>
                <a:endParaRPr lang="en-US" altLang="en-US" dirty="0">
                  <a:latin typeface="Menlo"/>
                </a:endParaRPr>
              </a:p>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𝐻𝑖𝑔h𝑒𝑠𝑡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h𝑖𝑔h𝑒𝑠𝑡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h𝑖𝑔h</m:t>
                      </m:r>
                      <m:r>
                        <a:rPr lang="en-US" altLang="en-US" i="1" dirty="0">
                          <a:latin typeface="Cambria Math" panose="02040503050406030204" pitchFamily="18" charset="0"/>
                        </a:rPr>
                        <m:t> </m:t>
                      </m:r>
                      <m:r>
                        <a:rPr lang="en-US" altLang="en-US" i="1" dirty="0">
                          <a:latin typeface="Cambria Math" panose="02040503050406030204" pitchFamily="18" charset="0"/>
                        </a:rPr>
                        <m:t>𝑓𝑜𝑟</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𝑙𝑜𝑜𝑘</m:t>
                      </m:r>
                      <m:r>
                        <a:rPr lang="en-US" altLang="en-US" i="1" dirty="0">
                          <a:latin typeface="Cambria Math" panose="02040503050406030204" pitchFamily="18" charset="0"/>
                        </a:rPr>
                        <m:t>−</m:t>
                      </m:r>
                      <m:r>
                        <a:rPr lang="en-US" altLang="en-US" i="1" dirty="0">
                          <a:latin typeface="Cambria Math" panose="02040503050406030204" pitchFamily="18" charset="0"/>
                        </a:rPr>
                        <m:t>𝑏𝑎𝑐𝑘</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m:t>
                      </m:r>
                    </m:oMath>
                  </m:oMathPara>
                </a14:m>
                <a:endParaRPr lang="en-US" altLang="en-US" dirty="0">
                  <a:latin typeface="Menlo"/>
                </a:endParaRPr>
              </a:p>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r>
                        <a:rPr lang="en-US" altLang="en-US" i="1" dirty="0">
                          <a:latin typeface="Cambria Math" panose="02040503050406030204" pitchFamily="18" charset="0"/>
                        </a:rPr>
                        <m:t>𝑖𝑠</m:t>
                      </m:r>
                      <m:r>
                        <a:rPr lang="en-US" altLang="en-US" i="1" dirty="0">
                          <a:latin typeface="Cambria Math" panose="02040503050406030204" pitchFamily="18" charset="0"/>
                        </a:rPr>
                        <m:t> </m:t>
                      </m:r>
                      <m:r>
                        <a:rPr lang="en-US" altLang="en-US" i="1" dirty="0">
                          <a:latin typeface="Cambria Math" panose="02040503050406030204" pitchFamily="18" charset="0"/>
                        </a:rPr>
                        <m:t>𝑚𝑢𝑙𝑡𝑖𝑝𝑙𝑖𝑒𝑑</m:t>
                      </m:r>
                      <m:r>
                        <a:rPr lang="en-US" altLang="en-US" i="1" dirty="0">
                          <a:latin typeface="Cambria Math" panose="02040503050406030204" pitchFamily="18" charset="0"/>
                        </a:rPr>
                        <m:t> </m:t>
                      </m:r>
                      <m:r>
                        <a:rPr lang="en-US" altLang="en-US" i="1" dirty="0">
                          <a:latin typeface="Cambria Math" panose="02040503050406030204" pitchFamily="18" charset="0"/>
                        </a:rPr>
                        <m:t>𝑏𝑦</m:t>
                      </m:r>
                      <m:r>
                        <a:rPr lang="en-US" altLang="en-US" i="1" dirty="0">
                          <a:latin typeface="Cambria Math" panose="02040503050406030204" pitchFamily="18" charset="0"/>
                        </a:rPr>
                        <m:t> −100 </m:t>
                      </m:r>
                      <m:r>
                        <a:rPr lang="en-US" altLang="en-US" i="1" dirty="0">
                          <a:latin typeface="Cambria Math" panose="02040503050406030204" pitchFamily="18" charset="0"/>
                        </a:rPr>
                        <m:t>𝑐𝑜𝑟𝑟𝑒𝑐𝑡</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𝑖𝑛𝑣𝑒𝑟𝑠𝑖𝑜𝑛</m:t>
                      </m:r>
                    </m:oMath>
                  </m:oMathPara>
                </a14:m>
                <a:endParaRPr lang="en-US" altLang="en-US" sz="2800" dirty="0">
                  <a:latin typeface="Arial" panose="020B0604020202020204" pitchFamily="34" charset="0"/>
                </a:endParaRPr>
              </a:p>
              <a:p>
                <a:endParaRPr lang="en-US" dirty="0"/>
              </a:p>
            </p:txBody>
          </p:sp>
        </mc:Choice>
        <mc:Fallback xmlns="">
          <p:sp>
            <p:nvSpPr>
              <p:cNvPr id="7" name="Content Placeholder 5"/>
              <p:cNvSpPr txBox="1">
                <a:spLocks noRot="1" noChangeAspect="1" noMove="1" noResize="1" noEditPoints="1" noAdjustHandles="1" noChangeArrowheads="1" noChangeShapeType="1" noTextEdit="1"/>
              </p:cNvSpPr>
              <p:nvPr/>
            </p:nvSpPr>
            <p:spPr>
              <a:xfrm>
                <a:off x="507831" y="4975295"/>
                <a:ext cx="9987807" cy="1667557"/>
              </a:xfrm>
              <a:prstGeom prst="rect">
                <a:avLst/>
              </a:prstGeom>
              <a:blipFill>
                <a:blip r:embed="rId5"/>
                <a:stretch>
                  <a:fillRect l="-183"/>
                </a:stretch>
              </a:blipFill>
            </p:spPr>
            <p:txBody>
              <a:bodyPr/>
              <a:lstStyle/>
              <a:p>
                <a:r>
                  <a:rPr lang="en-US">
                    <a:noFill/>
                  </a:rPr>
                  <a:t> </a:t>
                </a:r>
              </a:p>
            </p:txBody>
          </p:sp>
        </mc:Fallback>
      </mc:AlternateContent>
    </p:spTree>
    <p:extLst>
      <p:ext uri="{BB962C8B-B14F-4D97-AF65-F5344CB8AC3E}">
        <p14:creationId xmlns:p14="http://schemas.microsoft.com/office/powerpoint/2010/main" val="3330110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a:spLocks/>
          </p:cNvSpPr>
          <p:nvPr/>
        </p:nvSpPr>
        <p:spPr>
          <a:xfrm>
            <a:off x="507915" y="1594566"/>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Ultimate Oscillator</a:t>
            </a:r>
          </a:p>
        </p:txBody>
      </p:sp>
      <mc:AlternateContent xmlns:mc="http://schemas.openxmlformats.org/markup-compatibility/2006" xmlns:a14="http://schemas.microsoft.com/office/drawing/2010/main">
        <mc:Choice Requires="a14">
          <p:sp>
            <p:nvSpPr>
              <p:cNvPr id="7" name="Content Placeholder 5"/>
              <p:cNvSpPr txBox="1">
                <a:spLocks/>
              </p:cNvSpPr>
              <p:nvPr/>
            </p:nvSpPr>
            <p:spPr>
              <a:xfrm>
                <a:off x="507915" y="2152585"/>
                <a:ext cx="9391459" cy="285011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𝑀𝑖𝑛𝑖𝑚𝑢𝑚</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𝑀𝑎𝑥𝑖𝑚𝑢𝑚</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𝑀𝑖𝑛𝑖𝑚𝑢𝑚</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7 =</m:t>
                      </m:r>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7−</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7−</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den>
                      </m:f>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14 =</m:t>
                      </m:r>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den>
                      </m:f>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28 =</m:t>
                      </m:r>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28−</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28−</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den>
                      </m:f>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𝑈𝑂</m:t>
                      </m:r>
                      <m:r>
                        <a:rPr lang="en-US" altLang="en-US" i="1" dirty="0">
                          <a:solidFill>
                            <a:schemeClr val="tx1"/>
                          </a:solidFill>
                          <a:latin typeface="Cambria Math" panose="02040503050406030204" pitchFamily="18" charset="0"/>
                        </a:rPr>
                        <m:t> = 100 ∗</m:t>
                      </m:r>
                      <m:f>
                        <m:fPr>
                          <m:ctrlPr>
                            <a:rPr lang="en-US" altLang="en-US" i="1" dirty="0">
                              <a:solidFill>
                                <a:schemeClr val="tx1"/>
                              </a:solidFill>
                              <a:latin typeface="Cambria Math" panose="02040503050406030204" pitchFamily="18" charset="0"/>
                            </a:rPr>
                          </m:ctrlPr>
                        </m:fPr>
                        <m:num>
                          <m:d>
                            <m:dPr>
                              <m:begChr m:val="["/>
                              <m:endChr m:val="]"/>
                              <m:ctrlPr>
                                <a:rPr lang="en-US" altLang="en-US" i="1" dirty="0">
                                  <a:solidFill>
                                    <a:schemeClr val="tx1"/>
                                  </a:solidFill>
                                  <a:latin typeface="Cambria Math" panose="02040503050406030204" pitchFamily="18" charset="0"/>
                                </a:rPr>
                              </m:ctrlPr>
                            </m:dPr>
                            <m:e>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4 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7</m:t>
                                  </m:r>
                                </m:e>
                              </m:d>
                              <m:r>
                                <a:rPr lang="en-US" altLang="en-US" i="1" dirty="0">
                                  <a:solidFill>
                                    <a:schemeClr val="tx1"/>
                                  </a:solidFill>
                                  <a:latin typeface="Cambria Math" panose="02040503050406030204" pitchFamily="18" charset="0"/>
                                </a:rPr>
                                <m:t>+</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14</m:t>
                                  </m:r>
                                </m:e>
                              </m:d>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28</m:t>
                              </m:r>
                            </m:e>
                          </m:d>
                        </m:num>
                        <m:den>
                          <m:r>
                            <a:rPr lang="en-US" altLang="en-US" i="1" dirty="0">
                              <a:solidFill>
                                <a:schemeClr val="tx1"/>
                              </a:solidFill>
                              <a:latin typeface="Cambria Math" panose="02040503050406030204" pitchFamily="18" charset="0"/>
                            </a:rPr>
                            <m:t>4+2+1</m:t>
                          </m:r>
                        </m:den>
                      </m:f>
                    </m:oMath>
                  </m:oMathPara>
                </a14:m>
                <a:endParaRPr lang="en-US" altLang="en-US" i="1" dirty="0">
                  <a:solidFill>
                    <a:schemeClr val="tx1"/>
                  </a:solidFill>
                  <a:latin typeface="Cambria Math" panose="02040503050406030204" pitchFamily="18" charset="0"/>
                </a:endParaRPr>
              </a:p>
              <a:p>
                <a:pPr marL="109728" indent="0">
                  <a:buNone/>
                </a:pPr>
                <a:endParaRPr lang="en-US" altLang="en-US" sz="2800" dirty="0">
                  <a:solidFill>
                    <a:schemeClr val="tx1"/>
                  </a:solidFill>
                  <a:latin typeface="Arial" panose="020B0604020202020204" pitchFamily="34" charset="0"/>
                </a:endParaRPr>
              </a:p>
              <a:p>
                <a:pPr marL="0" indent="0">
                  <a:buNone/>
                </a:pPr>
                <a:endParaRPr lang="en-US" dirty="0">
                  <a:solidFill>
                    <a:schemeClr val="tx1"/>
                  </a:solidFill>
                </a:endParaRPr>
              </a:p>
            </p:txBody>
          </p:sp>
        </mc:Choice>
        <mc:Fallback xmlns="">
          <p:sp>
            <p:nvSpPr>
              <p:cNvPr id="7" name="Content Placeholder 5"/>
              <p:cNvSpPr txBox="1">
                <a:spLocks noRot="1" noChangeAspect="1" noMove="1" noResize="1" noEditPoints="1" noAdjustHandles="1" noChangeArrowheads="1" noChangeShapeType="1" noTextEdit="1"/>
              </p:cNvSpPr>
              <p:nvPr/>
            </p:nvSpPr>
            <p:spPr>
              <a:xfrm>
                <a:off x="507915" y="2152585"/>
                <a:ext cx="9391459" cy="2850111"/>
              </a:xfrm>
              <a:prstGeom prst="rect">
                <a:avLst/>
              </a:prstGeom>
              <a:blipFill>
                <a:blip r:embed="rId2"/>
                <a:stretch>
                  <a:fillRect b="-641"/>
                </a:stretch>
              </a:blipFill>
            </p:spPr>
            <p:txBody>
              <a:bodyPr/>
              <a:lstStyle/>
              <a:p>
                <a:r>
                  <a:rPr lang="en-US">
                    <a:noFill/>
                  </a:rPr>
                  <a:t> </a:t>
                </a:r>
              </a:p>
            </p:txBody>
          </p:sp>
        </mc:Fallback>
      </mc:AlternateContent>
    </p:spTree>
    <p:extLst>
      <p:ext uri="{BB962C8B-B14F-4D97-AF65-F5344CB8AC3E}">
        <p14:creationId xmlns:p14="http://schemas.microsoft.com/office/powerpoint/2010/main" val="4259754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7971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Force Index (FI)</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7831" y="1415580"/>
                <a:ext cx="91186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𝐹𝑜𝑟𝑐𝑒</m:t>
                      </m:r>
                      <m:r>
                        <a:rPr lang="en-US" altLang="en-US" i="1" dirty="0">
                          <a:latin typeface="Cambria Math" panose="02040503050406030204" pitchFamily="18" charset="0"/>
                        </a:rPr>
                        <m:t> </m:t>
                      </m:r>
                      <m:r>
                        <a:rPr lang="en-US" altLang="en-US" i="1" dirty="0">
                          <a:latin typeface="Cambria Math" panose="02040503050406030204" pitchFamily="18" charset="0"/>
                        </a:rPr>
                        <m:t>𝐼𝑛𝑑𝑒𝑥</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m:t>
                      </m:r>
                      <m:r>
                        <a:rPr lang="en-US" altLang="en-US" i="1" dirty="0">
                          <a:latin typeface="Cambria Math" panose="02040503050406030204" pitchFamily="18" charset="0"/>
                        </a:rPr>
                        <m:t>𝑐𝑢𝑟𝑟𝑒𝑛𝑡</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m:t>
                      </m:r>
                      <m:r>
                        <a:rPr lang="en-US" altLang="en-US" i="1" dirty="0">
                          <a:latin typeface="Cambria Math" panose="02040503050406030204" pitchFamily="18" charset="0"/>
                        </a:rPr>
                        <m:t>𝑝𝑟𝑖𝑜𝑟</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 </m:t>
                      </m:r>
                      <m:r>
                        <a:rPr lang="en-US" altLang="en-US" i="1" dirty="0">
                          <a:latin typeface="Cambria Math" panose="02040503050406030204" pitchFamily="18" charset="0"/>
                        </a:rPr>
                        <m:t>𝑉𝑜𝑙𝑢𝑚𝑒</m:t>
                      </m:r>
                    </m:oMath>
                  </m:oMathPara>
                </a14:m>
                <a:endParaRPr lang="en-US" altLang="en-US" sz="3200" dirty="0">
                  <a:latin typeface="Arial" panose="020B0604020202020204" pitchFamily="34" charset="0"/>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7831" y="1415580"/>
                <a:ext cx="9118600" cy="8030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9806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Ease of Movement EVM</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3599019"/>
                <a:ext cx="9987807" cy="16841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𝐷𝑖𝑠𝑡𝑎𝑛𝑐𝑒</m:t>
                      </m:r>
                      <m:r>
                        <a:rPr lang="en-US" i="1">
                          <a:latin typeface="Cambria Math" panose="02040503050406030204" pitchFamily="18" charset="0"/>
                        </a:rPr>
                        <m:t> </m:t>
                      </m:r>
                      <m:r>
                        <a:rPr lang="en-US" i="1">
                          <a:latin typeface="Cambria Math" panose="02040503050406030204" pitchFamily="18" charset="0"/>
                        </a:rPr>
                        <m:t>𝑀𝑜𝑣𝑒𝑑</m:t>
                      </m:r>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𝑃𝑟𝑖𝑜𝑟</m:t>
                              </m:r>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𝑃𝑟𝑖𝑜𝑟</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num>
                            <m:den>
                              <m:r>
                                <a:rPr lang="en-US" i="1">
                                  <a:latin typeface="Cambria Math" panose="02040503050406030204" pitchFamily="18" charset="0"/>
                                </a:rPr>
                                <m:t>2</m:t>
                              </m:r>
                            </m:den>
                          </m:f>
                        </m:e>
                      </m:d>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𝐵𝑜𝑥</m:t>
                      </m:r>
                      <m:r>
                        <a:rPr lang="en-US" i="1">
                          <a:latin typeface="Cambria Math" panose="02040503050406030204" pitchFamily="18" charset="0"/>
                        </a:rPr>
                        <m:t> </m:t>
                      </m:r>
                      <m:r>
                        <a:rPr lang="en-US" i="1">
                          <a:latin typeface="Cambria Math" panose="02040503050406030204" pitchFamily="18" charset="0"/>
                        </a:rPr>
                        <m:t>𝑅𝑎𝑡𝑖𝑜</m:t>
                      </m:r>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𝑉</m:t>
                              </m:r>
                            </m:num>
                            <m:den>
                              <m:r>
                                <a:rPr lang="en-US" i="1">
                                  <a:latin typeface="Cambria Math" panose="02040503050406030204" pitchFamily="18" charset="0"/>
                                </a:rPr>
                                <m:t>100000000</m:t>
                              </m:r>
                            </m:den>
                          </m:f>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e>
                      </m:d>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𝑃𝑒𝑟𝑖𝑜𝑑</m:t>
                      </m:r>
                      <m:r>
                        <a:rPr lang="en-US" i="1">
                          <a:latin typeface="Cambria Math" panose="02040503050406030204" pitchFamily="18" charset="0"/>
                        </a:rPr>
                        <m:t> </m:t>
                      </m:r>
                      <m:r>
                        <a:rPr lang="en-US" i="1">
                          <a:latin typeface="Cambria Math" panose="02040503050406030204" pitchFamily="18" charset="0"/>
                        </a:rPr>
                        <m:t>𝐸𝑉𝑀</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𝐷𝑖𝑠𝑡𝑎𝑛𝑐𝑒</m:t>
                          </m:r>
                          <m:r>
                            <a:rPr lang="en-US" i="1">
                              <a:latin typeface="Cambria Math" panose="02040503050406030204" pitchFamily="18" charset="0"/>
                            </a:rPr>
                            <m:t> </m:t>
                          </m:r>
                          <m:r>
                            <a:rPr lang="en-US" i="1">
                              <a:latin typeface="Cambria Math" panose="02040503050406030204" pitchFamily="18" charset="0"/>
                            </a:rPr>
                            <m:t>𝑀𝑜𝑣𝑒𝑑</m:t>
                          </m:r>
                        </m:num>
                        <m:den>
                          <m:r>
                            <a:rPr lang="en-US" i="1">
                              <a:latin typeface="Cambria Math" panose="02040503050406030204" pitchFamily="18" charset="0"/>
                            </a:rPr>
                            <m:t>𝐵𝑜𝑥</m:t>
                          </m:r>
                          <m:r>
                            <a:rPr lang="en-US" i="1">
                              <a:latin typeface="Cambria Math" panose="02040503050406030204" pitchFamily="18" charset="0"/>
                            </a:rPr>
                            <m:t> </m:t>
                          </m:r>
                          <m:r>
                            <a:rPr lang="en-US" i="1">
                              <a:latin typeface="Cambria Math" panose="02040503050406030204" pitchFamily="18" charset="0"/>
                            </a:rPr>
                            <m:t>𝑅𝑎𝑡𝑖𝑜</m:t>
                          </m:r>
                        </m:den>
                      </m:f>
                    </m:oMath>
                  </m:oMathPara>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3599019"/>
                <a:ext cx="9987807" cy="168418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0054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236" y="443992"/>
            <a:ext cx="9656064" cy="1188720"/>
          </a:xfrm>
        </p:spPr>
        <p:txBody>
          <a:bodyPr/>
          <a:lstStyle/>
          <a:p>
            <a:r>
              <a:rPr lang="en-US" dirty="0" smtClean="0"/>
              <a:t>Introduction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420" y="1964942"/>
            <a:ext cx="5105880" cy="3282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1167689" y="2117342"/>
            <a:ext cx="4728464" cy="3628363"/>
          </a:xfrm>
        </p:spPr>
        <p:txBody>
          <a:bodyPr>
            <a:normAutofit/>
          </a:bodyPr>
          <a:lstStyle/>
          <a:p>
            <a:r>
              <a:rPr lang="en-US" dirty="0" smtClean="0"/>
              <a:t>Time Series VS Cross Sectional Data</a:t>
            </a:r>
          </a:p>
          <a:p>
            <a:r>
              <a:rPr lang="en-US" dirty="0" smtClean="0"/>
              <a:t>Stock </a:t>
            </a:r>
            <a:r>
              <a:rPr lang="en-US" dirty="0"/>
              <a:t>price prediction a</a:t>
            </a:r>
            <a:r>
              <a:rPr lang="en-US" dirty="0" smtClean="0"/>
              <a:t>ttracts </a:t>
            </a:r>
            <a:r>
              <a:rPr lang="en-US" dirty="0"/>
              <a:t>r</a:t>
            </a:r>
            <a:r>
              <a:rPr lang="en-US" dirty="0" smtClean="0"/>
              <a:t>esearcher across the globe</a:t>
            </a:r>
          </a:p>
          <a:p>
            <a:r>
              <a:rPr lang="en-US" dirty="0" smtClean="0"/>
              <a:t>The </a:t>
            </a:r>
            <a:r>
              <a:rPr lang="en-US" dirty="0"/>
              <a:t>random change in the stock </a:t>
            </a:r>
            <a:r>
              <a:rPr lang="en-US" dirty="0" smtClean="0"/>
              <a:t>price of a company </a:t>
            </a:r>
            <a:r>
              <a:rPr lang="en-US" dirty="0"/>
              <a:t>is referred as random-walk behavior of stock prices with time. </a:t>
            </a:r>
            <a:endParaRPr lang="en-US" dirty="0" smtClean="0"/>
          </a:p>
          <a:p>
            <a:r>
              <a:rPr lang="en-US" dirty="0" smtClean="0"/>
              <a:t> Various linear </a:t>
            </a:r>
            <a:r>
              <a:rPr lang="en-US" dirty="0"/>
              <a:t>and non-linear models are being used to predict the </a:t>
            </a:r>
            <a:r>
              <a:rPr lang="en-US" dirty="0" smtClean="0"/>
              <a:t>Future prices of a given company.</a:t>
            </a:r>
            <a:endParaRPr lang="en-US" dirty="0"/>
          </a:p>
        </p:txBody>
      </p:sp>
    </p:spTree>
    <p:extLst>
      <p:ext uri="{BB962C8B-B14F-4D97-AF65-F5344CB8AC3E}">
        <p14:creationId xmlns:p14="http://schemas.microsoft.com/office/powerpoint/2010/main" val="359053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7971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On Balance Volume (OBV)</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7831" y="1415580"/>
                <a:ext cx="91186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𝐼𝑓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𝑖𝑠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𝑎𝑏𝑜𝑣𝑒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𝑡h𝑒𝑛</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𝐼𝑓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𝑖𝑠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𝑏𝑒𝑙𝑜𝑤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𝑡h𝑒𝑛</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𝐼𝑓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𝑒𝑞𝑢𝑎𝑙𝑠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𝑡h𝑒𝑛</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𝑛𝑜</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𝑐h𝑎𝑛𝑔𝑒</m:t>
                      </m:r>
                      <m:r>
                        <a:rPr lang="en-US" altLang="en-US" i="1" dirty="0">
                          <a:solidFill>
                            <a:schemeClr val="tx1"/>
                          </a:solidFill>
                          <a:latin typeface="Cambria Math" panose="02040503050406030204" pitchFamily="18" charset="0"/>
                        </a:rPr>
                        <m:t>) </m:t>
                      </m:r>
                    </m:oMath>
                  </m:oMathPara>
                </a14:m>
                <a:endParaRPr lang="en-US" altLang="en-US" sz="2800" dirty="0">
                  <a:solidFill>
                    <a:schemeClr val="tx1"/>
                  </a:solidFill>
                  <a:latin typeface="Arial" panose="020B0604020202020204" pitchFamily="34" charset="0"/>
                </a:endParaRPr>
              </a:p>
              <a:p>
                <a:pPr marL="0" indent="0">
                  <a:buNone/>
                </a:pPr>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7831" y="1415580"/>
                <a:ext cx="9118600" cy="803029"/>
              </a:xfrm>
              <a:prstGeom prst="rect">
                <a:avLst/>
              </a:prstGeom>
              <a:blipFill>
                <a:blip r:embed="rId2"/>
                <a:stretch>
                  <a:fillRect l="-201" b="-123485"/>
                </a:stretch>
              </a:blipFill>
            </p:spPr>
            <p:txBody>
              <a:bodyPr/>
              <a:lstStyle/>
              <a:p>
                <a:r>
                  <a:rPr lang="en-US">
                    <a:noFill/>
                  </a:rPr>
                  <a:t> </a:t>
                </a:r>
              </a:p>
            </p:txBody>
          </p:sp>
        </mc:Fallback>
      </mc:AlternateContent>
      <p:sp>
        <p:nvSpPr>
          <p:cNvPr id="4" name="Text Placeholder 4"/>
          <p:cNvSpPr txBox="1">
            <a:spLocks/>
          </p:cNvSpPr>
          <p:nvPr/>
        </p:nvSpPr>
        <p:spPr>
          <a:xfrm>
            <a:off x="507831" y="33997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Percentage Volume Oscillator(PVO)</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4018119"/>
                <a:ext cx="9987807" cy="16841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𝑃𝑒𝑟𝑐𝑒𝑛𝑡𝑎𝑔𝑒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𝑂𝑠𝑐𝑖𝑙𝑙𝑎𝑡𝑜𝑟</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𝑃𝑉𝑂</m:t>
                          </m:r>
                        </m:e>
                      </m:d>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center"/>
                    </m:oMathParaPr>
                    <m:oMath xmlns:m="http://schemas.openxmlformats.org/officeDocument/2006/math">
                      <m:d>
                        <m:dPr>
                          <m:ctrlPr>
                            <a:rPr lang="en-US" altLang="en-US" sz="1200" i="1" dirty="0">
                              <a:solidFill>
                                <a:schemeClr val="tx1"/>
                              </a:solidFill>
                              <a:latin typeface="Cambria Math" panose="02040503050406030204" pitchFamily="18" charset="0"/>
                            </a:rPr>
                          </m:ctrlPr>
                        </m:dPr>
                        <m:e>
                          <m:f>
                            <m:fPr>
                              <m:ctrlPr>
                                <a:rPr lang="en-US" altLang="en-US" sz="1200" i="1" dirty="0">
                                  <a:solidFill>
                                    <a:schemeClr val="tx1"/>
                                  </a:solidFill>
                                  <a:latin typeface="Cambria Math" panose="02040503050406030204" pitchFamily="18" charset="0"/>
                                </a:rPr>
                              </m:ctrlPr>
                            </m:fPr>
                            <m:num>
                              <m:r>
                                <a:rPr lang="en-US" altLang="en-US" sz="1200" i="1" dirty="0">
                                  <a:solidFill>
                                    <a:schemeClr val="tx1"/>
                                  </a:solidFill>
                                  <a:latin typeface="Cambria Math" panose="02040503050406030204" pitchFamily="18" charset="0"/>
                                </a:rPr>
                                <m:t>12−</m:t>
                              </m:r>
                              <m:r>
                                <a:rPr lang="en-US" altLang="en-US" sz="1200" i="1" dirty="0">
                                  <a:solidFill>
                                    <a:schemeClr val="tx1"/>
                                  </a:solidFill>
                                  <a:latin typeface="Cambria Math" panose="02040503050406030204" pitchFamily="18" charset="0"/>
                                </a:rPr>
                                <m:t>𝑑𝑎𝑦</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𝐸𝑀𝐴</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𝑜𝑓</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𝑉𝑜𝑙𝑢𝑚𝑒</m:t>
                              </m:r>
                              <m:r>
                                <a:rPr lang="en-US" altLang="en-US" sz="1200" i="1" dirty="0">
                                  <a:solidFill>
                                    <a:schemeClr val="tx1"/>
                                  </a:solidFill>
                                  <a:latin typeface="Cambria Math" panose="02040503050406030204" pitchFamily="18" charset="0"/>
                                </a:rPr>
                                <m:t> − 26−</m:t>
                              </m:r>
                              <m:r>
                                <a:rPr lang="en-US" altLang="en-US" sz="1200" i="1" dirty="0">
                                  <a:solidFill>
                                    <a:schemeClr val="tx1"/>
                                  </a:solidFill>
                                  <a:latin typeface="Cambria Math" panose="02040503050406030204" pitchFamily="18" charset="0"/>
                                </a:rPr>
                                <m:t>𝑑𝑎𝑦</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𝐸𝑀𝐴</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𝑜𝑓</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𝑉𝑜𝑙𝑢𝑚𝑒</m:t>
                              </m:r>
                            </m:num>
                            <m:den>
                              <m:r>
                                <a:rPr lang="en-US" altLang="en-US" sz="1200" i="1" dirty="0">
                                  <a:solidFill>
                                    <a:schemeClr val="tx1"/>
                                  </a:solidFill>
                                  <a:latin typeface="Cambria Math" panose="02040503050406030204" pitchFamily="18" charset="0"/>
                                </a:rPr>
                                <m:t>26−</m:t>
                              </m:r>
                              <m:r>
                                <a:rPr lang="en-US" altLang="en-US" sz="1200" i="1" dirty="0">
                                  <a:solidFill>
                                    <a:schemeClr val="tx1"/>
                                  </a:solidFill>
                                  <a:latin typeface="Cambria Math" panose="02040503050406030204" pitchFamily="18" charset="0"/>
                                </a:rPr>
                                <m:t>𝑑𝑎𝑦</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𝐸𝑀𝐴</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𝑜𝑓</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𝑉𝑜𝑙𝑢𝑚𝑒</m:t>
                              </m:r>
                            </m:den>
                          </m:f>
                        </m:e>
                      </m:d>
                      <m:r>
                        <a:rPr lang="en-US" altLang="en-US" sz="1200" i="1" dirty="0">
                          <a:solidFill>
                            <a:schemeClr val="tx1"/>
                          </a:solidFill>
                          <a:latin typeface="Cambria Math" panose="02040503050406030204" pitchFamily="18" charset="0"/>
                        </a:rPr>
                        <m:t>∗100</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𝑆𝑖𝑔𝑛𝑎𝑙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9−</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𝑃𝑉𝑂</m:t>
                      </m:r>
                      <m:r>
                        <a:rPr lang="en-US" altLang="en-US" sz="1600" i="1" dirty="0">
                          <a:solidFill>
                            <a:schemeClr val="tx1"/>
                          </a:solidFill>
                          <a:latin typeface="Cambria Math" panose="02040503050406030204" pitchFamily="18" charset="0"/>
                        </a:rPr>
                        <m:t> </m:t>
                      </m:r>
                    </m:oMath>
                  </m:oMathPara>
                </a14:m>
                <a:endParaRPr lang="en-US" altLang="en-US" sz="2800" dirty="0">
                  <a:solidFill>
                    <a:schemeClr val="tx1"/>
                  </a:solidFill>
                  <a:latin typeface="Arial" panose="020B0604020202020204" pitchFamily="34" charset="0"/>
                </a:endParaRPr>
              </a:p>
              <a:p>
                <a:endParaRPr lang="en-US" dirty="0">
                  <a:solidFill>
                    <a:schemeClr val="tx1"/>
                  </a:solidFill>
                </a:endParaRPr>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4018119"/>
                <a:ext cx="9987807" cy="1684181"/>
              </a:xfrm>
              <a:prstGeom prst="rect">
                <a:avLst/>
              </a:prstGeom>
              <a:blipFill>
                <a:blip r:embed="rId3"/>
                <a:stretch>
                  <a:fillRect l="-183"/>
                </a:stretch>
              </a:blipFill>
            </p:spPr>
            <p:txBody>
              <a:bodyPr/>
              <a:lstStyle/>
              <a:p>
                <a:r>
                  <a:rPr lang="en-US">
                    <a:noFill/>
                  </a:rPr>
                  <a:t> </a:t>
                </a:r>
              </a:p>
            </p:txBody>
          </p:sp>
        </mc:Fallback>
      </mc:AlternateContent>
    </p:spTree>
    <p:extLst>
      <p:ext uri="{BB962C8B-B14F-4D97-AF65-F5344CB8AC3E}">
        <p14:creationId xmlns:p14="http://schemas.microsoft.com/office/powerpoint/2010/main" val="2895000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Reduction</a:t>
            </a:r>
            <a:br>
              <a:rPr lang="en-US" dirty="0" smtClean="0"/>
            </a:br>
            <a:r>
              <a:rPr lang="en-US" dirty="0" smtClean="0"/>
              <a:t>(Curse of Dimensionality)</a:t>
            </a:r>
            <a:endParaRPr lang="en-US" dirty="0"/>
          </a:p>
        </p:txBody>
      </p:sp>
      <p:pic>
        <p:nvPicPr>
          <p:cNvPr id="4" name="Content Placeholder 3"/>
          <p:cNvPicPr>
            <a:picLocks noGrp="1" noChangeAspect="1"/>
          </p:cNvPicPr>
          <p:nvPr>
            <p:ph idx="1"/>
          </p:nvPr>
        </p:nvPicPr>
        <p:blipFill rotWithShape="1">
          <a:blip r:embed="rId3"/>
          <a:srcRect l="17473" t="48962" r="18836" b="12886"/>
          <a:stretch/>
        </p:blipFill>
        <p:spPr>
          <a:xfrm>
            <a:off x="2489537" y="3057099"/>
            <a:ext cx="7212925" cy="2429302"/>
          </a:xfrm>
          <a:prstGeom prst="rect">
            <a:avLst/>
          </a:prstGeom>
        </p:spPr>
      </p:pic>
    </p:spTree>
    <p:extLst>
      <p:ext uri="{BB962C8B-B14F-4D97-AF65-F5344CB8AC3E}">
        <p14:creationId xmlns:p14="http://schemas.microsoft.com/office/powerpoint/2010/main" val="739647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90092"/>
            <a:ext cx="9144000" cy="1188720"/>
          </a:xfrm>
        </p:spPr>
        <p:txBody>
          <a:bodyPr/>
          <a:lstStyle/>
          <a:p>
            <a:r>
              <a:rPr lang="en-US" dirty="0" smtClean="0"/>
              <a:t>Correlation</a:t>
            </a:r>
            <a:endParaRPr lang="en-US" dirty="0"/>
          </a:p>
        </p:txBody>
      </p:sp>
      <p:sp>
        <p:nvSpPr>
          <p:cNvPr id="3" name="Content Placeholder 2"/>
          <p:cNvSpPr>
            <a:spLocks noGrp="1"/>
          </p:cNvSpPr>
          <p:nvPr>
            <p:ph idx="1"/>
          </p:nvPr>
        </p:nvSpPr>
        <p:spPr>
          <a:xfrm>
            <a:off x="1524000" y="2638044"/>
            <a:ext cx="9144000" cy="3101983"/>
          </a:xfrm>
        </p:spPr>
        <p:txBody>
          <a:bodyPr/>
          <a:lstStyle/>
          <a:p>
            <a:r>
              <a:rPr lang="en-US" dirty="0"/>
              <a:t>It means a relation between 2 or more things</a:t>
            </a:r>
          </a:p>
          <a:p>
            <a:r>
              <a:rPr lang="en-US" dirty="0"/>
              <a:t>It is a statistical technique which helps us to find what kind of relation exist between 2 or more features or </a:t>
            </a:r>
            <a:r>
              <a:rPr lang="en-US" dirty="0" smtClean="0"/>
              <a:t>data</a:t>
            </a:r>
            <a:endParaRPr lang="en-US" dirty="0"/>
          </a:p>
        </p:txBody>
      </p:sp>
    </p:spTree>
    <p:extLst>
      <p:ext uri="{BB962C8B-B14F-4D97-AF65-F5344CB8AC3E}">
        <p14:creationId xmlns:p14="http://schemas.microsoft.com/office/powerpoint/2010/main" val="1358085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Diagram</a:t>
            </a:r>
          </a:p>
        </p:txBody>
      </p:sp>
      <p:pic>
        <p:nvPicPr>
          <p:cNvPr id="4" name="Picture 2" descr="File:Correlation examples2.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5700" y="2513841"/>
            <a:ext cx="7373711" cy="336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986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851" t="40413" r="42109" b="15399"/>
          <a:stretch/>
        </p:blipFill>
        <p:spPr>
          <a:xfrm>
            <a:off x="791272" y="1523237"/>
            <a:ext cx="5682518" cy="402907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718" t="43540" r="47969" b="13314"/>
          <a:stretch/>
        </p:blipFill>
        <p:spPr>
          <a:xfrm>
            <a:off x="7306372" y="1730406"/>
            <a:ext cx="3771901" cy="3614738"/>
          </a:xfrm>
          <a:prstGeom prst="rect">
            <a:avLst/>
          </a:prstGeom>
        </p:spPr>
      </p:pic>
    </p:spTree>
    <p:extLst>
      <p:ext uri="{BB962C8B-B14F-4D97-AF65-F5344CB8AC3E}">
        <p14:creationId xmlns:p14="http://schemas.microsoft.com/office/powerpoint/2010/main" val="4239501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a:t>
            </a:r>
            <a:r>
              <a:rPr lang="en-US" dirty="0" smtClean="0"/>
              <a:t>Correlation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231136" y="2599944"/>
                <a:ext cx="7729728" cy="3101982"/>
              </a:xfrm>
            </p:spPr>
            <p:txBody>
              <a:bodyPr/>
              <a:lstStyle/>
              <a:p>
                <a14:m>
                  <m:oMath xmlns:m="http://schemas.openxmlformats.org/officeDocument/2006/math">
                    <m:r>
                      <a:rPr lang="en-US" i="1" dirty="0">
                        <a:latin typeface="Cambria Math" panose="02040503050406030204" pitchFamily="18" charset="0"/>
                      </a:rPr>
                      <m:t>𝑃𝐶</m:t>
                    </m:r>
                    <m:r>
                      <a:rPr lang="en-US" i="1" dirty="0">
                        <a:latin typeface="Cambria Math" panose="02040503050406030204" pitchFamily="18" charset="0"/>
                      </a:rPr>
                      <m:t> </m:t>
                    </m:r>
                    <m:r>
                      <a:rPr lang="en-US" i="1" dirty="0">
                        <a:latin typeface="Cambria Math" panose="02040503050406030204" pitchFamily="18" charset="0"/>
                      </a:rPr>
                      <m:t>𝑐𝑜𝑒𝑓𝑓𝑖𝑐𝑖𝑒𝑛𝑡</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f>
                      <m:fPr>
                        <m:ctrlPr>
                          <a:rPr lang="en-US" i="1" dirty="0">
                            <a:latin typeface="Cambria Math" panose="02040503050406030204" pitchFamily="18" charset="0"/>
                          </a:rPr>
                        </m:ctrlPr>
                      </m:fPr>
                      <m:num>
                        <m:nary>
                          <m:naryPr>
                            <m:chr m:val="∑"/>
                            <m:subHide m:val="on"/>
                            <m:supHide m:val="on"/>
                            <m:ctrlPr>
                              <a:rPr lang="en-US" i="1" dirty="0">
                                <a:latin typeface="Cambria Math" panose="02040503050406030204" pitchFamily="18" charset="0"/>
                              </a:rPr>
                            </m:ctrlPr>
                          </m:naryPr>
                          <m:sub/>
                          <m:sup/>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e>
                        </m:nary>
                      </m:num>
                      <m:den>
                        <m:rad>
                          <m:radPr>
                            <m:degHide m:val="on"/>
                            <m:ctrlPr>
                              <a:rPr lang="en-US" i="1" dirty="0">
                                <a:latin typeface="Cambria Math" panose="02040503050406030204" pitchFamily="18" charset="0"/>
                              </a:rPr>
                            </m:ctrlPr>
                          </m:radPr>
                          <m:deg/>
                          <m:e>
                            <m:nary>
                              <m:naryPr>
                                <m:chr m:val="∑"/>
                                <m:subHide m:val="on"/>
                                <m:supHide m:val="on"/>
                                <m:ctrlPr>
                                  <a:rPr lang="en-US" i="1" dirty="0">
                                    <a:latin typeface="Cambria Math" panose="02040503050406030204" pitchFamily="18" charset="0"/>
                                  </a:rPr>
                                </m:ctrlPr>
                              </m:naryPr>
                              <m:sub/>
                              <m:sup/>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e>
                                  <m:sup>
                                    <m:r>
                                      <a:rPr lang="en-US" i="1" dirty="0">
                                        <a:latin typeface="Cambria Math" panose="02040503050406030204" pitchFamily="18" charset="0"/>
                                      </a:rPr>
                                      <m:t>2</m:t>
                                    </m:r>
                                  </m:sup>
                                </m:sSup>
                              </m:e>
                            </m:nary>
                            <m:nary>
                              <m:naryPr>
                                <m:chr m:val="∑"/>
                                <m:subHide m:val="on"/>
                                <m:supHide m:val="on"/>
                                <m:ctrlPr>
                                  <a:rPr lang="en-US" i="1" dirty="0">
                                    <a:latin typeface="Cambria Math" panose="02040503050406030204" pitchFamily="18" charset="0"/>
                                  </a:rPr>
                                </m:ctrlPr>
                              </m:naryPr>
                              <m:sub/>
                              <m:sup/>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e>
                                  <m:sup>
                                    <m:r>
                                      <a:rPr lang="en-US" i="1" dirty="0">
                                        <a:latin typeface="Cambria Math" panose="02040503050406030204" pitchFamily="18" charset="0"/>
                                      </a:rPr>
                                      <m:t>2</m:t>
                                    </m:r>
                                  </m:sup>
                                </m:sSup>
                              </m:e>
                            </m:nary>
                          </m:e>
                        </m:rad>
                      </m:den>
                    </m:f>
                  </m:oMath>
                </a14:m>
                <a:endParaRPr lang="en-US" i="1" dirty="0">
                  <a:latin typeface="Cambria Math" panose="02040503050406030204" pitchFamily="18" charset="0"/>
                </a:endParaRPr>
              </a:p>
              <a:p>
                <a:r>
                  <a:rPr lang="en-US" dirty="0"/>
                  <a:t>Lies between -1 to 1</a:t>
                </a:r>
                <a:endParaRPr lang="en-US"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1 </m:t>
                    </m:r>
                    <m:r>
                      <a:rPr lang="en-US" i="1" dirty="0">
                        <a:latin typeface="Cambria Math" panose="02040503050406030204" pitchFamily="18" charset="0"/>
                      </a:rPr>
                      <m:t>𝑟𝑒𝑝𝑟𝑒𝑠𝑒𝑛𝑡𝑖𝑛𝑔</m:t>
                    </m:r>
                    <m:r>
                      <a:rPr lang="en-US" i="1" dirty="0">
                        <a:latin typeface="Cambria Math" panose="02040503050406030204" pitchFamily="18" charset="0"/>
                      </a:rPr>
                      <m:t> </m:t>
                    </m:r>
                    <m:r>
                      <a:rPr lang="en-US" i="1" dirty="0">
                        <a:latin typeface="Cambria Math" panose="02040503050406030204" pitchFamily="18" charset="0"/>
                      </a:rPr>
                      <m:t>𝑝𝑜𝑠𝑖𝑡𝑖𝑣𝑒</m:t>
                    </m:r>
                    <m:r>
                      <a:rPr lang="en-US" i="1" dirty="0">
                        <a:latin typeface="Cambria Math" panose="02040503050406030204" pitchFamily="18" charset="0"/>
                      </a:rPr>
                      <m:t> </m:t>
                    </m:r>
                    <m:r>
                      <a:rPr lang="en-US" i="1" dirty="0">
                        <a:latin typeface="Cambria Math" panose="02040503050406030204" pitchFamily="18" charset="0"/>
                      </a:rPr>
                      <m:t>𝑐𝑜𝑟𝑟𝑒𝑙𝑎𝑡𝑖𝑜𝑛</m:t>
                    </m:r>
                  </m:oMath>
                </a14:m>
                <a:endParaRPr lang="en-US"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−1 </m:t>
                    </m:r>
                    <m:r>
                      <a:rPr lang="en-US" i="1" dirty="0">
                        <a:latin typeface="Cambria Math" panose="02040503050406030204" pitchFamily="18" charset="0"/>
                      </a:rPr>
                      <m:t>𝑟𝑒𝑝𝑟𝑒𝑠𝑒𝑛𝑡𝑖𝑛𝑔</m:t>
                    </m:r>
                    <m:r>
                      <a:rPr lang="en-US" i="1" dirty="0">
                        <a:latin typeface="Cambria Math" panose="02040503050406030204" pitchFamily="18" charset="0"/>
                      </a:rPr>
                      <m:t> </m:t>
                    </m:r>
                    <m:r>
                      <a:rPr lang="en-US" i="1" dirty="0">
                        <a:latin typeface="Cambria Math" panose="02040503050406030204" pitchFamily="18" charset="0"/>
                      </a:rPr>
                      <m:t>𝑛𝑒𝑔𝑎𝑡𝑖𝑣𝑒</m:t>
                    </m:r>
                    <m:r>
                      <a:rPr lang="en-US" i="1" dirty="0">
                        <a:latin typeface="Cambria Math" panose="02040503050406030204" pitchFamily="18" charset="0"/>
                      </a:rPr>
                      <m:t> </m:t>
                    </m:r>
                    <m:r>
                      <a:rPr lang="en-US" i="1" dirty="0">
                        <a:latin typeface="Cambria Math" panose="02040503050406030204" pitchFamily="18" charset="0"/>
                      </a:rPr>
                      <m:t>𝑐𝑜𝑟𝑟𝑒𝑙𝑎𝑡𝑖𝑜𝑛</m:t>
                    </m:r>
                    <m:r>
                      <a:rPr lang="en-US" i="1" dirty="0">
                        <a:latin typeface="Cambria Math" panose="02040503050406030204" pitchFamily="18" charset="0"/>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231136" y="2599944"/>
                <a:ext cx="7729728" cy="3101982"/>
              </a:xfrm>
              <a:blipFill>
                <a:blip r:embed="rId3"/>
                <a:stretch>
                  <a:fillRect l="-473" t="-10433"/>
                </a:stretch>
              </a:blipFill>
            </p:spPr>
            <p:txBody>
              <a:bodyPr/>
              <a:lstStyle/>
              <a:p>
                <a:r>
                  <a:rPr lang="en-US">
                    <a:noFill/>
                  </a:rPr>
                  <a:t> </a:t>
                </a:r>
              </a:p>
            </p:txBody>
          </p:sp>
        </mc:Fallback>
      </mc:AlternateContent>
    </p:spTree>
    <p:extLst>
      <p:ext uri="{BB962C8B-B14F-4D97-AF65-F5344CB8AC3E}">
        <p14:creationId xmlns:p14="http://schemas.microsoft.com/office/powerpoint/2010/main" val="2052923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7188" t="33534" r="38711" b="9147"/>
          <a:stretch/>
        </p:blipFill>
        <p:spPr>
          <a:xfrm>
            <a:off x="840491" y="1000125"/>
            <a:ext cx="4913603" cy="464343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6406" t="30615" r="42930" b="22903"/>
          <a:stretch/>
        </p:blipFill>
        <p:spPr>
          <a:xfrm>
            <a:off x="5987175" y="1543051"/>
            <a:ext cx="5535797" cy="3557586"/>
          </a:xfrm>
          <a:prstGeom prst="rect">
            <a:avLst/>
          </a:prstGeom>
        </p:spPr>
      </p:pic>
    </p:spTree>
    <p:extLst>
      <p:ext uri="{BB962C8B-B14F-4D97-AF65-F5344CB8AC3E}">
        <p14:creationId xmlns:p14="http://schemas.microsoft.com/office/powerpoint/2010/main" val="3387268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to noise ratio</a:t>
            </a:r>
            <a:endParaRPr lang="en-US" dirty="0"/>
          </a:p>
        </p:txBody>
      </p:sp>
      <mc:AlternateContent xmlns:mc="http://schemas.openxmlformats.org/markup-compatibility/2006" xmlns:a14="http://schemas.microsoft.com/office/drawing/2010/main">
        <mc:Choice Requires="a14">
          <p:sp>
            <p:nvSpPr>
              <p:cNvPr id="5" name="Content Placeholder 4"/>
              <p:cNvSpPr txBox="1">
                <a:spLocks noGrp="1"/>
              </p:cNvSpPr>
              <p:nvPr>
                <p:ph idx="1"/>
              </p:nvPr>
            </p:nvSpPr>
            <p:spPr>
              <a:xfrm>
                <a:off x="2231136" y="2515214"/>
                <a:ext cx="7729728" cy="889539"/>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2</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rPr>
                          <m:t>)</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rPr>
                          <m:t>)</m:t>
                        </m:r>
                      </m:den>
                    </m:f>
                  </m:oMath>
                </a14:m>
                <a:endParaRPr lang="en-US" dirty="0" smtClean="0"/>
              </a:p>
              <a:p>
                <a:r>
                  <a:rPr lang="en-US" dirty="0" smtClean="0"/>
                  <a:t>Larger value indicate strong correlation</a:t>
                </a:r>
                <a:endParaRPr lang="en-US" dirty="0"/>
              </a:p>
            </p:txBody>
          </p:sp>
        </mc:Choice>
        <mc:Fallback xmlns="">
          <p:sp>
            <p:nvSpPr>
              <p:cNvPr id="5" name="Content Placeholder 4"/>
              <p:cNvSpPr txBox="1">
                <a:spLocks noGrp="1" noRot="1" noChangeAspect="1" noMove="1" noResize="1" noEditPoints="1" noAdjustHandles="1" noChangeArrowheads="1" noChangeShapeType="1" noTextEdit="1"/>
              </p:cNvSpPr>
              <p:nvPr>
                <p:ph idx="1"/>
              </p:nvPr>
            </p:nvSpPr>
            <p:spPr>
              <a:xfrm>
                <a:off x="2231136" y="2515214"/>
                <a:ext cx="7729728" cy="889539"/>
              </a:xfrm>
              <a:prstGeom prst="rect">
                <a:avLst/>
              </a:prstGeom>
              <a:blipFill>
                <a:blip r:embed="rId2"/>
                <a:stretch>
                  <a:fillRect l="-1656" t="-2055" b="-15068"/>
                </a:stretch>
              </a:blipFill>
            </p:spPr>
            <p:txBody>
              <a:bodyPr/>
              <a:lstStyle/>
              <a:p>
                <a:r>
                  <a:rPr lang="en-US">
                    <a:noFill/>
                  </a:rPr>
                  <a:t> </a:t>
                </a:r>
              </a:p>
            </p:txBody>
          </p:sp>
        </mc:Fallback>
      </mc:AlternateContent>
    </p:spTree>
    <p:extLst>
      <p:ext uri="{BB962C8B-B14F-4D97-AF65-F5344CB8AC3E}">
        <p14:creationId xmlns:p14="http://schemas.microsoft.com/office/powerpoint/2010/main" val="3463389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pic>
        <p:nvPicPr>
          <p:cNvPr id="3" name="Picture 2"/>
          <p:cNvPicPr>
            <a:picLocks noChangeAspect="1"/>
          </p:cNvPicPr>
          <p:nvPr/>
        </p:nvPicPr>
        <p:blipFill rotWithShape="1">
          <a:blip r:embed="rId2"/>
          <a:srcRect l="9102" t="33907" r="55563" b="55729"/>
          <a:stretch/>
        </p:blipFill>
        <p:spPr>
          <a:xfrm>
            <a:off x="3797299" y="2505764"/>
            <a:ext cx="4597401" cy="758135"/>
          </a:xfrm>
          <a:prstGeom prst="rect">
            <a:avLst/>
          </a:prstGeom>
        </p:spPr>
      </p:pic>
      <p:sp>
        <p:nvSpPr>
          <p:cNvPr id="4" name="Content Placeholder 2"/>
          <p:cNvSpPr txBox="1">
            <a:spLocks/>
          </p:cNvSpPr>
          <p:nvPr/>
        </p:nvSpPr>
        <p:spPr>
          <a:xfrm>
            <a:off x="2345436" y="3450844"/>
            <a:ext cx="7729728" cy="1870456"/>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Why data transform?</a:t>
            </a:r>
          </a:p>
          <a:p>
            <a:r>
              <a:rPr lang="en-US" dirty="0" smtClean="0"/>
              <a:t>To normalize the data</a:t>
            </a:r>
          </a:p>
          <a:p>
            <a:r>
              <a:rPr lang="en-US" dirty="0" smtClean="0"/>
              <a:t>Helps make the data stationary</a:t>
            </a:r>
            <a:endParaRPr lang="en-US" dirty="0"/>
          </a:p>
        </p:txBody>
      </p:sp>
    </p:spTree>
    <p:extLst>
      <p:ext uri="{BB962C8B-B14F-4D97-AF65-F5344CB8AC3E}">
        <p14:creationId xmlns:p14="http://schemas.microsoft.com/office/powerpoint/2010/main" val="1384313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42392"/>
            <a:ext cx="7729728" cy="1188720"/>
          </a:xfrm>
        </p:spPr>
        <p:txBody>
          <a:bodyPr/>
          <a:lstStyle/>
          <a:p>
            <a:r>
              <a:rPr lang="en-US" dirty="0" smtClean="0"/>
              <a:t>LSTM</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7775" b="6532"/>
          <a:stretch/>
        </p:blipFill>
        <p:spPr>
          <a:xfrm>
            <a:off x="7298178" y="1943099"/>
            <a:ext cx="3945644" cy="2628901"/>
          </a:xfrm>
          <a:prstGeom prst="rect">
            <a:avLst/>
          </a:prstGeom>
        </p:spPr>
      </p:pic>
      <p:sp>
        <p:nvSpPr>
          <p:cNvPr id="5" name="Content Placeholder 2"/>
          <p:cNvSpPr txBox="1">
            <a:spLocks/>
          </p:cNvSpPr>
          <p:nvPr/>
        </p:nvSpPr>
        <p:spPr>
          <a:xfrm>
            <a:off x="2231136" y="1943099"/>
            <a:ext cx="7729728" cy="1870456"/>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Consists of 3 gates</a:t>
            </a:r>
          </a:p>
          <a:p>
            <a:pPr lvl="1"/>
            <a:r>
              <a:rPr lang="en-US" dirty="0" smtClean="0"/>
              <a:t>Update gate</a:t>
            </a:r>
          </a:p>
          <a:p>
            <a:pPr lvl="1"/>
            <a:r>
              <a:rPr lang="en-US" dirty="0" smtClean="0"/>
              <a:t>Forget gate</a:t>
            </a:r>
          </a:p>
          <a:p>
            <a:pPr lvl="1"/>
            <a:r>
              <a:rPr lang="en-US" dirty="0" smtClean="0"/>
              <a:t>Output gate</a:t>
            </a:r>
          </a:p>
          <a:p>
            <a:pPr lvl="2"/>
            <a:endParaRPr lang="en-US" dirty="0"/>
          </a:p>
        </p:txBody>
      </p:sp>
      <mc:AlternateContent xmlns:mc="http://schemas.openxmlformats.org/markup-compatibility/2006" xmlns:a14="http://schemas.microsoft.com/office/drawing/2010/main">
        <mc:Choice Requires="a14">
          <p:sp>
            <p:nvSpPr>
              <p:cNvPr id="4" name="Rectangle 3"/>
              <p:cNvSpPr/>
              <p:nvPr/>
            </p:nvSpPr>
            <p:spPr>
              <a:xfrm>
                <a:off x="2231136" y="3697069"/>
                <a:ext cx="4893564" cy="2085699"/>
              </a:xfrm>
              <a:prstGeom prst="rect">
                <a:avLst/>
              </a:prstGeom>
            </p:spPr>
            <p:txBody>
              <a:bodyPr wrap="square">
                <a:spAutoFit/>
              </a:bodyPr>
              <a:lstStyle/>
              <a:p>
                <a:r>
                  <a:rPr lang="en-US" dirty="0" smtClean="0"/>
                  <a:t>Equations governing the LSTM</a:t>
                </a:r>
              </a:p>
              <a:p>
                <a:pPr marL="742950" lvl="1" indent="-285750">
                  <a:buFont typeface="Arial" panose="020B0604020202020204" pitchFamily="34" charset="0"/>
                  <a:buChar char="•"/>
                </a:pPr>
                <a14:m>
                  <m:oMath xmlns:m="http://schemas.openxmlformats.org/officeDocument/2006/math">
                    <m:sSub>
                      <m:sSubPr>
                        <m:ctrlPr>
                          <a:rPr lang="az-Cyrl-AZ" i="1" smtClean="0">
                            <a:latin typeface="Cambria Math" panose="02040503050406030204" pitchFamily="18" charset="0"/>
                          </a:rPr>
                        </m:ctrlPr>
                      </m:sSubPr>
                      <m:e>
                        <m:r>
                          <a:rPr lang="az-Cyrl-AZ" i="1">
                            <a:latin typeface="Cambria Math" panose="02040503050406030204" pitchFamily="18" charset="0"/>
                          </a:rPr>
                          <m:t>Г</m:t>
                        </m:r>
                      </m:e>
                      <m:sub>
                        <m:r>
                          <a:rPr lang="en-US" b="0" i="1" smtClean="0">
                            <a:latin typeface="Cambria Math" panose="02040503050406030204" pitchFamily="18" charset="0"/>
                          </a:rPr>
                          <m:t>𝑢</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𝑢</m:t>
                        </m:r>
                      </m:sub>
                    </m:sSub>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−1&gt;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&gt;</m:t>
                            </m:r>
                          </m:sup>
                        </m:sSup>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𝑢</m:t>
                        </m:r>
                      </m:sub>
                    </m:sSub>
                    <m:r>
                      <a:rPr lang="en-US" b="0" i="1" smtClean="0">
                        <a:latin typeface="Cambria Math" panose="02040503050406030204" pitchFamily="18" charset="0"/>
                        <a:ea typeface="Cambria Math" panose="02040503050406030204" pitchFamily="18" charset="0"/>
                      </a:rPr>
                      <m:t>)</m:t>
                    </m:r>
                  </m:oMath>
                </a14:m>
                <a:endParaRPr lang="en-US" dirty="0"/>
              </a:p>
              <a:p>
                <a:pPr marL="742950" lvl="1" indent="-285750">
                  <a:buFont typeface="Arial" panose="020B0604020202020204" pitchFamily="34" charset="0"/>
                  <a:buChar char="•"/>
                </a:pPr>
                <a14:m>
                  <m:oMath xmlns:m="http://schemas.openxmlformats.org/officeDocument/2006/math">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b="0" i="1" smtClean="0">
                            <a:latin typeface="Cambria Math" panose="02040503050406030204" pitchFamily="18" charset="0"/>
                          </a:rPr>
                          <m:t>𝑓</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𝑓</m:t>
                        </m:r>
                      </m:sub>
                    </m:sSub>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−1&gt;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&gt;</m:t>
                            </m:r>
                          </m:sup>
                        </m:sSup>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𝑓</m:t>
                        </m:r>
                      </m:sub>
                    </m:sSub>
                    <m:r>
                      <a:rPr lang="en-US" i="1">
                        <a:latin typeface="Cambria Math" panose="02040503050406030204" pitchFamily="18" charset="0"/>
                        <a:ea typeface="Cambria Math" panose="02040503050406030204" pitchFamily="18" charset="0"/>
                      </a:rPr>
                      <m:t>)</m:t>
                    </m:r>
                  </m:oMath>
                </a14:m>
                <a:endParaRPr lang="en-US" dirty="0"/>
              </a:p>
              <a:p>
                <a:pPr marL="742950" lvl="1" indent="-285750">
                  <a:buFont typeface="Arial" panose="020B0604020202020204" pitchFamily="34" charset="0"/>
                  <a:buChar char="•"/>
                </a:pPr>
                <a14:m>
                  <m:oMath xmlns:m="http://schemas.openxmlformats.org/officeDocument/2006/math">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b="0" i="1" smtClean="0">
                            <a:latin typeface="Cambria Math" panose="02040503050406030204" pitchFamily="18" charset="0"/>
                          </a:rPr>
                          <m:t>𝑜</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𝑜</m:t>
                            </m:r>
                          </m:sub>
                        </m:sSub>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−1&gt;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&gt;</m:t>
                                </m:r>
                              </m:sup>
                            </m:sSup>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𝑜</m:t>
                            </m:r>
                          </m:sub>
                        </m:sSub>
                      </m:e>
                    </m:d>
                  </m:oMath>
                </a14:m>
                <a:endParaRPr lang="en-US" dirty="0"/>
              </a:p>
              <a:p>
                <a:pPr marL="742950" lvl="1" indent="-285750">
                  <a:buFont typeface="Arial" panose="020B0604020202020204" pitchFamily="34" charset="0"/>
                  <a:buChar char="•"/>
                </a:pP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tanh</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𝑐</m:t>
                                </m:r>
                              </m:sub>
                            </m:sSub>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−1&gt;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e>
                            </m:d>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𝑐</m:t>
                                </m:r>
                              </m:sub>
                            </m:sSub>
                          </m:e>
                        </m:d>
                      </m:e>
                    </m:func>
                  </m:oMath>
                </a14:m>
                <a:endParaRPr lang="en-US" dirty="0" smtClean="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 </m:t>
                    </m:r>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i="1">
                            <a:latin typeface="Cambria Math" panose="02040503050406030204" pitchFamily="18" charset="0"/>
                          </a:rPr>
                          <m:t>𝑢</m:t>
                        </m:r>
                      </m:sub>
                    </m:sSub>
                    <m:r>
                      <a:rPr lang="en-US" b="0" i="1">
                        <a:latin typeface="Cambria Math" panose="02040503050406030204" pitchFamily="18" charset="0"/>
                      </a:rPr>
                      <m:t> </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𝑐</m:t>
                            </m:r>
                          </m:e>
                        </m:acc>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r>
                      <a:rPr lang="en-US" b="0" i="1" smtClean="0">
                        <a:latin typeface="Cambria Math" panose="02040503050406030204" pitchFamily="18" charset="0"/>
                      </a:rPr>
                      <m:t>+ </m:t>
                    </m:r>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i="1">
                            <a:latin typeface="Cambria Math" panose="02040503050406030204" pitchFamily="18" charset="0"/>
                          </a:rPr>
                          <m:t>𝑓</m:t>
                        </m:r>
                      </m:sub>
                    </m:sSub>
                    <m:r>
                      <a:rPr lang="en-US" b="0" i="1">
                        <a:latin typeface="Cambria Math" panose="02040503050406030204" pitchFamily="18" charset="0"/>
                      </a:rPr>
                      <m:t> </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a14:m>
                <a:endParaRPr lang="en-US" dirty="0" smtClean="0"/>
              </a:p>
              <a:p>
                <a:pPr marL="742950" lvl="1" indent="-285750">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i="1">
                            <a:latin typeface="Cambria Math" panose="02040503050406030204" pitchFamily="18" charset="0"/>
                          </a:rPr>
                          <m:t>𝑜</m:t>
                        </m:r>
                      </m:sub>
                    </m:sSub>
                    <m:r>
                      <a:rPr lang="en-US" b="0" i="1" smtClean="0">
                        <a:latin typeface="Cambria Math" panose="02040503050406030204" pitchFamily="18" charset="0"/>
                      </a:rPr>
                      <m:t> ∗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e>
                    </m:func>
                  </m:oMath>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231136" y="3697069"/>
                <a:ext cx="4893564" cy="2085699"/>
              </a:xfrm>
              <a:prstGeom prst="rect">
                <a:avLst/>
              </a:prstGeom>
              <a:blipFill>
                <a:blip r:embed="rId3"/>
                <a:stretch>
                  <a:fillRect l="-996" t="-1458" b="-2624"/>
                </a:stretch>
              </a:blipFill>
            </p:spPr>
            <p:txBody>
              <a:bodyPr/>
              <a:lstStyle/>
              <a:p>
                <a:r>
                  <a:rPr lang="en-US">
                    <a:noFill/>
                  </a:rPr>
                  <a:t> </a:t>
                </a:r>
              </a:p>
            </p:txBody>
          </p:sp>
        </mc:Fallback>
      </mc:AlternateContent>
    </p:spTree>
    <p:extLst>
      <p:ext uri="{BB962C8B-B14F-4D97-AF65-F5344CB8AC3E}">
        <p14:creationId xmlns:p14="http://schemas.microsoft.com/office/powerpoint/2010/main" val="385070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this topic</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80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Neural Networks </a:t>
            </a:r>
            <a:r>
              <a:rPr lang="en-US" dirty="0"/>
              <a:t>have the ability to learn and model non-linear and complex </a:t>
            </a:r>
            <a:r>
              <a:rPr lang="en-US" dirty="0" smtClean="0"/>
              <a:t>relationships.</a:t>
            </a:r>
          </a:p>
          <a:p>
            <a:r>
              <a:rPr lang="en-US" dirty="0" smtClean="0"/>
              <a:t>Neural Networks can learn hidden relationship from input dataset </a:t>
            </a:r>
            <a:r>
              <a:rPr lang="en-US" dirty="0"/>
              <a:t>that are </a:t>
            </a:r>
            <a:r>
              <a:rPr lang="en-US" dirty="0" smtClean="0"/>
              <a:t>heteroscedasticity i.e. </a:t>
            </a:r>
            <a:r>
              <a:rPr lang="en-US" dirty="0"/>
              <a:t>d</a:t>
            </a:r>
            <a:r>
              <a:rPr lang="en-US" dirty="0" smtClean="0"/>
              <a:t>ata </a:t>
            </a:r>
            <a:r>
              <a:rPr lang="en-US" dirty="0"/>
              <a:t>with high volatility and non-constant </a:t>
            </a:r>
            <a:r>
              <a:rPr lang="en-US" dirty="0" smtClean="0"/>
              <a:t>variance.</a:t>
            </a:r>
          </a:p>
          <a:p>
            <a:r>
              <a:rPr lang="en-US" dirty="0" smtClean="0"/>
              <a:t>Robust</a:t>
            </a:r>
          </a:p>
          <a:p>
            <a:r>
              <a:rPr lang="en-US" dirty="0" smtClean="0"/>
              <a:t>Gets better over time</a:t>
            </a:r>
            <a:endParaRPr lang="en-US" dirty="0"/>
          </a:p>
        </p:txBody>
      </p:sp>
    </p:spTree>
    <p:extLst>
      <p:ext uri="{BB962C8B-B14F-4D97-AF65-F5344CB8AC3E}">
        <p14:creationId xmlns:p14="http://schemas.microsoft.com/office/powerpoint/2010/main" val="127807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a:xfrm>
            <a:off x="2231136" y="2458652"/>
            <a:ext cx="5249164" cy="3101983"/>
          </a:xfrm>
        </p:spPr>
        <p:txBody>
          <a:bodyPr/>
          <a:lstStyle/>
          <a:p>
            <a:r>
              <a:rPr lang="en-US" dirty="0" smtClean="0"/>
              <a:t>Black Box Property</a:t>
            </a:r>
          </a:p>
          <a:p>
            <a:r>
              <a:rPr lang="en-GB" altLang="en-US" dirty="0" smtClean="0"/>
              <a:t>Overfitting</a:t>
            </a:r>
          </a:p>
          <a:p>
            <a:r>
              <a:rPr lang="en-GB" altLang="en-US" dirty="0"/>
              <a:t>Training takes a lot of </a:t>
            </a:r>
            <a:r>
              <a:rPr lang="en-GB" altLang="en-US" dirty="0" smtClean="0"/>
              <a:t>time, </a:t>
            </a:r>
            <a:r>
              <a:rPr lang="en-US" dirty="0"/>
              <a:t>Computationally Expensive</a:t>
            </a:r>
          </a:p>
          <a:p>
            <a:endParaRPr lang="en-GB"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764" y="2458652"/>
            <a:ext cx="3086100"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36418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Text Placeholder 2"/>
          <p:cNvSpPr>
            <a:spLocks noGrp="1"/>
          </p:cNvSpPr>
          <p:nvPr>
            <p:ph type="body" idx="1"/>
          </p:nvPr>
        </p:nvSpPr>
        <p:spPr/>
        <p:txBody>
          <a:bodyPr/>
          <a:lstStyle/>
          <a:p>
            <a:r>
              <a:rPr lang="en-US" dirty="0"/>
              <a:t>Value at Risk</a:t>
            </a:r>
          </a:p>
          <a:p>
            <a:endParaRPr lang="en-US" dirty="0"/>
          </a:p>
        </p:txBody>
      </p:sp>
    </p:spTree>
    <p:extLst>
      <p:ext uri="{BB962C8B-B14F-4D97-AF65-F5344CB8AC3E}">
        <p14:creationId xmlns:p14="http://schemas.microsoft.com/office/powerpoint/2010/main" val="19803738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Bootstrap method</a:t>
            </a:r>
            <a:endParaRPr lang="en-US" dirty="0"/>
          </a:p>
        </p:txBody>
      </p:sp>
      <p:pic>
        <p:nvPicPr>
          <p:cNvPr id="4"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9598" t="24962" r="43436" b="7968"/>
          <a:stretch/>
        </p:blipFill>
        <p:spPr>
          <a:xfrm>
            <a:off x="3989977" y="2358154"/>
            <a:ext cx="4212045" cy="4296645"/>
          </a:xfrm>
        </p:spPr>
      </p:pic>
    </p:spTree>
    <p:extLst>
      <p:ext uri="{BB962C8B-B14F-4D97-AF65-F5344CB8AC3E}">
        <p14:creationId xmlns:p14="http://schemas.microsoft.com/office/powerpoint/2010/main" val="2303662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20192"/>
            <a:ext cx="7729728" cy="1188720"/>
          </a:xfrm>
        </p:spPr>
        <p:txBody>
          <a:bodyPr/>
          <a:lstStyle/>
          <a:p>
            <a:r>
              <a:rPr lang="en-US" dirty="0"/>
              <a:t>Monte Carlo Method</a:t>
            </a:r>
          </a:p>
        </p:txBody>
      </p:sp>
      <p:pic>
        <p:nvPicPr>
          <p:cNvPr id="4"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9598" t="24962" r="43436" b="7968"/>
          <a:stretch/>
        </p:blipFill>
        <p:spPr>
          <a:xfrm>
            <a:off x="4575551" y="2638425"/>
            <a:ext cx="3040898" cy="3101975"/>
          </a:xfrm>
        </p:spPr>
      </p:pic>
      <p:pic>
        <p:nvPicPr>
          <p:cNvPr id="6" name="Content Placeholder 3"/>
          <p:cNvPicPr>
            <a:picLocks noChangeAspect="1"/>
          </p:cNvPicPr>
          <p:nvPr/>
        </p:nvPicPr>
        <p:blipFill rotWithShape="1">
          <a:blip r:embed="rId4"/>
          <a:srcRect l="22756" t="22320" r="46594" b="8296"/>
          <a:stretch/>
        </p:blipFill>
        <p:spPr>
          <a:xfrm>
            <a:off x="4324349" y="1934584"/>
            <a:ext cx="3543301" cy="4509655"/>
          </a:xfrm>
          <a:prstGeom prst="rect">
            <a:avLst/>
          </a:prstGeom>
        </p:spPr>
      </p:pic>
    </p:spTree>
    <p:extLst>
      <p:ext uri="{BB962C8B-B14F-4D97-AF65-F5344CB8AC3E}">
        <p14:creationId xmlns:p14="http://schemas.microsoft.com/office/powerpoint/2010/main" val="3051861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a:bodyPr>
          <a:lstStyle/>
          <a:p>
            <a:r>
              <a:rPr lang="en-US" dirty="0"/>
              <a:t>Image : </a:t>
            </a:r>
            <a:r>
              <a:rPr lang="en-US" dirty="0">
                <a:hlinkClick r:id="rId3"/>
              </a:rPr>
              <a:t>https://upload.wikimedia.org/wikipedia/commons/thumb/d/d4/Correlation_examples2.svg/400px-Correlation_examples2.svg.png</a:t>
            </a:r>
            <a:endParaRPr lang="en-US" dirty="0"/>
          </a:p>
          <a:p>
            <a:r>
              <a:rPr lang="en-US" dirty="0"/>
              <a:t>Book:</a:t>
            </a:r>
          </a:p>
          <a:p>
            <a:pPr lvl="1"/>
            <a:r>
              <a:rPr lang="en-US" dirty="0"/>
              <a:t>P. G. </a:t>
            </a:r>
            <a:r>
              <a:rPr lang="en-US" dirty="0" err="1"/>
              <a:t>Mulloy</a:t>
            </a:r>
            <a:r>
              <a:rPr lang="en-US" dirty="0"/>
              <a:t>. Smoothing data with less lag. Technical Analysis of Stocks and Commodities</a:t>
            </a:r>
          </a:p>
          <a:p>
            <a:pPr lvl="1"/>
            <a:r>
              <a:rPr lang="en-US" dirty="0"/>
              <a:t>G. Appel. Technical Analysis: Power Tools for Active Investors. Financial Times Prentice Hall, 2005.</a:t>
            </a:r>
          </a:p>
          <a:p>
            <a:r>
              <a:rPr lang="en-US" dirty="0"/>
              <a:t>Also </a:t>
            </a:r>
            <a:r>
              <a:rPr lang="en-US" dirty="0">
                <a:hlinkClick r:id="rId4"/>
              </a:rPr>
              <a:t>https://stockcharts.com</a:t>
            </a:r>
            <a:r>
              <a:rPr lang="en-US" dirty="0" smtClean="0">
                <a:hlinkClick r:id="rId4"/>
              </a:rPr>
              <a:t>/</a:t>
            </a:r>
            <a:r>
              <a:rPr lang="en-US" dirty="0" smtClean="0"/>
              <a:t>, </a:t>
            </a:r>
            <a:r>
              <a:rPr lang="en-US" u="sng" dirty="0">
                <a:hlinkClick r:id="rId5"/>
              </a:rPr>
              <a:t>https://in.finance.yahoo.com</a:t>
            </a:r>
            <a:r>
              <a:rPr lang="en-US" u="sng" dirty="0" smtClean="0">
                <a:hlinkClick r:id="rId5"/>
              </a:rPr>
              <a:t>/</a:t>
            </a:r>
            <a:r>
              <a:rPr lang="en-US" u="sng" dirty="0" smtClean="0"/>
              <a:t>, </a:t>
            </a:r>
            <a:r>
              <a:rPr lang="en-US" dirty="0" smtClean="0">
                <a:hlinkClick r:id="rId6"/>
              </a:rPr>
              <a:t>http</a:t>
            </a:r>
            <a:r>
              <a:rPr lang="en-US" dirty="0">
                <a:hlinkClick r:id="rId6"/>
              </a:rPr>
              <a:t>://</a:t>
            </a:r>
            <a:r>
              <a:rPr lang="en-US" dirty="0" smtClean="0">
                <a:hlinkClick r:id="rId6"/>
              </a:rPr>
              <a:t>colah.github.io/posts/2015-08-Understanding-LSTMs/</a:t>
            </a:r>
            <a:r>
              <a:rPr lang="en-US" dirty="0" smtClean="0"/>
              <a:t>, </a:t>
            </a:r>
            <a:r>
              <a:rPr lang="en-US" dirty="0" smtClean="0">
                <a:hlinkClick r:id="rId7"/>
              </a:rPr>
              <a:t>http</a:t>
            </a:r>
            <a:r>
              <a:rPr lang="en-US" dirty="0">
                <a:hlinkClick r:id="rId7"/>
              </a:rPr>
              <a:t>://</a:t>
            </a:r>
            <a:r>
              <a:rPr lang="en-US" dirty="0" smtClean="0">
                <a:hlinkClick r:id="rId7"/>
              </a:rPr>
              <a:t>en.wikipedia.org/wiki/Quantile/</a:t>
            </a:r>
            <a:r>
              <a:rPr lang="en-US" dirty="0" smtClean="0"/>
              <a:t> </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515355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4149" y="3862317"/>
            <a:ext cx="8297839" cy="1862048"/>
          </a:xfrm>
          <a:prstGeom prst="rect">
            <a:avLst/>
          </a:prstGeom>
          <a:noFill/>
        </p:spPr>
        <p:txBody>
          <a:bodyPr wrap="square" rtlCol="0">
            <a:spAutoFit/>
          </a:bodyPr>
          <a:lstStyle/>
          <a:p>
            <a:r>
              <a:rPr lang="en-US" sz="11500" b="1" dirty="0" smtClean="0">
                <a:solidFill>
                  <a:srgbClr val="002060"/>
                </a:solidFill>
                <a:latin typeface="Vivaldi" panose="03020602050506090804" pitchFamily="66" charset="0"/>
                <a:ea typeface="Verdana" panose="020B0604030504040204" pitchFamily="34" charset="0"/>
              </a:rPr>
              <a:t>Thank You</a:t>
            </a:r>
            <a:endParaRPr lang="en-US" sz="11500" b="1" dirty="0">
              <a:solidFill>
                <a:srgbClr val="002060"/>
              </a:solidFill>
              <a:latin typeface="Vivaldi" panose="03020602050506090804" pitchFamily="66" charset="0"/>
              <a:ea typeface="Verdana" panose="020B0604030504040204" pitchFamily="34" charset="0"/>
            </a:endParaRPr>
          </a:p>
        </p:txBody>
      </p:sp>
    </p:spTree>
    <p:extLst>
      <p:ext uri="{BB962C8B-B14F-4D97-AF65-F5344CB8AC3E}">
        <p14:creationId xmlns:p14="http://schemas.microsoft.com/office/powerpoint/2010/main" val="4158462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Impacts the Stock Market</a:t>
            </a:r>
          </a:p>
        </p:txBody>
      </p:sp>
      <p:graphicFrame>
        <p:nvGraphicFramePr>
          <p:cNvPr id="4" name="Diagram 3"/>
          <p:cNvGraphicFramePr/>
          <p:nvPr>
            <p:extLst>
              <p:ext uri="{D42A27DB-BD31-4B8C-83A1-F6EECF244321}">
                <p14:modId xmlns:p14="http://schemas.microsoft.com/office/powerpoint/2010/main" val="3045312025"/>
              </p:ext>
            </p:extLst>
          </p:nvPr>
        </p:nvGraphicFramePr>
        <p:xfrm>
          <a:off x="2032000"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204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41115277"/>
              </p:ext>
            </p:extLst>
          </p:nvPr>
        </p:nvGraphicFramePr>
        <p:xfrm>
          <a:off x="2150364" y="1333500"/>
          <a:ext cx="7721600" cy="50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2142236" y="316992"/>
            <a:ext cx="7729728" cy="1188720"/>
          </a:xfrm>
        </p:spPr>
        <p:txBody>
          <a:bodyPr/>
          <a:lstStyle/>
          <a:p>
            <a:r>
              <a:rPr lang="en-US" dirty="0" smtClean="0"/>
              <a:t>Methodology</a:t>
            </a:r>
            <a:endParaRPr lang="en-US" dirty="0"/>
          </a:p>
        </p:txBody>
      </p:sp>
    </p:spTree>
    <p:extLst>
      <p:ext uri="{BB962C8B-B14F-4D97-AF65-F5344CB8AC3E}">
        <p14:creationId xmlns:p14="http://schemas.microsoft.com/office/powerpoint/2010/main" val="334135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Fundamental analysis</a:t>
            </a:r>
            <a:endParaRPr lang="en-US" dirty="0"/>
          </a:p>
        </p:txBody>
      </p:sp>
      <p:sp>
        <p:nvSpPr>
          <p:cNvPr id="3" name="Content Placeholder 2"/>
          <p:cNvSpPr>
            <a:spLocks noGrp="1"/>
          </p:cNvSpPr>
          <p:nvPr>
            <p:ph sz="half" idx="2"/>
          </p:nvPr>
        </p:nvSpPr>
        <p:spPr/>
        <p:txBody>
          <a:bodyPr/>
          <a:lstStyle/>
          <a:p>
            <a:r>
              <a:rPr lang="en-US" dirty="0"/>
              <a:t>Deals with cause of </a:t>
            </a:r>
            <a:r>
              <a:rPr lang="en-US" dirty="0" smtClean="0"/>
              <a:t>Market</a:t>
            </a:r>
          </a:p>
          <a:p>
            <a:r>
              <a:rPr lang="en-US" dirty="0"/>
              <a:t>This method is most suited for long term forecasting. </a:t>
            </a:r>
          </a:p>
          <a:p>
            <a:r>
              <a:rPr lang="en-US" dirty="0"/>
              <a:t>Macro Economic Factors are taken into consideration</a:t>
            </a:r>
          </a:p>
          <a:p>
            <a:pPr lvl="1"/>
            <a:r>
              <a:rPr lang="en-US" dirty="0"/>
              <a:t>Companies' Growth</a:t>
            </a:r>
          </a:p>
          <a:p>
            <a:pPr lvl="1"/>
            <a:r>
              <a:rPr lang="en-US" dirty="0"/>
              <a:t>Rivals growth</a:t>
            </a:r>
          </a:p>
          <a:p>
            <a:pPr lvl="1"/>
            <a:endParaRPr lang="en-US" dirty="0"/>
          </a:p>
          <a:p>
            <a:endParaRPr lang="en-US" dirty="0"/>
          </a:p>
        </p:txBody>
      </p:sp>
      <p:sp>
        <p:nvSpPr>
          <p:cNvPr id="4" name="Content Placeholder 3"/>
          <p:cNvSpPr>
            <a:spLocks noGrp="1"/>
          </p:cNvSpPr>
          <p:nvPr>
            <p:ph sz="quarter" idx="4"/>
          </p:nvPr>
        </p:nvSpPr>
        <p:spPr/>
        <p:txBody>
          <a:bodyPr/>
          <a:lstStyle/>
          <a:p>
            <a:r>
              <a:rPr lang="en-US" dirty="0"/>
              <a:t>Study of past Market action for the purpose of forecasting future prices</a:t>
            </a:r>
          </a:p>
          <a:p>
            <a:r>
              <a:rPr lang="en-US" dirty="0"/>
              <a:t>It is part of forecasting the price direction </a:t>
            </a:r>
            <a:endParaRPr lang="en-US" dirty="0" smtClean="0"/>
          </a:p>
          <a:p>
            <a:r>
              <a:rPr lang="en-US" dirty="0" smtClean="0"/>
              <a:t>This </a:t>
            </a:r>
            <a:r>
              <a:rPr lang="en-US" dirty="0"/>
              <a:t>method is suitable for short term predictions. </a:t>
            </a:r>
          </a:p>
          <a:p>
            <a:endParaRPr lang="en-US" dirty="0"/>
          </a:p>
          <a:p>
            <a:endParaRPr lang="en-US" dirty="0"/>
          </a:p>
        </p:txBody>
      </p:sp>
      <p:sp>
        <p:nvSpPr>
          <p:cNvPr id="5" name="Text Placeholder 4"/>
          <p:cNvSpPr>
            <a:spLocks noGrp="1"/>
          </p:cNvSpPr>
          <p:nvPr>
            <p:ph type="body" sz="quarter" idx="13"/>
          </p:nvPr>
        </p:nvSpPr>
        <p:spPr/>
        <p:txBody>
          <a:bodyPr/>
          <a:lstStyle/>
          <a:p>
            <a:r>
              <a:rPr lang="en-US" dirty="0" smtClean="0"/>
              <a:t>Technical analysis</a:t>
            </a:r>
            <a:endParaRPr lang="en-US" dirty="0"/>
          </a:p>
        </p:txBody>
      </p:sp>
      <p:sp>
        <p:nvSpPr>
          <p:cNvPr id="6" name="Title 5"/>
          <p:cNvSpPr>
            <a:spLocks noGrp="1"/>
          </p:cNvSpPr>
          <p:nvPr>
            <p:ph type="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248253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31135" y="370332"/>
            <a:ext cx="7729728" cy="11887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smtClean="0"/>
              <a:t>Technical Analysis</a:t>
            </a:r>
            <a:endParaRPr lang="en-US" dirty="0"/>
          </a:p>
        </p:txBody>
      </p:sp>
      <p:graphicFrame>
        <p:nvGraphicFramePr>
          <p:cNvPr id="3" name="Diagram 2"/>
          <p:cNvGraphicFramePr/>
          <p:nvPr>
            <p:extLst>
              <p:ext uri="{D42A27DB-BD31-4B8C-83A1-F6EECF244321}">
                <p14:modId xmlns:p14="http://schemas.microsoft.com/office/powerpoint/2010/main" val="2501238487"/>
              </p:ext>
            </p:extLst>
          </p:nvPr>
        </p:nvGraphicFramePr>
        <p:xfrm>
          <a:off x="2319865" y="1288118"/>
          <a:ext cx="7552267" cy="4569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47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Simple Moving Average</a:t>
            </a:r>
            <a:endParaRPr lang="en-US" b="1" dirty="0"/>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1"/>
                <a:ext cx="5388864" cy="1209430"/>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ClrTx/>
                  <a:buFont typeface="Arial" panose="020B0604020202020204" pitchFamily="34" charset="0"/>
                  <a:buNone/>
                </a:pPr>
                <a:r>
                  <a:rPr lang="en-US" altLang="en-US" dirty="0" smtClean="0"/>
                  <a:t>Simple Means of n days</a:t>
                </a:r>
                <a14:m>
                  <m:oMath xmlns:m="http://schemas.openxmlformats.org/officeDocument/2006/math">
                    <m:r>
                      <a:rPr lang="en-US" altLang="en-US" i="1" dirty="0" smtClean="0">
                        <a:latin typeface="Cambria Math" panose="02040503050406030204" pitchFamily="18" charset="0"/>
                      </a:rPr>
                      <m:t> </m:t>
                    </m:r>
                  </m:oMath>
                </a14:m>
                <a:endParaRPr lang="en-US" altLang="en-US" i="1" dirty="0" smtClean="0">
                  <a:latin typeface="Cambria Math" panose="02040503050406030204" pitchFamily="18" charset="0"/>
                </a:endParaRPr>
              </a:p>
              <a:p>
                <a:pPr marL="109728"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𝑆𝑀𝐴</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𝑠𝑢𝑚</m:t>
                          </m:r>
                          <m:r>
                            <a:rPr lang="en-US" i="1" smtClean="0">
                              <a:latin typeface="Cambria Math" panose="02040503050406030204" pitchFamily="18" charset="0"/>
                            </a:rPr>
                            <m:t> </m:t>
                          </m:r>
                          <m:r>
                            <a:rPr lang="en-US" i="1" smtClean="0">
                              <a:latin typeface="Cambria Math" panose="02040503050406030204" pitchFamily="18" charset="0"/>
                            </a:rPr>
                            <m:t>𝑜𝑓</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r>
                            <a:rPr lang="en-US" i="1" smtClean="0">
                              <a:latin typeface="Cambria Math" panose="02040503050406030204" pitchFamily="18" charset="0"/>
                            </a:rPr>
                            <m:t>𝑝𝑒𝑟𝑖𝑜𝑑</m:t>
                          </m:r>
                          <m:r>
                            <a:rPr lang="en-US" i="1" smtClean="0">
                              <a:latin typeface="Cambria Math" panose="02040503050406030204" pitchFamily="18" charset="0"/>
                            </a:rPr>
                            <m:t> </m:t>
                          </m:r>
                          <m:r>
                            <a:rPr lang="en-US" i="1" smtClean="0">
                              <a:latin typeface="Cambria Math" panose="02040503050406030204" pitchFamily="18" charset="0"/>
                            </a:rPr>
                            <m:t>𝑝𝑟𝑖𝑐𝑒</m:t>
                          </m:r>
                          <m:r>
                            <a:rPr lang="en-US" i="1" smtClean="0">
                              <a:latin typeface="Cambria Math" panose="02040503050406030204" pitchFamily="18" charset="0"/>
                            </a:rPr>
                            <m:t>)</m:t>
                          </m:r>
                        </m:num>
                        <m:den>
                          <m:r>
                            <a:rPr lang="en-US" i="1" smtClean="0">
                              <a:latin typeface="Cambria Math" panose="02040503050406030204" pitchFamily="18" charset="0"/>
                            </a:rPr>
                            <m:t>𝑛</m:t>
                          </m:r>
                        </m:den>
                      </m:f>
                    </m:oMath>
                  </m:oMathPara>
                </a14:m>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1"/>
                <a:ext cx="5388864" cy="1209430"/>
              </a:xfrm>
              <a:prstGeom prst="rect">
                <a:avLst/>
              </a:prstGeom>
              <a:blipFill>
                <a:blip r:embed="rId3"/>
                <a:stretch>
                  <a:fillRect l="-905" t="-3030"/>
                </a:stretch>
              </a:blipFill>
            </p:spPr>
            <p:txBody>
              <a:bodyPr/>
              <a:lstStyle/>
              <a:p>
                <a:r>
                  <a:rPr lang="en-US">
                    <a:noFill/>
                  </a:rPr>
                  <a:t> </a:t>
                </a:r>
              </a:p>
            </p:txBody>
          </p:sp>
        </mc:Fallback>
      </mc:AlternateContent>
      <p:sp>
        <p:nvSpPr>
          <p:cNvPr id="4" name="Text Placeholder 4"/>
          <p:cNvSpPr txBox="1">
            <a:spLocks/>
          </p:cNvSpPr>
          <p:nvPr/>
        </p:nvSpPr>
        <p:spPr>
          <a:xfrm>
            <a:off x="507831" y="2044701"/>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Exponential Moving Average</a:t>
            </a:r>
            <a:endParaRPr lang="en-US" b="1" dirty="0"/>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492133"/>
                <a:ext cx="8293269" cy="213677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smtClean="0">
                          <a:latin typeface="Cambria Math" panose="02040503050406030204" pitchFamily="18" charset="0"/>
                        </a:rPr>
                        <m:t>𝐼𝑛𝑖𝑡𝑖𝑎𝑙</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𝑆𝑀𝐴</m:t>
                      </m:r>
                      <m:r>
                        <a:rPr lang="en-US" altLang="en-US" i="1" dirty="0" smtClean="0">
                          <a:latin typeface="Cambria Math" panose="02040503050406030204" pitchFamily="18" charset="0"/>
                        </a:rPr>
                        <m:t>: </m:t>
                      </m:r>
                      <m:f>
                        <m:fPr>
                          <m:ctrlPr>
                            <a:rPr lang="en-US" altLang="en-US" i="1" dirty="0">
                              <a:latin typeface="Cambria Math" panose="02040503050406030204" pitchFamily="18" charset="0"/>
                            </a:rPr>
                          </m:ctrlPr>
                        </m:fPr>
                        <m:num>
                          <m:r>
                            <a:rPr lang="en-US" altLang="en-US" i="1" dirty="0" smtClean="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m:t>
                          </m:r>
                          <m:r>
                            <a:rPr lang="en-US" altLang="en-US" i="1" dirty="0">
                              <a:latin typeface="Cambria Math" panose="02040503050406030204" pitchFamily="18" charset="0"/>
                            </a:rPr>
                            <m:t>𝑠𝑢𝑚</m:t>
                          </m:r>
                        </m:num>
                        <m:den>
                          <m:r>
                            <a:rPr lang="en-US" altLang="en-US" i="1" dirty="0" smtClean="0">
                              <a:latin typeface="Cambria Math" panose="02040503050406030204" pitchFamily="18" charset="0"/>
                            </a:rPr>
                            <m:t>𝑛</m:t>
                          </m:r>
                        </m:den>
                      </m:f>
                    </m:oMath>
                  </m:oMathPara>
                </a14:m>
                <a:endParaRPr lang="en-US" altLang="en-US" i="1" dirty="0" smtClean="0">
                  <a:latin typeface="Cambria Math" panose="02040503050406030204" pitchFamily="18" charset="0"/>
                </a:endParaRPr>
              </a:p>
              <a:p>
                <a:pPr marL="0" indent="0" eaLnBrk="0" fontAlgn="base" hangingPunct="0">
                  <a:spcBef>
                    <a:spcPct val="0"/>
                  </a:spcBef>
                  <a:spcAft>
                    <a:spcPct val="0"/>
                  </a:spcAft>
                  <a:buFontTx/>
                  <a:buNone/>
                </a:pPr>
                <a14:m>
                  <m:oMathPara xmlns:m="http://schemas.openxmlformats.org/officeDocument/2006/math">
                    <m:oMathParaPr>
                      <m:jc m:val="centerGroup"/>
                    </m:oMathParaPr>
                    <m:oMath xmlns:m="http://schemas.openxmlformats.org/officeDocument/2006/math">
                      <m:r>
                        <a:rPr lang="en-US" altLang="en-US" i="1" dirty="0">
                          <a:latin typeface="Cambria Math" panose="02040503050406030204" pitchFamily="18" charset="0"/>
                        </a:rPr>
                        <m:t> </m:t>
                      </m:r>
                    </m:oMath>
                  </m:oMathPara>
                </a14:m>
                <a:endParaRPr lang="en-US" altLang="en-US" dirty="0">
                  <a:latin typeface="Menlo"/>
                </a:endParaRPr>
              </a:p>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𝑀𝑢𝑙𝑡𝑖𝑝𝑙𝑖𝑒𝑟</m:t>
                      </m:r>
                      <m:r>
                        <a:rPr lang="en-US" altLang="en-US" i="1" dirty="0">
                          <a:latin typeface="Cambria Math" panose="02040503050406030204" pitchFamily="18" charset="0"/>
                        </a:rPr>
                        <m:t>: </m:t>
                      </m:r>
                      <m:d>
                        <m:dPr>
                          <m:ctrlPr>
                            <a:rPr lang="en-US" altLang="en-US" i="1" dirty="0">
                              <a:latin typeface="Cambria Math" panose="02040503050406030204" pitchFamily="18" charset="0"/>
                            </a:rPr>
                          </m:ctrlPr>
                        </m:dPr>
                        <m:e>
                          <m:f>
                            <m:fPr>
                              <m:ctrlPr>
                                <a:rPr lang="en-US" altLang="en-US" i="1" dirty="0">
                                  <a:latin typeface="Cambria Math" panose="02040503050406030204" pitchFamily="18" charset="0"/>
                                </a:rPr>
                              </m:ctrlPr>
                            </m:fPr>
                            <m:num>
                              <m:r>
                                <a:rPr lang="en-US" altLang="en-US" i="1" dirty="0" smtClean="0">
                                  <a:latin typeface="Cambria Math" panose="02040503050406030204" pitchFamily="18" charset="0"/>
                                </a:rPr>
                                <m:t>2</m:t>
                              </m:r>
                            </m:num>
                            <m:den>
                              <m:d>
                                <m:dPr>
                                  <m:ctrlPr>
                                    <a:rPr lang="en-US" altLang="en-US" i="1" dirty="0">
                                      <a:latin typeface="Cambria Math" panose="02040503050406030204" pitchFamily="18" charset="0"/>
                                    </a:rPr>
                                  </m:ctrlPr>
                                </m:dPr>
                                <m:e>
                                  <m:r>
                                    <a:rPr lang="en-US" altLang="en-US" i="1" dirty="0">
                                      <a:latin typeface="Cambria Math" panose="02040503050406030204" pitchFamily="18" charset="0"/>
                                    </a:rPr>
                                    <m:t>𝑇𝑖𝑚𝑒</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𝑝𝑒𝑟𝑖𝑜𝑑𝑠</m:t>
                                  </m:r>
                                  <m:r>
                                    <a:rPr lang="en-US" altLang="en-US" i="1" dirty="0">
                                      <a:latin typeface="Cambria Math" panose="02040503050406030204" pitchFamily="18" charset="0"/>
                                    </a:rPr>
                                    <m:t> + 1</m:t>
                                  </m:r>
                                </m:e>
                              </m:d>
                            </m:den>
                          </m:f>
                        </m:e>
                      </m:d>
                    </m:oMath>
                  </m:oMathPara>
                </a14:m>
                <a:endParaRPr lang="en-US" altLang="en-US" i="1" dirty="0" smtClean="0">
                  <a:latin typeface="Cambria Math" panose="02040503050406030204" pitchFamily="18" charset="0"/>
                </a:endParaRPr>
              </a:p>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𝐸𝑀𝐴</m:t>
                      </m:r>
                      <m:r>
                        <a:rPr lang="en-US" altLang="en-US" i="1" dirty="0">
                          <a:latin typeface="Cambria Math" panose="02040503050406030204" pitchFamily="18" charset="0"/>
                        </a:rPr>
                        <m:t>: </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𝐶𝑙𝑜𝑠𝑒</m:t>
                          </m:r>
                          <m:r>
                            <a:rPr lang="en-US" altLang="en-US" i="1" dirty="0">
                              <a:latin typeface="Cambria Math" panose="02040503050406030204" pitchFamily="18" charset="0"/>
                            </a:rPr>
                            <m:t> − </m:t>
                          </m:r>
                          <m:r>
                            <a:rPr lang="en-US" altLang="en-US" i="1" dirty="0">
                              <a:latin typeface="Cambria Math" panose="02040503050406030204" pitchFamily="18" charset="0"/>
                            </a:rPr>
                            <m:t>𝐸𝑀𝐴</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𝑝𝑟𝑒𝑣𝑖𝑜𝑢𝑠</m:t>
                              </m:r>
                              <m:r>
                                <a:rPr lang="en-US" altLang="en-US" i="1" dirty="0">
                                  <a:latin typeface="Cambria Math" panose="02040503050406030204" pitchFamily="18" charset="0"/>
                                </a:rPr>
                                <m:t> </m:t>
                              </m:r>
                              <m:r>
                                <a:rPr lang="en-US" altLang="en-US" i="1" dirty="0">
                                  <a:latin typeface="Cambria Math" panose="02040503050406030204" pitchFamily="18" charset="0"/>
                                </a:rPr>
                                <m:t>𝑑𝑎𝑦</m:t>
                              </m:r>
                            </m:e>
                          </m:d>
                        </m:e>
                      </m:d>
                      <m:r>
                        <a:rPr lang="en-US" altLang="en-US" i="1" dirty="0" smtClean="0">
                          <a:latin typeface="Cambria Math" panose="02040503050406030204" pitchFamily="18" charset="0"/>
                        </a:rPr>
                        <m:t>∗ </m:t>
                      </m:r>
                      <m:r>
                        <a:rPr lang="en-US" altLang="en-US" i="1" dirty="0">
                          <a:latin typeface="Cambria Math" panose="02040503050406030204" pitchFamily="18" charset="0"/>
                        </a:rPr>
                        <m:t>𝑚𝑢𝑙𝑡𝑖𝑝𝑙𝑖𝑒𝑟</m:t>
                      </m:r>
                      <m:r>
                        <a:rPr lang="en-US" altLang="en-US" i="1" dirty="0">
                          <a:latin typeface="Cambria Math" panose="02040503050406030204" pitchFamily="18" charset="0"/>
                        </a:rPr>
                        <m:t> + </m:t>
                      </m:r>
                      <m:r>
                        <a:rPr lang="en-US" altLang="en-US" i="1" dirty="0">
                          <a:latin typeface="Cambria Math" panose="02040503050406030204" pitchFamily="18" charset="0"/>
                        </a:rPr>
                        <m:t>𝐸𝑀𝐴</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𝑝𝑟𝑒𝑣𝑖𝑜𝑢𝑠</m:t>
                          </m:r>
                          <m:r>
                            <a:rPr lang="en-US" altLang="en-US" i="1" dirty="0">
                              <a:latin typeface="Cambria Math" panose="02040503050406030204" pitchFamily="18" charset="0"/>
                            </a:rPr>
                            <m:t> </m:t>
                          </m:r>
                          <m:r>
                            <a:rPr lang="en-US" altLang="en-US" i="1" dirty="0">
                              <a:latin typeface="Cambria Math" panose="02040503050406030204" pitchFamily="18" charset="0"/>
                            </a:rPr>
                            <m:t>𝑑𝑎𝑦</m:t>
                          </m:r>
                        </m:e>
                      </m:d>
                    </m:oMath>
                  </m:oMathPara>
                </a14:m>
                <a:endParaRPr lang="en-US" altLang="en-US" i="1" dirty="0" smtClean="0">
                  <a:latin typeface="Cambria Math" panose="02040503050406030204" pitchFamily="18" charset="0"/>
                </a:endParaRPr>
              </a:p>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smtClean="0">
                          <a:latin typeface="Cambria Math" panose="02040503050406030204" pitchFamily="18" charset="0"/>
                        </a:rPr>
                        <m:t>𝑛</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𝑜𝑓</m:t>
                      </m:r>
                      <m:r>
                        <a:rPr lang="en-US" altLang="en-US" i="1" dirty="0">
                          <a:latin typeface="Cambria Math" panose="02040503050406030204" pitchFamily="18" charset="0"/>
                        </a:rPr>
                        <m:t> </m:t>
                      </m:r>
                      <m:r>
                        <a:rPr lang="en-US" altLang="en-US" i="1" dirty="0" smtClean="0">
                          <a:latin typeface="Cambria Math" panose="02040503050406030204" pitchFamily="18" charset="0"/>
                        </a:rPr>
                        <m:t>𝑝𝑟𝑖𝑜𝑑𝑠</m:t>
                      </m:r>
                    </m:oMath>
                  </m:oMathPara>
                </a14:m>
                <a:endParaRPr lang="en-US" altLang="en-US" dirty="0">
                  <a:latin typeface="Menlo"/>
                </a:endParaRPr>
              </a:p>
              <a:p>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492133"/>
                <a:ext cx="8293269" cy="2136773"/>
              </a:xfrm>
              <a:prstGeom prst="rect">
                <a:avLst/>
              </a:prstGeom>
              <a:blipFill>
                <a:blip r:embed="rId4"/>
                <a:stretch>
                  <a:fillRect b="-571"/>
                </a:stretch>
              </a:blipFill>
            </p:spPr>
            <p:txBody>
              <a:bodyPr/>
              <a:lstStyle/>
              <a:p>
                <a:r>
                  <a:rPr lang="en-US">
                    <a:noFill/>
                  </a:rPr>
                  <a:t> </a:t>
                </a:r>
              </a:p>
            </p:txBody>
          </p:sp>
        </mc:Fallback>
      </mc:AlternateContent>
      <p:sp>
        <p:nvSpPr>
          <p:cNvPr id="6" name="Text Placeholder 2"/>
          <p:cNvSpPr txBox="1">
            <a:spLocks/>
          </p:cNvSpPr>
          <p:nvPr/>
        </p:nvSpPr>
        <p:spPr>
          <a:xfrm>
            <a:off x="507831" y="4790832"/>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Moving Average Convergence/Divergence (MACD)</a:t>
            </a:r>
            <a:endParaRPr lang="en-US" b="1" dirty="0"/>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5248032"/>
                <a:ext cx="8994224" cy="127585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𝑀𝐴𝐶𝐷𝐿𝑖𝑛𝑒</m:t>
                      </m:r>
                      <m:r>
                        <a:rPr lang="en-US" i="1" smtClean="0">
                          <a:latin typeface="Cambria Math" panose="02040503050406030204" pitchFamily="18" charset="0"/>
                        </a:rPr>
                        <m:t>=</m:t>
                      </m:r>
                      <m:r>
                        <a:rPr lang="en-US" i="1" smtClean="0">
                          <a:latin typeface="Cambria Math" panose="02040503050406030204" pitchFamily="18" charset="0"/>
                        </a:rPr>
                        <m:t>𝐸𝑀𝐴</m:t>
                      </m:r>
                      <m:d>
                        <m:dPr>
                          <m:ctrlPr>
                            <a:rPr lang="en-US" i="1">
                              <a:latin typeface="Cambria Math" panose="02040503050406030204" pitchFamily="18" charset="0"/>
                            </a:rPr>
                          </m:ctrlPr>
                        </m:dPr>
                        <m:e>
                          <m:r>
                            <a:rPr lang="en-US" i="1">
                              <a:latin typeface="Cambria Math" panose="02040503050406030204" pitchFamily="18" charset="0"/>
                            </a:rPr>
                            <m:t>𝐶𝑙𝑜𝑠𝑒</m:t>
                          </m:r>
                          <m:r>
                            <a:rPr lang="en-US" i="1">
                              <a:latin typeface="Cambria Math" panose="02040503050406030204" pitchFamily="18" charset="0"/>
                            </a:rPr>
                            <m:t>,12</m:t>
                          </m:r>
                        </m:e>
                      </m:d>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r>
                        <a:rPr lang="en-US" i="1">
                          <a:latin typeface="Cambria Math" panose="02040503050406030204" pitchFamily="18" charset="0"/>
                        </a:rPr>
                        <m:t>𝐶𝑙𝑜𝑠𝑒</m:t>
                      </m:r>
                      <m:r>
                        <a:rPr lang="en-US" i="1">
                          <a:latin typeface="Cambria Math" panose="02040503050406030204" pitchFamily="18" charset="0"/>
                        </a:rPr>
                        <m:t>,26)</m:t>
                      </m:r>
                    </m:oMath>
                  </m:oMathPara>
                </a14:m>
                <a:endParaRPr lang="en-US" dirty="0"/>
              </a:p>
              <a:p>
                <a:pPr marL="0" indent="0">
                  <a:buFont typeface="Arial" panose="020B0604020202020204" pitchFamily="34" charset="0"/>
                  <a:buNone/>
                </a:pPr>
                <a:endParaRPr lang="en-US" i="1" dirty="0" smtClean="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𝑀𝐴𝐶𝐷𝑆𝑖𝑔𝑛𝑎𝑙</m:t>
                      </m:r>
                      <m:r>
                        <a:rPr lang="en-US" i="1" dirty="0" smtClean="0">
                          <a:latin typeface="Cambria Math" panose="02040503050406030204" pitchFamily="18" charset="0"/>
                        </a:rPr>
                        <m:t> = </m:t>
                      </m:r>
                      <m:r>
                        <a:rPr lang="en-US" i="1" dirty="0" smtClean="0">
                          <a:latin typeface="Cambria Math" panose="02040503050406030204" pitchFamily="18" charset="0"/>
                        </a:rPr>
                        <m:t>𝐸𝑀𝐴</m:t>
                      </m:r>
                      <m:r>
                        <a:rPr lang="en-US" i="1" dirty="0" smtClean="0">
                          <a:latin typeface="Cambria Math" panose="02040503050406030204" pitchFamily="18" charset="0"/>
                        </a:rPr>
                        <m:t>(</m:t>
                      </m:r>
                      <m:r>
                        <a:rPr lang="en-US" i="1" dirty="0" smtClean="0">
                          <a:latin typeface="Cambria Math" panose="02040503050406030204" pitchFamily="18" charset="0"/>
                        </a:rPr>
                        <m:t>𝑀𝐴𝐶𝐷𝐿𝑖𝑛𝑒</m:t>
                      </m:r>
                      <m:r>
                        <a:rPr lang="en-US" i="1" dirty="0" smtClean="0">
                          <a:latin typeface="Cambria Math" panose="02040503050406030204" pitchFamily="18" charset="0"/>
                        </a:rPr>
                        <m:t>,9)</m:t>
                      </m:r>
                    </m:oMath>
                  </m:oMathPara>
                </a14:m>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5248032"/>
                <a:ext cx="8994224" cy="1275859"/>
              </a:xfrm>
              <a:prstGeom prst="rect">
                <a:avLst/>
              </a:prstGeom>
              <a:blipFill>
                <a:blip r:embed="rId5"/>
                <a:stretch>
                  <a:fillRect l="-203"/>
                </a:stretch>
              </a:blipFill>
            </p:spPr>
            <p:txBody>
              <a:bodyPr/>
              <a:lstStyle/>
              <a:p>
                <a:r>
                  <a:rPr lang="en-US">
                    <a:noFill/>
                  </a:rPr>
                  <a:t> </a:t>
                </a:r>
              </a:p>
            </p:txBody>
          </p:sp>
        </mc:Fallback>
      </mc:AlternateContent>
    </p:spTree>
    <p:extLst>
      <p:ext uri="{BB962C8B-B14F-4D97-AF65-F5344CB8AC3E}">
        <p14:creationId xmlns:p14="http://schemas.microsoft.com/office/powerpoint/2010/main" val="132789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Triple Exponential Moving </a:t>
            </a:r>
            <a:r>
              <a:rPr lang="en-US" b="1" dirty="0" smtClean="0"/>
              <a:t>Average (TEMA)</a:t>
            </a:r>
            <a:endParaRPr lang="en-US" b="1" dirty="0"/>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1"/>
                <a:ext cx="7874000" cy="6633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𝑇𝐸𝑀𝐴</m:t>
                      </m:r>
                      <m:r>
                        <a:rPr lang="en-US" i="1">
                          <a:latin typeface="Cambria Math" panose="02040503050406030204" pitchFamily="18" charset="0"/>
                        </a:rPr>
                        <m:t>=3∗</m:t>
                      </m:r>
                      <m:r>
                        <a:rPr lang="en-US" i="1">
                          <a:latin typeface="Cambria Math" panose="02040503050406030204" pitchFamily="18" charset="0"/>
                        </a:rPr>
                        <m:t>𝐸𝑀𝐴</m:t>
                      </m:r>
                      <m:r>
                        <a:rPr lang="en-US" i="1">
                          <a:latin typeface="Cambria Math" panose="02040503050406030204" pitchFamily="18" charset="0"/>
                        </a:rPr>
                        <m:t> −3∗</m:t>
                      </m:r>
                      <m:r>
                        <a:rPr lang="en-US" i="1">
                          <a:latin typeface="Cambria Math" panose="02040503050406030204" pitchFamily="18" charset="0"/>
                        </a:rPr>
                        <m:t>𝐸𝑀𝐴</m:t>
                      </m:r>
                      <m:d>
                        <m:dPr>
                          <m:ctrlPr>
                            <a:rPr lang="en-US" i="1">
                              <a:latin typeface="Cambria Math" panose="02040503050406030204" pitchFamily="18" charset="0"/>
                            </a:rPr>
                          </m:ctrlPr>
                        </m:dPr>
                        <m:e>
                          <m:r>
                            <a:rPr lang="en-US" i="1">
                              <a:latin typeface="Cambria Math" panose="02040503050406030204" pitchFamily="18" charset="0"/>
                            </a:rPr>
                            <m:t>𝐸𝑀𝐴</m:t>
                          </m:r>
                        </m:e>
                      </m:d>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oMath>
                  </m:oMathPara>
                </a14:m>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1"/>
                <a:ext cx="7874000" cy="6633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044701"/>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Bollinger Bands</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492133"/>
                <a:ext cx="8293269" cy="213677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𝑀𝑖𝑑𝑑𝑙𝑒𝐵𝑎𝑛𝑑</m:t>
                      </m:r>
                      <m:r>
                        <a:rPr lang="en-US" i="1" dirty="0">
                          <a:latin typeface="Cambria Math" panose="02040503050406030204" pitchFamily="18" charset="0"/>
                        </a:rPr>
                        <m:t> = </m:t>
                      </m:r>
                      <m:r>
                        <a:rPr lang="en-US" i="1" dirty="0">
                          <a:latin typeface="Cambria Math" panose="02040503050406030204" pitchFamily="18" charset="0"/>
                        </a:rPr>
                        <m:t>𝑆𝑀𝐴</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 (4.5) </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𝑈𝑝𝑝𝑒𝑟𝐵𝑎𝑛𝑑</m:t>
                      </m:r>
                      <m:r>
                        <a:rPr lang="en-US" i="1" dirty="0">
                          <a:latin typeface="Cambria Math" panose="02040503050406030204" pitchFamily="18" charset="0"/>
                        </a:rPr>
                        <m:t> = </m:t>
                      </m:r>
                      <m:r>
                        <a:rPr lang="en-US" i="1" dirty="0">
                          <a:latin typeface="Cambria Math" panose="02040503050406030204" pitchFamily="18" charset="0"/>
                        </a:rPr>
                        <m:t>𝑆𝑀𝐴</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 + </m:t>
                      </m:r>
                      <m:r>
                        <a:rPr lang="en-US" i="1" dirty="0">
                          <a:latin typeface="Cambria Math" panose="02040503050406030204" pitchFamily="18" charset="0"/>
                        </a:rPr>
                        <m:t>𝑆𝐷</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,20)∗2 (4.6) </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𝐿𝑜𝑤𝑒𝑟𝐵𝑎𝑛𝑑</m:t>
                      </m:r>
                      <m:r>
                        <a:rPr lang="en-US" i="1" dirty="0">
                          <a:latin typeface="Cambria Math" panose="02040503050406030204" pitchFamily="18" charset="0"/>
                        </a:rPr>
                        <m:t> = </m:t>
                      </m:r>
                      <m:r>
                        <a:rPr lang="en-US" i="1" dirty="0">
                          <a:latin typeface="Cambria Math" panose="02040503050406030204" pitchFamily="18" charset="0"/>
                        </a:rPr>
                        <m:t>𝑆𝑀𝐴</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m:t>
                      </m:r>
                      <m:r>
                        <a:rPr lang="en-US" i="1" dirty="0">
                          <a:latin typeface="Cambria Math" panose="02040503050406030204" pitchFamily="18" charset="0"/>
                        </a:rPr>
                        <m:t>𝑆𝐷</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,20)∗2 (4.7)</m:t>
                      </m:r>
                    </m:oMath>
                  </m:oMathPara>
                </a14:m>
                <a:endParaRPr lang="en-US" dirty="0"/>
              </a:p>
              <a:p>
                <a:pPr marL="0" indent="0">
                  <a:buNone/>
                </a:pPr>
                <a:r>
                  <a:rPr lang="en-US" dirty="0"/>
                  <a:t>Where, </a:t>
                </a:r>
              </a:p>
              <a:p>
                <a:pPr marL="0" indent="0">
                  <a:buNone/>
                </a:pPr>
                <a:r>
                  <a:rPr lang="en-US" dirty="0"/>
                  <a:t>SD =</a:t>
                </a:r>
                <a14:m>
                  <m:oMath xmlns:m="http://schemas.openxmlformats.org/officeDocument/2006/math">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nary>
                          <m:naryPr>
                            <m:chr m:val="∑"/>
                            <m:subHide m:val="on"/>
                            <m:supHide m:val="on"/>
                            <m:ctrlPr>
                              <a:rPr lang="en-US" sz="2000" i="1">
                                <a:latin typeface="Cambria Math" panose="02040503050406030204" pitchFamily="18" charset="0"/>
                                <a:ea typeface="Cambria Math" panose="02040503050406030204" pitchFamily="18" charset="0"/>
                              </a:rPr>
                            </m:ctrlPr>
                          </m:naryPr>
                          <m:sub/>
                          <m:sup/>
                          <m:e>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 − </m:t>
                                    </m:r>
                                    <m:r>
                                      <a:rPr lang="en-US" sz="2000" i="1">
                                        <a:latin typeface="Cambria Math" panose="02040503050406030204" pitchFamily="18" charset="0"/>
                                        <a:ea typeface="Cambria Math" panose="02040503050406030204" pitchFamily="18" charset="0"/>
                                      </a:rPr>
                                      <m:t>𝜇</m:t>
                                    </m:r>
                                  </m:e>
                                </m:d>
                              </m:e>
                              <m:sup>
                                <m:r>
                                  <a:rPr lang="en-US" sz="2000" i="1">
                                    <a:latin typeface="Cambria Math" panose="02040503050406030204" pitchFamily="18" charset="0"/>
                                    <a:ea typeface="Cambria Math" panose="02040503050406030204" pitchFamily="18" charset="0"/>
                                  </a:rPr>
                                  <m:t>2</m:t>
                                </m:r>
                              </m:sup>
                            </m:sSup>
                          </m:e>
                        </m:nary>
                      </m:num>
                      <m:den>
                        <m:r>
                          <a:rPr lang="en-US" sz="2000" i="1">
                            <a:latin typeface="Cambria Math" panose="02040503050406030204" pitchFamily="18" charset="0"/>
                            <a:ea typeface="Cambria Math" panose="02040503050406030204" pitchFamily="18" charset="0"/>
                          </a:rPr>
                          <m:t>𝑁</m:t>
                        </m:r>
                      </m:den>
                    </m:f>
                  </m:oMath>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492133"/>
                <a:ext cx="8293269" cy="2136773"/>
              </a:xfrm>
              <a:prstGeom prst="rect">
                <a:avLst/>
              </a:prstGeom>
              <a:blipFill>
                <a:blip r:embed="rId4"/>
                <a:stretch>
                  <a:fillRect l="-588"/>
                </a:stretch>
              </a:blipFill>
            </p:spPr>
            <p:txBody>
              <a:bodyPr/>
              <a:lstStyle/>
              <a:p>
                <a:r>
                  <a:rPr lang="en-US">
                    <a:noFill/>
                  </a:rPr>
                  <a:t> </a:t>
                </a:r>
              </a:p>
            </p:txBody>
          </p:sp>
        </mc:Fallback>
      </mc:AlternateContent>
      <p:sp>
        <p:nvSpPr>
          <p:cNvPr id="6" name="Text Placeholder 2"/>
          <p:cNvSpPr txBox="1">
            <a:spLocks/>
          </p:cNvSpPr>
          <p:nvPr/>
        </p:nvSpPr>
        <p:spPr>
          <a:xfrm>
            <a:off x="507831" y="4790832"/>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%b</a:t>
            </a:r>
            <a:endParaRPr lang="en-US" b="1" dirty="0"/>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5248032"/>
                <a:ext cx="8994224" cy="127585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𝑐𝑙𝑜𝑠𝑒</m:t>
                          </m:r>
                          <m:r>
                            <a:rPr lang="en-US" i="1">
                              <a:latin typeface="Cambria Math" panose="02040503050406030204" pitchFamily="18" charset="0"/>
                            </a:rPr>
                            <m:t>−</m:t>
                          </m:r>
                          <m:r>
                            <a:rPr lang="en-US" i="1">
                              <a:latin typeface="Cambria Math" panose="02040503050406030204" pitchFamily="18" charset="0"/>
                            </a:rPr>
                            <m:t>𝐿𝑜𝑤𝑒𝑟𝐵𝐵</m:t>
                          </m:r>
                        </m:num>
                        <m:den>
                          <m:r>
                            <a:rPr lang="en-US" i="1">
                              <a:latin typeface="Cambria Math" panose="02040503050406030204" pitchFamily="18" charset="0"/>
                            </a:rPr>
                            <m:t>𝑈𝑝𝑝𝑒𝑟𝐵𝐵</m:t>
                          </m:r>
                          <m:r>
                            <a:rPr lang="en-US" i="1">
                              <a:latin typeface="Cambria Math" panose="02040503050406030204" pitchFamily="18" charset="0"/>
                            </a:rPr>
                            <m:t> −</m:t>
                          </m:r>
                          <m:r>
                            <a:rPr lang="en-US" i="1">
                              <a:latin typeface="Cambria Math" panose="02040503050406030204" pitchFamily="18" charset="0"/>
                            </a:rPr>
                            <m:t>𝐿𝑜𝑤𝑒𝑟𝐵𝐵</m:t>
                          </m:r>
                        </m:den>
                      </m:f>
                    </m:oMath>
                  </m:oMathPara>
                </a14:m>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5248032"/>
                <a:ext cx="8994224" cy="1275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8190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2960</TotalTime>
  <Words>1981</Words>
  <Application>Microsoft Office PowerPoint</Application>
  <PresentationFormat>Widescreen</PresentationFormat>
  <Paragraphs>283</Paragraphs>
  <Slides>36</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Cambria Math</vt:lpstr>
      <vt:lpstr>Georgia</vt:lpstr>
      <vt:lpstr>Gill Sans MT</vt:lpstr>
      <vt:lpstr>Menlo</vt:lpstr>
      <vt:lpstr>Verdana</vt:lpstr>
      <vt:lpstr>Vivaldi</vt:lpstr>
      <vt:lpstr>Parcel</vt:lpstr>
      <vt:lpstr>Stock Price Prediction</vt:lpstr>
      <vt:lpstr>Introduction</vt:lpstr>
      <vt:lpstr>Motivation For this topic</vt:lpstr>
      <vt:lpstr>What Impacts the Stock Market</vt:lpstr>
      <vt:lpstr>Methodology</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Reduction (Curse of Dimensionality)</vt:lpstr>
      <vt:lpstr>Correlation</vt:lpstr>
      <vt:lpstr>Scatter Diagram</vt:lpstr>
      <vt:lpstr>PowerPoint Presentation</vt:lpstr>
      <vt:lpstr>Pearson Correlation</vt:lpstr>
      <vt:lpstr>PowerPoint Presentation</vt:lpstr>
      <vt:lpstr>Signal to noise ratio</vt:lpstr>
      <vt:lpstr>DATA transformation</vt:lpstr>
      <vt:lpstr>LSTM</vt:lpstr>
      <vt:lpstr>advantages</vt:lpstr>
      <vt:lpstr>Disadvantages</vt:lpstr>
      <vt:lpstr>Risk Analysis</vt:lpstr>
      <vt:lpstr>Bootstrap method</vt:lpstr>
      <vt:lpstr>Monte Carlo Method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Mufaddal Naya</dc:creator>
  <cp:lastModifiedBy>Mufaddal Naya</cp:lastModifiedBy>
  <cp:revision>57</cp:revision>
  <dcterms:created xsi:type="dcterms:W3CDTF">2019-04-03T11:20:19Z</dcterms:created>
  <dcterms:modified xsi:type="dcterms:W3CDTF">2019-04-08T18:52:07Z</dcterms:modified>
</cp:coreProperties>
</file>