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handoutMasterIdLst>
    <p:handoutMasterId r:id="rId41"/>
  </p:handoutMasterIdLst>
  <p:sldIdLst>
    <p:sldId id="257" r:id="rId2"/>
    <p:sldId id="271" r:id="rId3"/>
    <p:sldId id="258" r:id="rId4"/>
    <p:sldId id="312" r:id="rId5"/>
    <p:sldId id="273" r:id="rId6"/>
    <p:sldId id="274" r:id="rId7"/>
    <p:sldId id="287" r:id="rId8"/>
    <p:sldId id="275" r:id="rId9"/>
    <p:sldId id="276" r:id="rId10"/>
    <p:sldId id="277" r:id="rId11"/>
    <p:sldId id="289" r:id="rId12"/>
    <p:sldId id="290" r:id="rId13"/>
    <p:sldId id="295" r:id="rId14"/>
    <p:sldId id="299" r:id="rId15"/>
    <p:sldId id="288" r:id="rId16"/>
    <p:sldId id="278" r:id="rId17"/>
    <p:sldId id="281" r:id="rId18"/>
    <p:sldId id="280" r:id="rId19"/>
    <p:sldId id="282" r:id="rId20"/>
    <p:sldId id="294" r:id="rId21"/>
    <p:sldId id="293" r:id="rId22"/>
    <p:sldId id="297" r:id="rId23"/>
    <p:sldId id="298" r:id="rId24"/>
    <p:sldId id="292" r:id="rId25"/>
    <p:sldId id="291" r:id="rId26"/>
    <p:sldId id="296" r:id="rId27"/>
    <p:sldId id="303" r:id="rId28"/>
    <p:sldId id="304" r:id="rId29"/>
    <p:sldId id="305" r:id="rId30"/>
    <p:sldId id="309" r:id="rId31"/>
    <p:sldId id="300" r:id="rId32"/>
    <p:sldId id="302" r:id="rId33"/>
    <p:sldId id="310" r:id="rId34"/>
    <p:sldId id="306" r:id="rId35"/>
    <p:sldId id="307" r:id="rId36"/>
    <p:sldId id="311" r:id="rId37"/>
    <p:sldId id="314" r:id="rId38"/>
    <p:sldId id="31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1" autoAdjust="0"/>
    <p:restoredTop sz="77957" autoAdjust="0"/>
  </p:normalViewPr>
  <p:slideViewPr>
    <p:cSldViewPr snapToGrid="0">
      <p:cViewPr varScale="1">
        <p:scale>
          <a:sx n="58" d="100"/>
          <a:sy n="58" d="100"/>
        </p:scale>
        <p:origin x="954" y="66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Williams</a:t>
            </a:r>
            <a:r>
              <a:rPr lang="en-US" baseline="0" dirty="0" smtClean="0"/>
              <a:t> take the lowest low and highest high for n days and take percentage of every 0 - -100</a:t>
            </a:r>
          </a:p>
          <a:p>
            <a:endParaRPr lang="en-US" dirty="0" smtClean="0"/>
          </a:p>
          <a:p>
            <a:r>
              <a:rPr lang="en-US" dirty="0" err="1" smtClean="0"/>
              <a:t>Rsi</a:t>
            </a:r>
            <a:r>
              <a:rPr lang="en-US" dirty="0" smtClean="0"/>
              <a:t> oscillator between a given range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74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</a:t>
            </a:r>
            <a:r>
              <a:rPr lang="en-US" baseline="0" dirty="0" smtClean="0"/>
              <a:t> ranges in million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3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 depends on volume and price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Evm</a:t>
            </a:r>
            <a:r>
              <a:rPr lang="en-US" dirty="0" smtClean="0"/>
              <a:t> is volume based oscillator 14 day = 14</a:t>
            </a:r>
            <a:r>
              <a:rPr lang="en-US" baseline="0" dirty="0" smtClean="0"/>
              <a:t> da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86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Relation</a:t>
            </a:r>
            <a:r>
              <a:rPr lang="en-US" baseline="0" dirty="0" smtClean="0"/>
              <a:t> between price and demand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93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product moment or simple correlation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34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Seaborn</a:t>
            </a:r>
            <a:r>
              <a:rPr lang="en-US" dirty="0" smtClean="0"/>
              <a:t> lib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50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go ahead and define a value at risk parameter for our stocks. We can treat value at risk as the amount of money we could expect to lose (aka putting at risk) for a given confidence interval.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17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03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checking time series stationary – dickey fuller test </a:t>
            </a:r>
          </a:p>
          <a:p>
            <a:r>
              <a:rPr lang="en-US" dirty="0" smtClean="0"/>
              <a:t>Stationarity</a:t>
            </a:r>
            <a:r>
              <a:rPr lang="en-US" baseline="0" dirty="0" smtClean="0"/>
              <a:t> -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mean, variance and covariance, do not vary with time.</a:t>
            </a:r>
            <a:endParaRPr lang="en-US" dirty="0" smtClean="0"/>
          </a:p>
          <a:p>
            <a:r>
              <a:rPr lang="en-US" dirty="0" smtClean="0"/>
              <a:t>Differencing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Seasonal differencing</a:t>
            </a:r>
          </a:p>
          <a:p>
            <a:r>
              <a:rPr lang="en-US" baseline="0" dirty="0" smtClean="0"/>
              <a:t>transformation</a:t>
            </a:r>
          </a:p>
          <a:p>
            <a:r>
              <a:rPr lang="en-US" dirty="0" smtClean="0"/>
              <a:t>Unit 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04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Stock is not 100%</a:t>
            </a:r>
            <a:r>
              <a:rPr lang="en-US" baseline="0" dirty="0" smtClean="0"/>
              <a:t> random</a:t>
            </a:r>
          </a:p>
          <a:p>
            <a:r>
              <a:rPr lang="en-US" baseline="0" dirty="0" smtClean="0"/>
              <a:t>Efficient market hypothesis weak semi strong and strong market.</a:t>
            </a:r>
          </a:p>
          <a:p>
            <a:r>
              <a:rPr lang="en-US" baseline="0" dirty="0" smtClean="0"/>
              <a:t>Finding patterns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7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Time</a:t>
            </a:r>
            <a:r>
              <a:rPr lang="en-US" baseline="0" dirty="0" smtClean="0"/>
              <a:t> series data / cross sectional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Yahoo finance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Neural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Growing interest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Predict stock using pattern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Stationarity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Acf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pacf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differences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Trend</a:t>
            </a:r>
            <a:r>
              <a:rPr lang="en-US" baseline="0" dirty="0" smtClean="0"/>
              <a:t>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19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TEMA is used</a:t>
            </a:r>
            <a:r>
              <a:rPr lang="en-US" baseline="0" dirty="0" smtClean="0"/>
              <a:t> in </a:t>
            </a:r>
            <a:r>
              <a:rPr lang="en-US" dirty="0" smtClean="0"/>
              <a:t>Trending market</a:t>
            </a:r>
          </a:p>
          <a:p>
            <a:r>
              <a:rPr lang="en-US" dirty="0" smtClean="0"/>
              <a:t>MACD intersection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MACDline</a:t>
            </a:r>
            <a:r>
              <a:rPr lang="en-US" baseline="0" dirty="0" smtClean="0"/>
              <a:t> and signal</a:t>
            </a:r>
          </a:p>
          <a:p>
            <a:r>
              <a:rPr lang="en-US" baseline="0" dirty="0" smtClean="0"/>
              <a:t>overlap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28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 shape prediction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9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ATR measure the </a:t>
            </a:r>
            <a:r>
              <a:rPr lang="en-US" dirty="0" err="1" smtClean="0"/>
              <a:t>volitality</a:t>
            </a:r>
            <a:r>
              <a:rPr lang="en-US" dirty="0" smtClean="0"/>
              <a:t> low </a:t>
            </a:r>
            <a:r>
              <a:rPr lang="en-US" dirty="0" err="1" smtClean="0"/>
              <a:t>volitality</a:t>
            </a:r>
            <a:r>
              <a:rPr lang="en-US" dirty="0" smtClean="0"/>
              <a:t> –</a:t>
            </a:r>
            <a:r>
              <a:rPr lang="en-US" dirty="0" err="1" smtClean="0"/>
              <a:t>ve</a:t>
            </a:r>
            <a:r>
              <a:rPr lang="en-US" dirty="0" smtClean="0"/>
              <a:t> slop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90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ADX measures trend strength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ROC simple momentum or pure</a:t>
            </a:r>
            <a:r>
              <a:rPr lang="en-US" baseline="0" dirty="0" smtClean="0"/>
              <a:t> momentum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upload.wikimedia.org/wikipedia/commons/thumb/d/d4/Correlation_examples2.svg/400px-Correlation_examples2.svg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Stock Price </a:t>
            </a:r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 smtClean="0"/>
              <a:t>Mufaddal Naya 17BIT055</a:t>
            </a:r>
          </a:p>
          <a:p>
            <a:r>
              <a:rPr lang="en-US" dirty="0" smtClean="0"/>
              <a:t>Guided by</a:t>
            </a:r>
          </a:p>
          <a:p>
            <a:r>
              <a:rPr lang="en-US" dirty="0" smtClean="0"/>
              <a:t>Dr. Ankit Thakkar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974970"/>
            <a:ext cx="5388864" cy="457200"/>
          </a:xfrm>
        </p:spPr>
        <p:txBody>
          <a:bodyPr/>
          <a:lstStyle/>
          <a:p>
            <a:r>
              <a:rPr lang="en-US" dirty="0" smtClean="0"/>
              <a:t>Bollinger Bands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508000" y="1432170"/>
                <a:ext cx="5388864" cy="5162549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𝑀𝑖𝑑𝑑𝑙𝑒𝐵𝑎𝑛𝑑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𝑆𝑀𝐴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𝐶𝑙𝑜𝑠𝑒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,20) (4.5)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𝑈𝑝𝑝𝑒𝑟𝐵𝑎𝑛𝑑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𝑆𝑀𝐴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𝐶𝑙𝑜𝑠𝑒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,20) 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𝐶𝑙𝑜𝑠𝑒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,20)∗2 (4.6)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𝐿𝑜𝑤𝑒𝑟𝐵𝑎𝑛𝑑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𝑆𝑀𝐴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𝐶𝑙𝑜𝑠𝑒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,20)−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𝐶𝑙𝑜𝑠𝑒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,20)∗2 (4.7)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Where, </a:t>
                </a:r>
              </a:p>
              <a:p>
                <a:pPr marL="0" indent="0" algn="ctr">
                  <a:buNone/>
                </a:pPr>
                <a:r>
                  <a:rPr lang="en-US" dirty="0"/>
                  <a:t>SD 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−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508000" y="1432170"/>
                <a:ext cx="5388864" cy="51625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291073" y="974970"/>
            <a:ext cx="5389033" cy="457200"/>
          </a:xfrm>
        </p:spPr>
        <p:txBody>
          <a:bodyPr/>
          <a:lstStyle/>
          <a:p>
            <a:r>
              <a:rPr lang="en-US" dirty="0" smtClean="0"/>
              <a:t>%b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91073" y="1432170"/>
                <a:ext cx="5389033" cy="516254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𝑐𝑙𝑜𝑠𝑒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𝐿𝑜𝑤𝑒𝑟𝐵𝐵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𝑈𝑝𝑝𝑒𝑟𝐵𝐵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𝐿𝑜𝑤𝑒𝑟𝐵𝐵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91073" y="1432170"/>
                <a:ext cx="5389033" cy="5162549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37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>
            <a:spLocks/>
          </p:cNvSpPr>
          <p:nvPr/>
        </p:nvSpPr>
        <p:spPr>
          <a:xfrm>
            <a:off x="518915" y="974970"/>
            <a:ext cx="5389033" cy="45720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vert="horz" anchor="ctr">
            <a:no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1900" b="1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Average True Range (ATR) : measure of </a:t>
            </a:r>
            <a:r>
              <a:rPr lang="en-US" dirty="0" err="1" smtClean="0"/>
              <a:t>Volitality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 txBox="1">
                <a:spLocks/>
              </p:cNvSpPr>
              <p:nvPr/>
            </p:nvSpPr>
            <p:spPr>
              <a:xfrm>
                <a:off x="518915" y="1432170"/>
                <a:ext cx="5389033" cy="5162549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300"/>
                  </a:spcBef>
                  <a:buClr>
                    <a:schemeClr val="accent3">
                      <a:lumMod val="75000"/>
                    </a:schemeClr>
                  </a:buClr>
                  <a:buFont typeface="Georgia"/>
                  <a:buChar char="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58368" indent="-246888" algn="l" rtl="0" eaLnBrk="1" latinLnBrk="0" hangingPunct="1">
                  <a:spcBef>
                    <a:spcPts val="300"/>
                  </a:spcBef>
                  <a:buClr>
                    <a:schemeClr val="accent2">
                      <a:lumMod val="75000"/>
                    </a:schemeClr>
                  </a:buClr>
                  <a:buFont typeface="Georgia"/>
                  <a:buChar char="▫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23544" indent="-219456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79576" indent="-201168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8988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609344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5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Georgia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𝐴𝑇𝑅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𝐴𝑇𝑅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𝑝𝑟𝑒𝑣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𝑇𝑅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Font typeface="Georgia"/>
                  <a:buNone/>
                </a:pPr>
                <a:endParaRPr lang="en-US" dirty="0"/>
              </a:p>
              <a:p>
                <a:pPr marL="0" indent="0">
                  <a:buFont typeface="Georgia"/>
                  <a:buNone/>
                </a:pPr>
                <a:r>
                  <a:rPr lang="en-US" dirty="0"/>
                  <a:t>TR is deﬁned as the greatest of the following: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Current period’s highest price less the current period’s lowest price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Absolutevalueofcurrentperiod’shighestpricelessthepreviousperiod’sclose price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Absolute value of current period’s lowest price less the previous period’s close price.</a:t>
                </a:r>
              </a:p>
              <a:p>
                <a:pPr marL="0" indent="0" algn="ctr">
                  <a:buFont typeface="Georgia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15" y="1432170"/>
                <a:ext cx="5389033" cy="5162549"/>
              </a:xfrm>
              <a:prstGeom prst="rect">
                <a:avLst/>
              </a:prstGeom>
              <a:blipFill>
                <a:blip r:embed="rId3"/>
                <a:stretch>
                  <a:fillRect l="-1244" r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308725" y="974970"/>
            <a:ext cx="5388864" cy="457200"/>
          </a:xfrm>
        </p:spPr>
        <p:txBody>
          <a:bodyPr/>
          <a:lstStyle/>
          <a:p>
            <a:r>
              <a:rPr lang="en-US" dirty="0" err="1"/>
              <a:t>Keltner</a:t>
            </a:r>
            <a:r>
              <a:rPr lang="en-US" dirty="0"/>
              <a:t> </a:t>
            </a:r>
            <a:r>
              <a:rPr lang="en-US" dirty="0" smtClean="0"/>
              <a:t>Channels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6308725" y="1468926"/>
                <a:ext cx="5388864" cy="38862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𝑀𝑖𝑑𝑑𝑙𝑒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20−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𝑒𝑥𝑝𝑜𝑛𝑒𝑛𝑡𝑖𝑎𝑙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𝑚𝑜𝑣𝑖𝑛𝑔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𝑈𝑝𝑝𝑒𝑟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𝐶h𝑎𝑛𝑛𝑒𝑙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𝐿𝑖𝑛𝑒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20−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𝐸𝑀𝐴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d>
                      <m:dPr>
                        <m:ctrlPr>
                          <a:rPr lang="en-US" alt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alt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𝐴𝑇𝑅</m:t>
                        </m:r>
                        <m:d>
                          <m:dPr>
                            <m:ctrlPr>
                              <a:rPr lang="en-US" alt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</m:d>
                  </m:oMath>
                </a14:m>
                <a:endParaRPr lang="en-US" altLang="en-US" sz="14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𝐿𝑜𝑤𝑒𝑟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𝐶h𝑎𝑛𝑛𝑒𝑙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𝐿𝑖𝑛𝑒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20−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𝐸𝑀𝐴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 (2 ∗ 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𝐴𝑇𝑅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(10))</m:t>
                    </m:r>
                    <m:r>
                      <a:rPr lang="en-US" altLang="en-US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6308725" y="1468926"/>
                <a:ext cx="5388864" cy="3886200"/>
              </a:xfrm>
              <a:blipFill>
                <a:blip r:embed="rId4"/>
                <a:stretch>
                  <a:fillRect t="-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45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>
            <a:spLocks/>
          </p:cNvSpPr>
          <p:nvPr/>
        </p:nvSpPr>
        <p:spPr>
          <a:xfrm>
            <a:off x="533194" y="811702"/>
            <a:ext cx="8482219" cy="45720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vert="horz" anchor="ctr">
            <a:no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1900" b="1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Kaufman's Adaptive Moving Average (KAMA)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 txBox="1">
                <a:spLocks/>
              </p:cNvSpPr>
              <p:nvPr/>
            </p:nvSpPr>
            <p:spPr>
              <a:xfrm>
                <a:off x="533195" y="1265482"/>
                <a:ext cx="8482218" cy="2141780"/>
              </a:xfrm>
              <a:prstGeom prst="rect">
                <a:avLst/>
              </a:prstGeom>
            </p:spPr>
            <p:txBody>
              <a:bodyPr vert="horz">
                <a:normAutofit fontScale="77500" lnSpcReduction="20000"/>
              </a:bodyPr>
              <a:lstStyle>
                <a:lvl1pPr marL="365760" indent="-256032" algn="l" rtl="0" eaLnBrk="1" latinLnBrk="0" hangingPunct="1">
                  <a:spcBef>
                    <a:spcPts val="300"/>
                  </a:spcBef>
                  <a:buClr>
                    <a:schemeClr val="accent3">
                      <a:lumMod val="75000"/>
                    </a:schemeClr>
                  </a:buClr>
                  <a:buFont typeface="Georgia"/>
                  <a:buChar char="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58368" indent="-246888" algn="l" rtl="0" eaLnBrk="1" latinLnBrk="0" hangingPunct="1">
                  <a:spcBef>
                    <a:spcPts val="300"/>
                  </a:spcBef>
                  <a:buClr>
                    <a:schemeClr val="accent2">
                      <a:lumMod val="75000"/>
                    </a:schemeClr>
                  </a:buClr>
                  <a:buFont typeface="Georgia"/>
                  <a:buChar char="▫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23544" indent="-219456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79576" indent="-201168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8988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609344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5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𝐶𝑢𝑟𝑟𝑒𝑛𝑡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𝐾𝐴𝑀𝐴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𝐾𝐴𝑀𝐴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𝑆𝐶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𝐾𝐴𝑀𝐴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en-US" sz="3200" dirty="0" smtClean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𝐸𝑅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𝐶h𝑎𝑛𝑔𝑒</m:t>
                          </m:r>
                        </m:num>
                        <m:den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𝑉𝑜𝑙𝑎𝑡𝑖𝑙𝑖𝑡𝑦</m:t>
                          </m:r>
                        </m:den>
                      </m:f>
                    </m:oMath>
                  </m:oMathPara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𝐶h𝑎𝑛𝑔𝑒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𝐴𝐵𝑆</m:t>
                      </m:r>
                      <m:d>
                        <m:dPr>
                          <m:ctrlP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𝐶𝑙𝑜𝑠𝑒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𝐶𝑙𝑜𝑠𝑒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10 </m:t>
                              </m:r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𝑝𝑒𝑟𝑖𝑜𝑑𝑠</m:t>
                              </m:r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𝑎𝑔𝑜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𝑉𝑜𝑙𝑎𝑡𝑖𝑙𝑖𝑡𝑦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d>
                        <m:dPr>
                          <m:ctrlP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𝐴𝐵𝑆</m:t>
                          </m:r>
                          <m:d>
                            <m:dPr>
                              <m:ctrlP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𝐶𝑙𝑜𝑠𝑒</m:t>
                              </m:r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𝑃𝑟𝑖𝑜𝑟</m:t>
                              </m:r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𝐶𝑙𝑜𝑠𝑒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𝑎𝑏𝑠𝑜𝑙𝑢𝑡𝑒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𝑙𝑎𝑠𝑡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𝑡𝑒𝑛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𝑐h𝑎𝑛𝑔𝑒𝑠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𝐶𝑙𝑜𝑠𝑒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𝑃𝑟𝑖𝑜𝑟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𝐶𝑙𝑜𝑠𝑒</m:t>
                          </m:r>
                        </m:e>
                      </m:d>
                      <m:r>
                        <a:rPr lang="en-US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𝑆𝐶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𝐸𝑅</m:t>
                              </m:r>
                              <m:r>
                                <a:rPr lang="en-US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𝑓𝑎𝑠𝑡𝑒𝑠𝑡</m:t>
                                  </m:r>
                                  <m: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𝑆𝐶</m:t>
                                  </m:r>
                                  <m: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𝑠𝑙𝑜𝑤𝑒𝑠𝑡</m:t>
                                  </m:r>
                                  <m: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𝑆𝐶</m:t>
                                  </m:r>
                                </m:e>
                              </m:d>
                              <m:r>
                                <a:rPr lang="en-US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𝑠𝑙𝑜𝑤𝑒𝑠𝑡</m:t>
                              </m:r>
                              <m:r>
                                <a:rPr lang="en-US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𝑆𝐶</m:t>
                              </m:r>
                            </m:e>
                          </m:d>
                        </m:e>
                        <m:sup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𝑆𝐶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𝐸𝑅</m:t>
                          </m:r>
                          <m:r>
                            <a:rPr lang="en-US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(2/(2+1) − 2/(30+1)) + 2/(30+1)]</m:t>
                          </m:r>
                        </m:e>
                        <m:sup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32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95" y="1265482"/>
                <a:ext cx="8482218" cy="2141780"/>
              </a:xfrm>
              <a:prstGeom prst="rect">
                <a:avLst/>
              </a:prstGeom>
              <a:blipFill>
                <a:blip r:embed="rId3"/>
                <a:stretch>
                  <a:fillRect b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4"/>
          <p:cNvSpPr txBox="1">
            <a:spLocks/>
          </p:cNvSpPr>
          <p:nvPr/>
        </p:nvSpPr>
        <p:spPr>
          <a:xfrm>
            <a:off x="533194" y="3573951"/>
            <a:ext cx="8482219" cy="45720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vert="horz" anchor="ctr">
            <a:no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1900" b="1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Average Directional Index </a:t>
            </a:r>
            <a:r>
              <a:rPr lang="en-US" dirty="0" smtClean="0"/>
              <a:t>(ADX)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5"/>
              <p:cNvSpPr txBox="1">
                <a:spLocks/>
              </p:cNvSpPr>
              <p:nvPr/>
            </p:nvSpPr>
            <p:spPr>
              <a:xfrm>
                <a:off x="261731" y="4031151"/>
                <a:ext cx="8482219" cy="2308469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365760" indent="-256032" algn="l" rtl="0" eaLnBrk="1" latinLnBrk="0" hangingPunct="1">
                  <a:spcBef>
                    <a:spcPts val="300"/>
                  </a:spcBef>
                  <a:buClr>
                    <a:schemeClr val="accent3">
                      <a:lumMod val="75000"/>
                    </a:schemeClr>
                  </a:buClr>
                  <a:buFont typeface="Georgia"/>
                  <a:buChar char="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58368" indent="-246888" algn="l" rtl="0" eaLnBrk="1" latinLnBrk="0" hangingPunct="1">
                  <a:spcBef>
                    <a:spcPts val="300"/>
                  </a:spcBef>
                  <a:buClr>
                    <a:schemeClr val="accent2">
                      <a:lumMod val="75000"/>
                    </a:schemeClr>
                  </a:buClr>
                  <a:buFont typeface="Georgia"/>
                  <a:buChar char="▫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23544" indent="-219456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79576" indent="-201168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8988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609344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5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𝐴𝐷𝑋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𝐴𝐷𝑋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411480" lvl="1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Where,</a:t>
                </a:r>
              </a:p>
              <a:p>
                <a:pPr marL="41148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= Period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100∗(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𝑃𝐷𝐼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𝑀𝐷𝐼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𝑃𝐷𝐼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𝑀𝐷𝐼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𝑃𝐷𝐼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𝑃𝑜𝑠𝑖𝑡𝑖𝑣𝑒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𝐷𝑖𝑟𝑒𝑐𝑡𝑖𝑜𝑛𝑎𝑙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𝑀𝐴𝑋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𝑀𝐷𝐼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𝑁𝑒𝑔𝑎𝑡𝑖𝑣𝑒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𝐷𝑖𝑟𝑒𝑐𝑡𝑖𝑜𝑛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,0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1" y="4031151"/>
                <a:ext cx="8482219" cy="23084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50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33210" y="2702170"/>
            <a:ext cx="9296590" cy="457200"/>
          </a:xfrm>
        </p:spPr>
        <p:txBody>
          <a:bodyPr/>
          <a:lstStyle/>
          <a:p>
            <a:r>
              <a:rPr lang="en-US" dirty="0"/>
              <a:t>True Strength Index (TSI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33210" y="3159370"/>
                <a:ext cx="9296590" cy="272708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𝐷𝑜𝑢𝑏𝑙𝑒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𝑆𝑚𝑜𝑜𝑡h𝑒𝑑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𝐶𝑢𝑟𝑟𝑒𝑛𝑡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𝑃𝑟𝑖𝑜𝑟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𝑆𝑚𝑜𝑜𝑡h𝑖𝑛𝑔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25−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𝑝𝑒𝑟𝑖𝑜𝑑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𝐸𝑀𝐴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𝑆𝑒𝑐𝑜𝑛𝑑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𝑆𝑚𝑜𝑜𝑡h𝑖𝑛𝑔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13−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𝑝𝑒𝑟𝑖𝑜𝑑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𝐸𝑀𝐴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25−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𝑝𝑒𝑟𝑖𝑜𝑑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𝐸𝑀𝐴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𝐷𝑜𝑢𝑏𝑙𝑒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𝑆𝑚𝑜𝑜𝑡h𝑒𝑑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𝐴𝑏𝑠𝑜𝑙𝑢𝑡𝑒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𝐴𝑏𝑠𝑜𝑙𝑢𝑡𝑒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𝐶h𝑎𝑛𝑔𝑒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𝑃𝐶</m:t>
                        </m:r>
                      </m:e>
                    </m:d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𝐴𝑏𝑠𝑜𝑙𝑢𝑡𝑒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𝑉𝑎𝑙𝑢𝑒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𝐶𝑢𝑟𝑟𝑒𝑛𝑡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𝑚𝑖𝑛𝑢𝑠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𝑃𝑟𝑖𝑜𝑟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𝑆𝑚𝑜𝑜𝑡h𝑖𝑛𝑔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25−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𝑝𝑒𝑟𝑖𝑜𝑑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𝐸𝑀𝐴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𝑃𝐶</m:t>
                        </m:r>
                      </m:e>
                    </m:d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𝑆𝑒𝑐𝑜𝑛𝑑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𝑆𝑚𝑜𝑜𝑡h𝑖𝑛𝑔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13−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𝑝𝑒𝑟𝑖𝑜𝑑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𝐸𝑀𝐴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25−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𝑝𝑒𝑟𝑖𝑜𝑑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𝐸𝑀𝐴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𝑃𝐶</m:t>
                        </m:r>
                      </m:e>
                    </m:d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𝑇𝑆𝐼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100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𝐷𝑜𝑢𝑏𝑙𝑒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𝑆𝑚𝑜𝑜𝑡h𝑒𝑑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𝐷𝑜𝑢𝑏𝑙𝑒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𝑆𝑚𝑜𝑜𝑡h𝑒𝑑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𝐴𝑏𝑠𝑜𝑙𝑢𝑡𝑒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en-US" sz="32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33210" y="3159370"/>
                <a:ext cx="9296590" cy="27270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4"/>
          <p:cNvSpPr txBox="1">
            <a:spLocks/>
          </p:cNvSpPr>
          <p:nvPr/>
        </p:nvSpPr>
        <p:spPr>
          <a:xfrm>
            <a:off x="533210" y="773357"/>
            <a:ext cx="9296590" cy="45720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vert="horz" anchor="ctr">
            <a:no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1900" b="1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Coppock</a:t>
            </a:r>
            <a:r>
              <a:rPr lang="en-US" dirty="0" smtClean="0"/>
              <a:t> Curve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 txBox="1">
                <a:spLocks/>
              </p:cNvSpPr>
              <p:nvPr/>
            </p:nvSpPr>
            <p:spPr>
              <a:xfrm>
                <a:off x="533211" y="1230557"/>
                <a:ext cx="9568052" cy="1471613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300"/>
                  </a:spcBef>
                  <a:buClr>
                    <a:schemeClr val="accent3">
                      <a:lumMod val="75000"/>
                    </a:schemeClr>
                  </a:buClr>
                  <a:buFont typeface="Georgia"/>
                  <a:buChar char="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58368" indent="-246888" algn="l" rtl="0" eaLnBrk="1" latinLnBrk="0" hangingPunct="1">
                  <a:spcBef>
                    <a:spcPts val="300"/>
                  </a:spcBef>
                  <a:buClr>
                    <a:schemeClr val="accent2">
                      <a:lumMod val="75000"/>
                    </a:schemeClr>
                  </a:buClr>
                  <a:buFont typeface="Georgia"/>
                  <a:buChar char="▫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23544" indent="-219456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79576" indent="-201168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8988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609344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5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𝐶𝑜𝑝𝑝𝑜𝑐𝑘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𝐶𝑢𝑟𝑣𝑒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10−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𝑝𝑒𝑟𝑖𝑜𝑑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14−</m:t>
                        </m:r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𝑝𝑒𝑟𝑖𝑜𝑑</m:t>
                        </m:r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𝑅𝑜𝐶</m:t>
                        </m:r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+ 11−</m:t>
                        </m:r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𝑝𝑒𝑟𝑖𝑜𝑑</m:t>
                        </m:r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𝑅𝑜𝐶</m:t>
                        </m:r>
                      </m:e>
                    </m:d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𝐸𝑥𝑝𝑜𝑛𝑒𝑛𝑡𝑖𝑎𝑙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𝑀𝑜𝑣𝑖𝑛𝑔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𝑅𝑜𝐶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𝐶h𝑎𝑛𝑔𝑒</m:t>
                    </m:r>
                    <m:r>
                      <a:rPr lang="en-US" alt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sz="32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11" y="1230557"/>
                <a:ext cx="9568052" cy="1471613"/>
              </a:xfrm>
              <a:prstGeom prst="rect">
                <a:avLst/>
              </a:prstGeom>
              <a:blipFill>
                <a:blip r:embed="rId3"/>
                <a:stretch>
                  <a:fillRect t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19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508025" y="974970"/>
            <a:ext cx="5388864" cy="45720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vert="horz" anchor="ctr">
            <a:no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1900" b="1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Chandelier Exit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/>
              <p:cNvSpPr txBox="1">
                <a:spLocks/>
              </p:cNvSpPr>
              <p:nvPr/>
            </p:nvSpPr>
            <p:spPr>
              <a:xfrm>
                <a:off x="121511" y="1432170"/>
                <a:ext cx="5388864" cy="5162549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300"/>
                  </a:spcBef>
                  <a:buClr>
                    <a:schemeClr val="accent3">
                      <a:lumMod val="75000"/>
                    </a:schemeClr>
                  </a:buClr>
                  <a:buFont typeface="Georgia"/>
                  <a:buChar char="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58368" indent="-246888" algn="l" rtl="0" eaLnBrk="1" latinLnBrk="0" hangingPunct="1">
                  <a:spcBef>
                    <a:spcPts val="300"/>
                  </a:spcBef>
                  <a:buClr>
                    <a:schemeClr val="accent2">
                      <a:lumMod val="75000"/>
                    </a:schemeClr>
                  </a:buClr>
                  <a:buFont typeface="Georgia"/>
                  <a:buChar char="▫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23544" indent="-219456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79576" indent="-201168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8988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609344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5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Georgia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𝐶h𝑎𝑛𝑑𝑒𝑙𝑖𝑒𝑟𝐸𝑥𝑖𝑡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𝑙𝑜𝑛𝑔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𝐻𝑖𝑔h𝑒𝑠𝑡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𝐶𝑙𝑜𝑠𝑒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𝐴𝑇𝑅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∗3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Font typeface="Georgia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𝐶h𝑎𝑛𝑑𝑒𝑙𝑖𝑒𝑟𝐸𝑥𝑖𝑡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𝑠h𝑜𝑟𝑡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𝐿𝑜𝑤𝑒𝑠𝑡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𝐶𝑙𝑜𝑠𝑒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𝐴𝑇𝑅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∗3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Font typeface="Georgia"/>
                  <a:buNone/>
                </a:pPr>
                <a:endParaRPr lang="en-US" dirty="0"/>
              </a:p>
              <a:p>
                <a:pPr marL="0" indent="0" algn="ctr">
                  <a:buFont typeface="Georgia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11" y="1432170"/>
                <a:ext cx="5388864" cy="51625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72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Oscillator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3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half" idx="3"/>
          </p:nvPr>
        </p:nvSpPr>
        <p:spPr>
          <a:xfrm>
            <a:off x="6291073" y="974970"/>
            <a:ext cx="5389033" cy="457200"/>
          </a:xfrm>
        </p:spPr>
        <p:txBody>
          <a:bodyPr/>
          <a:lstStyle/>
          <a:p>
            <a:r>
              <a:rPr lang="en-US" dirty="0" err="1"/>
              <a:t>Chande</a:t>
            </a:r>
            <a:r>
              <a:rPr lang="en-US" dirty="0"/>
              <a:t> Momentum Oscillator </a:t>
            </a:r>
            <a:r>
              <a:rPr lang="en-US" dirty="0" smtClean="0"/>
              <a:t>(CMO)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91073" y="1432170"/>
                <a:ext cx="5389033" cy="516254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𝐶𝑀𝑂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err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𝑢𝑝𝑆𝑢𝑚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𝑑𝑜𝑤𝑛𝑆𝑢𝑚</m:t>
                            </m:r>
                          </m:num>
                          <m:den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𝑢𝑝𝑆𝑢𝑚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𝑓𝑙𝑜𝑎𝑡</m:t>
                            </m:r>
                            <m:d>
                              <m:d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𝑑𝑜𝑤𝑛𝑆𝑢𝑚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91073" y="1432170"/>
                <a:ext cx="5389033" cy="51625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08000" y="974970"/>
            <a:ext cx="5388864" cy="457200"/>
          </a:xfrm>
        </p:spPr>
        <p:txBody>
          <a:bodyPr/>
          <a:lstStyle/>
          <a:p>
            <a:r>
              <a:rPr lang="en-US" dirty="0" smtClean="0"/>
              <a:t>Rate Of Change(ROC)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508000" y="1432170"/>
                <a:ext cx="5388864" cy="516254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𝑅𝑂𝐶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𝐶𝑙𝑜𝑠𝑒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𝐶𝑙𝑜𝑠𝑒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𝑝𝑒𝑟𝑖𝑜𝑑𝑠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𝑎𝑔𝑜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𝐶𝑙𝑜𝑠𝑒</m:t>
                                </m:r>
                                <m:r>
                                  <a:rPr lang="en-US" alt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𝑝𝑒𝑟𝑖𝑜𝑑𝑠</m:t>
                                </m:r>
                                <m:r>
                                  <a:rPr lang="en-US" alt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𝑎𝑔𝑜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altLang="en-US" sz="32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508000" y="1432170"/>
                <a:ext cx="5388864" cy="5162549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07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974970"/>
            <a:ext cx="5388864" cy="457200"/>
          </a:xfrm>
        </p:spPr>
        <p:txBody>
          <a:bodyPr/>
          <a:lstStyle/>
          <a:p>
            <a:r>
              <a:rPr lang="en-US" dirty="0"/>
              <a:t>Stochastic %k (STCK)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508000" y="1432170"/>
                <a:ext cx="5388864" cy="516254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𝑆𝑡𝑜𝑐h𝑎𝑠𝑡𝑖𝑐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%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𝑐𝑙𝑜𝑠𝑒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𝐻𝐻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508000" y="1432170"/>
                <a:ext cx="5388864" cy="51625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291073" y="974970"/>
            <a:ext cx="5389033" cy="457200"/>
          </a:xfrm>
        </p:spPr>
        <p:txBody>
          <a:bodyPr/>
          <a:lstStyle/>
          <a:p>
            <a:r>
              <a:rPr lang="en-US" dirty="0"/>
              <a:t>Stochastic %D (STCD)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91073" y="1432170"/>
                <a:ext cx="5389033" cy="516254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𝑆𝑡𝑜𝑐h𝑎𝑠𝑡𝑖𝑐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%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𝑆𝑀𝐴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(%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, 3)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91073" y="1432170"/>
                <a:ext cx="5389033" cy="5162549"/>
              </a:xfrm>
              <a:blipFill>
                <a:blip r:embed="rId3"/>
                <a:stretch>
                  <a:fillRect t="-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23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323019" y="974970"/>
            <a:ext cx="5388864" cy="457200"/>
          </a:xfrm>
        </p:spPr>
        <p:txBody>
          <a:bodyPr/>
          <a:lstStyle/>
          <a:p>
            <a:r>
              <a:rPr lang="en-US" dirty="0"/>
              <a:t>Williams %R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6323019" y="1432170"/>
                <a:ext cx="5388864" cy="5162549"/>
              </a:xfrm>
            </p:spPr>
            <p:txBody>
              <a:bodyPr>
                <a:normAutofit/>
              </a:bodyPr>
              <a:lstStyle/>
              <a:p>
                <a:pPr marL="0" lv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𝐻𝑖𝑔h𝑒𝑠𝑡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𝐶𝑙𝑜𝑠𝑒</m:t>
                          </m:r>
                        </m:num>
                        <m:den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𝐻𝑖𝑔h𝑒𝑠𝑡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𝐿𝑜𝑤𝑒𝑠𝑡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𝐿𝑜𝑤</m:t>
                          </m:r>
                        </m:den>
                      </m:f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∗ −100 </m:t>
                      </m:r>
                    </m:oMath>
                  </m:oMathPara>
                </a14:m>
                <a:endParaRPr lang="en-US" altLang="en-US" dirty="0">
                  <a:latin typeface="Menlo"/>
                </a:endParaRPr>
              </a:p>
              <a:p>
                <a:pPr marL="0" lv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𝐿𝑜𝑤𝑒𝑠𝑡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𝐿𝑜𝑤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𝑙𝑜𝑤𝑒𝑠𝑡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𝑙𝑜𝑜𝑘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𝑏𝑎𝑐𝑘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𝑝𝑒𝑟𝑖𝑜𝑑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dirty="0">
                  <a:latin typeface="Menlo"/>
                </a:endParaRPr>
              </a:p>
              <a:p>
                <a:pPr marL="0" lv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𝐻𝑖𝑔h𝑒𝑠𝑡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h𝑖𝑔h𝑒𝑠𝑡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h𝑖𝑔h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𝑙𝑜𝑜𝑘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𝑏𝑎𝑐𝑘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𝑝𝑒𝑟𝑖𝑜𝑑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dirty="0">
                  <a:latin typeface="Menlo"/>
                </a:endParaRPr>
              </a:p>
              <a:p>
                <a:pPr marL="0" lv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𝑚𝑢𝑙𝑡𝑖𝑝𝑙𝑖𝑒𝑑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−100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𝑐𝑜𝑟𝑟𝑒𝑐𝑡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𝑖𝑛𝑣𝑒𝑟𝑠𝑖𝑜𝑛</m:t>
                      </m:r>
                    </m:oMath>
                  </m:oMathPara>
                </a14:m>
                <a:endParaRPr lang="en-US" altLang="en-US" sz="3200" dirty="0">
                  <a:latin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6323019" y="1432170"/>
                <a:ext cx="5388864" cy="5162549"/>
              </a:xfrm>
              <a:blipFill>
                <a:blip r:embed="rId3"/>
                <a:stretch>
                  <a:fillRect l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508000" y="974970"/>
            <a:ext cx="5388864" cy="457200"/>
          </a:xfrm>
        </p:spPr>
        <p:txBody>
          <a:bodyPr/>
          <a:lstStyle/>
          <a:p>
            <a:r>
              <a:rPr lang="en-US" dirty="0"/>
              <a:t>Relative Strength Index (RSI)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3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358781" y="1432170"/>
                <a:ext cx="5964238" cy="5162549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𝐴𝑣𝑒𝑟𝑎𝑔𝑒𝐺𝑎𝑖𝑛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𝐴𝑣𝑒𝑟𝑎𝑔𝑒𝐺𝑎𝑖𝑛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𝑝𝑟𝑒𝑣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∗13+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𝐴𝑣𝑒𝑟𝑎𝑔𝑒𝐿𝑜𝑠𝑠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𝐴𝑣𝑒𝑟𝑎𝑔𝑒𝐿𝑜𝑠𝑠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𝑝𝑟𝑒𝑣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∗13+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𝐴𝑣𝑒𝑟𝑎𝑔𝑒𝐺𝑎𝑖𝑛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𝐴𝑣𝑒𝑟𝑎𝑔𝑒𝐿𝑜𝑠𝑠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=100 −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 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𝑅𝑆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358781" y="1432170"/>
                <a:ext cx="5964238" cy="5162549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2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6437321" y="960683"/>
            <a:ext cx="5388864" cy="457200"/>
          </a:xfrm>
        </p:spPr>
        <p:txBody>
          <a:bodyPr/>
          <a:lstStyle/>
          <a:p>
            <a:r>
              <a:rPr lang="en-US" dirty="0" err="1"/>
              <a:t>Chaikin</a:t>
            </a:r>
            <a:r>
              <a:rPr lang="en-US" dirty="0"/>
              <a:t> Money </a:t>
            </a:r>
            <a:r>
              <a:rPr lang="en-US" dirty="0" smtClean="0"/>
              <a:t>Flow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6437321" y="1417883"/>
                <a:ext cx="5388864" cy="5162549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1. 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𝑀𝑜𝑛𝑒𝑦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𝑀𝑢𝑙𝑡𝑖𝑝𝑙𝑖𝑒𝑟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𝐶𝑙𝑜𝑠𝑒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𝐿𝑜𝑤</m:t>
                                </m:r>
                              </m:e>
                            </m:d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d>
                              <m:dPr>
                                <m:ctrlP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𝐻𝑖𝑔h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𝐶𝑙𝑜𝑠𝑒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𝐿𝑜𝑤</m:t>
                        </m:r>
                      </m:den>
                    </m:f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2. 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𝑀𝑜𝑛𝑒𝑦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𝑀𝑜𝑛𝑒𝑦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𝑀𝑢𝑙𝑡𝑖𝑝𝑙𝑖𝑒𝑟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𝑃𝑒𝑟𝑖𝑜𝑑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3. 20−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𝑝𝑒𝑟𝑖𝑜𝑑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𝐶𝑀𝐹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20−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𝑝𝑒𝑟𝑖𝑜𝑑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𝑆𝑢𝑚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𝑀𝑜𝑛𝑒𝑦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/ 20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𝑝𝑒𝑟𝑖𝑜𝑑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𝑆𝑢𝑚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sz="32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6437321" y="1417883"/>
                <a:ext cx="5388864" cy="5162549"/>
              </a:xfrm>
              <a:blipFill>
                <a:blip r:embed="rId2"/>
                <a:stretch>
                  <a:fillRect t="-473" r="-7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Placeholder 16"/>
          <p:cNvSpPr>
            <a:spLocks noGrp="1"/>
          </p:cNvSpPr>
          <p:nvPr>
            <p:ph type="body" sz="half" idx="3"/>
          </p:nvPr>
        </p:nvSpPr>
        <p:spPr>
          <a:xfrm>
            <a:off x="761810" y="976803"/>
            <a:ext cx="5389033" cy="457200"/>
          </a:xfrm>
        </p:spPr>
        <p:txBody>
          <a:bodyPr/>
          <a:lstStyle/>
          <a:p>
            <a:r>
              <a:rPr lang="en-US" dirty="0" smtClean="0"/>
              <a:t>Money Flow Index(MFI)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761810" y="1434003"/>
                <a:ext cx="5389033" cy="5146429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𝑇𝑦𝑝𝑖𝑐𝑎𝑙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𝐿𝑜𝑤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𝐶𝑙𝑜𝑠𝑒</m:t>
                          </m:r>
                        </m:num>
                        <m:den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𝑅𝑎𝑤</m:t>
                      </m:r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𝑀𝑜𝑛𝑒𝑦</m:t>
                      </m:r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𝐹𝑙𝑜𝑤</m:t>
                      </m:r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𝑇𝑦𝑝𝑖𝑐𝑎𝑙</m:t>
                      </m:r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𝑉𝑜𝑙𝑢𝑚𝑒</m:t>
                      </m:r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18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𝑀𝑜𝑛𝑒𝑦</m:t>
                      </m:r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𝐹𝑙𝑜𝑤</m:t>
                      </m:r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14−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𝑝𝑒𝑟𝑖𝑜𝑑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𝑀𝑜𝑛𝑒𝑦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𝐹𝑙𝑜𝑤</m:t>
                          </m:r>
                        </m:num>
                        <m:den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14−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𝑝𝑒𝑟𝑖𝑜𝑑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𝑀𝑜𝑛𝑒𝑦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𝐹𝑙𝑜𝑤</m:t>
                          </m:r>
                        </m:den>
                      </m:f>
                    </m:oMath>
                  </m:oMathPara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𝑀𝑜𝑛𝑒𝑦</m:t>
                      </m:r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𝐹𝑙𝑜𝑤</m:t>
                      </m:r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=(100  −</m:t>
                      </m:r>
                      <m:f>
                        <m:fPr>
                          <m:ctrlP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 + 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𝑀𝑜𝑛𝑒𝑦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𝐹𝑙𝑜𝑤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𝑅𝑎𝑡𝑖𝑜</m:t>
                          </m:r>
                        </m:den>
                      </m:f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6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761810" y="1434003"/>
                <a:ext cx="5389033" cy="514642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94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actually predict things that are as random as Stock Market?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9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7300" y="978391"/>
            <a:ext cx="5388864" cy="457200"/>
          </a:xfrm>
        </p:spPr>
        <p:txBody>
          <a:bodyPr/>
          <a:lstStyle/>
          <a:p>
            <a:r>
              <a:rPr lang="en-US" dirty="0" err="1" smtClean="0"/>
              <a:t>Chaikin</a:t>
            </a:r>
            <a:r>
              <a:rPr lang="en-US" dirty="0" smtClean="0"/>
              <a:t> Oscillator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6337300" y="1435591"/>
                <a:ext cx="5388864" cy="5176836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1. 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𝑀𝑜𝑛𝑒𝑦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𝑀𝑢𝑙𝑡𝑖𝑝𝑙𝑖𝑒𝑟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𝐶𝑙𝑜𝑠𝑒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𝐿𝑜𝑤</m:t>
                                </m:r>
                              </m:e>
                            </m:d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d>
                              <m:dPr>
                                <m:ctrlP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𝐻𝑖𝑔h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𝐶𝑙𝑜𝑠𝑒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𝐿𝑜𝑤</m:t>
                        </m:r>
                      </m:den>
                    </m:f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2. 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𝑀𝑜𝑛𝑒𝑦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𝑀𝑜𝑛𝑒𝑦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𝑀𝑢𝑙𝑡𝑖𝑝𝑙𝑖𝑒𝑟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𝑃𝑒𝑟𝑖𝑜𝑑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3. 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𝐴𝐷𝐿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𝑃𝑟𝑒𝑣𝑖𝑜𝑢𝑠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𝐴𝐷𝐿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𝐶𝑢𝑟𝑟𝑒𝑛𝑡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𝑃𝑒𝑟𝑖𝑜</m:t>
                    </m:r>
                    <m:sSup>
                      <m:sSup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𝑀𝑜𝑛𝑒𝑦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𝑉𝑜𝑙𝑢𝑚𝑒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4. </m:t>
                    </m:r>
                    <m:r>
                      <a:rPr lang="en-US" alt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𝐶h𝑎𝑖𝑘𝑖𝑛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𝑂𝑠𝑐𝑖𝑙𝑙𝑎𝑡𝑜𝑟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(3−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𝐸𝑀𝐴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𝐴𝐷𝐿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− (10−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𝐸𝑀𝐴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𝐴𝐷𝐿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en-US" sz="32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6337300" y="1435591"/>
                <a:ext cx="5388864" cy="5176836"/>
              </a:xfrm>
              <a:blipFill>
                <a:blip r:embed="rId3"/>
                <a:stretch>
                  <a:fillRect t="-353" r="-7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4"/>
          <p:cNvSpPr>
            <a:spLocks noGrp="1"/>
          </p:cNvSpPr>
          <p:nvPr>
            <p:ph type="body" sz="half" idx="3"/>
          </p:nvPr>
        </p:nvSpPr>
        <p:spPr>
          <a:xfrm>
            <a:off x="618932" y="978391"/>
            <a:ext cx="5389033" cy="457200"/>
          </a:xfrm>
        </p:spPr>
        <p:txBody>
          <a:bodyPr/>
          <a:lstStyle/>
          <a:p>
            <a:r>
              <a:rPr lang="en-US" dirty="0"/>
              <a:t>Accumulation Distribution Oscillation (ADO)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8932" y="1435591"/>
                <a:ext cx="5389033" cy="5162549"/>
              </a:xfrm>
            </p:spPr>
            <p:txBody>
              <a:bodyPr>
                <a:normAutofit fontScale="92500"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𝑀𝑜𝑛𝑒𝑦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𝑀𝑢𝑙𝑡𝑖𝑝𝑙𝑖𝑒𝑟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= [(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𝐶𝑙𝑜𝑠𝑒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𝐿𝑜𝑤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 − 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𝐻𝑖𝑔h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𝐶𝑙𝑜𝑠𝑒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)] /(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𝐻𝑖𝑔h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𝐿𝑜𝑤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en-US" dirty="0">
                  <a:latin typeface="Menlo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𝑀𝑜𝑛𝑒𝑦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𝑀𝑜𝑛𝑒𝑦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𝑀𝑢𝑙𝑡𝑖𝑝𝑙𝑖𝑒𝑟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𝑃𝑒𝑟𝑖𝑜𝑑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dirty="0">
                  <a:latin typeface="Menlo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𝐴𝐷𝐿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𝑃𝑟𝑒𝑣𝑖𝑜𝑢𝑠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𝐴𝐷𝐿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𝐶𝑢𝑟𝑟𝑒𝑛𝑡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𝑃𝑒𝑟𝑖𝑜𝑑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𝑀𝑜𝑛𝑒𝑦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sz="3200" dirty="0">
                  <a:latin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8932" y="1435591"/>
                <a:ext cx="5389033" cy="5162549"/>
              </a:xfrm>
              <a:blipFill>
                <a:blip r:embed="rId4"/>
                <a:stretch>
                  <a:fillRect t="-472" r="-7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50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887657"/>
            <a:ext cx="5388864" cy="457200"/>
          </a:xfrm>
        </p:spPr>
        <p:txBody>
          <a:bodyPr/>
          <a:lstStyle/>
          <a:p>
            <a:r>
              <a:rPr lang="en-US" dirty="0" err="1" smtClean="0"/>
              <a:t>Aroon</a:t>
            </a:r>
            <a:r>
              <a:rPr lang="en-US" dirty="0" smtClean="0"/>
              <a:t> Oscillator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508000" y="1344857"/>
                <a:ext cx="5388864" cy="52498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𝐴𝑟𝑜𝑜𝑛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𝑈𝑝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100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(25 −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𝐷𝑎𝑦𝑠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𝑆𝑖𝑛𝑐𝑒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25−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𝐻𝑖𝑔h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)/25</m:t>
                    </m:r>
                  </m:oMath>
                </a14:m>
                <a:endParaRPr lang="en-US" altLang="en-US" dirty="0" smtClean="0">
                  <a:solidFill>
                    <a:schemeClr val="tx1"/>
                  </a:solidFill>
                  <a:latin typeface="Menlo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𝐴𝑟𝑜𝑜𝑛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𝐷𝑜𝑤𝑛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100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(25 −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𝐷𝑎𝑦𝑠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𝑆𝑖𝑛𝑐𝑒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25−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𝐿𝑜𝑤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)/25</m:t>
                    </m:r>
                  </m:oMath>
                </a14:m>
                <a:endParaRPr lang="en-US" altLang="en-US" dirty="0" smtClean="0">
                  <a:solidFill>
                    <a:schemeClr val="tx1"/>
                  </a:solidFill>
                  <a:latin typeface="Menlo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𝐴𝑟𝑜𝑜𝑛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𝑂𝑠𝑐𝑖𝑙𝑙𝑎𝑡𝑜𝑟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𝐴𝑟𝑜𝑜𝑛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𝑈𝑝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𝐴𝑟𝑜𝑜𝑛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𝐷𝑜𝑤𝑛</m:t>
                    </m:r>
                    <m:r>
                      <a:rPr lang="en-US" alt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508000" y="1344857"/>
                <a:ext cx="5388864" cy="5249862"/>
              </a:xfrm>
              <a:blipFill>
                <a:blip r:embed="rId2"/>
                <a:stretch>
                  <a:fillRect t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Placeholder 2"/>
          <p:cNvSpPr txBox="1">
            <a:spLocks/>
          </p:cNvSpPr>
          <p:nvPr/>
        </p:nvSpPr>
        <p:spPr>
          <a:xfrm>
            <a:off x="6185388" y="887657"/>
            <a:ext cx="5388864" cy="45720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vert="horz" anchor="ctr">
            <a:no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1900" b="1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Commodity Channel Index (CCI)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3"/>
              <p:cNvSpPr txBox="1">
                <a:spLocks/>
              </p:cNvSpPr>
              <p:nvPr/>
            </p:nvSpPr>
            <p:spPr>
              <a:xfrm>
                <a:off x="6185388" y="1344857"/>
                <a:ext cx="5388864" cy="5162549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365760" indent="-256032" algn="l" rtl="0" eaLnBrk="1" latinLnBrk="0" hangingPunct="1">
                  <a:spcBef>
                    <a:spcPts val="300"/>
                  </a:spcBef>
                  <a:buClr>
                    <a:schemeClr val="accent3">
                      <a:lumMod val="75000"/>
                    </a:schemeClr>
                  </a:buClr>
                  <a:buFont typeface="Georgia"/>
                  <a:buChar char="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58368" indent="-246888" algn="l" rtl="0" eaLnBrk="1" latinLnBrk="0" hangingPunct="1">
                  <a:spcBef>
                    <a:spcPts val="300"/>
                  </a:spcBef>
                  <a:buClr>
                    <a:schemeClr val="accent2">
                      <a:lumMod val="75000"/>
                    </a:schemeClr>
                  </a:buClr>
                  <a:buFont typeface="Georgia"/>
                  <a:buChar char="▫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23544" indent="-219456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79576" indent="-201168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8988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609344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5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 typeface="Georgia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𝐶𝐶𝐼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𝑇𝑦𝑝𝑖𝑐𝑎𝑙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 − 20−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𝑝𝑒𝑟𝑖𝑜𝑑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𝑆𝑀𝐴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) / (.015 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𝐷𝑒𝑣𝑖𝑎𝑡𝑖𝑜𝑛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en-US" sz="1600" dirty="0">
                  <a:latin typeface="Menlo"/>
                </a:endParaRPr>
              </a:p>
              <a:p>
                <a:pPr mar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 typeface="Georgia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𝑇𝑦𝑝𝑖𝑐𝑎𝑙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𝐿𝑜𝑤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𝐶𝑙𝑜𝑠𝑒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)/3</m:t>
                      </m:r>
                    </m:oMath>
                  </m:oMathPara>
                </a14:m>
                <a:endParaRPr lang="en-US" altLang="en-US" sz="1600" dirty="0">
                  <a:latin typeface="Menlo"/>
                </a:endParaRPr>
              </a:p>
              <a:p>
                <a:pPr mar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 typeface="Georgia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𝐶𝑜𝑛𝑠𝑡𝑎𝑛𝑡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= .015</m:t>
                      </m:r>
                    </m:oMath>
                  </m:oMathPara>
                </a14:m>
                <a:endParaRPr lang="en-US" altLang="en-US" sz="1600" i="1" dirty="0">
                  <a:latin typeface="Cambria Math" panose="02040503050406030204" pitchFamily="18" charset="0"/>
                </a:endParaRPr>
              </a:p>
              <a:p>
                <a:pPr mar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 typeface="Georgia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𝑇h𝑒𝑟𝑒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𝑓𝑜𝑢𝑟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𝑠𝑡𝑒𝑝𝑠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𝑐𝑎𝑙𝑐𝑢𝑙𝑎𝑡𝑖𝑛𝑔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𝐷𝑒𝑣𝑖𝑎𝑡𝑖𝑜𝑛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en-US" sz="1600" i="1" dirty="0">
                  <a:latin typeface="Cambria Math" panose="02040503050406030204" pitchFamily="18" charset="0"/>
                </a:endParaRPr>
              </a:p>
              <a:p>
                <a:pPr mar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 typeface="Georgia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𝐹𝑖𝑟𝑠𝑡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𝑠𝑢𝑏𝑡𝑟𝑎𝑐𝑡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𝑚𝑜𝑠𝑡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𝑟𝑒𝑐𝑒𝑛𝑡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20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𝑝𝑒𝑟𝑖𝑜𝑑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𝑡𝑦𝑝𝑖𝑐𝑎𝑙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1600" i="1" dirty="0" smtClean="0">
                  <a:latin typeface="Cambria Math" panose="02040503050406030204" pitchFamily="18" charset="0"/>
                </a:endParaRPr>
              </a:p>
              <a:p>
                <a:pPr mar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 typeface="Georgia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𝑝𝑒𝑟𝑖𝑜</m:t>
                      </m:r>
                      <m:sSup>
                        <m:sSupPr>
                          <m:ctrlPr>
                            <a:rPr lang="en-US" alt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6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en-US" sz="1600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𝑡𝑦𝑝𝑖𝑐𝑎𝑙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altLang="en-US" sz="1600" i="1" dirty="0">
                  <a:latin typeface="Cambria Math" panose="02040503050406030204" pitchFamily="18" charset="0"/>
                </a:endParaRPr>
              </a:p>
              <a:p>
                <a:pPr mar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 typeface="Georgia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𝑆𝑒𝑐𝑜𝑛𝑑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𝑡𝑎𝑘𝑒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𝑎𝑏𝑠𝑜𝑙𝑢𝑡𝑒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𝑡h𝑒𝑠𝑒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𝑛𝑢𝑚𝑏𝑒𝑟𝑠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altLang="en-US" sz="1600" i="1" dirty="0">
                  <a:latin typeface="Cambria Math" panose="02040503050406030204" pitchFamily="18" charset="0"/>
                </a:endParaRPr>
              </a:p>
              <a:p>
                <a:pPr mar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 typeface="Georgia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𝑇h𝑖𝑟𝑑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𝑎𝑏𝑠𝑜𝑙𝑢𝑡𝑒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altLang="en-US" sz="1600" i="1" dirty="0">
                  <a:latin typeface="Cambria Math" panose="02040503050406030204" pitchFamily="18" charset="0"/>
                </a:endParaRPr>
              </a:p>
              <a:p>
                <a:pPr mar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 typeface="Georgia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𝐹𝑜𝑢𝑟𝑡h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𝑑𝑖𝑣𝑖𝑑𝑒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𝑝𝑒𝑟𝑖𝑜𝑑𝑠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(20). </m:t>
                      </m:r>
                    </m:oMath>
                  </m:oMathPara>
                </a14:m>
                <a:endParaRPr lang="en-US" altLang="en-US" sz="1600" dirty="0">
                  <a:latin typeface="Arial" panose="020B0604020202020204" pitchFamily="34" charset="0"/>
                </a:endParaRP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16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388" y="1344857"/>
                <a:ext cx="5388864" cy="5162549"/>
              </a:xfrm>
              <a:prstGeom prst="rect">
                <a:avLst/>
              </a:prstGeom>
              <a:blipFill>
                <a:blip r:embed="rId3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40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079847"/>
            <a:ext cx="5388864" cy="457200"/>
          </a:xfrm>
        </p:spPr>
        <p:txBody>
          <a:bodyPr/>
          <a:lstStyle/>
          <a:p>
            <a:r>
              <a:rPr lang="en-US" dirty="0"/>
              <a:t>Percentage Price </a:t>
            </a:r>
            <a:r>
              <a:rPr lang="en-US" dirty="0" smtClean="0"/>
              <a:t>Oscillator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508000" y="1537047"/>
                <a:ext cx="5388864" cy="505767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𝑃𝑒𝑟𝑐𝑒𝑛𝑡𝑎𝑔𝑒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𝑂𝑠𝑐𝑖𝑙𝑙𝑎𝑡𝑜𝑟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𝑃𝑃𝑂</m:t>
                        </m:r>
                      </m:e>
                    </m:d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12−</m:t>
                              </m:r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𝐸𝑀𝐴</m:t>
                              </m:r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− 26−</m:t>
                              </m:r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𝐸𝑀𝐴</m:t>
                              </m:r>
                            </m:num>
                            <m:den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𝐸𝑀𝐴</m:t>
                              </m:r>
                            </m:den>
                          </m:f>
                        </m:e>
                      </m:d>
                      <m:r>
                        <a:rPr lang="en-US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100 </m:t>
                      </m:r>
                    </m:oMath>
                  </m:oMathPara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𝑆𝑖𝑔𝑛𝑎𝑙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9−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𝐸𝑀𝐴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𝑃𝑃𝑂</m:t>
                    </m:r>
                    <m:r>
                      <a:rPr lang="en-US" alt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sz="32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508000" y="1537047"/>
                <a:ext cx="5388864" cy="5057672"/>
              </a:xfrm>
              <a:blipFill>
                <a:blip r:embed="rId2"/>
                <a:stretch>
                  <a:fillRect t="-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4"/>
          <p:cNvSpPr txBox="1">
            <a:spLocks/>
          </p:cNvSpPr>
          <p:nvPr/>
        </p:nvSpPr>
        <p:spPr>
          <a:xfrm>
            <a:off x="6186440" y="1079847"/>
            <a:ext cx="5389033" cy="45720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vert="horz" anchor="ctr">
            <a:no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1900" b="1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Elder-ray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5"/>
              <p:cNvSpPr txBox="1">
                <a:spLocks/>
              </p:cNvSpPr>
              <p:nvPr/>
            </p:nvSpPr>
            <p:spPr>
              <a:xfrm>
                <a:off x="6186440" y="1537047"/>
                <a:ext cx="5389033" cy="5162549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300"/>
                  </a:spcBef>
                  <a:buClr>
                    <a:schemeClr val="accent3">
                      <a:lumMod val="75000"/>
                    </a:schemeClr>
                  </a:buClr>
                  <a:buFont typeface="Georgia"/>
                  <a:buChar char="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58368" indent="-246888" algn="l" rtl="0" eaLnBrk="1" latinLnBrk="0" hangingPunct="1">
                  <a:spcBef>
                    <a:spcPts val="300"/>
                  </a:spcBef>
                  <a:buClr>
                    <a:schemeClr val="accent2">
                      <a:lumMod val="75000"/>
                    </a:schemeClr>
                  </a:buClr>
                  <a:buFont typeface="Georgia"/>
                  <a:buChar char="▫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23544" indent="-219456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79576" indent="-201168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8988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609344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5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Georgia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𝐵𝑢𝑙𝑙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𝐷𝑎𝑖𝑙𝑦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𝐸𝑀𝐴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𝑝𝑒𝑟𝑖𝑜𝑑𝑠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Font typeface="Georgia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𝐵𝑒𝑎𝑟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𝐷𝑎𝑖𝑙𝑦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𝐿𝑜𝑤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𝐸𝑀𝐴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𝑝𝑒𝑟𝑖𝑜𝑑𝑠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440" y="1537047"/>
                <a:ext cx="5389033" cy="51625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58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288" y="1930645"/>
            <a:ext cx="9250362" cy="457200"/>
          </a:xfrm>
        </p:spPr>
        <p:txBody>
          <a:bodyPr/>
          <a:lstStyle/>
          <a:p>
            <a:r>
              <a:rPr lang="en-US" dirty="0" smtClean="0"/>
              <a:t>Ultimate Oscillator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522287" y="2387846"/>
                <a:ext cx="9250363" cy="318428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𝐵𝑃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𝐶𝑙𝑜𝑠𝑒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𝑀𝑖𝑛𝑖𝑚𝑢𝑚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𝐿𝑜𝑤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𝑃𝑟𝑖𝑜𝑟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𝐶𝑙𝑜𝑠𝑒</m:t>
                        </m:r>
                      </m:e>
                    </m:d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𝑇𝑅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𝑀𝑎𝑥𝑖𝑚𝑢𝑚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𝑃𝑟𝑖𝑜𝑟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𝐶𝑙𝑜𝑠𝑒</m:t>
                        </m:r>
                      </m:e>
                    </m:d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𝑀𝑖𝑛𝑖𝑚𝑢𝑚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𝐿𝑜𝑤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𝑃𝑟𝑖𝑜𝑟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𝐶𝑙𝑜𝑠𝑒</m:t>
                        </m:r>
                      </m:e>
                    </m:d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 =</m:t>
                    </m:r>
                    <m:f>
                      <m:f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7−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𝑝𝑒𝑟𝑖𝑜𝑑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𝐵𝑃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𝑆𝑢𝑚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7−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𝑝𝑒𝑟𝑖𝑜𝑑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𝑇𝑅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𝑆𝑢𝑚</m:t>
                            </m:r>
                          </m:e>
                        </m:d>
                      </m:den>
                    </m:f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14 =</m:t>
                    </m:r>
                    <m:f>
                      <m:f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14−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𝑝𝑒𝑟𝑖𝑜𝑑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𝐵𝑃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𝑆𝑢𝑚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14−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𝑝𝑒𝑟𝑖𝑜𝑑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𝑇𝑅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𝑆𝑢𝑚</m:t>
                            </m:r>
                          </m:e>
                        </m:d>
                      </m:den>
                    </m:f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28 =</m:t>
                    </m:r>
                    <m:f>
                      <m:f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28−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𝑝𝑒𝑟𝑖𝑜𝑑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𝐵𝑃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𝑆𝑢𝑚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28−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𝑝𝑒𝑟𝑖𝑜𝑑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𝑇𝑅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𝑆𝑢𝑚</m:t>
                            </m:r>
                          </m:e>
                        </m:d>
                      </m:den>
                    </m:f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𝑈𝑂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100 ∗</m:t>
                    </m:r>
                    <m:f>
                      <m:f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4 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𝐴𝑣𝑒𝑟𝑎𝑔𝑒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𝐴𝑣𝑒𝑟𝑎𝑔𝑒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d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𝐴𝑣𝑒𝑟𝑎𝑔𝑒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28</m:t>
                            </m:r>
                          </m:e>
                        </m:d>
                      </m:num>
                      <m:den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4+2+1</m:t>
                        </m:r>
                      </m:den>
                    </m:f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:endParaRPr lang="en-US" altLang="en-US" sz="32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522287" y="2387846"/>
                <a:ext cx="9250363" cy="3184280"/>
              </a:xfrm>
              <a:blipFill>
                <a:blip r:embed="rId2"/>
                <a:stretch>
                  <a:fillRect t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11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9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508000" y="974970"/>
            <a:ext cx="5388864" cy="45720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vert="horz" anchor="ctr">
            <a:no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1900" b="1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Force Index (FI)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/>
              <p:cNvSpPr txBox="1">
                <a:spLocks/>
              </p:cNvSpPr>
              <p:nvPr/>
            </p:nvSpPr>
            <p:spPr>
              <a:xfrm>
                <a:off x="508000" y="1432170"/>
                <a:ext cx="5388864" cy="5162549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300"/>
                  </a:spcBef>
                  <a:buClr>
                    <a:schemeClr val="accent3">
                      <a:lumMod val="75000"/>
                    </a:schemeClr>
                  </a:buClr>
                  <a:buFont typeface="Georgia"/>
                  <a:buChar char="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58368" indent="-246888" algn="l" rtl="0" eaLnBrk="1" latinLnBrk="0" hangingPunct="1">
                  <a:spcBef>
                    <a:spcPts val="300"/>
                  </a:spcBef>
                  <a:buClr>
                    <a:schemeClr val="accent2">
                      <a:lumMod val="75000"/>
                    </a:schemeClr>
                  </a:buClr>
                  <a:buFont typeface="Georgia"/>
                  <a:buChar char="▫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23544" indent="-219456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79576" indent="-201168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8988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609344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5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𝐹𝑜𝑟𝑐𝑒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𝐼𝑛𝑑𝑒𝑥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𝐶𝑙𝑜𝑠𝑒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𝑐𝑢𝑟𝑟𝑒𝑛𝑡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𝑝𝑒𝑟𝑖𝑜𝑑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−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𝐶𝑙𝑜𝑠𝑒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𝑝𝑟𝑖𝑜𝑟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𝑝𝑒𝑟𝑖𝑜𝑑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)) ∗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𝑉𝑜𝑙𝑢𝑚𝑒</m:t>
                    </m:r>
                  </m:oMath>
                </a14:m>
                <a:endParaRPr lang="en-US" altLang="en-US" sz="3200" dirty="0">
                  <a:latin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1432170"/>
                <a:ext cx="5388864" cy="5162549"/>
              </a:xfrm>
              <a:prstGeom prst="rect">
                <a:avLst/>
              </a:prstGeom>
              <a:blipFill>
                <a:blip r:embed="rId3"/>
                <a:stretch>
                  <a:fillRect t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6261100" y="1432170"/>
                <a:ext cx="5388864" cy="516254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𝐷𝑖𝑠𝑡𝑎𝑛𝑐𝑒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𝑀𝑜𝑣𝑒𝑑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𝐵𝑜𝑥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𝑅𝑎𝑡𝑖𝑜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100000000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𝑃𝑒𝑟𝑖𝑜𝑑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𝐸𝑉𝑀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𝐷𝑖𝑠𝑡𝑎𝑛𝑐𝑒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𝑀𝑜𝑣𝑒𝑑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𝐵𝑜𝑥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𝑅𝑎𝑡𝑖𝑜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6261100" y="1432170"/>
                <a:ext cx="5388864" cy="5162549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2"/>
          <p:cNvSpPr txBox="1">
            <a:spLocks/>
          </p:cNvSpPr>
          <p:nvPr/>
        </p:nvSpPr>
        <p:spPr>
          <a:xfrm>
            <a:off x="6261100" y="974970"/>
            <a:ext cx="5388864" cy="45720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vert="horz" anchor="ctr">
            <a:no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1900" b="1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Ease of </a:t>
            </a:r>
            <a:r>
              <a:rPr lang="en-US" dirty="0" smtClean="0"/>
              <a:t>Movement EVM</a:t>
            </a:r>
            <a:endParaRPr lang="en-US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6261100" y="1432170"/>
            <a:ext cx="5388864" cy="516254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5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987670"/>
            <a:ext cx="5388864" cy="457200"/>
          </a:xfrm>
        </p:spPr>
        <p:txBody>
          <a:bodyPr/>
          <a:lstStyle/>
          <a:p>
            <a:r>
              <a:rPr lang="en-US" dirty="0"/>
              <a:t>On Balance Volume (OBV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508000" y="1444870"/>
                <a:ext cx="5235575" cy="5149849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𝑐𝑙𝑜𝑠𝑖𝑛𝑔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𝑎𝑏𝑜𝑣𝑒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𝑝𝑟𝑖𝑜𝑟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𝑐𝑙𝑜𝑠𝑒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𝐶𝑢𝑟𝑟𝑒𝑛𝑡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𝑂𝐵𝑉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𝑃𝑟𝑒𝑣𝑖𝑜𝑢𝑠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𝑂𝐵𝑉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𝐶𝑢𝑟𝑟𝑒𝑛𝑡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𝑐𝑙𝑜𝑠𝑖𝑛𝑔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𝑏𝑒𝑙𝑜𝑤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𝑝𝑟𝑖𝑜𝑟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𝑐𝑙𝑜𝑠𝑒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𝐶𝑢𝑟𝑟𝑒𝑛𝑡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𝑂𝐵𝑉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𝑃𝑟𝑒𝑣𝑖𝑜𝑢𝑠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𝑂𝐵𝑉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𝐶𝑢𝑟𝑟𝑒𝑛𝑡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𝑉𝑜𝑙𝑢𝑚𝑒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𝑐𝑙𝑜𝑠𝑖𝑛𝑔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𝑝𝑟𝑖𝑐𝑒𝑠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𝑒𝑞𝑢𝑎𝑙𝑠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𝑝𝑟𝑖𝑜𝑟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𝑐𝑙𝑜𝑠𝑒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𝐶𝑢𝑟𝑟𝑒𝑛𝑡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𝑂𝐵𝑉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𝑃𝑟𝑒𝑣𝑖𝑜𝑢𝑠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𝑂𝐵𝑉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𝑐h𝑎𝑛𝑔𝑒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en-US" sz="32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508000" y="1444870"/>
                <a:ext cx="5235575" cy="5149849"/>
              </a:xfrm>
              <a:blipFill>
                <a:blip r:embed="rId2"/>
                <a:stretch>
                  <a:fillRect r="-4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291072" y="987670"/>
            <a:ext cx="5389033" cy="457200"/>
          </a:xfrm>
        </p:spPr>
        <p:txBody>
          <a:bodyPr/>
          <a:lstStyle/>
          <a:p>
            <a:r>
              <a:rPr lang="en-US" dirty="0"/>
              <a:t>Percentage Volume </a:t>
            </a:r>
            <a:r>
              <a:rPr lang="en-US" dirty="0" smtClean="0"/>
              <a:t>Oscillator(PVO)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91073" y="1444870"/>
                <a:ext cx="5389033" cy="514984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𝑃𝑒𝑟𝑐𝑒𝑛𝑡𝑎𝑔𝑒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𝑂𝑠𝑐𝑖𝑙𝑙𝑎𝑡𝑜𝑟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𝑃𝑉𝑂</m:t>
                        </m:r>
                      </m:e>
                    </m:d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12−</m:t>
                              </m:r>
                              <m: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𝐸𝑀𝐴</m:t>
                              </m:r>
                              <m: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𝑉𝑜𝑙𝑢𝑚𝑒</m:t>
                              </m:r>
                              <m: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− 26−</m:t>
                              </m:r>
                              <m: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𝐸𝑀𝐴</m:t>
                              </m:r>
                              <m: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𝑉𝑜𝑙𝑢𝑚𝑒</m:t>
                              </m:r>
                            </m:num>
                            <m:den>
                              <m:r>
                                <a:rPr lang="en-US" altLang="en-US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26−</m:t>
                              </m:r>
                              <m:r>
                                <a:rPr lang="en-US" altLang="en-US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altLang="en-US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𝐸𝑀𝐴</m:t>
                              </m:r>
                              <m:r>
                                <a:rPr lang="en-US" altLang="en-US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altLang="en-US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𝑉𝑜𝑙𝑢𝑚𝑒</m:t>
                              </m:r>
                            </m:den>
                          </m:f>
                        </m:e>
                      </m:d>
                      <m:r>
                        <a:rPr lang="en-US" alt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∗100</m:t>
                      </m:r>
                    </m:oMath>
                  </m:oMathPara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𝑆𝑖𝑔𝑛𝑎𝑙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9−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𝐸𝑀𝐴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𝑃𝑉𝑂</m:t>
                    </m:r>
                    <m:r>
                      <a:rPr lang="en-US" alt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sz="32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91073" y="1444870"/>
                <a:ext cx="5389033" cy="5149849"/>
              </a:xfrm>
              <a:blipFill>
                <a:blip r:embed="rId3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0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means a relation between 2 or more things</a:t>
            </a:r>
          </a:p>
          <a:p>
            <a:r>
              <a:rPr lang="en-US" dirty="0" smtClean="0"/>
              <a:t>It is a statistical technique which helps us to find what kind of relation exist between 2 or more features or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9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Diagram</a:t>
            </a:r>
            <a:endParaRPr lang="en-US" dirty="0"/>
          </a:p>
        </p:txBody>
      </p:sp>
      <p:pic>
        <p:nvPicPr>
          <p:cNvPr id="12290" name="Picture 2" descr="File:Correlation examples2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2422283"/>
            <a:ext cx="7862887" cy="358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15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Stock Market is a time series data analysis and prediction to find some pattern from the random data and predict the future prices.</a:t>
            </a:r>
          </a:p>
          <a:p>
            <a:r>
              <a:rPr lang="en-US" dirty="0" smtClean="0"/>
              <a:t>Stock Market data can be easily gathered by yahoo finance for any given stock with 6 feature [close, open, high, low, volume, </a:t>
            </a:r>
            <a:r>
              <a:rPr lang="en-US" dirty="0" err="1" smtClean="0"/>
              <a:t>adj_close</a:t>
            </a:r>
            <a:r>
              <a:rPr lang="en-US" dirty="0" smtClean="0"/>
              <a:t>].</a:t>
            </a:r>
          </a:p>
          <a:p>
            <a:r>
              <a:rPr lang="en-US" dirty="0" smtClean="0"/>
              <a:t>Stock market can be predicted by many techniques some of them being RNN, LSTM, SVM, etc.</a:t>
            </a:r>
          </a:p>
          <a:p>
            <a:r>
              <a:rPr lang="en-US" dirty="0" smtClean="0"/>
              <a:t>One of the most earlier model for this prediction was ARIMA</a:t>
            </a:r>
          </a:p>
          <a:p>
            <a:r>
              <a:rPr lang="en-US" dirty="0" smtClean="0"/>
              <a:t>Stock Market prediction has gathered a lot of interest for actually predicting the stock with accuracy much closer to 100.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1" t="40413" r="42109" b="15399"/>
          <a:stretch/>
        </p:blipFill>
        <p:spPr>
          <a:xfrm>
            <a:off x="511872" y="1523237"/>
            <a:ext cx="5682518" cy="40290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8" t="43540" r="47969" b="13314"/>
          <a:stretch/>
        </p:blipFill>
        <p:spPr>
          <a:xfrm>
            <a:off x="7255572" y="2166175"/>
            <a:ext cx="3771901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9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Pearson Correlation - 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Lies between -1 to 1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𝑟𝑒𝑝𝑟𝑒𝑠𝑒𝑛𝑡𝑖𝑛𝑔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𝑝𝑜𝑠𝑖𝑡𝑖𝑣𝑒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𝑐𝑜𝑟𝑟𝑒𝑙𝑎𝑡𝑖𝑜𝑛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𝑟𝑒𝑝𝑟𝑒𝑠𝑒𝑛𝑡𝑖𝑛𝑔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𝑛𝑒𝑔𝑎𝑡𝑖𝑣𝑒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𝑐𝑜𝑟𝑟𝑒𝑙𝑎𝑡𝑖𝑜𝑛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30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Pearson Correlation - 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𝑜𝑣𝑎𝑟𝑖𝑎𝑛𝑐𝑒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𝑎𝑟𝑖𝑎𝑛𝑐𝑒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𝑣𝑎𝑟𝑖𝑎𝑛𝑐𝑒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Lies between -1 to 1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𝑟𝑒𝑝𝑟𝑒𝑠𝑒𝑛𝑡𝑖𝑛𝑔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𝑝𝑜𝑠𝑖𝑡𝑖𝑣𝑒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𝑐𝑜𝑟𝑟𝑒𝑙𝑎𝑡𝑖𝑜𝑛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𝑟𝑒𝑝𝑟𝑒𝑠𝑒𝑛𝑡𝑖𝑛𝑔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𝑛𝑒𝑔𝑎𝑡𝑖𝑣𝑒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𝑐𝑜𝑟𝑟𝑒𝑙𝑎𝑡𝑖𝑜𝑛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57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8" t="33534" r="38711" b="9147"/>
          <a:stretch/>
        </p:blipFill>
        <p:spPr>
          <a:xfrm>
            <a:off x="914400" y="1000125"/>
            <a:ext cx="4913603" cy="46434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6" t="30615" r="42930" b="22903"/>
          <a:stretch/>
        </p:blipFill>
        <p:spPr>
          <a:xfrm>
            <a:off x="5828003" y="1543051"/>
            <a:ext cx="5535797" cy="35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9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Value at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6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ootstrap method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8" t="24962" r="43436" b="7968"/>
          <a:stretch/>
        </p:blipFill>
        <p:spPr>
          <a:xfrm>
            <a:off x="3974306" y="2209800"/>
            <a:ext cx="4243387" cy="4328681"/>
          </a:xfrm>
        </p:spPr>
      </p:pic>
    </p:spTree>
    <p:extLst>
      <p:ext uri="{BB962C8B-B14F-4D97-AF65-F5344CB8AC3E}">
        <p14:creationId xmlns:p14="http://schemas.microsoft.com/office/powerpoint/2010/main" val="24885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2756" t="22320" r="46594" b="8296"/>
          <a:stretch/>
        </p:blipFill>
        <p:spPr>
          <a:xfrm>
            <a:off x="4324349" y="1962583"/>
            <a:ext cx="3543301" cy="450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Stationarity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599" t="26285" r="52909" b="18870"/>
          <a:stretch/>
        </p:blipFill>
        <p:spPr>
          <a:xfrm>
            <a:off x="4233862" y="2209800"/>
            <a:ext cx="3724275" cy="41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5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upload.wikimedia.org/wikipedia/commons/thumb/d/d4/Correlation_examples2.svg/400px-Correlation_examples2.svg.png</a:t>
            </a:r>
            <a:endParaRPr lang="en-US" dirty="0" smtClean="0"/>
          </a:p>
          <a:p>
            <a:r>
              <a:rPr lang="en-US" dirty="0" smtClean="0"/>
              <a:t>Book: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P. G. </a:t>
            </a:r>
            <a:r>
              <a:rPr lang="en-US" dirty="0" err="1"/>
              <a:t>Mulloy</a:t>
            </a:r>
            <a:r>
              <a:rPr lang="en-US" dirty="0"/>
              <a:t>. Smoothing data with less lag. Technical Analysis of Stocks </a:t>
            </a:r>
            <a:r>
              <a:rPr lang="en-US" dirty="0" smtClean="0"/>
              <a:t>and Commodities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G. Appel. Technical Analysis: Power Tools for Active Investors. </a:t>
            </a:r>
            <a:r>
              <a:rPr lang="en-US" dirty="0" smtClean="0"/>
              <a:t>Financial Times </a:t>
            </a:r>
            <a:r>
              <a:rPr lang="en-US" dirty="0"/>
              <a:t>Prentice Hall, 2005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Also https://</a:t>
            </a:r>
            <a:r>
              <a:rPr lang="en-US" dirty="0" smtClean="0"/>
              <a:t>stockcharts.com/</a:t>
            </a:r>
          </a:p>
        </p:txBody>
      </p:sp>
    </p:spTree>
    <p:extLst>
      <p:ext uri="{BB962C8B-B14F-4D97-AF65-F5344CB8AC3E}">
        <p14:creationId xmlns:p14="http://schemas.microsoft.com/office/powerpoint/2010/main" val="5414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Impacts the Stock Market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2209800"/>
            <a:ext cx="10972800" cy="4325112"/>
          </a:xfrm>
        </p:spPr>
        <p:txBody>
          <a:bodyPr/>
          <a:lstStyle/>
          <a:p>
            <a:r>
              <a:rPr lang="en-US" dirty="0" smtClean="0"/>
              <a:t>Supply and Demand</a:t>
            </a:r>
          </a:p>
          <a:p>
            <a:r>
              <a:rPr lang="en-US" dirty="0" smtClean="0"/>
              <a:t>Sentiments</a:t>
            </a:r>
          </a:p>
          <a:p>
            <a:r>
              <a:rPr lang="en-US" dirty="0" smtClean="0"/>
              <a:t>Chasing the biggies</a:t>
            </a:r>
          </a:p>
          <a:p>
            <a:r>
              <a:rPr lang="en-US" dirty="0" smtClean="0"/>
              <a:t>Earning and Expectations</a:t>
            </a:r>
          </a:p>
          <a:p>
            <a:r>
              <a:rPr lang="en-US" dirty="0" smtClean="0"/>
              <a:t>Economic Indicator</a:t>
            </a:r>
          </a:p>
          <a:p>
            <a:r>
              <a:rPr lang="en-US" dirty="0" smtClean="0"/>
              <a:t>Many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5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Fundamental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Deals with cause of Market</a:t>
            </a:r>
          </a:p>
          <a:p>
            <a:r>
              <a:rPr lang="en-US" dirty="0" smtClean="0"/>
              <a:t>Macro Economic Factors are taken into consideration</a:t>
            </a:r>
          </a:p>
          <a:p>
            <a:pPr lvl="1"/>
            <a:r>
              <a:rPr lang="en-US" dirty="0" smtClean="0"/>
              <a:t>Companies' Growth</a:t>
            </a:r>
          </a:p>
          <a:p>
            <a:pPr lvl="1"/>
            <a:r>
              <a:rPr lang="en-US" dirty="0" smtClean="0"/>
              <a:t>Rivals growth</a:t>
            </a:r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Technical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Study of past Market action for the purpose of forecasting future prices</a:t>
            </a:r>
          </a:p>
          <a:p>
            <a:r>
              <a:rPr lang="en-US" dirty="0" smtClean="0"/>
              <a:t>It is part of forecasting the price direction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2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9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Indicator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974970"/>
            <a:ext cx="8994056" cy="457200"/>
          </a:xfrm>
        </p:spPr>
        <p:txBody>
          <a:bodyPr/>
          <a:lstStyle/>
          <a:p>
            <a:r>
              <a:rPr lang="en-US" dirty="0" smtClean="0"/>
              <a:t>Simple Moving Average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508000" y="1432170"/>
                <a:ext cx="5388864" cy="5162549"/>
              </a:xfrm>
            </p:spPr>
            <p:txBody>
              <a:bodyPr/>
              <a:lstStyle/>
              <a:p>
                <a:pPr marL="0" lv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en-US" dirty="0" smtClean="0"/>
                  <a:t>Simple Means of n days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i="1" dirty="0" smtClean="0"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𝑆𝑀𝐴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𝑝𝑒𝑟𝑖𝑜𝑑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508000" y="1432170"/>
                <a:ext cx="5388864" cy="5162549"/>
              </a:xfrm>
              <a:blipFill>
                <a:blip r:embed="rId3"/>
                <a:stretch>
                  <a:fillRect l="-1131" t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07831" y="2775195"/>
            <a:ext cx="8994225" cy="457200"/>
          </a:xfrm>
        </p:spPr>
        <p:txBody>
          <a:bodyPr/>
          <a:lstStyle/>
          <a:p>
            <a:r>
              <a:rPr lang="en-US" dirty="0" smtClean="0"/>
              <a:t>Exponential Moving Average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08000" y="3271838"/>
                <a:ext cx="8994056" cy="3322881"/>
              </a:xfrm>
            </p:spPr>
            <p:txBody>
              <a:bodyPr/>
              <a:lstStyle/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𝐼𝑛𝑖𝑡𝑖𝑎𝑙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𝑆𝑀𝐴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𝑝𝑒𝑟𝑖𝑜𝑑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𝑠𝑢𝑚</m:t>
                          </m:r>
                        </m:num>
                        <m:den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en-US" i="1" dirty="0" smtClean="0">
                  <a:latin typeface="Cambria Math" panose="02040503050406030204" pitchFamily="18" charset="0"/>
                </a:endParaRP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dirty="0">
                  <a:latin typeface="Menlo"/>
                </a:endParaRP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𝑀𝑢𝑙𝑡𝑖𝑝𝑙𝑖𝑒𝑟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  <m:t>𝑇𝑖𝑚𝑒</m:t>
                                  </m:r>
                                  <m: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  <m:t>𝑝𝑒𝑟𝑖𝑜𝑑𝑠</m:t>
                                  </m:r>
                                  <m: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  <m:t> + 1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altLang="en-US" i="1" dirty="0" smtClean="0">
                  <a:latin typeface="Cambria Math" panose="02040503050406030204" pitchFamily="18" charset="0"/>
                </a:endParaRP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𝐸𝑀𝐴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𝐶𝑙𝑜𝑠𝑒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𝐸𝑀𝐴</m:t>
                          </m:r>
                          <m:d>
                            <m:d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𝑝𝑟𝑒𝑣𝑖𝑜𝑢𝑠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</m:e>
                          </m:d>
                        </m:e>
                      </m:d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𝑚𝑢𝑙𝑡𝑖𝑝𝑙𝑖𝑒𝑟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𝐸𝑀𝐴</m:t>
                      </m:r>
                      <m:d>
                        <m:d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𝑝𝑟𝑒𝑣𝑖𝑜𝑢𝑠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𝑑𝑎𝑦</m:t>
                          </m:r>
                        </m:e>
                      </m:d>
                    </m:oMath>
                  </m:oMathPara>
                </a14:m>
                <a:endParaRPr lang="en-US" altLang="en-US" i="1" dirty="0" smtClean="0">
                  <a:latin typeface="Cambria Math" panose="02040503050406030204" pitchFamily="18" charset="0"/>
                </a:endParaRP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𝑝𝑟𝑖𝑜𝑑𝑠</m:t>
                      </m:r>
                    </m:oMath>
                  </m:oMathPara>
                </a14:m>
                <a:endParaRPr lang="en-US" altLang="en-US" dirty="0">
                  <a:latin typeface="Menlo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08000" y="3271838"/>
                <a:ext cx="8994056" cy="3322881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00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974970"/>
            <a:ext cx="5388864" cy="457200"/>
          </a:xfrm>
        </p:spPr>
        <p:txBody>
          <a:bodyPr/>
          <a:lstStyle/>
          <a:p>
            <a:r>
              <a:rPr lang="en-US" dirty="0"/>
              <a:t>Moving Average Convergence/Divergence (MACD)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508000" y="1432170"/>
                <a:ext cx="5388864" cy="5162549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𝑀𝐴𝐶𝐷𝐿𝑖𝑛𝑒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𝐸𝑀𝐴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𝐶𝑙𝑜𝑠𝑒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𝐸𝑀𝐴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𝐶𝑙𝑜𝑠𝑒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,26)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𝑀𝐴𝐶𝐷𝑆𝑖𝑔𝑛𝑎𝑙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𝐸𝑀𝐴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𝑀𝐴𝐶𝐷𝐿𝑖𝑛𝑒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,9)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508000" y="1432170"/>
                <a:ext cx="5388864" cy="51625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291073" y="974970"/>
            <a:ext cx="5389033" cy="457200"/>
          </a:xfrm>
        </p:spPr>
        <p:txBody>
          <a:bodyPr/>
          <a:lstStyle/>
          <a:p>
            <a:r>
              <a:rPr lang="en-US" dirty="0"/>
              <a:t>Triple Exponential Moving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91073" y="1432170"/>
                <a:ext cx="5389033" cy="516254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𝑇𝐸𝑀𝐴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=3∗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𝐸𝑀𝐴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−3∗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𝐸𝑀𝐴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𝐸𝑀𝐴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𝐸𝑀𝐴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𝐸𝑀𝐴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𝐸𝑀𝐴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91073" y="1432170"/>
                <a:ext cx="5389033" cy="5162549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56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10071</TotalTime>
  <Words>1230</Words>
  <Application>Microsoft Office PowerPoint</Application>
  <PresentationFormat>Widescreen</PresentationFormat>
  <Paragraphs>265</Paragraphs>
  <Slides>38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 Math</vt:lpstr>
      <vt:lpstr>Georgia</vt:lpstr>
      <vt:lpstr>Menlo</vt:lpstr>
      <vt:lpstr>Wingdings 2</vt:lpstr>
      <vt:lpstr>Training presentation</vt:lpstr>
      <vt:lpstr>Stock Price Prediction</vt:lpstr>
      <vt:lpstr>Can we actually predict things that are as random as Stock Market?</vt:lpstr>
      <vt:lpstr>Introduction</vt:lpstr>
      <vt:lpstr>What Impacts the Stock Market</vt:lpstr>
      <vt:lpstr>Analysis Part</vt:lpstr>
      <vt:lpstr>Technical Analysis</vt:lpstr>
      <vt:lpstr>Trend Indicator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Oscillator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Volume</vt:lpstr>
      <vt:lpstr>PowerPoint Presentation</vt:lpstr>
      <vt:lpstr>PowerPoint Presentation</vt:lpstr>
      <vt:lpstr>Correlation</vt:lpstr>
      <vt:lpstr>Correlation</vt:lpstr>
      <vt:lpstr>Scatter Diagram</vt:lpstr>
      <vt:lpstr>PowerPoint Presentation</vt:lpstr>
      <vt:lpstr>Pearson Correlation - I</vt:lpstr>
      <vt:lpstr>Pearson Correlation - II</vt:lpstr>
      <vt:lpstr>PowerPoint Presentation</vt:lpstr>
      <vt:lpstr>Risk Analysis</vt:lpstr>
      <vt:lpstr>Bootstrap method</vt:lpstr>
      <vt:lpstr>Monte Carlo Method</vt:lpstr>
      <vt:lpstr>Stationarity</vt:lpstr>
      <vt:lpstr>Refrences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Prediction</dc:title>
  <dc:creator>Mufaddal Naya</dc:creator>
  <cp:lastModifiedBy>Mufaddal Naya</cp:lastModifiedBy>
  <cp:revision>90</cp:revision>
  <dcterms:created xsi:type="dcterms:W3CDTF">2019-02-20T11:07:57Z</dcterms:created>
  <dcterms:modified xsi:type="dcterms:W3CDTF">2019-04-08T12:58:51Z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