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48" r:id="rId2"/>
  </p:sldMasterIdLst>
  <p:notesMasterIdLst>
    <p:notesMasterId r:id="rId8"/>
  </p:notesMasterIdLst>
  <p:sldIdLst>
    <p:sldId id="2076137188" r:id="rId3"/>
    <p:sldId id="2076137187" r:id="rId4"/>
    <p:sldId id="2076137189" r:id="rId5"/>
    <p:sldId id="448" r:id="rId6"/>
    <p:sldId id="4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73127" autoAdjust="0"/>
  </p:normalViewPr>
  <p:slideViewPr>
    <p:cSldViewPr snapToGrid="0">
      <p:cViewPr>
        <p:scale>
          <a:sx n="59" d="100"/>
          <a:sy n="59" d="100"/>
        </p:scale>
        <p:origin x="6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49D0F-16BB-4781-8B45-93ED9F71B79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963FD-0FC8-41D6-A327-C107DB7B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4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m.github.io/interpretable-ml-book/shapley.html#fn38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m.github.io/interpretable-ml-book/shapley.html#fn38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m.github.io/interpretable-ml-book/shapley.html#fn38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Shapley value, coined by Shapley (1953)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38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 method for assigning payouts to players depending on their contribution to the total payout. Players cooperate in a coalition and receive a certain profit from this cooperation.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963FD-0FC8-41D6-A327-C107DB7B8B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9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>
                <a:cs typeface="+mn-lt"/>
              </a:rPr>
              <a:t>SHAP is a very known </a:t>
            </a:r>
            <a:r>
              <a:rPr lang="en-US" sz="900" dirty="0" err="1">
                <a:cs typeface="+mn-lt"/>
              </a:rPr>
              <a:t>blackbox</a:t>
            </a:r>
            <a:r>
              <a:rPr lang="en-US" sz="900" dirty="0">
                <a:cs typeface="+mn-lt"/>
              </a:rPr>
              <a:t> explainer which is based on the idea of game theory.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Shapley value, coined by Shapley (1953)</a:t>
            </a:r>
            <a:r>
              <a:rPr lang="en-US" sz="9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38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 method for assigning payouts to players depending on their contribution to the total payout. Players cooperate in a coalition and receive a certain profit from this cooperation.</a:t>
            </a:r>
            <a:br>
              <a:rPr lang="en-US" sz="900" dirty="0"/>
            </a:br>
            <a:br>
              <a:rPr lang="en-US" sz="900" dirty="0"/>
            </a:br>
            <a:endParaRPr lang="en-US" sz="900" dirty="0"/>
          </a:p>
          <a:p>
            <a:endParaRPr lang="en-US" sz="900" dirty="0">
              <a:cs typeface="+mn-lt"/>
            </a:endParaRPr>
          </a:p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lt"/>
            </a:endParaRPr>
          </a:p>
          <a:p>
            <a:r>
              <a:rPr lang="en-US" sz="1100" dirty="0"/>
              <a:t>Game Theory Concept</a:t>
            </a:r>
          </a:p>
          <a:p>
            <a:r>
              <a:rPr lang="en-US" sz="900" dirty="0"/>
              <a:t>Each feature value: Player</a:t>
            </a:r>
          </a:p>
          <a:p>
            <a:r>
              <a:rPr lang="en-US" sz="900" dirty="0"/>
              <a:t>Prediction: Payout</a:t>
            </a:r>
          </a:p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4225-CFE2-4EC9-9187-3DC7B61D8C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5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Shapley value, coined by Shapley (1953)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38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 method for assigning payouts to players depending on their contribution to the total payout. Players cooperate in a coalition and receive a certain profit from this cooperation.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30A9B-4D6E-4CBF-8CC5-F8A5B990C0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25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Game Theory Concept</a:t>
            </a:r>
          </a:p>
          <a:p>
            <a:r>
              <a:rPr lang="en-US" sz="1200" dirty="0"/>
              <a:t>Each feature value: Player</a:t>
            </a:r>
          </a:p>
          <a:p>
            <a:r>
              <a:rPr lang="en-US" sz="1200" dirty="0"/>
              <a:t>Prediction: Payout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on their contribution to the total payout. Players cooperate in a coalition and receive a certain profit from this cooperation.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30A9B-4D6E-4CBF-8CC5-F8A5B990C0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0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ED95-2499-4427-9BF8-02595A038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D3D1B-E8DA-4550-833E-569E52C8C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25021-B370-4BC0-A7FA-6315CADF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2CA-AE58-46C1-9165-74DFC326CE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7B9BF-5F2D-4469-A85E-BE365A51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FC1BB-19ED-40A8-B0B2-40ADF987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2B6-2590-4692-B18B-949124E8B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2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EA9F-563A-44AA-9C01-0DE54E7E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E7ACF-DD6D-4443-99DE-01E5ABFF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3FE5-3B32-4EA3-A4E8-0502C182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2CA-AE58-46C1-9165-74DFC326CE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A07D-35B5-4324-8502-F52A999F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1BC5D-B2C1-4B4E-8008-B2231371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2B6-2590-4692-B18B-949124E8B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3A55E-E4B0-4384-860B-3325586C4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B05BE-AD90-4869-A676-67736BDDE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EB3BD-EF86-47E8-BD53-03BE0199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2CA-AE58-46C1-9165-74DFC326CE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EEC6-02D0-4496-A212-831AB26A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C1CF-D008-4C62-A5C2-92E1519A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2B6-2590-4692-B18B-949124E8B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1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FA90-806F-5441-97B7-D978C3F7B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0D4DD-E419-A04B-A936-F2B2E2B5B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5D5B-38DE-CB4D-ABC7-15923DB2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712-FC05-194A-B300-3AF2AB6F9036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78F3-7915-714A-AE6F-628D1947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4E55C-25A0-0B40-9BBF-BA317D0A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0614-3050-5243-BDA8-D832D95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8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4FB7-F034-2149-A019-3C9ABC2B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B16F-2013-4648-8769-27141586D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C7F8-44F6-844F-8A21-1C43DB34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712-FC05-194A-B300-3AF2AB6F9036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828F-6568-484D-A46B-65B1AED0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F3D15-C23B-684C-9149-BBBD4B07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0614-3050-5243-BDA8-D832D95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0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4C67-8373-2942-84AB-B8A25775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611E5-0C7A-654C-88E6-DAD454FF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216B1-4C3C-704C-959F-57B5BE48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712-FC05-194A-B300-3AF2AB6F9036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573E7-3FAB-F547-863E-1A6E897E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1BC24-D06C-5E47-A8FE-44BE5D89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0614-3050-5243-BDA8-D832D95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45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06C0-6F1F-754A-8CAC-2EA9842A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498D-A028-0F4D-8907-25AD7F0E8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C7C88-52D4-474E-B3BC-FF21CC268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6840C-1EE4-FB42-9892-E2A4B199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712-FC05-194A-B300-3AF2AB6F9036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3BBE5-ABA0-4948-BE08-EFA96635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D5135-D522-B84C-BD9B-3AD04B54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0614-3050-5243-BDA8-D832D95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4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499B-98E1-B94E-8170-D8B7BAB6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7911A-C01F-B44E-BFE2-8FF827586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CC8A3-14A5-E141-86A3-68230F16E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7DB8C-6707-FA43-95E1-4F7A15127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0B90E-5C1C-D340-B851-F31E79A9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63E2F7-6577-7C49-A095-118E64D3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712-FC05-194A-B300-3AF2AB6F9036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663FC-8579-8B40-A009-9A0A79E6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BCD68-A356-B140-8532-CEC10E6A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0614-3050-5243-BDA8-D832D95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99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0B1A-0D97-8C4C-8707-5E5A529B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F7A6B-6CAA-0542-A789-D37ECB5E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712-FC05-194A-B300-3AF2AB6F9036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282E6-CB59-4640-839E-2B9DC6B6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6634E-39A8-774B-9C1A-738A441B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0614-3050-5243-BDA8-D832D95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23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2D1A6-6A78-0E4B-870D-A86FB74B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712-FC05-194A-B300-3AF2AB6F9036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44FAB-E8ED-E040-95E9-2298DB50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38332-1554-D743-B8D5-7F8FB6FE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0614-3050-5243-BDA8-D832D95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90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F2B9-4F44-A845-A9FD-2A7E6A14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842E-D66B-A74B-9754-51074C46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DEAA1-A9DD-B043-851A-6BDC374CF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B4D2D-4A7E-534C-89D2-C36F3774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712-FC05-194A-B300-3AF2AB6F9036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5E41D-3A3A-4D4B-871A-08ACDD15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17AC1-B9AF-7E42-98CF-F12819F6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0614-3050-5243-BDA8-D832D95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1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3A1B-DD1E-465C-BF0D-347C0949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B6C6C-BB84-4D60-9707-47C69CDD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BF03-E8D0-4993-B91E-ECC3D0A4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2CA-AE58-46C1-9165-74DFC326CE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666D0-4F16-4A2F-B548-5E280470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AB7B6-A9F5-4D72-9E8A-803E374E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2B6-2590-4692-B18B-949124E8B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32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CC7A-770E-734F-AED4-E13176FE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D504C-7F65-FB49-9C9D-3FED5A262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01B6E-1BB1-8745-9828-B46175FA6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DDC1E-B5D8-3340-BD8A-C36B26C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712-FC05-194A-B300-3AF2AB6F9036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5C6C9-0C19-254A-A04A-3E8614D5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16EDA-7CFE-ED4D-8134-BB855448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0614-3050-5243-BDA8-D832D95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44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53F1-FB54-254B-8863-3802211F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863EA-1BD1-B24E-9582-93ED1F011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8E077-08AE-7047-8FEF-D46E2446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712-FC05-194A-B300-3AF2AB6F9036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4B2E0-B540-FE45-9AE0-290B86DC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87573-BF50-1240-8AF2-330C90EE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0614-3050-5243-BDA8-D832D95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62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F8D72-7EF3-E74A-BBED-7D70A8D5C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F9DC4-63EA-2247-9E16-588A2D538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10D2-4743-C046-B5A1-C4095D5E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0712-FC05-194A-B300-3AF2AB6F9036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B4985-C436-C144-A5D5-4A336114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174F-F8AF-824A-9B1C-97DAAABF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0614-3050-5243-BDA8-D832D95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657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4"/>
            <a:ext cx="2844800" cy="365125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EEF83519-0986-6A4F-9867-35DB47F5FA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166213" y="141726"/>
            <a:ext cx="11416187" cy="1572766"/>
          </a:xfrm>
        </p:spPr>
        <p:txBody>
          <a:bodyPr anchor="t" anchorCtr="0"/>
          <a:lstStyle>
            <a:lvl1pPr>
              <a:defRPr sz="4400">
                <a:solidFill>
                  <a:srgbClr val="003F8F"/>
                </a:solidFill>
              </a:defRPr>
            </a:lvl1pPr>
          </a:lstStyle>
          <a:p>
            <a:r>
              <a:rPr lang="en-US"/>
              <a:t>headline1</a:t>
            </a:r>
            <a:br>
              <a:rPr lang="en-US"/>
            </a:br>
            <a:r>
              <a:rPr lang="en-US"/>
              <a:t>headline2</a:t>
            </a:r>
            <a:br>
              <a:rPr lang="en-US"/>
            </a:b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66213" y="1828803"/>
            <a:ext cx="11416187" cy="44132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2459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D83B0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F28077D6-7EB1-4B7E-84A0-48374B645B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59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071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7391-CEBF-4160-B697-42BE1F95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17116-92B9-46FC-86E2-6683CA13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A6AB-967D-4F13-823C-161B6789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2CA-AE58-46C1-9165-74DFC326CE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9483-2980-4187-84AC-5E1DEE3E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70C8-DC21-43D0-80DD-6AD362C6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2B6-2590-4692-B18B-949124E8B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1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8496-AF0A-400B-B142-3476C707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C786-A42A-4FBD-8F39-FF3E57B13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3BCC3-F94D-4025-96C5-6AD74EC93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CA4C-52DF-4390-8A73-0133D283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2CA-AE58-46C1-9165-74DFC326CE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0AD92-BEC9-4B5D-9AA8-A920F236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828D7-47E2-44DC-A6F3-8D3232A6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2B6-2590-4692-B18B-949124E8B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7B40-C104-4894-9D28-9AF84B18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F3DC4-931C-4D3D-BF08-DC937B2DD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1FF88-0C6A-4B40-9A8F-CBA843668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9F386-8F0C-4D9E-9272-A587E7E1C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D263E-6191-4B78-A186-E565F312B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37049-6E8F-4D31-92BA-4A37AF36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2CA-AE58-46C1-9165-74DFC326CE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2089E-8633-4AE9-9D61-D97A7497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BE3C9-0FC8-496D-891D-6F628ED2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2B6-2590-4692-B18B-949124E8B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3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F753-291E-4AA9-9B6D-B803227D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A88A3-A8FF-497C-8D76-59F3438E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2CA-AE58-46C1-9165-74DFC326CE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1BDD4-1B39-48DC-A7B6-D5C672EB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A59AA-F4BD-40FF-BA75-1EA04820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2B6-2590-4692-B18B-949124E8B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59BC0-B6AF-4A2D-AEA6-50CA4B56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2CA-AE58-46C1-9165-74DFC326CE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7F288-6412-4691-BEB1-0EA3385F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73FE6-3B5D-4D4F-8A67-1AA8D031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2B6-2590-4692-B18B-949124E8B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A873-4166-4EB2-BDDE-44727856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3167-533C-424A-95A3-FF4E9A0EA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06E9D-FCF5-4FB5-8F5A-81EBAA1F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8B86C-7E0E-4C9D-9866-01A7EF7C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2CA-AE58-46C1-9165-74DFC326CE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5DCA4-1B53-49F8-80D1-BBC6F8F0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B1A98-833C-443F-A462-FE173F4A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2B6-2590-4692-B18B-949124E8B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3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B9D4-F3BE-4F50-A185-234D9C3B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37CA8-136D-4875-9C35-2209645D8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4B745-B740-4DC4-B4AC-CE493F2AA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19760-2C80-4DDD-A2E7-689C62AC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2CA-AE58-46C1-9165-74DFC326CE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48582-CD75-474F-BEEB-07909A41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5D7CC-53EE-42A1-BBC6-2585E8D1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2B6-2590-4692-B18B-949124E8B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5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CDEA6-7FE6-49A9-BF92-AD069494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56953-1E04-475F-8D29-2AF90C3B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0EE4-4B5D-4178-B307-97C87F93C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3D2CA-AE58-46C1-9165-74DFC326CE6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AA8E-4E66-4183-8092-25A6F338B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69120-9EC5-4B22-B88F-63C34F48E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4C2B6-2590-4692-B18B-949124E8B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0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1284C-F099-294F-A1B1-13A9B7F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E145B-E89C-F043-A8AC-C18E4DF48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A6514-A716-3244-B1EF-602587879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6B1A0712-FC05-194A-B300-3AF2AB6F9036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351A4-7305-7D46-B0F2-43236C605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A939C-16EE-9541-8324-C6EFFB25B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12F10614-3050-5243-BDA8-D832D953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3" r:id="rId12"/>
    <p:sldLayoutId id="2147483684" r:id="rId13"/>
    <p:sldLayoutId id="214748368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obot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944C-2DA7-484D-91FE-2CD6CB98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92125"/>
            <a:ext cx="111760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SHAP Interpretability for Black Box  Explanations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2851F1-B089-4E92-BD35-3D726D26C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0132" y="1572981"/>
            <a:ext cx="6711735" cy="4792894"/>
          </a:xfrm>
        </p:spPr>
      </p:pic>
    </p:spTree>
    <p:extLst>
      <p:ext uri="{BB962C8B-B14F-4D97-AF65-F5344CB8AC3E}">
        <p14:creationId xmlns:p14="http://schemas.microsoft.com/office/powerpoint/2010/main" val="196677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ainy scene">
            <a:extLst>
              <a:ext uri="{FF2B5EF4-FFF2-40B4-BE49-F238E27FC236}">
                <a16:creationId xmlns:a16="http://schemas.microsoft.com/office/drawing/2014/main" id="{6B9B4EF0-81F8-1C49-948D-9869DDE6B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5937" y="3609587"/>
            <a:ext cx="914400" cy="914400"/>
          </a:xfrm>
          <a:prstGeom prst="rect">
            <a:avLst/>
          </a:prstGeom>
        </p:spPr>
      </p:pic>
      <p:pic>
        <p:nvPicPr>
          <p:cNvPr id="18" name="Graphic 17" descr="Lock">
            <a:extLst>
              <a:ext uri="{FF2B5EF4-FFF2-40B4-BE49-F238E27FC236}">
                <a16:creationId xmlns:a16="http://schemas.microsoft.com/office/drawing/2014/main" id="{71623DD1-FEC3-584F-92FA-91E20BDDD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3801" y="3628736"/>
            <a:ext cx="914400" cy="914400"/>
          </a:xfrm>
          <a:prstGeom prst="rect">
            <a:avLst/>
          </a:prstGeom>
        </p:spPr>
      </p:pic>
      <p:pic>
        <p:nvPicPr>
          <p:cNvPr id="19" name="Graphic 18" descr="Cat">
            <a:extLst>
              <a:ext uri="{FF2B5EF4-FFF2-40B4-BE49-F238E27FC236}">
                <a16:creationId xmlns:a16="http://schemas.microsoft.com/office/drawing/2014/main" id="{4290D026-D317-B34A-AEBB-8B54442A8A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62494" y="3583162"/>
            <a:ext cx="914400" cy="914400"/>
          </a:xfrm>
          <a:prstGeom prst="rect">
            <a:avLst/>
          </a:prstGeom>
        </p:spPr>
      </p:pic>
      <p:pic>
        <p:nvPicPr>
          <p:cNvPr id="23" name="Graphic 22" descr="Large paint brush">
            <a:extLst>
              <a:ext uri="{FF2B5EF4-FFF2-40B4-BE49-F238E27FC236}">
                <a16:creationId xmlns:a16="http://schemas.microsoft.com/office/drawing/2014/main" id="{74FA449E-95E2-6A47-AD2C-6EAEA35FD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72798" y="3583162"/>
            <a:ext cx="914400" cy="914400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92F44D42-4AE1-CA44-BF29-4A57227FDC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73779" y="3695484"/>
            <a:ext cx="630542" cy="630542"/>
          </a:xfrm>
          <a:prstGeom prst="rect">
            <a:avLst/>
          </a:prstGeom>
        </p:spPr>
      </p:pic>
      <p:pic>
        <p:nvPicPr>
          <p:cNvPr id="34" name="Graphic 33" descr="No sign">
            <a:extLst>
              <a:ext uri="{FF2B5EF4-FFF2-40B4-BE49-F238E27FC236}">
                <a16:creationId xmlns:a16="http://schemas.microsoft.com/office/drawing/2014/main" id="{FF8DFA6B-2E06-034C-8BE5-1B1914D8DA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17451" y="3803271"/>
            <a:ext cx="609627" cy="609627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F1B0AE21-BA74-B240-B762-2270561A7B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64316" y="3803271"/>
            <a:ext cx="630542" cy="630542"/>
          </a:xfrm>
          <a:prstGeom prst="rect">
            <a:avLst/>
          </a:prstGeom>
        </p:spPr>
      </p:pic>
      <p:pic>
        <p:nvPicPr>
          <p:cNvPr id="36" name="Graphic 35" descr="No sign">
            <a:extLst>
              <a:ext uri="{FF2B5EF4-FFF2-40B4-BE49-F238E27FC236}">
                <a16:creationId xmlns:a16="http://schemas.microsoft.com/office/drawing/2014/main" id="{1FECC596-2646-CA45-A503-02D87041CB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16212" y="3781123"/>
            <a:ext cx="609627" cy="6096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51B36E-70B5-E446-98A9-653B1870901F}"/>
              </a:ext>
            </a:extLst>
          </p:cNvPr>
          <p:cNvSpPr/>
          <p:nvPr/>
        </p:nvSpPr>
        <p:spPr>
          <a:xfrm>
            <a:off x="3311980" y="2092572"/>
            <a:ext cx="2253762" cy="81886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Parks contributed +10k</a:t>
            </a:r>
          </a:p>
        </p:txBody>
      </p:sp>
      <p:cxnSp>
        <p:nvCxnSpPr>
          <p:cNvPr id="21" name="Connector: Elbow 15">
            <a:extLst>
              <a:ext uri="{FF2B5EF4-FFF2-40B4-BE49-F238E27FC236}">
                <a16:creationId xmlns:a16="http://schemas.microsoft.com/office/drawing/2014/main" id="{48DFAE0A-798C-564E-B87F-2857FA8C1AA0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4224197" y="3126101"/>
            <a:ext cx="1205975" cy="77664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439A474-D759-9947-A069-2BC90C64D4DA}"/>
              </a:ext>
            </a:extLst>
          </p:cNvPr>
          <p:cNvSpPr/>
          <p:nvPr/>
        </p:nvSpPr>
        <p:spPr>
          <a:xfrm>
            <a:off x="8839200" y="2092570"/>
            <a:ext cx="2273616" cy="81886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Cats banned contributed -20k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9690A-36F5-E443-8B55-84C917AD559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976008" y="2911436"/>
            <a:ext cx="0" cy="6717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CD4B2EB-DE48-FA42-9183-548444BB3A77}"/>
              </a:ext>
            </a:extLst>
          </p:cNvPr>
          <p:cNvSpPr/>
          <p:nvPr/>
        </p:nvSpPr>
        <p:spPr>
          <a:xfrm>
            <a:off x="4521242" y="5288602"/>
            <a:ext cx="2273616" cy="81886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Secure neighborhood contributed +10k</a:t>
            </a:r>
          </a:p>
        </p:txBody>
      </p:sp>
      <p:cxnSp>
        <p:nvCxnSpPr>
          <p:cNvPr id="27" name="Connector: Elbow 30">
            <a:extLst>
              <a:ext uri="{FF2B5EF4-FFF2-40B4-BE49-F238E27FC236}">
                <a16:creationId xmlns:a16="http://schemas.microsoft.com/office/drawing/2014/main" id="{B3446061-FF1A-0941-B2C9-B506E41B75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55812" y="4531064"/>
            <a:ext cx="1180452" cy="1109924"/>
          </a:xfrm>
          <a:prstGeom prst="bentConnector3">
            <a:avLst>
              <a:gd name="adj1" fmla="val -110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FE978-B5A7-444A-A3BF-5ACE593D5DC4}"/>
              </a:ext>
            </a:extLst>
          </p:cNvPr>
          <p:cNvSpPr/>
          <p:nvPr/>
        </p:nvSpPr>
        <p:spPr>
          <a:xfrm>
            <a:off x="95395" y="3609587"/>
            <a:ext cx="2273616" cy="81886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Wall painting needed contributed -10k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7D2DEE-3200-A540-8AB2-AB35470B3A0D}"/>
              </a:ext>
            </a:extLst>
          </p:cNvPr>
          <p:cNvCxnSpPr>
            <a:cxnSpLocks/>
          </p:cNvCxnSpPr>
          <p:nvPr/>
        </p:nvCxnSpPr>
        <p:spPr>
          <a:xfrm>
            <a:off x="2434187" y="4074228"/>
            <a:ext cx="43861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E20DD3D4-90BB-4A61-971C-383E9FAFB9EA}"/>
              </a:ext>
            </a:extLst>
          </p:cNvPr>
          <p:cNvSpPr txBox="1">
            <a:spLocks/>
          </p:cNvSpPr>
          <p:nvPr/>
        </p:nvSpPr>
        <p:spPr>
          <a:xfrm>
            <a:off x="2153480" y="492081"/>
            <a:ext cx="102734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Roboto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much has </a:t>
            </a:r>
            <a:r>
              <a:rPr lang="en-US" sz="20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feature contributed</a:t>
            </a:r>
          </a:p>
          <a:p>
            <a:r>
              <a:rPr lang="en-US" sz="20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the prediction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of the price of  house 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compared to the </a:t>
            </a:r>
            <a:r>
              <a:rPr lang="en-US" sz="20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average prediction </a:t>
            </a:r>
          </a:p>
          <a:p>
            <a:r>
              <a:rPr lang="en-US" sz="20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 $310, 000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20F8080-ED80-4DE4-BB57-0CF87B743E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1339" y="380000"/>
            <a:ext cx="888161" cy="1400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179F58-C2D1-4461-A97F-E3F36C0607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37132" y="452586"/>
            <a:ext cx="3572267" cy="136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9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">
            <a:extLst>
              <a:ext uri="{FF2B5EF4-FFF2-40B4-BE49-F238E27FC236}">
                <a16:creationId xmlns:a16="http://schemas.microsoft.com/office/drawing/2014/main" id="{6DD9FEEB-585C-4CD4-BB00-1D5D6AD5B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" y="0"/>
            <a:ext cx="120777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23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BF9CA9-0EDC-0E4E-9D85-A5C490B25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360" y="2436812"/>
            <a:ext cx="6060773" cy="29400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6BBD4-3D6E-D44C-A164-AB0545C00359}"/>
              </a:ext>
            </a:extLst>
          </p:cNvPr>
          <p:cNvSpPr txBox="1">
            <a:spLocks/>
          </p:cNvSpPr>
          <p:nvPr/>
        </p:nvSpPr>
        <p:spPr>
          <a:xfrm>
            <a:off x="245533" y="179175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Game Theory Concept</a:t>
            </a:r>
          </a:p>
          <a:p>
            <a:r>
              <a:rPr lang="en-US" sz="2400" dirty="0"/>
              <a:t>Each feature value: Player</a:t>
            </a:r>
          </a:p>
          <a:p>
            <a:r>
              <a:rPr lang="en-US" sz="2400" dirty="0"/>
              <a:t>Prediction: Payout</a:t>
            </a:r>
          </a:p>
          <a:p>
            <a:endParaRPr lang="en-US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7AAFAF-4516-D747-841B-9C5D90AF4C32}"/>
              </a:ext>
            </a:extLst>
          </p:cNvPr>
          <p:cNvSpPr txBox="1">
            <a:spLocks/>
          </p:cNvSpPr>
          <p:nvPr/>
        </p:nvSpPr>
        <p:spPr>
          <a:xfrm>
            <a:off x="76199" y="144665"/>
            <a:ext cx="116530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SHAP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0390E-5ACB-F44E-B39A-3432FBA474C7}"/>
              </a:ext>
            </a:extLst>
          </p:cNvPr>
          <p:cNvSpPr txBox="1"/>
          <p:nvPr/>
        </p:nvSpPr>
        <p:spPr>
          <a:xfrm>
            <a:off x="8529867" y="6081659"/>
            <a:ext cx="3201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Interpretable Machine Learning</a:t>
            </a:r>
          </a:p>
          <a:p>
            <a:r>
              <a:rPr lang="en-US" i="1"/>
              <a:t>Christoph Molnar</a:t>
            </a:r>
            <a:endParaRPr lang="en-US"/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F3B3-9CAE-4040-A91D-784286199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94" y="1654438"/>
            <a:ext cx="7315200" cy="6098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How do we calculate Shapley values?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Take your feature of interest (e.g., cats-banned) and remove it from the feature set</a:t>
            </a:r>
          </a:p>
          <a:p>
            <a:endParaRPr lang="en-US"/>
          </a:p>
          <a:p>
            <a:r>
              <a:rPr lang="en-US"/>
              <a:t>Take the remaining features and generate all possible coalitions</a:t>
            </a:r>
          </a:p>
          <a:p>
            <a:endParaRPr lang="en-US"/>
          </a:p>
          <a:p>
            <a:r>
              <a:rPr lang="en-US"/>
              <a:t>Add and remove your feature of interested to each of the coalitions and calculate the difference it makes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6B0B7-27A8-BE49-B445-24D9B1C68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94" y="410297"/>
            <a:ext cx="3828921" cy="1857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D31CC-5A8B-1F45-9B27-F2FB6EF184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01" t="21839" r="32012" b="12258"/>
          <a:stretch/>
        </p:blipFill>
        <p:spPr>
          <a:xfrm>
            <a:off x="7722976" y="2728394"/>
            <a:ext cx="357588" cy="757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88CE2C-66B2-1C4A-A0B9-643E87BBF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690" y="3750733"/>
            <a:ext cx="4122207" cy="308336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788F7E1-A587-5D4F-8AA1-035F87903025}"/>
              </a:ext>
            </a:extLst>
          </p:cNvPr>
          <p:cNvSpPr txBox="1">
            <a:spLocks/>
          </p:cNvSpPr>
          <p:nvPr/>
        </p:nvSpPr>
        <p:spPr>
          <a:xfrm>
            <a:off x="76199" y="144665"/>
            <a:ext cx="116530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SHAP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324</Words>
  <Application>Microsoft Office PowerPoint</Application>
  <PresentationFormat>Widescreen</PresentationFormat>
  <Paragraphs>43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Segoe UI Light</vt:lpstr>
      <vt:lpstr>Segoe UI Semibold</vt:lpstr>
      <vt:lpstr>Office Theme</vt:lpstr>
      <vt:lpstr>Office Theme</vt:lpstr>
      <vt:lpstr> SHAP Interpretability for Black Box  Explanations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SHAP and Black Box Interpretability </dc:title>
  <dc:creator>Sonia Ang</dc:creator>
  <cp:lastModifiedBy>Sonia Ang</cp:lastModifiedBy>
  <cp:revision>6</cp:revision>
  <dcterms:created xsi:type="dcterms:W3CDTF">2020-09-05T15:48:04Z</dcterms:created>
  <dcterms:modified xsi:type="dcterms:W3CDTF">2020-09-06T03:56:05Z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2020-09-05T15:48:03Z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245066ee-07fa-4104-a21a-e2410ae67e61</vt:lpwstr>
  </property>
  <property fmtid="{D5CDD505-2E9C-101B-9397-08002B2CF9AE}" pid="8" name="MSIP_Label_f42aa342-8706-4288-bd11-ebb85995028c_ContentBits">
    <vt:lpwstr>0</vt:lpwstr>
  </property>
</Properties>
</file>