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4660"/>
  </p:normalViewPr>
  <p:slideViewPr>
    <p:cSldViewPr snapToGrid="0">
      <p:cViewPr varScale="1">
        <p:scale>
          <a:sx n="82" d="100"/>
          <a:sy n="82" d="100"/>
        </p:scale>
        <p:origin x="-768" y="-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1484852-E928-45E7-A80E-EF4A5491B03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ABF3666-1CEA-4B5E-A972-CFC80810E5B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7392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84852-E928-45E7-A80E-EF4A5491B03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3666-1CEA-4B5E-A972-CFC80810E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43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84852-E928-45E7-A80E-EF4A5491B03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3666-1CEA-4B5E-A972-CFC80810E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71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84852-E928-45E7-A80E-EF4A5491B03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3666-1CEA-4B5E-A972-CFC80810E5B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7147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84852-E928-45E7-A80E-EF4A5491B03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3666-1CEA-4B5E-A972-CFC80810E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0078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84852-E928-45E7-A80E-EF4A5491B03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3666-1CEA-4B5E-A972-CFC80810E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156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84852-E928-45E7-A80E-EF4A5491B03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3666-1CEA-4B5E-A972-CFC80810E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545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84852-E928-45E7-A80E-EF4A5491B03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3666-1CEA-4B5E-A972-CFC80810E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68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84852-E928-45E7-A80E-EF4A5491B03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3666-1CEA-4B5E-A972-CFC80810E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435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84852-E928-45E7-A80E-EF4A5491B03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3666-1CEA-4B5E-A972-CFC80810E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062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84852-E928-45E7-A80E-EF4A5491B03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3666-1CEA-4B5E-A972-CFC80810E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353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84852-E928-45E7-A80E-EF4A5491B03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3666-1CEA-4B5E-A972-CFC80810E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39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84852-E928-45E7-A80E-EF4A5491B03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3666-1CEA-4B5E-A972-CFC80810E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6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84852-E928-45E7-A80E-EF4A5491B03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3666-1CEA-4B5E-A972-CFC80810E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6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84852-E928-45E7-A80E-EF4A5491B03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3666-1CEA-4B5E-A972-CFC80810E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452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84852-E928-45E7-A80E-EF4A5491B03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3666-1CEA-4B5E-A972-CFC80810E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010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84852-E928-45E7-A80E-EF4A5491B03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F3666-1CEA-4B5E-A972-CFC80810E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27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1484852-E928-45E7-A80E-EF4A5491B03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ABF3666-1CEA-4B5E-A972-CFC80810E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73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U.S.A ELECTION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870176" y="3380311"/>
            <a:ext cx="9822867" cy="985386"/>
          </a:xfrm>
        </p:spPr>
        <p:txBody>
          <a:bodyPr/>
          <a:lstStyle/>
          <a:p>
            <a:pPr algn="ctr"/>
            <a:r>
              <a:rPr lang="en-US" sz="2000" dirty="0" smtClean="0"/>
              <a:t>Submitted by: mofazzal Hussain</a:t>
            </a:r>
          </a:p>
          <a:p>
            <a:pPr algn="ctr"/>
            <a:r>
              <a:rPr lang="en-US" sz="2000" dirty="0" smtClean="0"/>
              <a:t>Id:213100001</a:t>
            </a:r>
          </a:p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96640">
            <a:off x="3520838" y="584236"/>
            <a:ext cx="2857500" cy="1600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197010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840" y="262720"/>
            <a:ext cx="10396882" cy="1151965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Bahnschrift SemiBold SemiConden" panose="020B0502040204020203" pitchFamily="34" charset="0"/>
              </a:rPr>
              <a:t>Presidential Candidates of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39962" y="1847462"/>
            <a:ext cx="9013370" cy="3382405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800" u="sng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Donald Trump (Republican Party, 2024</a:t>
            </a:r>
            <a:r>
              <a:rPr lang="en-US" sz="1800" u="sng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):</a:t>
            </a:r>
            <a:endParaRPr lang="en-US" sz="1800" u="sng" dirty="0">
              <a:solidFill>
                <a:srgbClr val="FF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US" sz="1800" dirty="0" smtClean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Immigration:</a:t>
            </a:r>
            <a:r>
              <a:rPr lang="en-US" sz="1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Focuses on border security, wall construction, and deportation of undocumented immigrants.</a:t>
            </a:r>
          </a:p>
          <a:p>
            <a:r>
              <a:rPr lang="en-US" sz="1800" dirty="0" smtClean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Economy:</a:t>
            </a:r>
            <a:r>
              <a:rPr lang="en-US" sz="1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Proposes high tariffs on China, tax cuts, and U.S. energy independence through fossil fuels.</a:t>
            </a:r>
          </a:p>
          <a:p>
            <a:r>
              <a:rPr lang="en-US" sz="1800" dirty="0" smtClean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Climate Policy:  </a:t>
            </a:r>
            <a:r>
              <a:rPr lang="en-US" sz="1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Plans </a:t>
            </a:r>
            <a:r>
              <a:rPr lang="en-U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to withdraw from the Paris Agreement and promote fossil fuel expansion.</a:t>
            </a:r>
          </a:p>
          <a:p>
            <a:r>
              <a:rPr lang="en-US" sz="1800" dirty="0" smtClean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Foreign Policy:  </a:t>
            </a:r>
            <a:r>
              <a:rPr lang="en-US" sz="1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Confronts </a:t>
            </a:r>
            <a:r>
              <a:rPr lang="en-U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China, reassesses NATO, and boosts defense, including expanding Space Force.</a:t>
            </a:r>
          </a:p>
          <a:p>
            <a:endParaRPr lang="en-US" sz="1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4711" y="1950097"/>
            <a:ext cx="2649894" cy="345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1069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23448" y="1191054"/>
            <a:ext cx="8528667" cy="42300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u="sng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Kamala </a:t>
            </a:r>
            <a:r>
              <a:rPr lang="en-US" sz="1800" u="sng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Harris (Democratic Party, 2024</a:t>
            </a:r>
            <a:r>
              <a:rPr lang="en-US" sz="1800" u="sng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</a:p>
          <a:p>
            <a:r>
              <a:rPr lang="en-US" sz="1800" dirty="0" smtClean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healthcare:</a:t>
            </a:r>
            <a:r>
              <a:rPr lang="en-US" sz="1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Advocates for expanded coverage, reproductive rights, and health equity.</a:t>
            </a:r>
          </a:p>
          <a:p>
            <a:r>
              <a:rPr lang="en-US" sz="1800" dirty="0" smtClean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Climate Change: </a:t>
            </a:r>
            <a:r>
              <a:rPr lang="en-U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Supports renewable energy, carbon reduction, and climate action.</a:t>
            </a:r>
          </a:p>
          <a:p>
            <a:r>
              <a:rPr lang="en-US" sz="1800" dirty="0" smtClean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Social Justice: </a:t>
            </a:r>
            <a:r>
              <a:rPr lang="en-U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Focuses on criminal justice reform and racial equity.</a:t>
            </a:r>
          </a:p>
          <a:p>
            <a:r>
              <a:rPr lang="en-US" sz="1800" dirty="0" smtClean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Education:</a:t>
            </a:r>
            <a:r>
              <a:rPr lang="en-US" sz="1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Supports increased federal investment in education, including free community college</a:t>
            </a:r>
            <a:r>
              <a:rPr lang="en-US" sz="1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r>
              <a:rPr lang="en-US" sz="1800" dirty="0" smtClean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Immigration: </a:t>
            </a:r>
            <a:r>
              <a:rPr lang="en-U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Backs humane reforms and citizenship pathways for Dreamers.</a:t>
            </a:r>
          </a:p>
          <a:p>
            <a:pPr marL="0" indent="0">
              <a:buNone/>
            </a:pPr>
            <a:endParaRPr lang="en-US" sz="1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0065" y="1881617"/>
            <a:ext cx="2649894" cy="36161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43599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9711" y="1707501"/>
            <a:ext cx="97038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U.S. presidential election represents the nation's democratic values, offering citizens a chance to shape their future. </a:t>
            </a:r>
            <a:endParaRPr lang="en-US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2024 election is anticipated to be highly competitive, with contrasting visions from Donald Trump and the Democratic candidate. </a:t>
            </a:r>
            <a:endParaRPr lang="en-US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results will influence domestic policies, global relationships, and America's role on the world stage.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1763" y="512295"/>
            <a:ext cx="95452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 smtClean="0">
                <a:solidFill>
                  <a:srgbClr val="002060"/>
                </a:solidFill>
                <a:latin typeface="Bahnschrift SemiBold" panose="020B0502040204020203" pitchFamily="34" charset="0"/>
              </a:rPr>
              <a:t>Conclusion</a:t>
            </a:r>
            <a:endParaRPr lang="en-US" sz="4000" b="1" u="sng" dirty="0">
              <a:solidFill>
                <a:srgbClr val="002060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865" y="3583125"/>
            <a:ext cx="3793758" cy="17259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88467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323" y="603913"/>
            <a:ext cx="10396882" cy="1151965"/>
          </a:xfrm>
        </p:spPr>
        <p:txBody>
          <a:bodyPr>
            <a:noAutofit/>
          </a:bodyPr>
          <a:lstStyle/>
          <a:p>
            <a:pPr algn="ctr"/>
            <a:r>
              <a:rPr lang="en-US" sz="4000" b="1" u="sng" dirty="0" smtClean="0">
                <a:solidFill>
                  <a:srgbClr val="002060"/>
                </a:solidFill>
                <a:latin typeface="Bahnschrift SemiBold SemiConden" panose="020B0502040204020203" pitchFamily="34" charset="0"/>
              </a:rPr>
              <a:t>U.S.A Presidential Election History Overview</a:t>
            </a:r>
            <a:endParaRPr lang="en-US" sz="4000" u="sng" dirty="0">
              <a:solidFill>
                <a:srgbClr val="002060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17311" y="1755878"/>
            <a:ext cx="11191163" cy="35248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U.S.A </a:t>
            </a:r>
            <a:r>
              <a:rPr lang="en-US" sz="1800" b="1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Presidential Election History </a:t>
            </a:r>
            <a:r>
              <a:rPr lang="en-US" sz="1800" b="1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Overview Foundation </a:t>
            </a:r>
            <a:r>
              <a:rPr lang="en-US" sz="1800" b="1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of </a:t>
            </a:r>
            <a:r>
              <a:rPr lang="en-US" sz="1800" b="1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U.S.A </a:t>
            </a:r>
            <a:r>
              <a:rPr lang="en-US" sz="1800" b="1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Elections</a:t>
            </a:r>
            <a:r>
              <a:rPr lang="en-US" sz="1800" b="1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</a:t>
            </a:r>
          </a:p>
          <a:p>
            <a:r>
              <a:rPr lang="en-US" sz="1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U.S.A </a:t>
            </a:r>
            <a:r>
              <a:rPr lang="en-U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president is elected every four years, with elections held on the first Tuesday after the first Monday in </a:t>
            </a:r>
            <a:r>
              <a:rPr lang="en-US" sz="1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November.</a:t>
            </a:r>
          </a:p>
          <a:p>
            <a:r>
              <a:rPr lang="en-US" sz="1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U.S.A </a:t>
            </a:r>
            <a:r>
              <a:rPr lang="en-U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uses the Electoral College system, where each state is assigned electors based on its population</a:t>
            </a:r>
            <a:r>
              <a:rPr lang="en-US" sz="1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r>
              <a:rPr lang="en-US" sz="1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</a:t>
            </a:r>
            <a:r>
              <a:rPr lang="en-U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winner-takes-all system applies in most states (except Maine and Nebraska), where the candidate with the most votes wins all of that state’s electoral votes.</a:t>
            </a:r>
            <a:r>
              <a:rPr lang="en-US" sz="1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  <a:endParaRPr lang="en-US" sz="1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68840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94732" y="1271826"/>
            <a:ext cx="10394707" cy="331118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Key Historical Elections</a:t>
            </a:r>
            <a:r>
              <a:rPr lang="en-US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</a:t>
            </a:r>
          </a:p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1800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First peaceful transfer of power between political parties (Jefferson vs. Adams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).</a:t>
            </a:r>
          </a:p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1860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Abraham Lincoln’s election led to the Civil War and the abolition of slavery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1932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Franklin D. Roosevelt's New Deal during the Great Depression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1960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John F. Kennedy's election marked the era of television influence in campaigns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2008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Barack Obama’s election as the first African American president.</a:t>
            </a:r>
          </a:p>
        </p:txBody>
      </p:sp>
    </p:spTree>
    <p:extLst>
      <p:ext uri="{BB962C8B-B14F-4D97-AF65-F5344CB8AC3E}">
        <p14:creationId xmlns:p14="http://schemas.microsoft.com/office/powerpoint/2010/main" val="9485290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672" y="167185"/>
            <a:ext cx="10741489" cy="1151965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4000" u="sng" dirty="0">
                <a:solidFill>
                  <a:srgbClr val="002060"/>
                </a:solidFill>
                <a:latin typeface="Bahnschrift SemiBold SemiConden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How the </a:t>
            </a:r>
            <a:r>
              <a:rPr lang="en-US" sz="4000" u="sng" dirty="0" smtClean="0">
                <a:solidFill>
                  <a:srgbClr val="002060"/>
                </a:solidFill>
                <a:latin typeface="Bahnschrift SemiBold SemiConden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U.S.A </a:t>
            </a:r>
            <a:r>
              <a:rPr lang="en-US" sz="4000" u="sng" dirty="0">
                <a:solidFill>
                  <a:srgbClr val="002060"/>
                </a:solidFill>
                <a:latin typeface="Bahnschrift SemiBold SemiConden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President is Elected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0" y="1141729"/>
            <a:ext cx="11325466" cy="4064400"/>
          </a:xfrm>
        </p:spPr>
        <p:txBody>
          <a:bodyPr>
            <a:normAutofit/>
          </a:bodyPr>
          <a:lstStyle/>
          <a:p>
            <a:r>
              <a:rPr lang="en-US" sz="17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Step 1: Primary Elections and </a:t>
            </a:r>
            <a:r>
              <a:rPr lang="en-US" sz="17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Caucuses : </a:t>
            </a:r>
            <a:r>
              <a:rPr lang="en-US" sz="17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Held </a:t>
            </a:r>
            <a:r>
              <a:rPr lang="en-US" sz="17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each state, usually between January and June of the election </a:t>
            </a:r>
            <a:r>
              <a:rPr lang="en-US" sz="17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year . Voters </a:t>
            </a:r>
            <a:r>
              <a:rPr lang="en-US" sz="17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select delegates who pledge to vote for a particular candidate at the national party </a:t>
            </a:r>
            <a:r>
              <a:rPr lang="en-US" sz="17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conventions .  Both </a:t>
            </a:r>
            <a:r>
              <a:rPr lang="en-US" sz="17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major parties, Democrats and Republicans, hold these primaries and caucuses to choose their presidential </a:t>
            </a:r>
            <a:r>
              <a:rPr lang="en-US" sz="17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nominees.</a:t>
            </a:r>
          </a:p>
          <a:p>
            <a:r>
              <a:rPr lang="en-US" sz="17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Step2</a:t>
            </a:r>
            <a:r>
              <a:rPr lang="en-US" sz="17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: National </a:t>
            </a:r>
            <a:r>
              <a:rPr lang="en-US" sz="17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Conventions : </a:t>
            </a:r>
            <a:r>
              <a:rPr lang="en-US" sz="17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After </a:t>
            </a:r>
            <a:r>
              <a:rPr lang="en-US" sz="17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primaries, each party holds a national convention (in summer of election year).Delegates officially nominate the party’s candidate for president and vice president</a:t>
            </a:r>
            <a:r>
              <a:rPr lang="en-US" sz="17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r>
              <a:rPr lang="en-US" sz="17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Step </a:t>
            </a:r>
            <a:r>
              <a:rPr lang="en-US" sz="17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3: General Election </a:t>
            </a:r>
            <a:r>
              <a:rPr lang="en-US" sz="17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Campaign : </a:t>
            </a:r>
            <a:r>
              <a:rPr lang="en-US" sz="17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</a:t>
            </a:r>
            <a:r>
              <a:rPr lang="en-US" sz="17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presidential candidates from the Democratic and Republican parties (and potentially third-party candidates) campaign across the </a:t>
            </a:r>
            <a:r>
              <a:rPr lang="en-US" sz="17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country . Voter </a:t>
            </a:r>
            <a:r>
              <a:rPr lang="en-US" sz="17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turnout plays a critical role in this stage</a:t>
            </a:r>
          </a:p>
        </p:txBody>
      </p:sp>
    </p:spTree>
    <p:extLst>
      <p:ext uri="{BB962C8B-B14F-4D97-AF65-F5344CB8AC3E}">
        <p14:creationId xmlns:p14="http://schemas.microsoft.com/office/powerpoint/2010/main" val="24651845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58254" y="248244"/>
            <a:ext cx="10394707" cy="3311189"/>
          </a:xfrm>
        </p:spPr>
        <p:txBody>
          <a:bodyPr>
            <a:normAutofit/>
          </a:bodyPr>
          <a:lstStyle/>
          <a:p>
            <a:r>
              <a:rPr lang="en-US" sz="17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Step 4: Electoral </a:t>
            </a:r>
            <a:r>
              <a:rPr lang="en-US" sz="17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College : </a:t>
            </a:r>
            <a:r>
              <a:rPr lang="en-US" sz="17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On </a:t>
            </a:r>
            <a:r>
              <a:rPr lang="en-US" sz="17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Election Day, citizens vote for electors in their state, who in turn vote for the president and vice </a:t>
            </a:r>
            <a:r>
              <a:rPr lang="en-US" sz="17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president . Electoral </a:t>
            </a:r>
            <a:r>
              <a:rPr lang="en-US" sz="17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votes are awarded to states based on population (total of 538 electoral votes).A majority of 270 votes is needed to win the presidency</a:t>
            </a:r>
            <a:r>
              <a:rPr lang="en-US" sz="17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r>
              <a:rPr lang="en-US" sz="17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Step </a:t>
            </a:r>
            <a:r>
              <a:rPr lang="en-US" sz="17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5: </a:t>
            </a:r>
            <a:r>
              <a:rPr lang="en-US" sz="17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Inauguration : </a:t>
            </a:r>
            <a:r>
              <a:rPr lang="en-US" sz="17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</a:t>
            </a:r>
            <a:r>
              <a:rPr lang="en-US" sz="17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winner is inaugurated on January 20 of the following year.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427" y="3084393"/>
            <a:ext cx="5950424" cy="251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9053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71901"/>
            <a:ext cx="11655188" cy="115196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 </a:t>
            </a:r>
            <a:r>
              <a:rPr lang="en-US" sz="4400" u="sng" dirty="0">
                <a:solidFill>
                  <a:srgbClr val="002060"/>
                </a:solidFill>
                <a:latin typeface="Bahnschrift SemiBold SemiConden" panose="020B0502040204020203" pitchFamily="34" charset="0"/>
              </a:rPr>
              <a:t>U.S. Presidential Elections in the Last 10 Years (2014-2024)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30240" y="1735849"/>
            <a:ext cx="10394707" cy="331118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2016 </a:t>
            </a:r>
            <a:r>
              <a:rPr lang="en-US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Presidential Election</a:t>
            </a:r>
          </a:p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Donald 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Trump (Republican) defeated Hillary Clinton (Democrat), despite Clinton winning the popular vote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Electoral 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Vote: Trump secured 304 electoral votes, Clinton had </a:t>
            </a:r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227.</a:t>
            </a:r>
          </a:p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Key 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swing states: Pennsylvania, Wisconsin, Michigan, Florida.</a:t>
            </a:r>
          </a:p>
        </p:txBody>
      </p:sp>
    </p:spTree>
    <p:extLst>
      <p:ext uri="{BB962C8B-B14F-4D97-AF65-F5344CB8AC3E}">
        <p14:creationId xmlns:p14="http://schemas.microsoft.com/office/powerpoint/2010/main" val="30965624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2013" y="736685"/>
            <a:ext cx="1134128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Bahnschrift SemiBold SemiConden" panose="020B0502040204020203" pitchFamily="34" charset="0"/>
              </a:rPr>
              <a:t>2020 Presidential Election: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Joe Biden (Democrat) defeated incumbent Donald Trump (Republican).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Electoral Vote: Biden won 306 electoral votes, Trump won 232.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Key swing states: Pennsylvania, Georgia, Arizona, Wisconsin.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This was the highest voter turnout in over a century.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election was significantly impacted by the COVID-19 pandemic and mail-in voting.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843" y="2920622"/>
            <a:ext cx="5786650" cy="26749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825514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316" y="464024"/>
            <a:ext cx="11499557" cy="1151965"/>
          </a:xfrm>
        </p:spPr>
        <p:txBody>
          <a:bodyPr>
            <a:noAutofit/>
          </a:bodyPr>
          <a:lstStyle/>
          <a:p>
            <a:pPr algn="ctr"/>
            <a:r>
              <a:rPr lang="en-US" sz="4000" u="sng" dirty="0" smtClean="0">
                <a:solidFill>
                  <a:srgbClr val="002060"/>
                </a:solidFill>
              </a:rPr>
              <a:t>U.S. A Senate and Congressional Impact on Elections</a:t>
            </a:r>
            <a:endParaRPr lang="en-US" sz="4000" u="sng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74316" y="1433015"/>
            <a:ext cx="11499558" cy="447646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3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Role </a:t>
            </a:r>
            <a:r>
              <a:rPr lang="en-US" sz="23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of the </a:t>
            </a:r>
            <a:r>
              <a:rPr lang="en-US" sz="23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Senate : </a:t>
            </a:r>
          </a:p>
          <a:p>
            <a:r>
              <a:rPr lang="en-US" sz="23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Senators serve six-year terms, and one-third of the Senate is up for re-election every two years.</a:t>
            </a:r>
          </a:p>
          <a:p>
            <a:r>
              <a:rPr lang="en-US" sz="23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Senate has significant power in confirming presidential appointments (e.g., Supreme Court justices, cabinet members).</a:t>
            </a:r>
          </a:p>
          <a:p>
            <a:pPr marL="0" indent="0">
              <a:buNone/>
            </a:pPr>
            <a:r>
              <a:rPr lang="en-US" sz="23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Senate </a:t>
            </a:r>
            <a:r>
              <a:rPr lang="en-US" sz="23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Elections in </a:t>
            </a:r>
            <a:r>
              <a:rPr lang="en-US" sz="23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2024 : </a:t>
            </a:r>
          </a:p>
          <a:p>
            <a:r>
              <a:rPr lang="en-US" sz="23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</a:t>
            </a:r>
            <a:r>
              <a:rPr lang="en-US" sz="23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2024, 33 Senate seats will be contested, including seats in battleground states such as Arizona, Georgia, Nevada, and Pennsylvania</a:t>
            </a:r>
            <a:r>
              <a:rPr lang="en-US" sz="23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r>
              <a:rPr lang="en-US" sz="23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Control </a:t>
            </a:r>
            <a:r>
              <a:rPr lang="en-US" sz="23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of the Senate will be crucial for shaping the legislative agenda and confirming presidential appointments</a:t>
            </a:r>
            <a:r>
              <a:rPr lang="en-US" sz="23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pPr marL="0" indent="0">
              <a:buNone/>
            </a:pPr>
            <a:r>
              <a:rPr lang="en-US" sz="3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</a:t>
            </a:r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357321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30958" y="166358"/>
            <a:ext cx="11242343" cy="331118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Congressional Influence on Presidential </a:t>
            </a:r>
            <a:r>
              <a:rPr lang="en-US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Elections :</a:t>
            </a:r>
          </a:p>
          <a:p>
            <a:r>
              <a:rPr lang="en-US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While </a:t>
            </a: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Congress doesn’t directly decide the presidential winner, it can influence electoral outcomes, particularly through redistricting, voting laws, and the Electoral College process.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03" y="2906972"/>
            <a:ext cx="2841221" cy="24975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171943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286</TotalTime>
  <Words>855</Words>
  <Application>Microsoft Office PowerPoint</Application>
  <PresentationFormat>Custom</PresentationFormat>
  <Paragraphs>57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Main Event</vt:lpstr>
      <vt:lpstr>U.S.A ELECTION</vt:lpstr>
      <vt:lpstr>U.S.A Presidential Election History Overview</vt:lpstr>
      <vt:lpstr>PowerPoint Presentation</vt:lpstr>
      <vt:lpstr> How the U.S.A President is Elected</vt:lpstr>
      <vt:lpstr>PowerPoint Presentation</vt:lpstr>
      <vt:lpstr> U.S. Presidential Elections in the Last 10 Years (2014-2024)</vt:lpstr>
      <vt:lpstr>PowerPoint Presentation</vt:lpstr>
      <vt:lpstr>U.S. A Senate and Congressional Impact on Elections</vt:lpstr>
      <vt:lpstr>PowerPoint Presentation</vt:lpstr>
      <vt:lpstr>Presidential Candidates of 2024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U.S.A ELECTION</dc:title>
  <dc:creator>Student</dc:creator>
  <cp:lastModifiedBy>Windows</cp:lastModifiedBy>
  <cp:revision>17</cp:revision>
  <dcterms:created xsi:type="dcterms:W3CDTF">2024-11-17T04:16:59Z</dcterms:created>
  <dcterms:modified xsi:type="dcterms:W3CDTF">2024-11-23T14:03:00Z</dcterms:modified>
</cp:coreProperties>
</file>