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7.jpeg" ContentType="image/jpeg"/>
  <Override PartName="/ppt/media/image52.png" ContentType="image/png"/>
  <Override PartName="/ppt/media/image26.jpeg" ContentType="image/jpeg"/>
  <Override PartName="/ppt/media/image42.png" ContentType="image/png"/>
  <Override PartName="/ppt/media/image21.png" ContentType="image/pn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png" ContentType="image/png"/>
  <Override PartName="/ppt/media/image10.jpeg" ContentType="image/jpeg"/>
  <Override PartName="/ppt/media/image22.jpeg" ContentType="image/jpeg"/>
  <Override PartName="/ppt/media/image9.png" ContentType="image/png"/>
  <Override PartName="/ppt/media/image1.jpeg" ContentType="image/jpeg"/>
  <Override PartName="/ppt/media/image47.png" ContentType="image/png"/>
  <Override PartName="/ppt/media/image23.jpeg" ContentType="image/jpeg"/>
  <Override PartName="/ppt/media/image12.png" ContentType="image/png"/>
  <Override PartName="/ppt/media/image49.png" ContentType="image/png"/>
  <Override PartName="/ppt/media/image2.jpeg" ContentType="image/jpeg"/>
  <Override PartName="/ppt/media/image20.png" ContentType="image/png"/>
  <Override PartName="/ppt/media/image24.jpeg" ContentType="image/jpeg"/>
  <Override PartName="/ppt/media/image3.jpeg" ContentType="image/jpeg"/>
  <Override PartName="/ppt/media/image30.png" ContentType="image/png"/>
  <Override PartName="/ppt/media/image37.jpeg" ContentType="image/jpeg"/>
  <Override PartName="/ppt/media/image25.jpeg" ContentType="image/jpeg"/>
  <Override PartName="/ppt/media/image32.png" ContentType="image/png"/>
  <Override PartName="/ppt/media/image43.png" ContentType="image/png"/>
  <Override PartName="/ppt/media/image44.png" ContentType="image/png"/>
  <Override PartName="/ppt/media/image56.jpeg" ContentType="image/jpeg"/>
  <Override PartName="/ppt/media/image33.png" ContentType="image/png"/>
  <Override PartName="/ppt/media/image39.jpeg" ContentType="image/jpeg"/>
  <Override PartName="/ppt/media/image8.png" ContentType="image/png"/>
  <Override PartName="/ppt/media/image45.png" ContentType="image/png"/>
  <Override PartName="/ppt/media/image34.png" ContentType="image/png"/>
  <Override PartName="/ppt/media/image46.png" ContentType="image/png"/>
  <Override PartName="/ppt/media/image19.jpeg" ContentType="image/jpe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1.png" ContentType="image/png"/>
  <Override PartName="/ppt/media/image53.png" ContentType="image/png"/>
  <Override PartName="/ppt/media/image54.png" ContentType="image/png"/>
  <Override PartName="/ppt/media/image55.jpeg" ContentType="image/jpeg"/>
  <Override PartName="/ppt/media/image3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35.png" ContentType="image/png"/>
  <Override PartName="/ppt/media/image5.png" ContentType="image/png"/>
  <Override PartName="/ppt/media/image38.jpeg" ContentType="image/jpeg"/>
  <Override PartName="/ppt/media/image7.jpeg" ContentType="image/jpeg"/>
  <Override PartName="/ppt/media/image28.jpeg" ContentType="image/jpeg"/>
  <Override PartName="/ppt/media/image4.jpeg" ContentType="image/jpeg"/>
  <Override PartName="/ppt/media/image4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93A92A-9315-4823-BA9B-E975D0EB27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A23B1-1C6D-444E-9765-3B024F3A8E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10BD6-E9E2-4243-AEF5-D35DACB2F7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D3E945-A5E3-46EA-B47B-3156C76E7C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B23890-FA16-4316-A7B9-26DAC1553F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BF0CF5-699F-486D-A8A3-ADDC21FCD4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C32C1F-7AAE-455A-B4AC-6BA76C9173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0F13C-6F55-4157-913D-68C9BFC74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7A2B8A-752D-4E2C-8799-DE59644B5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43400" y="1232280"/>
            <a:ext cx="10704960" cy="153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F2EE59-DD51-4DD1-B7C1-124C04EC84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B4B7F3-2E7A-4F06-8030-24EA85BE9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870EA-935F-4AA6-A91C-5B9634011C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DE4E96-A824-4607-B89D-6C2CDF1883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020293-6C95-4667-B845-71D550A999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04E34C-B5E3-47F6-9608-098B3D5216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54AB5-2C7B-45E2-B62B-CA850EA20B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0BAE0C-45A3-405E-9125-0C112D7AF9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79E7F5-D548-44B0-835F-3CDA9CE88D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E0B634-FE4A-4A40-BE83-60346C6C4B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B64B88-3780-48C6-A315-923246D4AD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AAA561-9434-450A-9AC3-5F3A8492A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931E81-7F29-4EE1-BCBB-C484EE918A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A90CC-D11A-4297-96FF-A7E40A5B53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43400" y="1232280"/>
            <a:ext cx="10704960" cy="153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F2087E-9864-4184-88E0-8D433468CF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B0788B-9B8D-40B4-B970-755420E174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29EA26-209B-4F91-A18F-A37DFF9F6D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836CFA-DD5B-4DAF-BEF0-616EBAF622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59C024-90AA-4F80-91CF-B88DF68F70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B99706-9A53-4E83-8565-B9C3613E2D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72CB07-CE56-4F5F-9B06-F0771F343C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20756-4A8D-41D2-B9D2-4F4BE43C6E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FAE61E-8E16-45D9-89C5-C275CFB423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43400" y="1232280"/>
            <a:ext cx="10704960" cy="153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B52CB-CEB8-4194-825A-8A947224CD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FA2E5C-839E-40E0-95DD-FC95D1FF05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3524F-8B1D-4FE5-94E0-02A1ED3203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9DCDD2-02BC-4252-8252-F00D2D6757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17DCD-27A2-48A7-A6B0-FDC2F18F0AA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36960" y="1266480"/>
            <a:ext cx="11517840" cy="212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DECF1-6371-47DD-9E50-60CFFD869131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3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F61A9E-2EA2-44F5-80FF-36850BC6DFF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jpeg"/><Relationship Id="rId3" Type="http://schemas.openxmlformats.org/officeDocument/2006/relationships/image" Target="../media/image39.jpe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ject 2" descr=""/>
          <p:cNvPicPr/>
          <p:nvPr/>
        </p:nvPicPr>
        <p:blipFill>
          <a:blip r:embed="rId1"/>
          <a:stretch/>
        </p:blipFill>
        <p:spPr>
          <a:xfrm>
            <a:off x="2481480" y="1308960"/>
            <a:ext cx="7286040" cy="2256840"/>
          </a:xfrm>
          <a:prstGeom prst="rect">
            <a:avLst/>
          </a:prstGeom>
          <a:ln w="0">
            <a:noFill/>
          </a:ln>
        </p:spPr>
      </p:pic>
      <p:sp>
        <p:nvSpPr>
          <p:cNvPr id="124" name="object 3"/>
          <p:cNvSpPr/>
          <p:nvPr/>
        </p:nvSpPr>
        <p:spPr>
          <a:xfrm>
            <a:off x="2229480" y="4043160"/>
            <a:ext cx="7745400" cy="13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2203920" indent="-2192040">
              <a:lnSpc>
                <a:spcPts val="3461"/>
              </a:lnSpc>
              <a:spcBef>
                <a:spcPts val="536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Demand</a:t>
            </a:r>
            <a:r>
              <a:rPr b="0" lang="en-US" sz="3200" spc="-7" strike="noStrike">
                <a:solidFill>
                  <a:srgbClr val="000000"/>
                </a:solidFill>
                <a:latin typeface="Calibri Light"/>
              </a:rPr>
              <a:t> Paging, </a:t>
            </a:r>
            <a:r>
              <a:rPr b="0" lang="en-US" sz="3200" spc="-26" strike="noStrike">
                <a:solidFill>
                  <a:srgbClr val="000000"/>
                </a:solidFill>
                <a:latin typeface="Calibri Light"/>
              </a:rPr>
              <a:t>Page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 Replacement</a:t>
            </a:r>
            <a:r>
              <a:rPr b="0" lang="en-US" sz="3200" spc="-7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Algorithms, </a:t>
            </a:r>
            <a:r>
              <a:rPr b="0" lang="en-US" sz="3200" spc="-710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Allocation</a:t>
            </a:r>
            <a:r>
              <a:rPr b="0" lang="en-US" sz="3200" spc="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Calibri Light"/>
              </a:rPr>
              <a:t>of </a:t>
            </a:r>
            <a:r>
              <a:rPr b="0" lang="en-US" sz="3200" spc="-12" strike="noStrike">
                <a:solidFill>
                  <a:srgbClr val="000000"/>
                </a:solidFill>
                <a:latin typeface="Calibri Light"/>
              </a:rPr>
              <a:t>Frames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1400" y="392760"/>
            <a:ext cx="10653840" cy="127152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>
              <a:lnSpc>
                <a:spcPct val="98000"/>
              </a:lnSpc>
              <a:spcBef>
                <a:spcPts val="136"/>
              </a:spcBef>
              <a:buNone/>
            </a:pPr>
            <a:r>
              <a:rPr b="0" lang="en-US" sz="2800" spc="-15" strike="noStrike">
                <a:solidFill>
                  <a:srgbClr val="ff0000"/>
                </a:solidFill>
                <a:latin typeface="Arial MT"/>
              </a:rPr>
              <a:t>Virtual</a:t>
            </a:r>
            <a:r>
              <a:rPr b="0" lang="en-US" sz="2800" spc="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memory</a:t>
            </a:r>
            <a:r>
              <a:rPr b="0" lang="en-US" sz="2800" spc="2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allows</a:t>
            </a:r>
            <a:r>
              <a:rPr b="0" lang="en-US" sz="28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files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and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memory</a:t>
            </a:r>
            <a:r>
              <a:rPr b="0" lang="en-US" sz="2800" spc="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to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be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shared 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by</a:t>
            </a:r>
            <a:r>
              <a:rPr b="0" lang="en-US" sz="2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two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or 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more</a:t>
            </a:r>
            <a:r>
              <a:rPr b="0" lang="en-US" sz="28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processes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through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page</a:t>
            </a:r>
            <a:r>
              <a:rPr b="0" lang="en-US" sz="2800" spc="2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sharing</a:t>
            </a:r>
            <a:r>
              <a:rPr b="0" lang="en-US" sz="2800" spc="63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(Section</a:t>
            </a:r>
            <a:r>
              <a:rPr b="0" lang="en-US" sz="2800" spc="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9.3.4)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.</a:t>
            </a:r>
            <a:r>
              <a:rPr b="0" lang="en-US" sz="2800" spc="-4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This</a:t>
            </a:r>
            <a:r>
              <a:rPr b="0" lang="en-US" sz="2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leads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1" strike="noStrike">
                <a:solidFill>
                  <a:srgbClr val="231f20"/>
                </a:solidFill>
                <a:latin typeface="Arial MT"/>
              </a:rPr>
              <a:t>to </a:t>
            </a:r>
            <a:r>
              <a:rPr b="0" lang="en-US" sz="2800" spc="-76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2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following</a:t>
            </a:r>
            <a:r>
              <a:rPr b="0" lang="en-US" sz="28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231f20"/>
                </a:solidFill>
                <a:latin typeface="Arial MT"/>
              </a:rPr>
              <a:t>benefits: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4" name="object 3"/>
          <p:cNvGrpSpPr/>
          <p:nvPr/>
        </p:nvGrpSpPr>
        <p:grpSpPr>
          <a:xfrm>
            <a:off x="142200" y="2149920"/>
            <a:ext cx="6689160" cy="4011840"/>
            <a:chOff x="142200" y="2149920"/>
            <a:chExt cx="6689160" cy="4011840"/>
          </a:xfrm>
        </p:grpSpPr>
        <p:pic>
          <p:nvPicPr>
            <p:cNvPr id="155" name="object 4" descr=""/>
            <p:cNvPicPr/>
            <p:nvPr/>
          </p:nvPicPr>
          <p:blipFill>
            <a:blip r:embed="rId1"/>
            <a:stretch/>
          </p:blipFill>
          <p:spPr>
            <a:xfrm>
              <a:off x="262440" y="2149920"/>
              <a:ext cx="6448320" cy="3256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6" name="object 5"/>
            <p:cNvSpPr/>
            <p:nvPr/>
          </p:nvSpPr>
          <p:spPr>
            <a:xfrm>
              <a:off x="4982760" y="3206160"/>
              <a:ext cx="1848600" cy="9000"/>
            </a:xfrm>
            <a:custGeom>
              <a:avLst/>
              <a:gdLst/>
              <a:ahLst/>
              <a:rect l="l" t="t" r="r" b="b"/>
              <a:pathLst>
                <a:path w="1849120" h="9525">
                  <a:moveTo>
                    <a:pt x="-9525" y="4508"/>
                  </a:moveTo>
                  <a:lnTo>
                    <a:pt x="1858137" y="4508"/>
                  </a:lnTo>
                </a:path>
              </a:pathLst>
            </a:custGeom>
            <a:noFill/>
            <a:ln w="2806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6"/>
            <p:cNvSpPr/>
            <p:nvPr/>
          </p:nvSpPr>
          <p:spPr>
            <a:xfrm>
              <a:off x="509040" y="3402360"/>
              <a:ext cx="5938200" cy="366120"/>
            </a:xfrm>
            <a:custGeom>
              <a:avLst/>
              <a:gdLst/>
              <a:ahLst/>
              <a:rect l="l" t="t" r="r" b="b"/>
              <a:pathLst>
                <a:path w="5938520" h="366395">
                  <a:moveTo>
                    <a:pt x="0" y="35687"/>
                  </a:moveTo>
                  <a:lnTo>
                    <a:pt x="8991" y="44703"/>
                  </a:lnTo>
                  <a:lnTo>
                    <a:pt x="26631" y="44703"/>
                  </a:lnTo>
                  <a:lnTo>
                    <a:pt x="44640" y="44703"/>
                  </a:lnTo>
                  <a:lnTo>
                    <a:pt x="1018070" y="44703"/>
                  </a:lnTo>
                  <a:lnTo>
                    <a:pt x="1053757" y="53339"/>
                  </a:lnTo>
                  <a:lnTo>
                    <a:pt x="2223300" y="53339"/>
                  </a:lnTo>
                  <a:lnTo>
                    <a:pt x="2241334" y="71373"/>
                  </a:lnTo>
                  <a:lnTo>
                    <a:pt x="4839881" y="71373"/>
                  </a:lnTo>
                  <a:lnTo>
                    <a:pt x="4866424" y="62356"/>
                  </a:lnTo>
                  <a:lnTo>
                    <a:pt x="4902492" y="62356"/>
                  </a:lnTo>
                  <a:lnTo>
                    <a:pt x="4929162" y="62356"/>
                  </a:lnTo>
                  <a:lnTo>
                    <a:pt x="4947069" y="53339"/>
                  </a:lnTo>
                  <a:lnTo>
                    <a:pt x="4973739" y="53339"/>
                  </a:lnTo>
                  <a:lnTo>
                    <a:pt x="4982756" y="53339"/>
                  </a:lnTo>
                  <a:lnTo>
                    <a:pt x="5000409" y="53339"/>
                  </a:lnTo>
                  <a:lnTo>
                    <a:pt x="5018443" y="53339"/>
                  </a:lnTo>
                  <a:lnTo>
                    <a:pt x="5027460" y="44703"/>
                  </a:lnTo>
                  <a:lnTo>
                    <a:pt x="5250599" y="44703"/>
                  </a:lnTo>
                  <a:lnTo>
                    <a:pt x="5268633" y="26669"/>
                  </a:lnTo>
                  <a:lnTo>
                    <a:pt x="5491772" y="26669"/>
                  </a:lnTo>
                  <a:lnTo>
                    <a:pt x="5518442" y="17652"/>
                  </a:lnTo>
                  <a:lnTo>
                    <a:pt x="5536476" y="17652"/>
                  </a:lnTo>
                  <a:lnTo>
                    <a:pt x="5563019" y="8635"/>
                  </a:lnTo>
                  <a:lnTo>
                    <a:pt x="5572036" y="8635"/>
                  </a:lnTo>
                  <a:lnTo>
                    <a:pt x="5687987" y="8635"/>
                  </a:lnTo>
                  <a:lnTo>
                    <a:pt x="5706021" y="0"/>
                  </a:lnTo>
                  <a:lnTo>
                    <a:pt x="5911507" y="0"/>
                  </a:lnTo>
                  <a:lnTo>
                    <a:pt x="5920143" y="8635"/>
                  </a:lnTo>
                  <a:lnTo>
                    <a:pt x="5929160" y="8635"/>
                  </a:lnTo>
                  <a:lnTo>
                    <a:pt x="5938177" y="8635"/>
                  </a:lnTo>
                </a:path>
                <a:path w="5938520" h="366395">
                  <a:moveTo>
                    <a:pt x="124917" y="366140"/>
                  </a:moveTo>
                  <a:lnTo>
                    <a:pt x="133921" y="366140"/>
                  </a:lnTo>
                  <a:lnTo>
                    <a:pt x="124917" y="366140"/>
                  </a:lnTo>
                  <a:lnTo>
                    <a:pt x="115912" y="366140"/>
                  </a:lnTo>
                  <a:lnTo>
                    <a:pt x="26631" y="366140"/>
                  </a:lnTo>
                  <a:lnTo>
                    <a:pt x="17640" y="366140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object 7"/>
            <p:cNvSpPr/>
            <p:nvPr/>
          </p:nvSpPr>
          <p:spPr>
            <a:xfrm>
              <a:off x="660960" y="3768480"/>
              <a:ext cx="3214800" cy="17280"/>
            </a:xfrm>
            <a:custGeom>
              <a:avLst/>
              <a:gdLst/>
              <a:ahLst/>
              <a:rect l="l" t="t" r="r" b="b"/>
              <a:pathLst>
                <a:path w="3215004" h="17779">
                  <a:moveTo>
                    <a:pt x="-9525" y="8826"/>
                  </a:moveTo>
                  <a:lnTo>
                    <a:pt x="3223908" y="8826"/>
                  </a:lnTo>
                </a:path>
              </a:pathLst>
            </a:custGeom>
            <a:noFill/>
            <a:ln w="36704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8"/>
            <p:cNvSpPr/>
            <p:nvPr/>
          </p:nvSpPr>
          <p:spPr>
            <a:xfrm>
              <a:off x="455400" y="3741840"/>
              <a:ext cx="6294960" cy="464400"/>
            </a:xfrm>
            <a:custGeom>
              <a:avLst/>
              <a:gdLst/>
              <a:ahLst/>
              <a:rect l="l" t="t" r="r" b="b"/>
              <a:pathLst>
                <a:path w="6295390" h="464820">
                  <a:moveTo>
                    <a:pt x="5875870" y="35559"/>
                  </a:moveTo>
                  <a:lnTo>
                    <a:pt x="5875870" y="35559"/>
                  </a:lnTo>
                  <a:lnTo>
                    <a:pt x="5982804" y="35559"/>
                  </a:lnTo>
                  <a:lnTo>
                    <a:pt x="5991821" y="26924"/>
                  </a:lnTo>
                  <a:lnTo>
                    <a:pt x="6009855" y="26924"/>
                  </a:lnTo>
                  <a:lnTo>
                    <a:pt x="6027508" y="17906"/>
                  </a:lnTo>
                  <a:lnTo>
                    <a:pt x="6036525" y="17906"/>
                  </a:lnTo>
                  <a:lnTo>
                    <a:pt x="6099136" y="17906"/>
                  </a:lnTo>
                  <a:lnTo>
                    <a:pt x="6116789" y="0"/>
                  </a:lnTo>
                  <a:lnTo>
                    <a:pt x="6215087" y="0"/>
                  </a:lnTo>
                  <a:lnTo>
                    <a:pt x="6242011" y="9017"/>
                  </a:lnTo>
                  <a:lnTo>
                    <a:pt x="6250647" y="9017"/>
                  </a:lnTo>
                  <a:lnTo>
                    <a:pt x="6259664" y="9017"/>
                  </a:lnTo>
                  <a:lnTo>
                    <a:pt x="6277698" y="9017"/>
                  </a:lnTo>
                </a:path>
                <a:path w="6295390" h="464820">
                  <a:moveTo>
                    <a:pt x="0" y="250189"/>
                  </a:moveTo>
                  <a:lnTo>
                    <a:pt x="0" y="250189"/>
                  </a:lnTo>
                  <a:lnTo>
                    <a:pt x="6286715" y="250189"/>
                  </a:lnTo>
                  <a:lnTo>
                    <a:pt x="6295351" y="250189"/>
                  </a:lnTo>
                </a:path>
                <a:path w="6295390" h="464820">
                  <a:moveTo>
                    <a:pt x="71285" y="464312"/>
                  </a:moveTo>
                  <a:lnTo>
                    <a:pt x="71285" y="464312"/>
                  </a:lnTo>
                  <a:lnTo>
                    <a:pt x="223202" y="464312"/>
                  </a:lnTo>
                  <a:lnTo>
                    <a:pt x="276847" y="446405"/>
                  </a:lnTo>
                  <a:lnTo>
                    <a:pt x="330479" y="437769"/>
                  </a:lnTo>
                  <a:lnTo>
                    <a:pt x="384124" y="437769"/>
                  </a:lnTo>
                  <a:lnTo>
                    <a:pt x="401764" y="437769"/>
                  </a:lnTo>
                  <a:lnTo>
                    <a:pt x="6188417" y="437769"/>
                  </a:lnTo>
                  <a:lnTo>
                    <a:pt x="6206070" y="428751"/>
                  </a:lnTo>
                  <a:lnTo>
                    <a:pt x="6215087" y="428751"/>
                  </a:lnTo>
                  <a:lnTo>
                    <a:pt x="6232994" y="428751"/>
                  </a:lnTo>
                  <a:lnTo>
                    <a:pt x="6242011" y="428751"/>
                  </a:lnTo>
                  <a:lnTo>
                    <a:pt x="6250647" y="419734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bject 9"/>
            <p:cNvSpPr/>
            <p:nvPr/>
          </p:nvSpPr>
          <p:spPr>
            <a:xfrm>
              <a:off x="464400" y="4429080"/>
              <a:ext cx="6241680" cy="9000"/>
            </a:xfrm>
            <a:custGeom>
              <a:avLst/>
              <a:gdLst/>
              <a:ahLst/>
              <a:rect l="l" t="t" r="r" b="b"/>
              <a:pathLst>
                <a:path w="6242050" h="9525">
                  <a:moveTo>
                    <a:pt x="-9525" y="4508"/>
                  </a:moveTo>
                  <a:lnTo>
                    <a:pt x="6251169" y="4508"/>
                  </a:lnTo>
                </a:path>
              </a:pathLst>
            </a:custGeom>
            <a:noFill/>
            <a:ln w="2806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object 10"/>
            <p:cNvSpPr/>
            <p:nvPr/>
          </p:nvSpPr>
          <p:spPr>
            <a:xfrm>
              <a:off x="491040" y="4617000"/>
              <a:ext cx="6286680" cy="44640"/>
            </a:xfrm>
            <a:custGeom>
              <a:avLst/>
              <a:gdLst/>
              <a:ahLst/>
              <a:rect l="l" t="t" r="r" b="b"/>
              <a:pathLst>
                <a:path w="6287134" h="45085">
                  <a:moveTo>
                    <a:pt x="0" y="35560"/>
                  </a:moveTo>
                  <a:lnTo>
                    <a:pt x="18008" y="35560"/>
                  </a:lnTo>
                  <a:lnTo>
                    <a:pt x="35648" y="35560"/>
                  </a:lnTo>
                  <a:lnTo>
                    <a:pt x="53644" y="26543"/>
                  </a:lnTo>
                  <a:lnTo>
                    <a:pt x="62649" y="17907"/>
                  </a:lnTo>
                  <a:lnTo>
                    <a:pt x="80289" y="17907"/>
                  </a:lnTo>
                  <a:lnTo>
                    <a:pt x="107289" y="17907"/>
                  </a:lnTo>
                  <a:lnTo>
                    <a:pt x="794905" y="17907"/>
                  </a:lnTo>
                  <a:lnTo>
                    <a:pt x="812558" y="9017"/>
                  </a:lnTo>
                  <a:lnTo>
                    <a:pt x="3348748" y="9017"/>
                  </a:lnTo>
                  <a:lnTo>
                    <a:pt x="3366782" y="0"/>
                  </a:lnTo>
                  <a:lnTo>
                    <a:pt x="4554359" y="0"/>
                  </a:lnTo>
                  <a:lnTo>
                    <a:pt x="4607699" y="17907"/>
                  </a:lnTo>
                  <a:lnTo>
                    <a:pt x="4643640" y="17907"/>
                  </a:lnTo>
                  <a:lnTo>
                    <a:pt x="4661293" y="17907"/>
                  </a:lnTo>
                  <a:lnTo>
                    <a:pt x="4688344" y="17907"/>
                  </a:lnTo>
                  <a:lnTo>
                    <a:pt x="4697234" y="17907"/>
                  </a:lnTo>
                  <a:lnTo>
                    <a:pt x="4714887" y="26543"/>
                  </a:lnTo>
                  <a:lnTo>
                    <a:pt x="4839855" y="26543"/>
                  </a:lnTo>
                  <a:lnTo>
                    <a:pt x="4875796" y="35560"/>
                  </a:lnTo>
                  <a:lnTo>
                    <a:pt x="5750699" y="35560"/>
                  </a:lnTo>
                  <a:lnTo>
                    <a:pt x="5795276" y="44577"/>
                  </a:lnTo>
                  <a:lnTo>
                    <a:pt x="6268732" y="44577"/>
                  </a:lnTo>
                  <a:lnTo>
                    <a:pt x="6286639" y="44577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object 11"/>
            <p:cNvSpPr/>
            <p:nvPr/>
          </p:nvSpPr>
          <p:spPr>
            <a:xfrm>
              <a:off x="464400" y="4875480"/>
              <a:ext cx="3786120" cy="9000"/>
            </a:xfrm>
            <a:custGeom>
              <a:avLst/>
              <a:gdLst/>
              <a:ahLst/>
              <a:rect l="l" t="t" r="r" b="b"/>
              <a:pathLst>
                <a:path w="3786504" h="9525">
                  <a:moveTo>
                    <a:pt x="-9525" y="4508"/>
                  </a:moveTo>
                  <a:lnTo>
                    <a:pt x="3795624" y="4508"/>
                  </a:lnTo>
                </a:path>
              </a:pathLst>
            </a:custGeom>
            <a:noFill/>
            <a:ln w="2806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3" name="object 12" descr=""/>
            <p:cNvPicPr/>
            <p:nvPr/>
          </p:nvPicPr>
          <p:blipFill>
            <a:blip r:embed="rId2"/>
            <a:stretch/>
          </p:blipFill>
          <p:spPr>
            <a:xfrm>
              <a:off x="142200" y="4866120"/>
              <a:ext cx="6662160" cy="12956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64" name="object 13" descr=""/>
          <p:cNvPicPr/>
          <p:nvPr/>
        </p:nvPicPr>
        <p:blipFill>
          <a:blip r:embed="rId3"/>
          <a:stretch/>
        </p:blipFill>
        <p:spPr>
          <a:xfrm>
            <a:off x="7083720" y="2006280"/>
            <a:ext cx="4792320" cy="36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2"/>
          <p:cNvSpPr/>
          <p:nvPr/>
        </p:nvSpPr>
        <p:spPr>
          <a:xfrm>
            <a:off x="663840" y="539640"/>
            <a:ext cx="10766160" cy="626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2400" spc="-7" strike="noStrike">
                <a:solidFill>
                  <a:srgbClr val="ff0000"/>
                </a:solidFill>
                <a:latin typeface="Arial"/>
              </a:rPr>
              <a:t>Scenario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.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Suppose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a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 program starts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with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a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list of 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available</a:t>
            </a:r>
            <a:r>
              <a:rPr b="0" lang="en-US" sz="2400" spc="2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options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from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 which </a:t>
            </a:r>
            <a:r>
              <a:rPr b="0" lang="en-US" sz="2400" spc="-65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user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to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select.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Loading</a:t>
            </a:r>
            <a:r>
              <a:rPr b="0" lang="en-US" sz="2400" spc="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entire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program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into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memory results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loading </a:t>
            </a:r>
            <a:r>
              <a:rPr b="0" lang="en-US" sz="2400" spc="-650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executable</a:t>
            </a:r>
            <a:r>
              <a:rPr b="0" lang="en-US" sz="2400" spc="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code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for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1" i="1" lang="en-US" sz="2400" spc="-7" strike="noStrike">
                <a:solidFill>
                  <a:srgbClr val="231f20"/>
                </a:solidFill>
                <a:latin typeface="Arial"/>
              </a:rPr>
              <a:t>all</a:t>
            </a:r>
            <a:r>
              <a:rPr b="1" i="1" lang="en-US" sz="2400" spc="-1" strike="noStrike">
                <a:solidFill>
                  <a:srgbClr val="231f20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options,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regardless</a:t>
            </a:r>
            <a:r>
              <a:rPr b="0" lang="en-US" sz="24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of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whether</a:t>
            </a:r>
            <a:r>
              <a:rPr b="0" lang="en-US" sz="24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or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not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an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option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ultimately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selected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by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32" strike="noStrike">
                <a:solidFill>
                  <a:srgbClr val="231f20"/>
                </a:solidFill>
                <a:latin typeface="Arial MT"/>
              </a:rPr>
              <a:t>user.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US" sz="25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An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alternative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strategy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to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load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pages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only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as they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are needed.</a:t>
            </a:r>
            <a:r>
              <a:rPr b="0" lang="en-US" sz="2400" spc="-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This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technique </a:t>
            </a:r>
            <a:r>
              <a:rPr b="0" lang="en-US" sz="2400" spc="-65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known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as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1" lang="en-US" sz="2400" spc="-7" strike="noStrike">
                <a:solidFill>
                  <a:srgbClr val="00aced"/>
                </a:solidFill>
                <a:latin typeface="Arial"/>
              </a:rPr>
              <a:t>demand</a:t>
            </a:r>
            <a:r>
              <a:rPr b="1" lang="en-US" sz="2400" spc="-1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1" lang="en-US" sz="2400" spc="-7" strike="noStrike">
                <a:solidFill>
                  <a:srgbClr val="00aced"/>
                </a:solidFill>
                <a:latin typeface="Arial"/>
              </a:rPr>
              <a:t>paging</a:t>
            </a:r>
            <a:r>
              <a:rPr b="1" lang="en-US" sz="2400" spc="-32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and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commonly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used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virtual</a:t>
            </a:r>
            <a:r>
              <a:rPr b="0" lang="en-US" sz="24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memory systems.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</a:pPr>
            <a:endParaRPr b="0" lang="en-US" sz="2500" spc="-1" strike="noStrike">
              <a:latin typeface="Arial"/>
            </a:endParaRPr>
          </a:p>
          <a:p>
            <a:pPr marL="354960" indent="-343080" algn="just">
              <a:lnSpc>
                <a:spcPct val="100000"/>
              </a:lnSpc>
              <a:buClr>
                <a:srgbClr val="231f20"/>
              </a:buClr>
              <a:buFont typeface="Symbol" charset="2"/>
              <a:buChar char="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With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demand-paged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virtual </a:t>
            </a:r>
            <a:r>
              <a:rPr b="0" lang="en-US" sz="2400" spc="-32" strike="noStrike">
                <a:solidFill>
                  <a:srgbClr val="231f20"/>
                </a:solidFill>
                <a:latin typeface="Arial MT"/>
              </a:rPr>
              <a:t>memory, </a:t>
            </a:r>
            <a:r>
              <a:rPr b="0" lang="en-US" sz="2400" spc="-7" strike="noStrike">
                <a:solidFill>
                  <a:srgbClr val="ff0000"/>
                </a:solidFill>
                <a:latin typeface="Arial MT"/>
              </a:rPr>
              <a:t>pages are loaded only when </a:t>
            </a:r>
            <a:r>
              <a:rPr b="0" lang="en-US" sz="2400" spc="-1" strike="noStrike">
                <a:solidFill>
                  <a:srgbClr val="ff0000"/>
                </a:solidFill>
                <a:latin typeface="Arial MT"/>
              </a:rPr>
              <a:t>they </a:t>
            </a:r>
            <a:r>
              <a:rPr b="0" lang="en-US" sz="2400" spc="-7" strike="noStrike">
                <a:solidFill>
                  <a:srgbClr val="ff0000"/>
                </a:solidFill>
                <a:latin typeface="Arial MT"/>
              </a:rPr>
              <a:t>are </a:t>
            </a:r>
            <a:r>
              <a:rPr b="0" lang="en-US" sz="2400" spc="-656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1" i="1" lang="en-US" sz="2400" spc="-7" strike="noStrike">
                <a:solidFill>
                  <a:srgbClr val="ff0000"/>
                </a:solidFill>
                <a:latin typeface="Arial"/>
              </a:rPr>
              <a:t>demanded </a:t>
            </a:r>
            <a:r>
              <a:rPr b="0" lang="en-US" sz="2400" spc="-7" strike="noStrike">
                <a:solidFill>
                  <a:srgbClr val="ff0000"/>
                </a:solidFill>
                <a:latin typeface="Arial MT"/>
              </a:rPr>
              <a:t>during program execution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. Pages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that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are never accessed are </a:t>
            </a:r>
            <a:r>
              <a:rPr b="0" lang="en-US" sz="2400" spc="-65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thus</a:t>
            </a:r>
            <a:r>
              <a:rPr b="0" lang="en-US" sz="24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never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loaded</a:t>
            </a:r>
            <a:r>
              <a:rPr b="0" lang="en-US" sz="24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into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physical</a:t>
            </a:r>
            <a:r>
              <a:rPr b="0" lang="en-US" sz="24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26" strike="noStrike">
                <a:solidFill>
                  <a:srgbClr val="231f20"/>
                </a:solidFill>
                <a:latin typeface="Arial MT"/>
              </a:rPr>
              <a:t>memory.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355680"/>
              </a:tabLst>
            </a:pPr>
            <a:endParaRPr b="0" lang="en-US" sz="2400" spc="-1" strike="noStrike">
              <a:latin typeface="Arial"/>
            </a:endParaRPr>
          </a:p>
          <a:p>
            <a:pPr marL="354960" indent="-34308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algn="l" pos="423720"/>
                <a:tab algn="l" pos="4240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A 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demand-paging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system 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similar to a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paging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system 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with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swapping 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(Section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9.5.2)</a:t>
            </a:r>
            <a:r>
              <a:rPr b="0" lang="en-US" sz="24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where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processes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reside</a:t>
            </a:r>
            <a:r>
              <a:rPr b="0" lang="en-US" sz="24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secondary</a:t>
            </a:r>
            <a:r>
              <a:rPr b="0" lang="en-US" sz="24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memory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(usually</a:t>
            </a:r>
            <a:r>
              <a:rPr b="0" lang="en-US" sz="2400" spc="5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an </a:t>
            </a:r>
            <a:r>
              <a:rPr b="0" lang="en-US" sz="2400" spc="-65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HDD</a:t>
            </a:r>
            <a:r>
              <a:rPr b="0" lang="en-US" sz="24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or</a:t>
            </a:r>
            <a:r>
              <a:rPr b="0" lang="en-US" sz="24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NVM</a:t>
            </a:r>
            <a:r>
              <a:rPr b="0" lang="en-US" sz="24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400" spc="-7" strike="noStrike">
                <a:solidFill>
                  <a:srgbClr val="231f20"/>
                </a:solidFill>
                <a:latin typeface="Arial MT"/>
              </a:rPr>
              <a:t>device).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6" name="object 3" descr=""/>
          <p:cNvPicPr/>
          <p:nvPr/>
        </p:nvPicPr>
        <p:blipFill>
          <a:blip r:embed="rId1"/>
          <a:stretch/>
        </p:blipFill>
        <p:spPr>
          <a:xfrm>
            <a:off x="606960" y="539640"/>
            <a:ext cx="4114440" cy="31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object 2" descr=""/>
          <p:cNvPicPr/>
          <p:nvPr/>
        </p:nvPicPr>
        <p:blipFill>
          <a:blip r:embed="rId1"/>
          <a:stretch/>
        </p:blipFill>
        <p:spPr>
          <a:xfrm>
            <a:off x="5248800" y="22320"/>
            <a:ext cx="6407640" cy="6779160"/>
          </a:xfrm>
          <a:prstGeom prst="rect">
            <a:avLst/>
          </a:prstGeom>
          <a:ln w="0">
            <a:noFill/>
          </a:ln>
        </p:spPr>
      </p:pic>
      <p:sp>
        <p:nvSpPr>
          <p:cNvPr id="168" name="object 3"/>
          <p:cNvSpPr/>
          <p:nvPr/>
        </p:nvSpPr>
        <p:spPr>
          <a:xfrm>
            <a:off x="365400" y="224280"/>
            <a:ext cx="4462920" cy="66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231f20"/>
              </a:buClr>
              <a:buFont typeface="Symbol" charset="2"/>
              <a:buChar char=""/>
              <a:tabLst>
                <a:tab algn="l" pos="299160"/>
                <a:tab algn="l" pos="299880"/>
              </a:tabLst>
            </a:pP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valid– invalid bit scheme described </a:t>
            </a:r>
            <a:r>
              <a:rPr b="0" lang="en-US" sz="1800" spc="-49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 Section 9.3.3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can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be used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for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pages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 not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26" strike="noStrike">
                <a:solidFill>
                  <a:srgbClr val="231f20"/>
                </a:solidFill>
                <a:latin typeface="Arial MT"/>
              </a:rPr>
              <a:t>memory.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299160"/>
                <a:tab algn="l" pos="299880"/>
              </a:tabLst>
            </a:pPr>
            <a:endParaRPr b="0" lang="en-US" sz="1850" spc="-1" strike="noStrike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31f2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When the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bit is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set to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“valid,”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associated page is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both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legal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and in </a:t>
            </a:r>
            <a:r>
              <a:rPr b="0" lang="en-US" sz="1800" spc="-48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26" strike="noStrike">
                <a:solidFill>
                  <a:srgbClr val="231f20"/>
                </a:solidFill>
                <a:latin typeface="Arial MT"/>
              </a:rPr>
              <a:t>memory.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299160"/>
                <a:tab algn="l" pos="299880"/>
              </a:tabLst>
            </a:pPr>
            <a:endParaRPr b="0" lang="en-US" sz="1850" spc="-1" strike="noStrike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31f2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If the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bit is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set to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“invalid,”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page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either</a:t>
            </a:r>
            <a:r>
              <a:rPr b="0" lang="en-US" sz="1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not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valid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(that is,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not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logical address space of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process) or </a:t>
            </a:r>
            <a:r>
              <a:rPr b="0" lang="en-US" sz="1800" spc="-49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valid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but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currently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secondary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storage.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None/>
              <a:tabLst>
                <a:tab algn="l" pos="299160"/>
                <a:tab algn="l" pos="299880"/>
              </a:tabLst>
            </a:pPr>
            <a:endParaRPr b="0" lang="en-US" sz="1850" spc="-1" strike="noStrike">
              <a:latin typeface="Arial"/>
            </a:endParaRPr>
          </a:p>
          <a:p>
            <a:pPr marL="299160" indent="-286920">
              <a:lnSpc>
                <a:spcPct val="100000"/>
              </a:lnSpc>
              <a:buClr>
                <a:srgbClr val="231f2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1800" spc="-2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page-table</a:t>
            </a:r>
            <a:r>
              <a:rPr b="0" lang="en-US" sz="1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entry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for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a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 page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that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brought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into memory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set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as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usual,</a:t>
            </a:r>
            <a:r>
              <a:rPr b="0" lang="en-US" sz="1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but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the</a:t>
            </a:r>
            <a:r>
              <a:rPr b="0" lang="en-US" sz="1800" spc="4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page-table</a:t>
            </a:r>
            <a:r>
              <a:rPr b="0" lang="en-US" sz="1800" spc="7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entry</a:t>
            </a:r>
            <a:r>
              <a:rPr b="0" lang="en-US" sz="1800" spc="5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for</a:t>
            </a:r>
            <a:r>
              <a:rPr b="0" lang="en-US" sz="1800" spc="5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a</a:t>
            </a:r>
            <a:r>
              <a:rPr b="0" lang="en-US" sz="1800" spc="4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page</a:t>
            </a:r>
            <a:r>
              <a:rPr b="0" lang="en-US" sz="1800" spc="63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that</a:t>
            </a:r>
            <a:r>
              <a:rPr b="0" lang="en-US" sz="1800" spc="5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not currently in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memory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is simply marked </a:t>
            </a:r>
            <a:r>
              <a:rPr b="0" lang="en-US" sz="1800" spc="-49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invalid.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299160"/>
                <a:tab algn="l" pos="299880"/>
              </a:tabLst>
            </a:pPr>
            <a:endParaRPr b="0" lang="en-US" sz="1900" spc="-1" strike="noStrike">
              <a:latin typeface="Arial"/>
            </a:endParaRPr>
          </a:p>
          <a:p>
            <a:pPr marL="299160" indent="-286920">
              <a:lnSpc>
                <a:spcPct val="98000"/>
              </a:lnSpc>
              <a:spcBef>
                <a:spcPts val="6"/>
              </a:spcBef>
              <a:buClr>
                <a:srgbClr val="231f20"/>
              </a:buClr>
              <a:buFont typeface="Arial MT"/>
              <a:buChar char="•"/>
              <a:tabLst>
                <a:tab algn="l" pos="299160"/>
                <a:tab algn="l" pos="299880"/>
              </a:tabLst>
            </a:pP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Notice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that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marking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a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page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invalid</a:t>
            </a:r>
            <a:r>
              <a:rPr b="0" lang="en-US" sz="18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will </a:t>
            </a:r>
            <a:r>
              <a:rPr b="0" lang="en-US" sz="1800" spc="-48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have no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effect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if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the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process never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attempts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to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access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that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page.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9" name="object 4" descr=""/>
          <p:cNvPicPr/>
          <p:nvPr/>
        </p:nvPicPr>
        <p:blipFill>
          <a:blip r:embed="rId2"/>
          <a:stretch/>
        </p:blipFill>
        <p:spPr>
          <a:xfrm>
            <a:off x="4785480" y="196560"/>
            <a:ext cx="3585600" cy="3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object 2"/>
          <p:cNvGrpSpPr/>
          <p:nvPr/>
        </p:nvGrpSpPr>
        <p:grpSpPr>
          <a:xfrm>
            <a:off x="257400" y="233280"/>
            <a:ext cx="11774160" cy="6391440"/>
            <a:chOff x="257400" y="233280"/>
            <a:chExt cx="11774160" cy="6391440"/>
          </a:xfrm>
        </p:grpSpPr>
        <p:pic>
          <p:nvPicPr>
            <p:cNvPr id="171" name="object 3" descr=""/>
            <p:cNvPicPr/>
            <p:nvPr/>
          </p:nvPicPr>
          <p:blipFill>
            <a:blip r:embed="rId1"/>
            <a:stretch/>
          </p:blipFill>
          <p:spPr>
            <a:xfrm>
              <a:off x="257400" y="233280"/>
              <a:ext cx="9363240" cy="639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2" name="object 4" descr=""/>
            <p:cNvPicPr/>
            <p:nvPr/>
          </p:nvPicPr>
          <p:blipFill>
            <a:blip r:embed="rId2"/>
            <a:stretch/>
          </p:blipFill>
          <p:spPr>
            <a:xfrm>
              <a:off x="9531000" y="975240"/>
              <a:ext cx="2500560" cy="49068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object 2" descr=""/>
          <p:cNvPicPr/>
          <p:nvPr/>
        </p:nvPicPr>
        <p:blipFill>
          <a:blip r:embed="rId1"/>
          <a:stretch/>
        </p:blipFill>
        <p:spPr>
          <a:xfrm>
            <a:off x="501480" y="3132360"/>
            <a:ext cx="6401520" cy="1504440"/>
          </a:xfrm>
          <a:prstGeom prst="rect">
            <a:avLst/>
          </a:prstGeom>
          <a:ln w="0">
            <a:noFill/>
          </a:ln>
        </p:spPr>
      </p:pic>
      <p:pic>
        <p:nvPicPr>
          <p:cNvPr id="174" name="object 3" descr=""/>
          <p:cNvPicPr/>
          <p:nvPr/>
        </p:nvPicPr>
        <p:blipFill>
          <a:blip r:embed="rId2"/>
          <a:stretch/>
        </p:blipFill>
        <p:spPr>
          <a:xfrm>
            <a:off x="514080" y="4786200"/>
            <a:ext cx="6401160" cy="150408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42520" y="467640"/>
            <a:ext cx="1083384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The</a:t>
            </a:r>
            <a:r>
              <a:rPr b="0" lang="en-US" sz="26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7" strike="noStrike">
                <a:solidFill>
                  <a:srgbClr val="ff0000"/>
                </a:solidFill>
                <a:latin typeface="Arial MT"/>
              </a:rPr>
              <a:t>procedure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 for</a:t>
            </a:r>
            <a:r>
              <a:rPr b="0" lang="en-US" sz="26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7" strike="noStrike">
                <a:solidFill>
                  <a:srgbClr val="ff0000"/>
                </a:solidFill>
                <a:latin typeface="Arial MT"/>
              </a:rPr>
              <a:t>handling</a:t>
            </a:r>
            <a:r>
              <a:rPr b="0" lang="en-US" sz="2600" spc="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this</a:t>
            </a:r>
            <a:r>
              <a:rPr b="0" lang="en-US" sz="26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7" strike="noStrike">
                <a:solidFill>
                  <a:srgbClr val="ff0000"/>
                </a:solidFill>
                <a:latin typeface="Arial MT"/>
              </a:rPr>
              <a:t>page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 fault</a:t>
            </a:r>
            <a:r>
              <a:rPr b="0" lang="en-US" sz="26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7" strike="noStrike">
                <a:solidFill>
                  <a:srgbClr val="ff0000"/>
                </a:solidFill>
                <a:latin typeface="Arial MT"/>
              </a:rPr>
              <a:t>is</a:t>
            </a:r>
            <a:r>
              <a:rPr b="0" lang="en-US" sz="2600" spc="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straightforward</a:t>
            </a:r>
            <a:r>
              <a:rPr b="0" lang="en-US" sz="26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(Figure</a:t>
            </a:r>
            <a:r>
              <a:rPr b="0" lang="en-US" sz="2600" spc="-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 MT"/>
              </a:rPr>
              <a:t>10.5):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object 5" descr=""/>
          <p:cNvPicPr/>
          <p:nvPr/>
        </p:nvPicPr>
        <p:blipFill>
          <a:blip r:embed="rId3"/>
          <a:stretch/>
        </p:blipFill>
        <p:spPr>
          <a:xfrm>
            <a:off x="7372800" y="1562040"/>
            <a:ext cx="4553640" cy="415116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463320" y="1138320"/>
            <a:ext cx="6525360" cy="19713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240" bIns="0" anchor="t">
            <a:spAutoFit/>
          </a:bodyPr>
          <a:p>
            <a:pPr marL="91440">
              <a:lnSpc>
                <a:spcPct val="100000"/>
              </a:lnSpc>
              <a:spcBef>
                <a:spcPts val="309"/>
              </a:spcBef>
              <a:buNone/>
            </a:pP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Page fault is generated if programs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tries to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access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a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page that </a:t>
            </a:r>
            <a:r>
              <a:rPr b="0" lang="en-US" sz="1800" spc="-49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is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not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memory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 (i.e. marks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invalid</a:t>
            </a:r>
            <a:r>
              <a:rPr b="0" lang="en-US" sz="1800" spc="18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in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page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table).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</a:pPr>
            <a:endParaRPr b="0" lang="en-US" sz="1850" spc="-1" strike="noStrike">
              <a:latin typeface="Arial"/>
            </a:endParaRPr>
          </a:p>
          <a:p>
            <a:pPr marL="9144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The</a:t>
            </a:r>
            <a:r>
              <a:rPr b="0" lang="en-US" sz="1800" spc="-2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paging</a:t>
            </a:r>
            <a:r>
              <a:rPr b="0" lang="en-US" sz="1800" spc="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hardware,</a:t>
            </a:r>
            <a:r>
              <a:rPr b="0" lang="en-US" sz="1800" spc="4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in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translating</a:t>
            </a:r>
            <a:r>
              <a:rPr b="0" lang="en-US" sz="1800" spc="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the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 address</a:t>
            </a:r>
            <a:r>
              <a:rPr b="0" lang="en-US" sz="1800" spc="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through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the 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page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table,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5" strike="noStrike">
                <a:solidFill>
                  <a:srgbClr val="ff0000"/>
                </a:solidFill>
                <a:latin typeface="Arial MT"/>
              </a:rPr>
              <a:t>will</a:t>
            </a:r>
            <a:r>
              <a:rPr b="0" lang="en-US" sz="1800" spc="43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notice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that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 the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invalid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bit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is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set,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causing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a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trap </a:t>
            </a:r>
            <a:r>
              <a:rPr b="0" lang="en-US" sz="1800" spc="-486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Arial MT"/>
              </a:rPr>
              <a:t>to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 the</a:t>
            </a:r>
            <a:r>
              <a:rPr b="0" lang="en-US" sz="1800" spc="-12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operating</a:t>
            </a:r>
            <a:r>
              <a:rPr b="0" lang="en-US" sz="1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Arial MT"/>
              </a:rPr>
              <a:t>system.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object 2" descr=""/>
          <p:cNvPicPr/>
          <p:nvPr/>
        </p:nvPicPr>
        <p:blipFill>
          <a:blip r:embed="rId1"/>
          <a:stretch/>
        </p:blipFill>
        <p:spPr>
          <a:xfrm>
            <a:off x="4762800" y="98280"/>
            <a:ext cx="7355160" cy="669816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1106640"/>
            <a:ext cx="4159440" cy="1174320"/>
          </a:xfrm>
          <a:prstGeom prst="rect">
            <a:avLst/>
          </a:prstGeom>
          <a:noFill/>
          <a:ln w="0">
            <a:noFill/>
          </a:ln>
        </p:spPr>
        <p:txBody>
          <a:bodyPr lIns="0" rIns="0" tIns="29160" bIns="0" anchor="t">
            <a:noAutofit/>
          </a:bodyPr>
          <a:p>
            <a:pPr marL="12600">
              <a:lnSpc>
                <a:spcPts val="2341"/>
              </a:lnSpc>
              <a:spcBef>
                <a:spcPts val="230"/>
              </a:spcBef>
              <a:buNone/>
            </a:pPr>
            <a:r>
              <a:rPr b="1" lang="en-US" sz="2000" spc="-1" strike="noStrike">
                <a:solidFill>
                  <a:srgbClr val="00aced"/>
                </a:solidFill>
                <a:latin typeface="Arial"/>
              </a:rPr>
              <a:t>Pure</a:t>
            </a:r>
            <a:r>
              <a:rPr b="1" lang="en-US" sz="2000" spc="-15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aced"/>
                </a:solidFill>
                <a:latin typeface="Arial"/>
              </a:rPr>
              <a:t>demand</a:t>
            </a:r>
            <a:r>
              <a:rPr b="1" lang="en-US" sz="2000" spc="-26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aced"/>
                </a:solidFill>
                <a:latin typeface="Arial"/>
              </a:rPr>
              <a:t>paging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:</a:t>
            </a:r>
            <a:r>
              <a:rPr b="0" lang="en-US" sz="20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7" strike="noStrike">
                <a:solidFill>
                  <a:srgbClr val="231f20"/>
                </a:solidFill>
                <a:latin typeface="Arial MT"/>
              </a:rPr>
              <a:t>never</a:t>
            </a:r>
            <a:r>
              <a:rPr b="0" lang="en-US" sz="2000" spc="-3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7" strike="noStrike">
                <a:solidFill>
                  <a:srgbClr val="231f20"/>
                </a:solidFill>
                <a:latin typeface="Arial MT"/>
              </a:rPr>
              <a:t>bring</a:t>
            </a:r>
            <a:r>
              <a:rPr b="0" lang="en-US" sz="20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a </a:t>
            </a:r>
            <a:r>
              <a:rPr b="0" lang="en-US" sz="2000" spc="-54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page</a:t>
            </a:r>
            <a:r>
              <a:rPr b="0" lang="en-US" sz="20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7" strike="noStrike">
                <a:solidFill>
                  <a:srgbClr val="231f20"/>
                </a:solidFill>
                <a:latin typeface="Arial MT"/>
              </a:rPr>
              <a:t>into</a:t>
            </a:r>
            <a:r>
              <a:rPr b="0" lang="en-US" sz="20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memory</a:t>
            </a:r>
            <a:r>
              <a:rPr b="0" lang="en-US" sz="2000" spc="-4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until</a:t>
            </a:r>
            <a:r>
              <a:rPr b="0" lang="en-US" sz="20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7" strike="noStrike">
                <a:solidFill>
                  <a:srgbClr val="231f20"/>
                </a:solidFill>
                <a:latin typeface="Arial MT"/>
              </a:rPr>
              <a:t>it</a:t>
            </a:r>
            <a:r>
              <a:rPr b="0" lang="en-US" sz="2000" spc="-2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20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2000" spc="-1" strike="noStrike">
                <a:solidFill>
                  <a:srgbClr val="231f20"/>
                </a:solidFill>
                <a:latin typeface="Arial MT"/>
              </a:rPr>
              <a:t>required.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object 4"/>
          <p:cNvSpPr/>
          <p:nvPr/>
        </p:nvSpPr>
        <p:spPr>
          <a:xfrm>
            <a:off x="502920" y="1982880"/>
            <a:ext cx="4131720" cy="49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Calibri"/>
              </a:rPr>
              <a:t>We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 executing</a:t>
            </a:r>
            <a:r>
              <a:rPr b="0" lang="en-US" sz="1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process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US" sz="1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1800" spc="-7" strike="noStrike">
                <a:solidFill>
                  <a:srgbClr val="000000"/>
                </a:solidFill>
                <a:latin typeface="Calibri"/>
              </a:rPr>
              <a:t>no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pages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memory.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operating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sets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instruction</a:t>
            </a:r>
            <a:r>
              <a:rPr b="0" lang="en-US" sz="1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pointer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first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instruction</a:t>
            </a:r>
            <a:r>
              <a:rPr b="0" lang="en-US" sz="1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process,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which</a:t>
            </a:r>
            <a:r>
              <a:rPr b="0" lang="en-US" sz="1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on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1800" spc="-39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non-memory-resident page,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immediately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faults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page.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After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page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is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brought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into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memory,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process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continues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execute,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faulting</a:t>
            </a:r>
            <a:r>
              <a:rPr b="0" lang="en-US" sz="1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necessary 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until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every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page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that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needs is in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Calibri"/>
              </a:rPr>
              <a:t>memory.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Calibri"/>
              </a:rPr>
              <a:t>At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that point,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US" sz="1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Calibri"/>
              </a:rPr>
              <a:t>execute</a:t>
            </a:r>
            <a:r>
              <a:rPr b="0" lang="en-US" sz="1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with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-US" sz="1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Calibri"/>
              </a:rPr>
              <a:t>more </a:t>
            </a:r>
            <a:r>
              <a:rPr b="0" lang="en-US" sz="1800" spc="-7" strike="noStrike">
                <a:solidFill>
                  <a:srgbClr val="000000"/>
                </a:solidFill>
                <a:latin typeface="Calibri"/>
              </a:rPr>
              <a:t> faults.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99000"/>
              </a:lnSpc>
              <a:spcBef>
                <a:spcPts val="6"/>
              </a:spcBef>
              <a:buNone/>
            </a:pP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Programs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tend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to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have </a:t>
            </a:r>
            <a:r>
              <a:rPr b="1" lang="en-US" sz="1800" spc="-7" strike="noStrike">
                <a:solidFill>
                  <a:srgbClr val="00aced"/>
                </a:solidFill>
                <a:latin typeface="Arial"/>
              </a:rPr>
              <a:t>locality </a:t>
            </a:r>
            <a:r>
              <a:rPr b="1" lang="en-US" sz="1800" spc="-1" strike="noStrike">
                <a:solidFill>
                  <a:srgbClr val="00aced"/>
                </a:solidFill>
                <a:latin typeface="Arial"/>
              </a:rPr>
              <a:t>of </a:t>
            </a:r>
            <a:r>
              <a:rPr b="1" lang="en-US" sz="1800" spc="4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1" lang="en-US" sz="1800" spc="-12" strike="noStrike">
                <a:solidFill>
                  <a:srgbClr val="00aced"/>
                </a:solidFill>
                <a:latin typeface="Arial"/>
              </a:rPr>
              <a:t>reference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,</a:t>
            </a:r>
            <a:r>
              <a:rPr b="0" lang="en-US" sz="18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described</a:t>
            </a:r>
            <a:r>
              <a:rPr b="0" lang="en-US" sz="18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Section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10.6.1,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which</a:t>
            </a:r>
            <a:r>
              <a:rPr b="0" lang="en-US" sz="1800" spc="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results</a:t>
            </a:r>
            <a:r>
              <a:rPr b="0" lang="en-US" sz="18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in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reasonable</a:t>
            </a:r>
            <a:r>
              <a:rPr b="0" lang="en-US" sz="18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performance </a:t>
            </a:r>
            <a:r>
              <a:rPr b="0" lang="en-US" sz="1800" spc="-486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231f20"/>
                </a:solidFill>
                <a:latin typeface="Arial MT"/>
              </a:rPr>
              <a:t>from </a:t>
            </a:r>
            <a:r>
              <a:rPr b="0" lang="en-US" sz="1800" spc="-7" strike="noStrike">
                <a:solidFill>
                  <a:srgbClr val="231f20"/>
                </a:solidFill>
                <a:latin typeface="Arial MT"/>
              </a:rPr>
              <a:t>demand</a:t>
            </a:r>
            <a:r>
              <a:rPr b="0" lang="en-US" sz="18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231f20"/>
                </a:solidFill>
                <a:latin typeface="Arial MT"/>
              </a:rPr>
              <a:t>paging.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object 5" descr=""/>
          <p:cNvPicPr/>
          <p:nvPr/>
        </p:nvPicPr>
        <p:blipFill>
          <a:blip r:embed="rId2"/>
          <a:stretch/>
        </p:blipFill>
        <p:spPr>
          <a:xfrm>
            <a:off x="475560" y="378360"/>
            <a:ext cx="3545640" cy="2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object 2" descr=""/>
          <p:cNvPicPr/>
          <p:nvPr/>
        </p:nvPicPr>
        <p:blipFill>
          <a:blip r:embed="rId1"/>
          <a:stretch/>
        </p:blipFill>
        <p:spPr>
          <a:xfrm>
            <a:off x="1354680" y="269640"/>
            <a:ext cx="9719640" cy="623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object 2" descr=""/>
          <p:cNvPicPr/>
          <p:nvPr/>
        </p:nvPicPr>
        <p:blipFill>
          <a:blip r:embed="rId1"/>
          <a:stretch/>
        </p:blipFill>
        <p:spPr>
          <a:xfrm>
            <a:off x="1507320" y="149400"/>
            <a:ext cx="9413280" cy="63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object 2" descr=""/>
          <p:cNvPicPr/>
          <p:nvPr/>
        </p:nvPicPr>
        <p:blipFill>
          <a:blip r:embed="rId1"/>
          <a:stretch/>
        </p:blipFill>
        <p:spPr>
          <a:xfrm>
            <a:off x="612000" y="1214640"/>
            <a:ext cx="10848600" cy="3678120"/>
          </a:xfrm>
          <a:prstGeom prst="rect">
            <a:avLst/>
          </a:prstGeom>
          <a:ln w="0">
            <a:noFill/>
          </a:ln>
        </p:spPr>
      </p:pic>
      <p:pic>
        <p:nvPicPr>
          <p:cNvPr id="185" name="object 3" descr=""/>
          <p:cNvPicPr/>
          <p:nvPr/>
        </p:nvPicPr>
        <p:blipFill>
          <a:blip r:embed="rId2"/>
          <a:stretch/>
        </p:blipFill>
        <p:spPr>
          <a:xfrm>
            <a:off x="541080" y="462240"/>
            <a:ext cx="3547080" cy="28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object 2" descr=""/>
          <p:cNvPicPr/>
          <p:nvPr/>
        </p:nvPicPr>
        <p:blipFill>
          <a:blip r:embed="rId1"/>
          <a:stretch/>
        </p:blipFill>
        <p:spPr>
          <a:xfrm>
            <a:off x="627840" y="1234800"/>
            <a:ext cx="10856880" cy="3697920"/>
          </a:xfrm>
          <a:prstGeom prst="rect">
            <a:avLst/>
          </a:prstGeom>
          <a:ln w="0">
            <a:noFill/>
          </a:ln>
        </p:spPr>
      </p:pic>
      <p:pic>
        <p:nvPicPr>
          <p:cNvPr id="187" name="object 3" descr=""/>
          <p:cNvPicPr/>
          <p:nvPr/>
        </p:nvPicPr>
        <p:blipFill>
          <a:blip r:embed="rId2"/>
          <a:stretch/>
        </p:blipFill>
        <p:spPr>
          <a:xfrm>
            <a:off x="541080" y="462240"/>
            <a:ext cx="3547080" cy="284040"/>
          </a:xfrm>
          <a:prstGeom prst="rect">
            <a:avLst/>
          </a:prstGeom>
          <a:ln w="0">
            <a:noFill/>
          </a:ln>
        </p:spPr>
      </p:pic>
      <p:sp>
        <p:nvSpPr>
          <p:cNvPr id="188" name="object 4"/>
          <p:cNvSpPr/>
          <p:nvPr/>
        </p:nvSpPr>
        <p:spPr>
          <a:xfrm>
            <a:off x="4947840" y="4134600"/>
            <a:ext cx="6500880" cy="61920"/>
          </a:xfrm>
          <a:custGeom>
            <a:avLst/>
            <a:gdLst/>
            <a:ahLst/>
            <a:rect l="l" t="t" r="r" b="b"/>
            <a:pathLst>
              <a:path w="6501130" h="62229">
                <a:moveTo>
                  <a:pt x="0" y="8636"/>
                </a:moveTo>
                <a:lnTo>
                  <a:pt x="0" y="17653"/>
                </a:lnTo>
                <a:lnTo>
                  <a:pt x="0" y="26669"/>
                </a:lnTo>
                <a:lnTo>
                  <a:pt x="9016" y="35687"/>
                </a:lnTo>
                <a:lnTo>
                  <a:pt x="26669" y="44577"/>
                </a:lnTo>
                <a:lnTo>
                  <a:pt x="53720" y="44577"/>
                </a:lnTo>
                <a:lnTo>
                  <a:pt x="151637" y="44577"/>
                </a:lnTo>
                <a:lnTo>
                  <a:pt x="1580387" y="44577"/>
                </a:lnTo>
                <a:lnTo>
                  <a:pt x="1634108" y="62230"/>
                </a:lnTo>
                <a:lnTo>
                  <a:pt x="3366388" y="62230"/>
                </a:lnTo>
                <a:lnTo>
                  <a:pt x="3410965" y="53212"/>
                </a:lnTo>
                <a:lnTo>
                  <a:pt x="3429000" y="53212"/>
                </a:lnTo>
                <a:lnTo>
                  <a:pt x="3455670" y="53212"/>
                </a:lnTo>
                <a:lnTo>
                  <a:pt x="3473704" y="53212"/>
                </a:lnTo>
                <a:lnTo>
                  <a:pt x="3491356" y="44577"/>
                </a:lnTo>
                <a:lnTo>
                  <a:pt x="3634231" y="44577"/>
                </a:lnTo>
                <a:lnTo>
                  <a:pt x="3670173" y="35687"/>
                </a:lnTo>
                <a:lnTo>
                  <a:pt x="3714877" y="35687"/>
                </a:lnTo>
                <a:lnTo>
                  <a:pt x="3759454" y="17653"/>
                </a:lnTo>
                <a:lnTo>
                  <a:pt x="3812794" y="8636"/>
                </a:lnTo>
                <a:lnTo>
                  <a:pt x="6491858" y="8636"/>
                </a:lnTo>
                <a:lnTo>
                  <a:pt x="6500876" y="0"/>
                </a:lnTo>
              </a:path>
            </a:pathLst>
          </a:custGeom>
          <a:noFill/>
          <a:ln w="1905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object 5"/>
          <p:cNvSpPr/>
          <p:nvPr/>
        </p:nvSpPr>
        <p:spPr>
          <a:xfrm>
            <a:off x="661680" y="4509360"/>
            <a:ext cx="10822680" cy="89280"/>
          </a:xfrm>
          <a:custGeom>
            <a:avLst/>
            <a:gdLst/>
            <a:ahLst/>
            <a:rect l="l" t="t" r="r" b="b"/>
            <a:pathLst>
              <a:path w="10822940" h="89535">
                <a:moveTo>
                  <a:pt x="0" y="35940"/>
                </a:moveTo>
                <a:lnTo>
                  <a:pt x="8648" y="26923"/>
                </a:lnTo>
                <a:lnTo>
                  <a:pt x="17640" y="26923"/>
                </a:lnTo>
                <a:lnTo>
                  <a:pt x="26644" y="26923"/>
                </a:lnTo>
                <a:lnTo>
                  <a:pt x="44640" y="18033"/>
                </a:lnTo>
                <a:lnTo>
                  <a:pt x="71285" y="18033"/>
                </a:lnTo>
                <a:lnTo>
                  <a:pt x="97929" y="18033"/>
                </a:lnTo>
                <a:lnTo>
                  <a:pt x="124929" y="0"/>
                </a:lnTo>
                <a:lnTo>
                  <a:pt x="169570" y="0"/>
                </a:lnTo>
                <a:lnTo>
                  <a:pt x="214198" y="0"/>
                </a:lnTo>
                <a:lnTo>
                  <a:pt x="955433" y="0"/>
                </a:lnTo>
                <a:lnTo>
                  <a:pt x="973086" y="9016"/>
                </a:lnTo>
                <a:lnTo>
                  <a:pt x="1000137" y="9016"/>
                </a:lnTo>
                <a:lnTo>
                  <a:pt x="1017663" y="9016"/>
                </a:lnTo>
                <a:lnTo>
                  <a:pt x="1035697" y="9016"/>
                </a:lnTo>
                <a:lnTo>
                  <a:pt x="1053350" y="9016"/>
                </a:lnTo>
                <a:lnTo>
                  <a:pt x="1062367" y="18033"/>
                </a:lnTo>
                <a:lnTo>
                  <a:pt x="1080401" y="18033"/>
                </a:lnTo>
                <a:lnTo>
                  <a:pt x="1098308" y="18033"/>
                </a:lnTo>
                <a:lnTo>
                  <a:pt x="1124978" y="18033"/>
                </a:lnTo>
                <a:lnTo>
                  <a:pt x="1133995" y="26923"/>
                </a:lnTo>
                <a:lnTo>
                  <a:pt x="1160665" y="44576"/>
                </a:lnTo>
                <a:lnTo>
                  <a:pt x="1169682" y="44576"/>
                </a:lnTo>
                <a:lnTo>
                  <a:pt x="1178699" y="44576"/>
                </a:lnTo>
                <a:lnTo>
                  <a:pt x="1267980" y="44576"/>
                </a:lnTo>
                <a:lnTo>
                  <a:pt x="1276870" y="53593"/>
                </a:lnTo>
                <a:lnTo>
                  <a:pt x="1285506" y="53593"/>
                </a:lnTo>
                <a:lnTo>
                  <a:pt x="1312557" y="53593"/>
                </a:lnTo>
                <a:lnTo>
                  <a:pt x="1321574" y="53593"/>
                </a:lnTo>
                <a:lnTo>
                  <a:pt x="1348244" y="62610"/>
                </a:lnTo>
                <a:lnTo>
                  <a:pt x="1928507" y="62610"/>
                </a:lnTo>
                <a:lnTo>
                  <a:pt x="1964575" y="71627"/>
                </a:lnTo>
                <a:lnTo>
                  <a:pt x="2303665" y="71627"/>
                </a:lnTo>
                <a:lnTo>
                  <a:pt x="2330589" y="89280"/>
                </a:lnTo>
                <a:lnTo>
                  <a:pt x="6795401" y="89280"/>
                </a:lnTo>
                <a:lnTo>
                  <a:pt x="6839978" y="80644"/>
                </a:lnTo>
                <a:lnTo>
                  <a:pt x="6911225" y="71627"/>
                </a:lnTo>
                <a:lnTo>
                  <a:pt x="6982980" y="62610"/>
                </a:lnTo>
                <a:lnTo>
                  <a:pt x="7063244" y="44576"/>
                </a:lnTo>
                <a:lnTo>
                  <a:pt x="7152525" y="35940"/>
                </a:lnTo>
                <a:lnTo>
                  <a:pt x="7232789" y="35940"/>
                </a:lnTo>
                <a:lnTo>
                  <a:pt x="7304417" y="35940"/>
                </a:lnTo>
                <a:lnTo>
                  <a:pt x="7643507" y="35940"/>
                </a:lnTo>
                <a:lnTo>
                  <a:pt x="7697101" y="26923"/>
                </a:lnTo>
                <a:lnTo>
                  <a:pt x="7715135" y="18033"/>
                </a:lnTo>
                <a:lnTo>
                  <a:pt x="7741805" y="18033"/>
                </a:lnTo>
                <a:lnTo>
                  <a:pt x="7786382" y="18033"/>
                </a:lnTo>
                <a:lnTo>
                  <a:pt x="7822069" y="0"/>
                </a:lnTo>
                <a:lnTo>
                  <a:pt x="7849120" y="0"/>
                </a:lnTo>
                <a:lnTo>
                  <a:pt x="7884680" y="0"/>
                </a:lnTo>
                <a:lnTo>
                  <a:pt x="10813681" y="0"/>
                </a:lnTo>
                <a:lnTo>
                  <a:pt x="10822698" y="0"/>
                </a:lnTo>
              </a:path>
            </a:pathLst>
          </a:custGeom>
          <a:noFill/>
          <a:ln w="1905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6"/>
          <p:cNvSpPr/>
          <p:nvPr/>
        </p:nvSpPr>
        <p:spPr>
          <a:xfrm>
            <a:off x="634680" y="4884840"/>
            <a:ext cx="1286280" cy="8640"/>
          </a:xfrm>
          <a:custGeom>
            <a:avLst/>
            <a:gdLst/>
            <a:ahLst/>
            <a:rect l="l" t="t" r="r" b="b"/>
            <a:pathLst>
              <a:path w="1286510" h="8889">
                <a:moveTo>
                  <a:pt x="-9525" y="4444"/>
                </a:moveTo>
                <a:lnTo>
                  <a:pt x="1295489" y="4444"/>
                </a:lnTo>
              </a:path>
            </a:pathLst>
          </a:custGeom>
          <a:noFill/>
          <a:ln w="2794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bject 7"/>
          <p:cNvSpPr/>
          <p:nvPr/>
        </p:nvSpPr>
        <p:spPr>
          <a:xfrm>
            <a:off x="5063760" y="1964520"/>
            <a:ext cx="6437880" cy="26280"/>
          </a:xfrm>
          <a:custGeom>
            <a:avLst/>
            <a:gdLst/>
            <a:ahLst/>
            <a:rect l="l" t="t" r="r" b="b"/>
            <a:pathLst>
              <a:path w="6438265" h="26669">
                <a:moveTo>
                  <a:pt x="0" y="0"/>
                </a:moveTo>
                <a:lnTo>
                  <a:pt x="0" y="0"/>
                </a:lnTo>
                <a:lnTo>
                  <a:pt x="759205" y="0"/>
                </a:lnTo>
                <a:lnTo>
                  <a:pt x="794892" y="9017"/>
                </a:lnTo>
                <a:lnTo>
                  <a:pt x="4465065" y="9017"/>
                </a:lnTo>
                <a:lnTo>
                  <a:pt x="4509770" y="17907"/>
                </a:lnTo>
                <a:lnTo>
                  <a:pt x="4902454" y="17907"/>
                </a:lnTo>
                <a:lnTo>
                  <a:pt x="4965064" y="26543"/>
                </a:lnTo>
                <a:lnTo>
                  <a:pt x="6429629" y="26543"/>
                </a:lnTo>
                <a:lnTo>
                  <a:pt x="6438264" y="26543"/>
                </a:lnTo>
              </a:path>
            </a:pathLst>
          </a:custGeom>
          <a:noFill/>
          <a:ln w="1905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8"/>
          <p:cNvSpPr/>
          <p:nvPr/>
        </p:nvSpPr>
        <p:spPr>
          <a:xfrm>
            <a:off x="617040" y="2295000"/>
            <a:ext cx="10840320" cy="89280"/>
          </a:xfrm>
          <a:custGeom>
            <a:avLst/>
            <a:gdLst/>
            <a:ahLst/>
            <a:rect l="l" t="t" r="r" b="b"/>
            <a:pathLst>
              <a:path w="10840720" h="89535">
                <a:moveTo>
                  <a:pt x="0" y="62229"/>
                </a:moveTo>
                <a:lnTo>
                  <a:pt x="17640" y="71246"/>
                </a:lnTo>
                <a:lnTo>
                  <a:pt x="26644" y="71246"/>
                </a:lnTo>
                <a:lnTo>
                  <a:pt x="62280" y="71246"/>
                </a:lnTo>
                <a:lnTo>
                  <a:pt x="410768" y="71246"/>
                </a:lnTo>
                <a:lnTo>
                  <a:pt x="455409" y="62229"/>
                </a:lnTo>
                <a:lnTo>
                  <a:pt x="1491183" y="62229"/>
                </a:lnTo>
                <a:lnTo>
                  <a:pt x="1526743" y="53593"/>
                </a:lnTo>
                <a:lnTo>
                  <a:pt x="5795340" y="53593"/>
                </a:lnTo>
                <a:lnTo>
                  <a:pt x="5821883" y="44576"/>
                </a:lnTo>
                <a:lnTo>
                  <a:pt x="5866587" y="44576"/>
                </a:lnTo>
                <a:lnTo>
                  <a:pt x="5902147" y="26669"/>
                </a:lnTo>
                <a:lnTo>
                  <a:pt x="5929198" y="26669"/>
                </a:lnTo>
                <a:lnTo>
                  <a:pt x="6241745" y="26669"/>
                </a:lnTo>
                <a:lnTo>
                  <a:pt x="6250635" y="17652"/>
                </a:lnTo>
                <a:lnTo>
                  <a:pt x="6777304" y="17652"/>
                </a:lnTo>
                <a:lnTo>
                  <a:pt x="6812991" y="9016"/>
                </a:lnTo>
                <a:lnTo>
                  <a:pt x="6840042" y="9016"/>
                </a:lnTo>
                <a:lnTo>
                  <a:pt x="6866585" y="0"/>
                </a:lnTo>
                <a:lnTo>
                  <a:pt x="6884619" y="0"/>
                </a:lnTo>
                <a:lnTo>
                  <a:pt x="7197166" y="0"/>
                </a:lnTo>
                <a:lnTo>
                  <a:pt x="7215073" y="9016"/>
                </a:lnTo>
                <a:lnTo>
                  <a:pt x="7224090" y="9016"/>
                </a:lnTo>
                <a:lnTo>
                  <a:pt x="7268794" y="9016"/>
                </a:lnTo>
                <a:lnTo>
                  <a:pt x="7304354" y="26669"/>
                </a:lnTo>
                <a:lnTo>
                  <a:pt x="7340041" y="26669"/>
                </a:lnTo>
                <a:lnTo>
                  <a:pt x="7375728" y="35686"/>
                </a:lnTo>
                <a:lnTo>
                  <a:pt x="7402652" y="35686"/>
                </a:lnTo>
                <a:lnTo>
                  <a:pt x="7447356" y="35686"/>
                </a:lnTo>
                <a:lnTo>
                  <a:pt x="7474026" y="44576"/>
                </a:lnTo>
                <a:lnTo>
                  <a:pt x="7509586" y="44576"/>
                </a:lnTo>
                <a:lnTo>
                  <a:pt x="7536637" y="44576"/>
                </a:lnTo>
                <a:lnTo>
                  <a:pt x="7581214" y="53593"/>
                </a:lnTo>
                <a:lnTo>
                  <a:pt x="7625918" y="53593"/>
                </a:lnTo>
                <a:lnTo>
                  <a:pt x="9402902" y="53593"/>
                </a:lnTo>
                <a:lnTo>
                  <a:pt x="9447479" y="80263"/>
                </a:lnTo>
                <a:lnTo>
                  <a:pt x="9483166" y="89280"/>
                </a:lnTo>
                <a:lnTo>
                  <a:pt x="9501073" y="89280"/>
                </a:lnTo>
                <a:lnTo>
                  <a:pt x="9536760" y="89280"/>
                </a:lnTo>
                <a:lnTo>
                  <a:pt x="10769041" y="89280"/>
                </a:lnTo>
                <a:lnTo>
                  <a:pt x="10778058" y="80263"/>
                </a:lnTo>
                <a:lnTo>
                  <a:pt x="10787075" y="71246"/>
                </a:lnTo>
                <a:lnTo>
                  <a:pt x="10795711" y="71246"/>
                </a:lnTo>
                <a:lnTo>
                  <a:pt x="10813745" y="71246"/>
                </a:lnTo>
                <a:lnTo>
                  <a:pt x="10822635" y="71246"/>
                </a:lnTo>
                <a:lnTo>
                  <a:pt x="10831652" y="71246"/>
                </a:lnTo>
                <a:lnTo>
                  <a:pt x="10840288" y="71246"/>
                </a:lnTo>
              </a:path>
            </a:pathLst>
          </a:custGeom>
          <a:noFill/>
          <a:ln w="1905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object 9"/>
          <p:cNvSpPr/>
          <p:nvPr/>
        </p:nvSpPr>
        <p:spPr>
          <a:xfrm>
            <a:off x="599040" y="2661120"/>
            <a:ext cx="10903320" cy="44640"/>
          </a:xfrm>
          <a:custGeom>
            <a:avLst/>
            <a:gdLst/>
            <a:ahLst/>
            <a:rect l="l" t="t" r="r" b="b"/>
            <a:pathLst>
              <a:path w="10903585" h="45085">
                <a:moveTo>
                  <a:pt x="0" y="44576"/>
                </a:moveTo>
                <a:lnTo>
                  <a:pt x="0" y="44576"/>
                </a:lnTo>
                <a:lnTo>
                  <a:pt x="1169581" y="44576"/>
                </a:lnTo>
                <a:lnTo>
                  <a:pt x="1205649" y="35560"/>
                </a:lnTo>
                <a:lnTo>
                  <a:pt x="1928914" y="35560"/>
                </a:lnTo>
                <a:lnTo>
                  <a:pt x="1973491" y="17652"/>
                </a:lnTo>
                <a:lnTo>
                  <a:pt x="10885335" y="17652"/>
                </a:lnTo>
                <a:lnTo>
                  <a:pt x="10894352" y="9016"/>
                </a:lnTo>
                <a:lnTo>
                  <a:pt x="10902988" y="0"/>
                </a:lnTo>
              </a:path>
            </a:pathLst>
          </a:custGeom>
          <a:noFill/>
          <a:ln w="19051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object 10"/>
          <p:cNvSpPr/>
          <p:nvPr/>
        </p:nvSpPr>
        <p:spPr>
          <a:xfrm>
            <a:off x="670320" y="3080880"/>
            <a:ext cx="9742320" cy="8640"/>
          </a:xfrm>
          <a:custGeom>
            <a:avLst/>
            <a:gdLst/>
            <a:ahLst/>
            <a:rect l="l" t="t" r="r" b="b"/>
            <a:pathLst>
              <a:path w="9742805" h="8889">
                <a:moveTo>
                  <a:pt x="-9525" y="4317"/>
                </a:moveTo>
                <a:lnTo>
                  <a:pt x="9751822" y="4317"/>
                </a:lnTo>
              </a:path>
            </a:pathLst>
          </a:custGeom>
          <a:noFill/>
          <a:ln w="27687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object 11"/>
          <p:cNvSpPr/>
          <p:nvPr/>
        </p:nvSpPr>
        <p:spPr>
          <a:xfrm>
            <a:off x="5905440" y="403920"/>
            <a:ext cx="5673960" cy="401040"/>
          </a:xfrm>
          <a:custGeom>
            <a:avLst/>
            <a:gdLst/>
            <a:ahLst/>
            <a:rect l="l" t="t" r="r" b="b"/>
            <a:pathLst>
              <a:path w="5674359" h="401320">
                <a:moveTo>
                  <a:pt x="5673852" y="0"/>
                </a:moveTo>
                <a:lnTo>
                  <a:pt x="0" y="0"/>
                </a:lnTo>
                <a:lnTo>
                  <a:pt x="0" y="400812"/>
                </a:lnTo>
                <a:lnTo>
                  <a:pt x="5673852" y="400812"/>
                </a:lnTo>
                <a:lnTo>
                  <a:pt x="5673852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985000" y="420840"/>
            <a:ext cx="546336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Restarting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Instruction</a:t>
            </a:r>
            <a:r>
              <a:rPr b="1" lang="en-US" sz="2000" spc="-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which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resulted</a:t>
            </a:r>
            <a:r>
              <a:rPr b="1" lang="en-US" sz="2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1" lang="en-US" sz="20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page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" name="object 13"/>
          <p:cNvGrpSpPr/>
          <p:nvPr/>
        </p:nvGrpSpPr>
        <p:grpSpPr>
          <a:xfrm>
            <a:off x="1253520" y="747720"/>
            <a:ext cx="1651680" cy="435600"/>
            <a:chOff x="1253520" y="747720"/>
            <a:chExt cx="1651680" cy="435600"/>
          </a:xfrm>
        </p:grpSpPr>
        <p:pic>
          <p:nvPicPr>
            <p:cNvPr id="198" name="object 14" descr=""/>
            <p:cNvPicPr/>
            <p:nvPr/>
          </p:nvPicPr>
          <p:blipFill>
            <a:blip r:embed="rId3"/>
            <a:stretch/>
          </p:blipFill>
          <p:spPr>
            <a:xfrm>
              <a:off x="1253520" y="747720"/>
              <a:ext cx="1217160" cy="40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object 15"/>
            <p:cNvSpPr/>
            <p:nvPr/>
          </p:nvSpPr>
          <p:spPr>
            <a:xfrm>
              <a:off x="2505960" y="783000"/>
              <a:ext cx="14400" cy="14400"/>
            </a:xfrm>
            <a:custGeom>
              <a:avLst/>
              <a:gdLst/>
              <a:ahLst/>
              <a:rect l="l" t="t" r="r" b="b"/>
              <a:pathLst>
                <a:path w="14605" h="14604">
                  <a:moveTo>
                    <a:pt x="11175" y="0"/>
                  </a:moveTo>
                  <a:lnTo>
                    <a:pt x="3175" y="0"/>
                  </a:lnTo>
                  <a:lnTo>
                    <a:pt x="0" y="3175"/>
                  </a:lnTo>
                  <a:lnTo>
                    <a:pt x="0" y="11175"/>
                  </a:lnTo>
                  <a:lnTo>
                    <a:pt x="3175" y="14350"/>
                  </a:lnTo>
                  <a:lnTo>
                    <a:pt x="11175" y="14350"/>
                  </a:lnTo>
                  <a:lnTo>
                    <a:pt x="14478" y="11175"/>
                  </a:lnTo>
                  <a:lnTo>
                    <a:pt x="14478" y="7239"/>
                  </a:lnTo>
                  <a:lnTo>
                    <a:pt x="14478" y="31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0" name="object 16" descr=""/>
            <p:cNvPicPr/>
            <p:nvPr/>
          </p:nvPicPr>
          <p:blipFill>
            <a:blip r:embed="rId4"/>
            <a:stretch/>
          </p:blipFill>
          <p:spPr>
            <a:xfrm>
              <a:off x="2520360" y="838080"/>
              <a:ext cx="384840" cy="345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1" name="object 17"/>
          <p:cNvGrpSpPr/>
          <p:nvPr/>
        </p:nvGrpSpPr>
        <p:grpSpPr>
          <a:xfrm>
            <a:off x="2996640" y="737280"/>
            <a:ext cx="2473560" cy="415440"/>
            <a:chOff x="2996640" y="737280"/>
            <a:chExt cx="2473560" cy="415440"/>
          </a:xfrm>
        </p:grpSpPr>
        <p:pic>
          <p:nvPicPr>
            <p:cNvPr id="202" name="object 18" descr=""/>
            <p:cNvPicPr/>
            <p:nvPr/>
          </p:nvPicPr>
          <p:blipFill>
            <a:blip r:embed="rId5"/>
            <a:stretch/>
          </p:blipFill>
          <p:spPr>
            <a:xfrm>
              <a:off x="2996640" y="885600"/>
              <a:ext cx="393120" cy="26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" name="object 19" descr=""/>
            <p:cNvPicPr/>
            <p:nvPr/>
          </p:nvPicPr>
          <p:blipFill>
            <a:blip r:embed="rId6"/>
            <a:stretch/>
          </p:blipFill>
          <p:spPr>
            <a:xfrm>
              <a:off x="3421440" y="737280"/>
              <a:ext cx="2048760" cy="3693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4" name="object 20"/>
          <p:cNvGrpSpPr/>
          <p:nvPr/>
        </p:nvGrpSpPr>
        <p:grpSpPr>
          <a:xfrm>
            <a:off x="5571720" y="780120"/>
            <a:ext cx="3322800" cy="414720"/>
            <a:chOff x="5571720" y="780120"/>
            <a:chExt cx="3322800" cy="414720"/>
          </a:xfrm>
        </p:grpSpPr>
        <p:pic>
          <p:nvPicPr>
            <p:cNvPr id="205" name="object 21" descr=""/>
            <p:cNvPicPr/>
            <p:nvPr/>
          </p:nvPicPr>
          <p:blipFill>
            <a:blip r:embed="rId7"/>
            <a:stretch/>
          </p:blipFill>
          <p:spPr>
            <a:xfrm>
              <a:off x="5571720" y="794880"/>
              <a:ext cx="936720" cy="28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" name="object 22" descr=""/>
            <p:cNvPicPr/>
            <p:nvPr/>
          </p:nvPicPr>
          <p:blipFill>
            <a:blip r:embed="rId8"/>
            <a:stretch/>
          </p:blipFill>
          <p:spPr>
            <a:xfrm>
              <a:off x="6615720" y="896760"/>
              <a:ext cx="353520" cy="188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7" name="object 23" descr=""/>
            <p:cNvPicPr/>
            <p:nvPr/>
          </p:nvPicPr>
          <p:blipFill>
            <a:blip r:embed="rId9"/>
            <a:stretch/>
          </p:blipFill>
          <p:spPr>
            <a:xfrm>
              <a:off x="7065720" y="910800"/>
              <a:ext cx="715320" cy="284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8" name="object 24" descr=""/>
            <p:cNvPicPr/>
            <p:nvPr/>
          </p:nvPicPr>
          <p:blipFill>
            <a:blip r:embed="rId10"/>
            <a:stretch/>
          </p:blipFill>
          <p:spPr>
            <a:xfrm>
              <a:off x="7876080" y="780120"/>
              <a:ext cx="1018440" cy="4024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343400" y="18000"/>
            <a:ext cx="548640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15" strike="noStrike">
                <a:solidFill>
                  <a:srgbClr val="000000"/>
                </a:solidFill>
                <a:latin typeface="Calibri Light"/>
              </a:rPr>
              <a:t>Background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object 3"/>
          <p:cNvSpPr/>
          <p:nvPr/>
        </p:nvSpPr>
        <p:spPr>
          <a:xfrm>
            <a:off x="916920" y="1335240"/>
            <a:ext cx="10131840" cy="64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Font typeface="Arial MT"/>
              <a:buChar char="•"/>
              <a:tabLst>
                <a:tab algn="l" pos="24192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Goal</a:t>
            </a:r>
            <a:r>
              <a:rPr b="0" lang="en-US" sz="3200" spc="-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ff0000"/>
                </a:solidFill>
                <a:latin typeface="Calibri"/>
              </a:rPr>
              <a:t>of</a:t>
            </a:r>
            <a:r>
              <a:rPr b="0" lang="en-US" sz="32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Memory</a:t>
            </a:r>
            <a:r>
              <a:rPr b="0" lang="en-US" sz="3200" spc="-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ff0000"/>
                </a:solidFill>
                <a:latin typeface="Calibri"/>
              </a:rPr>
              <a:t>Management:</a:t>
            </a:r>
            <a:endParaRPr b="0" lang="en-US" sz="32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184"/>
              </a:spcBef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Instructions</a:t>
            </a:r>
            <a:r>
              <a:rPr b="0" lang="en-US" sz="28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being</a:t>
            </a:r>
            <a:r>
              <a:rPr b="0" lang="en-US" sz="28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6" strike="noStrike">
                <a:solidFill>
                  <a:srgbClr val="000000"/>
                </a:solidFill>
                <a:latin typeface="Calibri"/>
              </a:rPr>
              <a:t>executed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must</a:t>
            </a:r>
            <a:r>
              <a:rPr b="0" lang="en-US" sz="28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physical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32" strike="noStrike">
                <a:solidFill>
                  <a:srgbClr val="000000"/>
                </a:solidFill>
                <a:latin typeface="Calibri"/>
              </a:rPr>
              <a:t>memory.</a:t>
            </a:r>
            <a:endParaRPr b="0" lang="en-US" sz="2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 MT"/>
              <a:buChar char="•"/>
              <a:tabLst>
                <a:tab algn="l" pos="241920"/>
              </a:tabLst>
            </a:pPr>
            <a:r>
              <a:rPr b="0" lang="en-US" sz="3200" spc="-15" strike="noStrike">
                <a:solidFill>
                  <a:srgbClr val="ff0000"/>
                </a:solidFill>
                <a:latin typeface="Calibri"/>
              </a:rPr>
              <a:t>Review</a:t>
            </a:r>
            <a:r>
              <a:rPr b="0" lang="en-US" sz="3200" spc="-4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ff0000"/>
                </a:solidFill>
                <a:latin typeface="Calibri"/>
              </a:rPr>
              <a:t>of</a:t>
            </a:r>
            <a:r>
              <a:rPr b="0" lang="en-US" sz="32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ff0000"/>
                </a:solidFill>
                <a:latin typeface="Calibri"/>
              </a:rPr>
              <a:t>Chapter</a:t>
            </a:r>
            <a:r>
              <a:rPr b="0" lang="en-US" sz="32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#</a:t>
            </a:r>
            <a:r>
              <a:rPr b="0" lang="en-US" sz="32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9:</a:t>
            </a:r>
            <a:endParaRPr b="0" lang="en-US" sz="3200" spc="-1" strike="noStrike">
              <a:latin typeface="Arial"/>
            </a:endParaRPr>
          </a:p>
          <a:p>
            <a:pPr lvl="1" marL="698400" indent="-228600">
              <a:lnSpc>
                <a:spcPts val="3019"/>
              </a:lnSpc>
              <a:spcBef>
                <a:spcPts val="564"/>
              </a:spcBef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Fitting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all </a:t>
            </a:r>
            <a:r>
              <a:rPr b="0" lang="en-US" sz="2800" spc="-26" strike="noStrike">
                <a:solidFill>
                  <a:srgbClr val="000000"/>
                </a:solidFill>
                <a:latin typeface="Calibri"/>
              </a:rPr>
              <a:t>program</a:t>
            </a:r>
            <a:r>
              <a:rPr b="0" lang="en-US" sz="28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(as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results</a:t>
            </a:r>
            <a:r>
              <a:rPr b="0" lang="en-US" sz="28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Multitasking)</a:t>
            </a:r>
            <a:r>
              <a:rPr b="0" lang="en-US" sz="28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into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physical </a:t>
            </a:r>
            <a:r>
              <a:rPr b="0" lang="en-US" sz="2800" spc="-61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challenge.</a:t>
            </a:r>
            <a:endParaRPr b="0" lang="en-US" sz="2800" spc="-1" strike="noStrike">
              <a:latin typeface="Arial"/>
            </a:endParaRPr>
          </a:p>
          <a:p>
            <a:pPr lvl="1" marL="698400" indent="-228600">
              <a:lnSpc>
                <a:spcPts val="303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Continuous</a:t>
            </a:r>
            <a:r>
              <a:rPr b="0" lang="en-US" sz="28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allocation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US" sz="28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-&gt;</a:t>
            </a:r>
            <a:r>
              <a:rPr b="0" lang="en-US" sz="2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Dynamic</a:t>
            </a:r>
            <a:r>
              <a:rPr b="0" lang="en-US" sz="28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allocation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problem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(First-fit,</a:t>
            </a:r>
            <a:r>
              <a:rPr b="0" lang="en-US" sz="28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Best-fit,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32" strike="noStrike">
                <a:solidFill>
                  <a:srgbClr val="000000"/>
                </a:solidFill>
                <a:latin typeface="Calibri"/>
              </a:rPr>
              <a:t>Worst-fit)</a:t>
            </a:r>
            <a:r>
              <a:rPr b="0" lang="en-US" sz="28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-&gt;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Fragmentation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(External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+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Internal)</a:t>
            </a:r>
            <a:endParaRPr b="0" lang="en-US" sz="2800" spc="-1" strike="noStrike">
              <a:latin typeface="Arial"/>
            </a:endParaRPr>
          </a:p>
          <a:p>
            <a:pPr lvl="1" marL="698400" indent="-229320">
              <a:lnSpc>
                <a:spcPct val="100000"/>
              </a:lnSpc>
              <a:spcBef>
                <a:spcPts val="111"/>
              </a:spcBef>
              <a:buClr>
                <a:srgbClr val="000000"/>
              </a:buClr>
              <a:buFont typeface="Arial MT"/>
              <a:buChar char="•"/>
              <a:tabLst>
                <a:tab algn="l" pos="699120"/>
                <a:tab algn="l" pos="7305120"/>
              </a:tabLst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Solution</a:t>
            </a:r>
            <a:r>
              <a:rPr b="0" lang="en-US" sz="28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fragmentation</a:t>
            </a:r>
            <a:r>
              <a:rPr b="0" lang="en-US" sz="28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-&gt;</a:t>
            </a:r>
            <a:r>
              <a:rPr b="0" lang="en-US" sz="28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#1:</a:t>
            </a:r>
            <a:r>
              <a:rPr b="0" lang="en-US" sz="28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Compaction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#2: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 Paging</a:t>
            </a:r>
            <a:endParaRPr b="0" lang="en-US" sz="2800" spc="-1" strike="noStrike">
              <a:latin typeface="Arial"/>
            </a:endParaRPr>
          </a:p>
          <a:p>
            <a:pPr lvl="1" marL="698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Paging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permits</a:t>
            </a:r>
            <a:r>
              <a:rPr b="0" lang="en-US" sz="28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2800" spc="-35" strike="noStrike">
                <a:solidFill>
                  <a:srgbClr val="000000"/>
                </a:solidFill>
                <a:latin typeface="Calibri"/>
              </a:rPr>
              <a:t>process’s</a:t>
            </a:r>
            <a:r>
              <a:rPr b="0" lang="en-US" sz="28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physical</a:t>
            </a:r>
            <a:r>
              <a:rPr b="0" lang="en-US" sz="28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address</a:t>
            </a:r>
            <a:r>
              <a:rPr b="0" lang="en-US" sz="28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space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be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noncontiguous.</a:t>
            </a:r>
            <a:r>
              <a:rPr b="0" lang="en-US" sz="2800" spc="5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avoids</a:t>
            </a:r>
            <a:r>
              <a:rPr b="0" lang="en-US" sz="2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external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fragmentation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800" spc="-61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associated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need</a:t>
            </a:r>
            <a:r>
              <a:rPr b="0" lang="en-US" sz="2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6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compaction.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object 2" descr=""/>
          <p:cNvPicPr/>
          <p:nvPr/>
        </p:nvPicPr>
        <p:blipFill>
          <a:blip r:embed="rId1"/>
          <a:stretch/>
        </p:blipFill>
        <p:spPr>
          <a:xfrm>
            <a:off x="541080" y="462240"/>
            <a:ext cx="3547080" cy="284040"/>
          </a:xfrm>
          <a:prstGeom prst="rect">
            <a:avLst/>
          </a:prstGeom>
          <a:ln w="0">
            <a:noFill/>
          </a:ln>
        </p:spPr>
      </p:pic>
      <p:pic>
        <p:nvPicPr>
          <p:cNvPr id="210" name="object 3" descr=""/>
          <p:cNvPicPr/>
          <p:nvPr/>
        </p:nvPicPr>
        <p:blipFill>
          <a:blip r:embed="rId2"/>
          <a:stretch/>
        </p:blipFill>
        <p:spPr>
          <a:xfrm>
            <a:off x="1050120" y="1162800"/>
            <a:ext cx="9617400" cy="1705320"/>
          </a:xfrm>
          <a:prstGeom prst="rect">
            <a:avLst/>
          </a:prstGeom>
          <a:ln w="0">
            <a:noFill/>
          </a:ln>
        </p:spPr>
      </p:pic>
      <p:grpSp>
        <p:nvGrpSpPr>
          <p:cNvPr id="211" name="object 4"/>
          <p:cNvGrpSpPr/>
          <p:nvPr/>
        </p:nvGrpSpPr>
        <p:grpSpPr>
          <a:xfrm>
            <a:off x="1027440" y="3028680"/>
            <a:ext cx="9661680" cy="3332520"/>
            <a:chOff x="1027440" y="3028680"/>
            <a:chExt cx="9661680" cy="3332520"/>
          </a:xfrm>
        </p:grpSpPr>
        <p:pic>
          <p:nvPicPr>
            <p:cNvPr id="212" name="object 5" descr=""/>
            <p:cNvPicPr/>
            <p:nvPr/>
          </p:nvPicPr>
          <p:blipFill>
            <a:blip r:embed="rId3"/>
            <a:stretch/>
          </p:blipFill>
          <p:spPr>
            <a:xfrm>
              <a:off x="1068480" y="3028680"/>
              <a:ext cx="9616680" cy="333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3" name="object 6"/>
            <p:cNvSpPr/>
            <p:nvPr/>
          </p:nvSpPr>
          <p:spPr>
            <a:xfrm>
              <a:off x="1045080" y="4661280"/>
              <a:ext cx="9644040" cy="616320"/>
            </a:xfrm>
            <a:custGeom>
              <a:avLst/>
              <a:gdLst/>
              <a:ahLst/>
              <a:rect l="l" t="t" r="r" b="b"/>
              <a:pathLst>
                <a:path w="9644380" h="616585">
                  <a:moveTo>
                    <a:pt x="518083" y="9017"/>
                  </a:moveTo>
                  <a:lnTo>
                    <a:pt x="518083" y="9017"/>
                  </a:lnTo>
                  <a:lnTo>
                    <a:pt x="705662" y="9017"/>
                  </a:lnTo>
                  <a:lnTo>
                    <a:pt x="741222" y="26543"/>
                  </a:lnTo>
                  <a:lnTo>
                    <a:pt x="1232331" y="26543"/>
                  </a:lnTo>
                  <a:lnTo>
                    <a:pt x="1250238" y="17907"/>
                  </a:lnTo>
                  <a:lnTo>
                    <a:pt x="1375206" y="17907"/>
                  </a:lnTo>
                  <a:lnTo>
                    <a:pt x="1410893" y="9017"/>
                  </a:lnTo>
                  <a:lnTo>
                    <a:pt x="1518081" y="9017"/>
                  </a:lnTo>
                  <a:lnTo>
                    <a:pt x="1536115" y="0"/>
                  </a:lnTo>
                  <a:lnTo>
                    <a:pt x="2036114" y="0"/>
                  </a:lnTo>
                  <a:lnTo>
                    <a:pt x="2062784" y="9017"/>
                  </a:lnTo>
                  <a:lnTo>
                    <a:pt x="2089454" y="9017"/>
                  </a:lnTo>
                  <a:lnTo>
                    <a:pt x="2107488" y="9017"/>
                  </a:lnTo>
                  <a:lnTo>
                    <a:pt x="2134031" y="9017"/>
                  </a:lnTo>
                  <a:lnTo>
                    <a:pt x="2178735" y="26543"/>
                  </a:lnTo>
                  <a:lnTo>
                    <a:pt x="2277033" y="26543"/>
                  </a:lnTo>
                  <a:lnTo>
                    <a:pt x="2303957" y="35560"/>
                  </a:lnTo>
                  <a:lnTo>
                    <a:pt x="2375331" y="35560"/>
                  </a:lnTo>
                  <a:lnTo>
                    <a:pt x="2393238" y="44577"/>
                  </a:lnTo>
                  <a:lnTo>
                    <a:pt x="3822115" y="44577"/>
                  </a:lnTo>
                  <a:lnTo>
                    <a:pt x="3875455" y="35560"/>
                  </a:lnTo>
                  <a:lnTo>
                    <a:pt x="3893362" y="26543"/>
                  </a:lnTo>
                  <a:lnTo>
                    <a:pt x="3920032" y="26543"/>
                  </a:lnTo>
                  <a:lnTo>
                    <a:pt x="3938066" y="26543"/>
                  </a:lnTo>
                  <a:lnTo>
                    <a:pt x="3964736" y="17907"/>
                  </a:lnTo>
                  <a:lnTo>
                    <a:pt x="3982643" y="17907"/>
                  </a:lnTo>
                  <a:lnTo>
                    <a:pt x="4045381" y="17907"/>
                  </a:lnTo>
                  <a:lnTo>
                    <a:pt x="4089958" y="9017"/>
                  </a:lnTo>
                  <a:lnTo>
                    <a:pt x="4134662" y="9017"/>
                  </a:lnTo>
                  <a:lnTo>
                    <a:pt x="4161205" y="9017"/>
                  </a:lnTo>
                  <a:lnTo>
                    <a:pt x="4777536" y="9017"/>
                  </a:lnTo>
                  <a:lnTo>
                    <a:pt x="4795189" y="17907"/>
                  </a:lnTo>
                  <a:lnTo>
                    <a:pt x="4813223" y="26543"/>
                  </a:lnTo>
                  <a:lnTo>
                    <a:pt x="4822240" y="26543"/>
                  </a:lnTo>
                  <a:lnTo>
                    <a:pt x="4848783" y="26543"/>
                  </a:lnTo>
                  <a:lnTo>
                    <a:pt x="9608362" y="26543"/>
                  </a:lnTo>
                  <a:lnTo>
                    <a:pt x="9626396" y="26543"/>
                  </a:lnTo>
                </a:path>
                <a:path w="9644380" h="616585">
                  <a:moveTo>
                    <a:pt x="62636" y="321437"/>
                  </a:moveTo>
                  <a:lnTo>
                    <a:pt x="62636" y="321437"/>
                  </a:lnTo>
                  <a:lnTo>
                    <a:pt x="812469" y="321437"/>
                  </a:lnTo>
                  <a:lnTo>
                    <a:pt x="839520" y="312420"/>
                  </a:lnTo>
                  <a:lnTo>
                    <a:pt x="4956098" y="312420"/>
                  </a:lnTo>
                  <a:lnTo>
                    <a:pt x="5000802" y="294767"/>
                  </a:lnTo>
                  <a:lnTo>
                    <a:pt x="7822488" y="294767"/>
                  </a:lnTo>
                  <a:lnTo>
                    <a:pt x="7867065" y="303403"/>
                  </a:lnTo>
                  <a:lnTo>
                    <a:pt x="8152942" y="303403"/>
                  </a:lnTo>
                  <a:lnTo>
                    <a:pt x="8197519" y="312420"/>
                  </a:lnTo>
                  <a:lnTo>
                    <a:pt x="8224189" y="312420"/>
                  </a:lnTo>
                  <a:lnTo>
                    <a:pt x="8242223" y="321437"/>
                  </a:lnTo>
                  <a:lnTo>
                    <a:pt x="8259876" y="321437"/>
                  </a:lnTo>
                  <a:lnTo>
                    <a:pt x="9626396" y="321437"/>
                  </a:lnTo>
                  <a:lnTo>
                    <a:pt x="9644049" y="321437"/>
                  </a:lnTo>
                </a:path>
                <a:path w="9644380" h="616585">
                  <a:moveTo>
                    <a:pt x="0" y="589280"/>
                  </a:moveTo>
                  <a:lnTo>
                    <a:pt x="0" y="589280"/>
                  </a:lnTo>
                  <a:lnTo>
                    <a:pt x="616381" y="589280"/>
                  </a:lnTo>
                  <a:lnTo>
                    <a:pt x="633907" y="580263"/>
                  </a:lnTo>
                  <a:lnTo>
                    <a:pt x="651941" y="580263"/>
                  </a:lnTo>
                  <a:lnTo>
                    <a:pt x="669594" y="580263"/>
                  </a:lnTo>
                  <a:lnTo>
                    <a:pt x="696645" y="580263"/>
                  </a:lnTo>
                  <a:lnTo>
                    <a:pt x="785926" y="562610"/>
                  </a:lnTo>
                  <a:lnTo>
                    <a:pt x="2125395" y="562610"/>
                  </a:lnTo>
                  <a:lnTo>
                    <a:pt x="2143048" y="571627"/>
                  </a:lnTo>
                  <a:lnTo>
                    <a:pt x="2152065" y="571627"/>
                  </a:lnTo>
                  <a:lnTo>
                    <a:pt x="2178735" y="571627"/>
                  </a:lnTo>
                  <a:lnTo>
                    <a:pt x="2196769" y="571627"/>
                  </a:lnTo>
                  <a:lnTo>
                    <a:pt x="2223693" y="580263"/>
                  </a:lnTo>
                  <a:lnTo>
                    <a:pt x="3348659" y="580263"/>
                  </a:lnTo>
                  <a:lnTo>
                    <a:pt x="3375329" y="589280"/>
                  </a:lnTo>
                  <a:lnTo>
                    <a:pt x="3402380" y="589280"/>
                  </a:lnTo>
                  <a:lnTo>
                    <a:pt x="3420033" y="589280"/>
                  </a:lnTo>
                  <a:lnTo>
                    <a:pt x="3437940" y="589280"/>
                  </a:lnTo>
                  <a:lnTo>
                    <a:pt x="3482644" y="607314"/>
                  </a:lnTo>
                  <a:lnTo>
                    <a:pt x="3509314" y="607314"/>
                  </a:lnTo>
                  <a:lnTo>
                    <a:pt x="3536238" y="616331"/>
                  </a:lnTo>
                  <a:lnTo>
                    <a:pt x="3571925" y="616331"/>
                  </a:lnTo>
                  <a:lnTo>
                    <a:pt x="4723942" y="616331"/>
                  </a:lnTo>
                  <a:lnTo>
                    <a:pt x="4768519" y="607314"/>
                  </a:lnTo>
                  <a:lnTo>
                    <a:pt x="5009819" y="607314"/>
                  </a:lnTo>
                  <a:lnTo>
                    <a:pt x="5018455" y="598297"/>
                  </a:lnTo>
                  <a:lnTo>
                    <a:pt x="5027345" y="598297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object 7"/>
            <p:cNvSpPr/>
            <p:nvPr/>
          </p:nvSpPr>
          <p:spPr>
            <a:xfrm>
              <a:off x="6170760" y="5241600"/>
              <a:ext cx="4473720" cy="9000"/>
            </a:xfrm>
            <a:custGeom>
              <a:avLst/>
              <a:gdLst/>
              <a:ahLst/>
              <a:rect l="l" t="t" r="r" b="b"/>
              <a:pathLst>
                <a:path w="4474209" h="9525">
                  <a:moveTo>
                    <a:pt x="-9525" y="4508"/>
                  </a:moveTo>
                  <a:lnTo>
                    <a:pt x="4483227" y="4508"/>
                  </a:lnTo>
                </a:path>
              </a:pathLst>
            </a:custGeom>
            <a:noFill/>
            <a:ln w="28068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object 8"/>
            <p:cNvSpPr/>
            <p:nvPr/>
          </p:nvSpPr>
          <p:spPr>
            <a:xfrm>
              <a:off x="1027440" y="5536440"/>
              <a:ext cx="9644040" cy="312840"/>
            </a:xfrm>
            <a:custGeom>
              <a:avLst/>
              <a:gdLst/>
              <a:ahLst/>
              <a:rect l="l" t="t" r="r" b="b"/>
              <a:pathLst>
                <a:path w="9644380" h="313054">
                  <a:moveTo>
                    <a:pt x="8635" y="26543"/>
                  </a:moveTo>
                  <a:lnTo>
                    <a:pt x="17640" y="17907"/>
                  </a:lnTo>
                  <a:lnTo>
                    <a:pt x="26644" y="17907"/>
                  </a:lnTo>
                  <a:lnTo>
                    <a:pt x="53276" y="17907"/>
                  </a:lnTo>
                  <a:lnTo>
                    <a:pt x="4357408" y="17907"/>
                  </a:lnTo>
                  <a:lnTo>
                    <a:pt x="4420019" y="0"/>
                  </a:lnTo>
                  <a:lnTo>
                    <a:pt x="5339880" y="0"/>
                  </a:lnTo>
                  <a:lnTo>
                    <a:pt x="5366550" y="9017"/>
                  </a:lnTo>
                  <a:lnTo>
                    <a:pt x="5625376" y="9017"/>
                  </a:lnTo>
                  <a:lnTo>
                    <a:pt x="5678970" y="17907"/>
                  </a:lnTo>
                  <a:lnTo>
                    <a:pt x="9626003" y="17907"/>
                  </a:lnTo>
                  <a:lnTo>
                    <a:pt x="9644037" y="17907"/>
                  </a:lnTo>
                </a:path>
                <a:path w="9644380" h="313054">
                  <a:moveTo>
                    <a:pt x="0" y="312445"/>
                  </a:moveTo>
                  <a:lnTo>
                    <a:pt x="0" y="312445"/>
                  </a:lnTo>
                  <a:lnTo>
                    <a:pt x="964095" y="312445"/>
                  </a:lnTo>
                  <a:lnTo>
                    <a:pt x="1026706" y="303441"/>
                  </a:lnTo>
                  <a:lnTo>
                    <a:pt x="1089317" y="303441"/>
                  </a:lnTo>
                  <a:lnTo>
                    <a:pt x="1134021" y="294449"/>
                  </a:lnTo>
                  <a:lnTo>
                    <a:pt x="1178598" y="294449"/>
                  </a:lnTo>
                  <a:lnTo>
                    <a:pt x="1223302" y="294449"/>
                  </a:lnTo>
                  <a:lnTo>
                    <a:pt x="1258862" y="294449"/>
                  </a:lnTo>
                  <a:lnTo>
                    <a:pt x="1294549" y="285800"/>
                  </a:lnTo>
                  <a:lnTo>
                    <a:pt x="2392972" y="285800"/>
                  </a:lnTo>
                  <a:lnTo>
                    <a:pt x="2410879" y="285800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6" name="object 9"/>
          <p:cNvSpPr/>
          <p:nvPr/>
        </p:nvSpPr>
        <p:spPr>
          <a:xfrm>
            <a:off x="5905440" y="403920"/>
            <a:ext cx="5673960" cy="401040"/>
          </a:xfrm>
          <a:custGeom>
            <a:avLst/>
            <a:gdLst/>
            <a:ahLst/>
            <a:rect l="l" t="t" r="r" b="b"/>
            <a:pathLst>
              <a:path w="5674359" h="401320">
                <a:moveTo>
                  <a:pt x="5673852" y="0"/>
                </a:moveTo>
                <a:lnTo>
                  <a:pt x="0" y="0"/>
                </a:lnTo>
                <a:lnTo>
                  <a:pt x="0" y="400812"/>
                </a:lnTo>
                <a:lnTo>
                  <a:pt x="5673852" y="400812"/>
                </a:lnTo>
                <a:lnTo>
                  <a:pt x="5673852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985000" y="420840"/>
            <a:ext cx="546336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Restarting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Instruction</a:t>
            </a:r>
            <a:r>
              <a:rPr b="1" lang="en-US" sz="2000" spc="-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which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resulted</a:t>
            </a:r>
            <a:r>
              <a:rPr b="1" lang="en-US" sz="2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1" lang="en-US" sz="20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page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8" name="object 11"/>
          <p:cNvGrpSpPr/>
          <p:nvPr/>
        </p:nvGrpSpPr>
        <p:grpSpPr>
          <a:xfrm>
            <a:off x="4191120" y="3884040"/>
            <a:ext cx="525240" cy="217800"/>
            <a:chOff x="4191120" y="3884040"/>
            <a:chExt cx="525240" cy="217800"/>
          </a:xfrm>
        </p:grpSpPr>
        <p:sp>
          <p:nvSpPr>
            <p:cNvPr id="219" name="object 12"/>
            <p:cNvSpPr/>
            <p:nvPr/>
          </p:nvSpPr>
          <p:spPr>
            <a:xfrm>
              <a:off x="4191120" y="3960000"/>
              <a:ext cx="504360" cy="55440"/>
            </a:xfrm>
            <a:custGeom>
              <a:avLst/>
              <a:gdLst/>
              <a:ahLst/>
              <a:rect l="l" t="t" r="r" b="b"/>
              <a:pathLst>
                <a:path w="504825" h="55879">
                  <a:moveTo>
                    <a:pt x="6858" y="43180"/>
                  </a:moveTo>
                  <a:lnTo>
                    <a:pt x="12700" y="49783"/>
                  </a:lnTo>
                  <a:lnTo>
                    <a:pt x="7209" y="55045"/>
                  </a:lnTo>
                  <a:lnTo>
                    <a:pt x="8255" y="55752"/>
                  </a:lnTo>
                  <a:lnTo>
                    <a:pt x="37719" y="55752"/>
                  </a:lnTo>
                  <a:lnTo>
                    <a:pt x="47815" y="55499"/>
                  </a:lnTo>
                  <a:lnTo>
                    <a:pt x="16256" y="55499"/>
                  </a:lnTo>
                  <a:lnTo>
                    <a:pt x="21589" y="54610"/>
                  </a:lnTo>
                  <a:lnTo>
                    <a:pt x="22648" y="54610"/>
                  </a:lnTo>
                  <a:lnTo>
                    <a:pt x="29210" y="53975"/>
                  </a:lnTo>
                  <a:lnTo>
                    <a:pt x="29718" y="53975"/>
                  </a:lnTo>
                  <a:lnTo>
                    <a:pt x="37973" y="52450"/>
                  </a:lnTo>
                  <a:lnTo>
                    <a:pt x="48513" y="50673"/>
                  </a:lnTo>
                  <a:lnTo>
                    <a:pt x="48006" y="50673"/>
                  </a:lnTo>
                  <a:lnTo>
                    <a:pt x="59182" y="49656"/>
                  </a:lnTo>
                  <a:lnTo>
                    <a:pt x="59689" y="49530"/>
                  </a:lnTo>
                  <a:lnTo>
                    <a:pt x="71882" y="47370"/>
                  </a:lnTo>
                  <a:lnTo>
                    <a:pt x="72262" y="47370"/>
                  </a:lnTo>
                  <a:lnTo>
                    <a:pt x="84074" y="44576"/>
                  </a:lnTo>
                  <a:lnTo>
                    <a:pt x="83820" y="44576"/>
                  </a:lnTo>
                  <a:lnTo>
                    <a:pt x="89736" y="43433"/>
                  </a:lnTo>
                  <a:lnTo>
                    <a:pt x="13588" y="43433"/>
                  </a:lnTo>
                  <a:lnTo>
                    <a:pt x="7874" y="43306"/>
                  </a:lnTo>
                  <a:lnTo>
                    <a:pt x="8255" y="43306"/>
                  </a:lnTo>
                  <a:lnTo>
                    <a:pt x="6858" y="43180"/>
                  </a:lnTo>
                  <a:close/>
                </a:path>
                <a:path w="504825" h="55879">
                  <a:moveTo>
                    <a:pt x="7209" y="55045"/>
                  </a:moveTo>
                  <a:lnTo>
                    <a:pt x="6603" y="55625"/>
                  </a:lnTo>
                  <a:lnTo>
                    <a:pt x="7365" y="55499"/>
                  </a:lnTo>
                  <a:lnTo>
                    <a:pt x="7879" y="55499"/>
                  </a:lnTo>
                  <a:lnTo>
                    <a:pt x="7209" y="55045"/>
                  </a:lnTo>
                  <a:close/>
                </a:path>
                <a:path w="504825" h="55879">
                  <a:moveTo>
                    <a:pt x="21589" y="54610"/>
                  </a:moveTo>
                  <a:lnTo>
                    <a:pt x="16256" y="55499"/>
                  </a:lnTo>
                  <a:lnTo>
                    <a:pt x="47815" y="55499"/>
                  </a:lnTo>
                  <a:lnTo>
                    <a:pt x="57912" y="55371"/>
                  </a:lnTo>
                  <a:lnTo>
                    <a:pt x="58420" y="55371"/>
                  </a:lnTo>
                  <a:lnTo>
                    <a:pt x="64679" y="54737"/>
                  </a:lnTo>
                  <a:lnTo>
                    <a:pt x="21336" y="54737"/>
                  </a:lnTo>
                  <a:lnTo>
                    <a:pt x="21589" y="54610"/>
                  </a:lnTo>
                  <a:close/>
                </a:path>
                <a:path w="504825" h="55879">
                  <a:moveTo>
                    <a:pt x="7493" y="42799"/>
                  </a:moveTo>
                  <a:lnTo>
                    <a:pt x="6603" y="42799"/>
                  </a:lnTo>
                  <a:lnTo>
                    <a:pt x="0" y="50164"/>
                  </a:lnTo>
                  <a:lnTo>
                    <a:pt x="7209" y="55045"/>
                  </a:lnTo>
                  <a:lnTo>
                    <a:pt x="12700" y="49783"/>
                  </a:lnTo>
                  <a:lnTo>
                    <a:pt x="6858" y="43180"/>
                  </a:lnTo>
                  <a:lnTo>
                    <a:pt x="50969" y="43180"/>
                  </a:lnTo>
                  <a:lnTo>
                    <a:pt x="57658" y="43052"/>
                  </a:lnTo>
                  <a:lnTo>
                    <a:pt x="57150" y="43052"/>
                  </a:lnTo>
                  <a:lnTo>
                    <a:pt x="58240" y="42925"/>
                  </a:lnTo>
                  <a:lnTo>
                    <a:pt x="8255" y="42925"/>
                  </a:lnTo>
                  <a:lnTo>
                    <a:pt x="7493" y="42799"/>
                  </a:lnTo>
                  <a:close/>
                </a:path>
                <a:path w="504825" h="55879">
                  <a:moveTo>
                    <a:pt x="22648" y="54610"/>
                  </a:moveTo>
                  <a:lnTo>
                    <a:pt x="21589" y="54610"/>
                  </a:lnTo>
                  <a:lnTo>
                    <a:pt x="21336" y="54737"/>
                  </a:lnTo>
                  <a:lnTo>
                    <a:pt x="22648" y="54610"/>
                  </a:lnTo>
                  <a:close/>
                </a:path>
                <a:path w="504825" h="55879">
                  <a:moveTo>
                    <a:pt x="419862" y="7619"/>
                  </a:moveTo>
                  <a:lnTo>
                    <a:pt x="395350" y="9525"/>
                  </a:lnTo>
                  <a:lnTo>
                    <a:pt x="395097" y="9525"/>
                  </a:lnTo>
                  <a:lnTo>
                    <a:pt x="350138" y="14224"/>
                  </a:lnTo>
                  <a:lnTo>
                    <a:pt x="320421" y="16763"/>
                  </a:lnTo>
                  <a:lnTo>
                    <a:pt x="277749" y="21208"/>
                  </a:lnTo>
                  <a:lnTo>
                    <a:pt x="168021" y="31876"/>
                  </a:lnTo>
                  <a:lnTo>
                    <a:pt x="125182" y="35782"/>
                  </a:lnTo>
                  <a:lnTo>
                    <a:pt x="124460" y="35940"/>
                  </a:lnTo>
                  <a:lnTo>
                    <a:pt x="115443" y="38100"/>
                  </a:lnTo>
                  <a:lnTo>
                    <a:pt x="115315" y="38100"/>
                  </a:lnTo>
                  <a:lnTo>
                    <a:pt x="105663" y="40258"/>
                  </a:lnTo>
                  <a:lnTo>
                    <a:pt x="95123" y="42418"/>
                  </a:lnTo>
                  <a:lnTo>
                    <a:pt x="83820" y="44576"/>
                  </a:lnTo>
                  <a:lnTo>
                    <a:pt x="84074" y="44576"/>
                  </a:lnTo>
                  <a:lnTo>
                    <a:pt x="72262" y="47370"/>
                  </a:lnTo>
                  <a:lnTo>
                    <a:pt x="71882" y="47370"/>
                  </a:lnTo>
                  <a:lnTo>
                    <a:pt x="59689" y="49530"/>
                  </a:lnTo>
                  <a:lnTo>
                    <a:pt x="59182" y="49656"/>
                  </a:lnTo>
                  <a:lnTo>
                    <a:pt x="48006" y="50673"/>
                  </a:lnTo>
                  <a:lnTo>
                    <a:pt x="48513" y="50673"/>
                  </a:lnTo>
                  <a:lnTo>
                    <a:pt x="37973" y="52450"/>
                  </a:lnTo>
                  <a:lnTo>
                    <a:pt x="29718" y="53975"/>
                  </a:lnTo>
                  <a:lnTo>
                    <a:pt x="29210" y="53975"/>
                  </a:lnTo>
                  <a:lnTo>
                    <a:pt x="21336" y="54737"/>
                  </a:lnTo>
                  <a:lnTo>
                    <a:pt x="64679" y="54737"/>
                  </a:lnTo>
                  <a:lnTo>
                    <a:pt x="321690" y="30480"/>
                  </a:lnTo>
                  <a:lnTo>
                    <a:pt x="351409" y="28067"/>
                  </a:lnTo>
                  <a:lnTo>
                    <a:pt x="373125" y="25907"/>
                  </a:lnTo>
                  <a:lnTo>
                    <a:pt x="396621" y="23368"/>
                  </a:lnTo>
                  <a:lnTo>
                    <a:pt x="396367" y="23368"/>
                  </a:lnTo>
                  <a:lnTo>
                    <a:pt x="420877" y="21589"/>
                  </a:lnTo>
                  <a:lnTo>
                    <a:pt x="421259" y="21589"/>
                  </a:lnTo>
                  <a:lnTo>
                    <a:pt x="446786" y="18287"/>
                  </a:lnTo>
                  <a:lnTo>
                    <a:pt x="447881" y="18287"/>
                  </a:lnTo>
                  <a:lnTo>
                    <a:pt x="482981" y="14986"/>
                  </a:lnTo>
                  <a:lnTo>
                    <a:pt x="483235" y="14986"/>
                  </a:lnTo>
                  <a:lnTo>
                    <a:pt x="494664" y="13335"/>
                  </a:lnTo>
                  <a:lnTo>
                    <a:pt x="496760" y="13335"/>
                  </a:lnTo>
                  <a:lnTo>
                    <a:pt x="499490" y="13207"/>
                  </a:lnTo>
                  <a:lnTo>
                    <a:pt x="502261" y="12192"/>
                  </a:lnTo>
                  <a:lnTo>
                    <a:pt x="500125" y="12192"/>
                  </a:lnTo>
                  <a:lnTo>
                    <a:pt x="492251" y="11430"/>
                  </a:lnTo>
                  <a:lnTo>
                    <a:pt x="491109" y="11175"/>
                  </a:lnTo>
                  <a:lnTo>
                    <a:pt x="488055" y="7746"/>
                  </a:lnTo>
                  <a:lnTo>
                    <a:pt x="419481" y="7746"/>
                  </a:lnTo>
                  <a:lnTo>
                    <a:pt x="419862" y="7619"/>
                  </a:lnTo>
                  <a:close/>
                </a:path>
                <a:path w="504825" h="55879">
                  <a:moveTo>
                    <a:pt x="50969" y="43180"/>
                  </a:moveTo>
                  <a:lnTo>
                    <a:pt x="6858" y="43180"/>
                  </a:lnTo>
                  <a:lnTo>
                    <a:pt x="8255" y="43306"/>
                  </a:lnTo>
                  <a:lnTo>
                    <a:pt x="7874" y="43306"/>
                  </a:lnTo>
                  <a:lnTo>
                    <a:pt x="13588" y="43433"/>
                  </a:lnTo>
                  <a:lnTo>
                    <a:pt x="37592" y="43433"/>
                  </a:lnTo>
                  <a:lnTo>
                    <a:pt x="50969" y="43180"/>
                  </a:lnTo>
                  <a:close/>
                </a:path>
                <a:path w="504825" h="55879">
                  <a:moveTo>
                    <a:pt x="125182" y="35782"/>
                  </a:moveTo>
                  <a:lnTo>
                    <a:pt x="83438" y="39877"/>
                  </a:lnTo>
                  <a:lnTo>
                    <a:pt x="83312" y="40005"/>
                  </a:lnTo>
                  <a:lnTo>
                    <a:pt x="57150" y="43052"/>
                  </a:lnTo>
                  <a:lnTo>
                    <a:pt x="57658" y="43052"/>
                  </a:lnTo>
                  <a:lnTo>
                    <a:pt x="37592" y="43433"/>
                  </a:lnTo>
                  <a:lnTo>
                    <a:pt x="89736" y="43433"/>
                  </a:lnTo>
                  <a:lnTo>
                    <a:pt x="94996" y="42418"/>
                  </a:lnTo>
                  <a:lnTo>
                    <a:pt x="105537" y="40258"/>
                  </a:lnTo>
                  <a:lnTo>
                    <a:pt x="115315" y="38100"/>
                  </a:lnTo>
                  <a:lnTo>
                    <a:pt x="115443" y="38100"/>
                  </a:lnTo>
                  <a:lnTo>
                    <a:pt x="124460" y="35940"/>
                  </a:lnTo>
                  <a:lnTo>
                    <a:pt x="125182" y="35782"/>
                  </a:lnTo>
                  <a:close/>
                </a:path>
                <a:path w="504825" h="55879">
                  <a:moveTo>
                    <a:pt x="28067" y="41529"/>
                  </a:moveTo>
                  <a:lnTo>
                    <a:pt x="20193" y="42290"/>
                  </a:lnTo>
                  <a:lnTo>
                    <a:pt x="19938" y="42290"/>
                  </a:lnTo>
                  <a:lnTo>
                    <a:pt x="14605" y="42925"/>
                  </a:lnTo>
                  <a:lnTo>
                    <a:pt x="58240" y="42925"/>
                  </a:lnTo>
                  <a:lnTo>
                    <a:pt x="69140" y="41656"/>
                  </a:lnTo>
                  <a:lnTo>
                    <a:pt x="27559" y="41656"/>
                  </a:lnTo>
                  <a:lnTo>
                    <a:pt x="28067" y="41529"/>
                  </a:lnTo>
                  <a:close/>
                </a:path>
                <a:path w="504825" h="55879">
                  <a:moveTo>
                    <a:pt x="57912" y="37211"/>
                  </a:moveTo>
                  <a:lnTo>
                    <a:pt x="46736" y="38354"/>
                  </a:lnTo>
                  <a:lnTo>
                    <a:pt x="46355" y="38354"/>
                  </a:lnTo>
                  <a:lnTo>
                    <a:pt x="35940" y="40131"/>
                  </a:lnTo>
                  <a:lnTo>
                    <a:pt x="27559" y="41656"/>
                  </a:lnTo>
                  <a:lnTo>
                    <a:pt x="69140" y="41656"/>
                  </a:lnTo>
                  <a:lnTo>
                    <a:pt x="83312" y="40005"/>
                  </a:lnTo>
                  <a:lnTo>
                    <a:pt x="83438" y="39877"/>
                  </a:lnTo>
                  <a:lnTo>
                    <a:pt x="109101" y="37337"/>
                  </a:lnTo>
                  <a:lnTo>
                    <a:pt x="57531" y="37337"/>
                  </a:lnTo>
                  <a:lnTo>
                    <a:pt x="57912" y="37211"/>
                  </a:lnTo>
                  <a:close/>
                </a:path>
                <a:path w="504825" h="55879">
                  <a:moveTo>
                    <a:pt x="69723" y="35179"/>
                  </a:moveTo>
                  <a:lnTo>
                    <a:pt x="57531" y="37337"/>
                  </a:lnTo>
                  <a:lnTo>
                    <a:pt x="109101" y="37337"/>
                  </a:lnTo>
                  <a:lnTo>
                    <a:pt x="125182" y="35782"/>
                  </a:lnTo>
                  <a:lnTo>
                    <a:pt x="126529" y="35306"/>
                  </a:lnTo>
                  <a:lnTo>
                    <a:pt x="69342" y="35306"/>
                  </a:lnTo>
                  <a:lnTo>
                    <a:pt x="69723" y="35179"/>
                  </a:lnTo>
                  <a:close/>
                </a:path>
                <a:path w="504825" h="55879">
                  <a:moveTo>
                    <a:pt x="121412" y="23494"/>
                  </a:moveTo>
                  <a:lnTo>
                    <a:pt x="112522" y="25781"/>
                  </a:lnTo>
                  <a:lnTo>
                    <a:pt x="102870" y="27939"/>
                  </a:lnTo>
                  <a:lnTo>
                    <a:pt x="92583" y="30099"/>
                  </a:lnTo>
                  <a:lnTo>
                    <a:pt x="81534" y="32257"/>
                  </a:lnTo>
                  <a:lnTo>
                    <a:pt x="81152" y="32257"/>
                  </a:lnTo>
                  <a:lnTo>
                    <a:pt x="69342" y="35306"/>
                  </a:lnTo>
                  <a:lnTo>
                    <a:pt x="126529" y="35306"/>
                  </a:lnTo>
                  <a:lnTo>
                    <a:pt x="131190" y="33655"/>
                  </a:lnTo>
                  <a:lnTo>
                    <a:pt x="131722" y="33655"/>
                  </a:lnTo>
                  <a:lnTo>
                    <a:pt x="136398" y="32512"/>
                  </a:lnTo>
                  <a:lnTo>
                    <a:pt x="136144" y="32512"/>
                  </a:lnTo>
                  <a:lnTo>
                    <a:pt x="138785" y="32004"/>
                  </a:lnTo>
                  <a:lnTo>
                    <a:pt x="137795" y="32004"/>
                  </a:lnTo>
                  <a:lnTo>
                    <a:pt x="137160" y="31876"/>
                  </a:lnTo>
                  <a:lnTo>
                    <a:pt x="137758" y="31876"/>
                  </a:lnTo>
                  <a:lnTo>
                    <a:pt x="136525" y="31750"/>
                  </a:lnTo>
                  <a:lnTo>
                    <a:pt x="134365" y="30861"/>
                  </a:lnTo>
                  <a:lnTo>
                    <a:pt x="134365" y="23749"/>
                  </a:lnTo>
                  <a:lnTo>
                    <a:pt x="120776" y="23749"/>
                  </a:lnTo>
                  <a:lnTo>
                    <a:pt x="121412" y="23494"/>
                  </a:lnTo>
                  <a:close/>
                </a:path>
                <a:path w="504825" h="55879">
                  <a:moveTo>
                    <a:pt x="131722" y="33655"/>
                  </a:moveTo>
                  <a:lnTo>
                    <a:pt x="131190" y="33655"/>
                  </a:lnTo>
                  <a:lnTo>
                    <a:pt x="130683" y="33908"/>
                  </a:lnTo>
                  <a:lnTo>
                    <a:pt x="131722" y="33655"/>
                  </a:lnTo>
                  <a:close/>
                </a:path>
                <a:path w="504825" h="55879">
                  <a:moveTo>
                    <a:pt x="137758" y="31876"/>
                  </a:moveTo>
                  <a:lnTo>
                    <a:pt x="137160" y="31876"/>
                  </a:lnTo>
                  <a:lnTo>
                    <a:pt x="137795" y="32004"/>
                  </a:lnTo>
                  <a:lnTo>
                    <a:pt x="137758" y="31876"/>
                  </a:lnTo>
                  <a:close/>
                </a:path>
                <a:path w="504825" h="55879">
                  <a:moveTo>
                    <a:pt x="139446" y="31876"/>
                  </a:moveTo>
                  <a:lnTo>
                    <a:pt x="137758" y="31876"/>
                  </a:lnTo>
                  <a:lnTo>
                    <a:pt x="137795" y="32004"/>
                  </a:lnTo>
                  <a:lnTo>
                    <a:pt x="138785" y="32004"/>
                  </a:lnTo>
                  <a:lnTo>
                    <a:pt x="139446" y="31876"/>
                  </a:lnTo>
                  <a:close/>
                </a:path>
                <a:path w="504825" h="55879">
                  <a:moveTo>
                    <a:pt x="134365" y="19938"/>
                  </a:moveTo>
                  <a:lnTo>
                    <a:pt x="134365" y="30861"/>
                  </a:lnTo>
                  <a:lnTo>
                    <a:pt x="136525" y="31750"/>
                  </a:lnTo>
                  <a:lnTo>
                    <a:pt x="136606" y="30099"/>
                  </a:lnTo>
                  <a:lnTo>
                    <a:pt x="136639" y="27939"/>
                  </a:lnTo>
                  <a:lnTo>
                    <a:pt x="134365" y="19938"/>
                  </a:lnTo>
                  <a:close/>
                </a:path>
                <a:path w="504825" h="55879">
                  <a:moveTo>
                    <a:pt x="136702" y="28160"/>
                  </a:moveTo>
                  <a:lnTo>
                    <a:pt x="136525" y="31750"/>
                  </a:lnTo>
                  <a:lnTo>
                    <a:pt x="137722" y="31750"/>
                  </a:lnTo>
                  <a:lnTo>
                    <a:pt x="136702" y="28160"/>
                  </a:lnTo>
                  <a:close/>
                </a:path>
                <a:path w="504825" h="55879">
                  <a:moveTo>
                    <a:pt x="137109" y="19938"/>
                  </a:moveTo>
                  <a:lnTo>
                    <a:pt x="134365" y="19938"/>
                  </a:lnTo>
                  <a:lnTo>
                    <a:pt x="136702" y="28160"/>
                  </a:lnTo>
                  <a:lnTo>
                    <a:pt x="137109" y="19938"/>
                  </a:lnTo>
                  <a:close/>
                </a:path>
                <a:path w="504825" h="55879">
                  <a:moveTo>
                    <a:pt x="137160" y="18923"/>
                  </a:moveTo>
                  <a:lnTo>
                    <a:pt x="136525" y="19050"/>
                  </a:lnTo>
                  <a:lnTo>
                    <a:pt x="133350" y="19812"/>
                  </a:lnTo>
                  <a:lnTo>
                    <a:pt x="127508" y="21336"/>
                  </a:lnTo>
                  <a:lnTo>
                    <a:pt x="126873" y="21589"/>
                  </a:lnTo>
                  <a:lnTo>
                    <a:pt x="120776" y="23749"/>
                  </a:lnTo>
                  <a:lnTo>
                    <a:pt x="134365" y="23749"/>
                  </a:lnTo>
                  <a:lnTo>
                    <a:pt x="134365" y="19938"/>
                  </a:lnTo>
                  <a:lnTo>
                    <a:pt x="137109" y="19938"/>
                  </a:lnTo>
                  <a:lnTo>
                    <a:pt x="137160" y="18923"/>
                  </a:lnTo>
                  <a:close/>
                </a:path>
                <a:path w="504825" h="55879">
                  <a:moveTo>
                    <a:pt x="447881" y="18287"/>
                  </a:moveTo>
                  <a:lnTo>
                    <a:pt x="446786" y="18287"/>
                  </a:lnTo>
                  <a:lnTo>
                    <a:pt x="446532" y="18414"/>
                  </a:lnTo>
                  <a:lnTo>
                    <a:pt x="447881" y="18287"/>
                  </a:lnTo>
                  <a:close/>
                </a:path>
                <a:path w="504825" h="55879">
                  <a:moveTo>
                    <a:pt x="496760" y="13335"/>
                  </a:moveTo>
                  <a:lnTo>
                    <a:pt x="494664" y="13335"/>
                  </a:lnTo>
                  <a:lnTo>
                    <a:pt x="494030" y="13462"/>
                  </a:lnTo>
                  <a:lnTo>
                    <a:pt x="496760" y="13335"/>
                  </a:lnTo>
                  <a:close/>
                </a:path>
                <a:path w="504825" h="55879">
                  <a:moveTo>
                    <a:pt x="492251" y="507"/>
                  </a:moveTo>
                  <a:lnTo>
                    <a:pt x="491871" y="635"/>
                  </a:lnTo>
                  <a:lnTo>
                    <a:pt x="482853" y="1905"/>
                  </a:lnTo>
                  <a:lnTo>
                    <a:pt x="491109" y="11175"/>
                  </a:lnTo>
                  <a:lnTo>
                    <a:pt x="492251" y="11430"/>
                  </a:lnTo>
                  <a:lnTo>
                    <a:pt x="500125" y="12192"/>
                  </a:lnTo>
                  <a:lnTo>
                    <a:pt x="498786" y="5964"/>
                  </a:lnTo>
                  <a:lnTo>
                    <a:pt x="492251" y="507"/>
                  </a:lnTo>
                  <a:close/>
                </a:path>
                <a:path w="504825" h="55879">
                  <a:moveTo>
                    <a:pt x="498786" y="5964"/>
                  </a:moveTo>
                  <a:lnTo>
                    <a:pt x="500125" y="12192"/>
                  </a:lnTo>
                  <a:lnTo>
                    <a:pt x="502261" y="12192"/>
                  </a:lnTo>
                  <a:lnTo>
                    <a:pt x="503300" y="11811"/>
                  </a:lnTo>
                  <a:lnTo>
                    <a:pt x="504571" y="10794"/>
                  </a:lnTo>
                  <a:lnTo>
                    <a:pt x="498786" y="5964"/>
                  </a:lnTo>
                  <a:close/>
                </a:path>
                <a:path w="504825" h="55879">
                  <a:moveTo>
                    <a:pt x="481711" y="1269"/>
                  </a:moveTo>
                  <a:lnTo>
                    <a:pt x="445262" y="4444"/>
                  </a:lnTo>
                  <a:lnTo>
                    <a:pt x="445008" y="4444"/>
                  </a:lnTo>
                  <a:lnTo>
                    <a:pt x="419481" y="7746"/>
                  </a:lnTo>
                  <a:lnTo>
                    <a:pt x="488055" y="7746"/>
                  </a:lnTo>
                  <a:lnTo>
                    <a:pt x="482853" y="1905"/>
                  </a:lnTo>
                  <a:lnTo>
                    <a:pt x="486460" y="1396"/>
                  </a:lnTo>
                  <a:lnTo>
                    <a:pt x="481457" y="1396"/>
                  </a:lnTo>
                  <a:lnTo>
                    <a:pt x="481711" y="1269"/>
                  </a:lnTo>
                  <a:close/>
                </a:path>
                <a:path w="504825" h="55879">
                  <a:moveTo>
                    <a:pt x="497613" y="507"/>
                  </a:moveTo>
                  <a:lnTo>
                    <a:pt x="492251" y="507"/>
                  </a:lnTo>
                  <a:lnTo>
                    <a:pt x="498786" y="5964"/>
                  </a:lnTo>
                  <a:lnTo>
                    <a:pt x="497613" y="507"/>
                  </a:lnTo>
                  <a:close/>
                </a:path>
                <a:path w="504825" h="55879">
                  <a:moveTo>
                    <a:pt x="494030" y="0"/>
                  </a:moveTo>
                  <a:lnTo>
                    <a:pt x="493013" y="0"/>
                  </a:lnTo>
                  <a:lnTo>
                    <a:pt x="481457" y="1396"/>
                  </a:lnTo>
                  <a:lnTo>
                    <a:pt x="486460" y="1396"/>
                  </a:lnTo>
                  <a:lnTo>
                    <a:pt x="491871" y="635"/>
                  </a:lnTo>
                  <a:lnTo>
                    <a:pt x="492251" y="507"/>
                  </a:lnTo>
                  <a:lnTo>
                    <a:pt x="497613" y="507"/>
                  </a:lnTo>
                  <a:lnTo>
                    <a:pt x="499490" y="254"/>
                  </a:lnTo>
                  <a:lnTo>
                    <a:pt x="49403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20" name="object 13" descr=""/>
            <p:cNvPicPr/>
            <p:nvPr/>
          </p:nvPicPr>
          <p:blipFill>
            <a:blip r:embed="rId4"/>
            <a:stretch/>
          </p:blipFill>
          <p:spPr>
            <a:xfrm>
              <a:off x="4573080" y="3884040"/>
              <a:ext cx="143280" cy="2178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21" name="object 14" descr=""/>
          <p:cNvPicPr/>
          <p:nvPr/>
        </p:nvPicPr>
        <p:blipFill>
          <a:blip r:embed="rId5"/>
          <a:stretch/>
        </p:blipFill>
        <p:spPr>
          <a:xfrm>
            <a:off x="4979880" y="3747240"/>
            <a:ext cx="396720" cy="320040"/>
          </a:xfrm>
          <a:prstGeom prst="rect">
            <a:avLst/>
          </a:prstGeom>
          <a:ln w="0">
            <a:noFill/>
          </a:ln>
        </p:spPr>
      </p:pic>
      <p:pic>
        <p:nvPicPr>
          <p:cNvPr id="222" name="object 15" descr=""/>
          <p:cNvPicPr/>
          <p:nvPr/>
        </p:nvPicPr>
        <p:blipFill>
          <a:blip r:embed="rId6"/>
          <a:stretch/>
        </p:blipFill>
        <p:spPr>
          <a:xfrm>
            <a:off x="5486400" y="3883680"/>
            <a:ext cx="118440" cy="107640"/>
          </a:xfrm>
          <a:prstGeom prst="rect">
            <a:avLst/>
          </a:prstGeom>
          <a:ln w="0">
            <a:noFill/>
          </a:ln>
        </p:spPr>
      </p:pic>
      <p:grpSp>
        <p:nvGrpSpPr>
          <p:cNvPr id="223" name="object 16"/>
          <p:cNvGrpSpPr/>
          <p:nvPr/>
        </p:nvGrpSpPr>
        <p:grpSpPr>
          <a:xfrm>
            <a:off x="5716800" y="1750680"/>
            <a:ext cx="6163920" cy="2702160"/>
            <a:chOff x="5716800" y="1750680"/>
            <a:chExt cx="6163920" cy="2702160"/>
          </a:xfrm>
        </p:grpSpPr>
        <p:pic>
          <p:nvPicPr>
            <p:cNvPr id="224" name="object 17" descr=""/>
            <p:cNvPicPr/>
            <p:nvPr/>
          </p:nvPicPr>
          <p:blipFill>
            <a:blip r:embed="rId7"/>
            <a:stretch/>
          </p:blipFill>
          <p:spPr>
            <a:xfrm>
              <a:off x="5716800" y="3833640"/>
              <a:ext cx="564480" cy="14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object 18" descr=""/>
            <p:cNvPicPr/>
            <p:nvPr/>
          </p:nvPicPr>
          <p:blipFill>
            <a:blip r:embed="rId8"/>
            <a:stretch/>
          </p:blipFill>
          <p:spPr>
            <a:xfrm>
              <a:off x="5893920" y="3678480"/>
              <a:ext cx="2006280" cy="593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6" name="object 19" descr=""/>
            <p:cNvPicPr/>
            <p:nvPr/>
          </p:nvPicPr>
          <p:blipFill>
            <a:blip r:embed="rId9"/>
            <a:stretch/>
          </p:blipFill>
          <p:spPr>
            <a:xfrm>
              <a:off x="8088840" y="3715920"/>
              <a:ext cx="755280" cy="138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object 20" descr=""/>
            <p:cNvPicPr/>
            <p:nvPr/>
          </p:nvPicPr>
          <p:blipFill>
            <a:blip r:embed="rId10"/>
            <a:stretch/>
          </p:blipFill>
          <p:spPr>
            <a:xfrm>
              <a:off x="10888920" y="3459240"/>
              <a:ext cx="321480" cy="244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object 21" descr=""/>
            <p:cNvPicPr/>
            <p:nvPr/>
          </p:nvPicPr>
          <p:blipFill>
            <a:blip r:embed="rId11"/>
            <a:stretch/>
          </p:blipFill>
          <p:spPr>
            <a:xfrm>
              <a:off x="9843840" y="3462840"/>
              <a:ext cx="1890360" cy="99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9" name="object 22"/>
            <p:cNvSpPr/>
            <p:nvPr/>
          </p:nvSpPr>
          <p:spPr>
            <a:xfrm>
              <a:off x="11312640" y="3727800"/>
              <a:ext cx="132480" cy="360360"/>
            </a:xfrm>
            <a:custGeom>
              <a:avLst/>
              <a:gdLst/>
              <a:ahLst/>
              <a:rect l="l" t="t" r="r" b="b"/>
              <a:pathLst>
                <a:path w="132715" h="360679">
                  <a:moveTo>
                    <a:pt x="106057" y="127635"/>
                  </a:moveTo>
                  <a:lnTo>
                    <a:pt x="106045" y="127762"/>
                  </a:lnTo>
                  <a:lnTo>
                    <a:pt x="106057" y="127635"/>
                  </a:lnTo>
                  <a:close/>
                </a:path>
                <a:path w="132715" h="360679">
                  <a:moveTo>
                    <a:pt x="132207" y="4572"/>
                  </a:moveTo>
                  <a:lnTo>
                    <a:pt x="119888" y="0"/>
                  </a:lnTo>
                  <a:lnTo>
                    <a:pt x="104140" y="41656"/>
                  </a:lnTo>
                  <a:lnTo>
                    <a:pt x="103759" y="42926"/>
                  </a:lnTo>
                  <a:lnTo>
                    <a:pt x="99568" y="66675"/>
                  </a:lnTo>
                  <a:lnTo>
                    <a:pt x="99568" y="66802"/>
                  </a:lnTo>
                  <a:lnTo>
                    <a:pt x="96443" y="86207"/>
                  </a:lnTo>
                  <a:lnTo>
                    <a:pt x="51142" y="112128"/>
                  </a:lnTo>
                  <a:lnTo>
                    <a:pt x="0" y="111760"/>
                  </a:lnTo>
                  <a:lnTo>
                    <a:pt x="0" y="124714"/>
                  </a:lnTo>
                  <a:lnTo>
                    <a:pt x="52959" y="124460"/>
                  </a:lnTo>
                  <a:lnTo>
                    <a:pt x="56007" y="123571"/>
                  </a:lnTo>
                  <a:lnTo>
                    <a:pt x="74244" y="112903"/>
                  </a:lnTo>
                  <a:lnTo>
                    <a:pt x="80772" y="109093"/>
                  </a:lnTo>
                  <a:lnTo>
                    <a:pt x="80899" y="108966"/>
                  </a:lnTo>
                  <a:lnTo>
                    <a:pt x="94284" y="100520"/>
                  </a:lnTo>
                  <a:lnTo>
                    <a:pt x="91186" y="125984"/>
                  </a:lnTo>
                  <a:lnTo>
                    <a:pt x="87884" y="157480"/>
                  </a:lnTo>
                  <a:lnTo>
                    <a:pt x="87820" y="159004"/>
                  </a:lnTo>
                  <a:lnTo>
                    <a:pt x="86360" y="188087"/>
                  </a:lnTo>
                  <a:lnTo>
                    <a:pt x="85598" y="215646"/>
                  </a:lnTo>
                  <a:lnTo>
                    <a:pt x="85471" y="278130"/>
                  </a:lnTo>
                  <a:lnTo>
                    <a:pt x="85445" y="278511"/>
                  </a:lnTo>
                  <a:lnTo>
                    <a:pt x="85432" y="278892"/>
                  </a:lnTo>
                  <a:lnTo>
                    <a:pt x="84836" y="292671"/>
                  </a:lnTo>
                  <a:lnTo>
                    <a:pt x="84797" y="292862"/>
                  </a:lnTo>
                  <a:lnTo>
                    <a:pt x="82880" y="304101"/>
                  </a:lnTo>
                  <a:lnTo>
                    <a:pt x="82931" y="303911"/>
                  </a:lnTo>
                  <a:lnTo>
                    <a:pt x="82804" y="304546"/>
                  </a:lnTo>
                  <a:lnTo>
                    <a:pt x="82880" y="304101"/>
                  </a:lnTo>
                  <a:lnTo>
                    <a:pt x="82753" y="304546"/>
                  </a:lnTo>
                  <a:lnTo>
                    <a:pt x="80086" y="314388"/>
                  </a:lnTo>
                  <a:lnTo>
                    <a:pt x="79959" y="314706"/>
                  </a:lnTo>
                  <a:lnTo>
                    <a:pt x="76314" y="323303"/>
                  </a:lnTo>
                  <a:lnTo>
                    <a:pt x="68846" y="331419"/>
                  </a:lnTo>
                  <a:lnTo>
                    <a:pt x="52578" y="341630"/>
                  </a:lnTo>
                  <a:lnTo>
                    <a:pt x="52959" y="341376"/>
                  </a:lnTo>
                  <a:lnTo>
                    <a:pt x="52489" y="341630"/>
                  </a:lnTo>
                  <a:lnTo>
                    <a:pt x="37909" y="349592"/>
                  </a:lnTo>
                  <a:lnTo>
                    <a:pt x="37490" y="349758"/>
                  </a:lnTo>
                  <a:lnTo>
                    <a:pt x="23368" y="355727"/>
                  </a:lnTo>
                  <a:lnTo>
                    <a:pt x="41148" y="360553"/>
                  </a:lnTo>
                  <a:lnTo>
                    <a:pt x="42545" y="360045"/>
                  </a:lnTo>
                  <a:lnTo>
                    <a:pt x="59309" y="353060"/>
                  </a:lnTo>
                  <a:lnTo>
                    <a:pt x="65773" y="349504"/>
                  </a:lnTo>
                  <a:lnTo>
                    <a:pt x="77343" y="343154"/>
                  </a:lnTo>
                  <a:lnTo>
                    <a:pt x="78867" y="341884"/>
                  </a:lnTo>
                  <a:lnTo>
                    <a:pt x="88138" y="332740"/>
                  </a:lnTo>
                  <a:lnTo>
                    <a:pt x="88760" y="331851"/>
                  </a:lnTo>
                  <a:lnTo>
                    <a:pt x="89560" y="330708"/>
                  </a:lnTo>
                  <a:lnTo>
                    <a:pt x="89662" y="330581"/>
                  </a:lnTo>
                  <a:lnTo>
                    <a:pt x="92379" y="324485"/>
                  </a:lnTo>
                  <a:lnTo>
                    <a:pt x="93345" y="322326"/>
                  </a:lnTo>
                  <a:lnTo>
                    <a:pt x="94488" y="319786"/>
                  </a:lnTo>
                  <a:lnTo>
                    <a:pt x="94869" y="318643"/>
                  </a:lnTo>
                  <a:lnTo>
                    <a:pt x="96202" y="313690"/>
                  </a:lnTo>
                  <a:lnTo>
                    <a:pt x="97790" y="307848"/>
                  </a:lnTo>
                  <a:lnTo>
                    <a:pt x="98463" y="303911"/>
                  </a:lnTo>
                  <a:lnTo>
                    <a:pt x="100076" y="294513"/>
                  </a:lnTo>
                  <a:lnTo>
                    <a:pt x="100203" y="293624"/>
                  </a:lnTo>
                  <a:lnTo>
                    <a:pt x="100279" y="291973"/>
                  </a:lnTo>
                  <a:lnTo>
                    <a:pt x="100965" y="278892"/>
                  </a:lnTo>
                  <a:lnTo>
                    <a:pt x="100838" y="215646"/>
                  </a:lnTo>
                  <a:lnTo>
                    <a:pt x="101473" y="188849"/>
                  </a:lnTo>
                  <a:lnTo>
                    <a:pt x="101485" y="188595"/>
                  </a:lnTo>
                  <a:lnTo>
                    <a:pt x="102971" y="159004"/>
                  </a:lnTo>
                  <a:lnTo>
                    <a:pt x="102997" y="158623"/>
                  </a:lnTo>
                  <a:lnTo>
                    <a:pt x="102870" y="159004"/>
                  </a:lnTo>
                  <a:lnTo>
                    <a:pt x="106019" y="127762"/>
                  </a:lnTo>
                  <a:lnTo>
                    <a:pt x="109435" y="96647"/>
                  </a:lnTo>
                  <a:lnTo>
                    <a:pt x="109474" y="96393"/>
                  </a:lnTo>
                  <a:lnTo>
                    <a:pt x="109347" y="96647"/>
                  </a:lnTo>
                  <a:lnTo>
                    <a:pt x="110667" y="87845"/>
                  </a:lnTo>
                  <a:lnTo>
                    <a:pt x="119380" y="79756"/>
                  </a:lnTo>
                  <a:lnTo>
                    <a:pt x="111569" y="81965"/>
                  </a:lnTo>
                  <a:lnTo>
                    <a:pt x="113538" y="68961"/>
                  </a:lnTo>
                  <a:lnTo>
                    <a:pt x="117132" y="46482"/>
                  </a:lnTo>
                  <a:lnTo>
                    <a:pt x="117271" y="45618"/>
                  </a:lnTo>
                  <a:lnTo>
                    <a:pt x="117424" y="45212"/>
                  </a:lnTo>
                  <a:lnTo>
                    <a:pt x="132207" y="4572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0" name="object 23" descr=""/>
            <p:cNvPicPr/>
            <p:nvPr/>
          </p:nvPicPr>
          <p:blipFill>
            <a:blip r:embed="rId12"/>
            <a:stretch/>
          </p:blipFill>
          <p:spPr>
            <a:xfrm>
              <a:off x="11347560" y="3876840"/>
              <a:ext cx="173880" cy="8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" name="object 24" descr=""/>
            <p:cNvPicPr/>
            <p:nvPr/>
          </p:nvPicPr>
          <p:blipFill>
            <a:blip r:embed="rId13"/>
            <a:stretch/>
          </p:blipFill>
          <p:spPr>
            <a:xfrm>
              <a:off x="11599560" y="3818160"/>
              <a:ext cx="281160" cy="14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2" name="object 25" descr=""/>
            <p:cNvPicPr/>
            <p:nvPr/>
          </p:nvPicPr>
          <p:blipFill>
            <a:blip r:embed="rId14"/>
            <a:stretch/>
          </p:blipFill>
          <p:spPr>
            <a:xfrm>
              <a:off x="7965720" y="4103640"/>
              <a:ext cx="313560" cy="88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object 26" descr=""/>
            <p:cNvPicPr/>
            <p:nvPr/>
          </p:nvPicPr>
          <p:blipFill>
            <a:blip r:embed="rId15"/>
            <a:stretch/>
          </p:blipFill>
          <p:spPr>
            <a:xfrm>
              <a:off x="8473320" y="4023360"/>
              <a:ext cx="539640" cy="13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object 27" descr=""/>
            <p:cNvPicPr/>
            <p:nvPr/>
          </p:nvPicPr>
          <p:blipFill>
            <a:blip r:embed="rId16"/>
            <a:stretch/>
          </p:blipFill>
          <p:spPr>
            <a:xfrm>
              <a:off x="9085320" y="3907440"/>
              <a:ext cx="132480" cy="226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5" name="object 28" descr=""/>
            <p:cNvPicPr/>
            <p:nvPr/>
          </p:nvPicPr>
          <p:blipFill>
            <a:blip r:embed="rId17"/>
            <a:stretch/>
          </p:blipFill>
          <p:spPr>
            <a:xfrm>
              <a:off x="6676200" y="1766880"/>
              <a:ext cx="3661200" cy="2365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6" name="object 29" descr=""/>
            <p:cNvPicPr/>
            <p:nvPr/>
          </p:nvPicPr>
          <p:blipFill>
            <a:blip r:embed="rId18"/>
            <a:stretch/>
          </p:blipFill>
          <p:spPr>
            <a:xfrm>
              <a:off x="10469520" y="1750680"/>
              <a:ext cx="623520" cy="464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7" name="object 30"/>
          <p:cNvSpPr/>
          <p:nvPr/>
        </p:nvSpPr>
        <p:spPr>
          <a:xfrm>
            <a:off x="6330600" y="4593240"/>
            <a:ext cx="18000" cy="34560"/>
          </a:xfrm>
          <a:custGeom>
            <a:avLst/>
            <a:gdLst/>
            <a:ahLst/>
            <a:rect l="l" t="t" r="r" b="b"/>
            <a:pathLst>
              <a:path w="18414" h="34925">
                <a:moveTo>
                  <a:pt x="0" y="0"/>
                </a:moveTo>
                <a:lnTo>
                  <a:pt x="12318" y="34925"/>
                </a:lnTo>
                <a:lnTo>
                  <a:pt x="18161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object 31"/>
          <p:cNvSpPr/>
          <p:nvPr/>
        </p:nvSpPr>
        <p:spPr>
          <a:xfrm>
            <a:off x="5930640" y="4740120"/>
            <a:ext cx="22680" cy="49680"/>
          </a:xfrm>
          <a:custGeom>
            <a:avLst/>
            <a:gdLst/>
            <a:ahLst/>
            <a:rect l="l" t="t" r="r" b="b"/>
            <a:pathLst>
              <a:path w="22860" h="50164">
                <a:moveTo>
                  <a:pt x="15367" y="19812"/>
                </a:moveTo>
                <a:lnTo>
                  <a:pt x="15240" y="19939"/>
                </a:lnTo>
                <a:lnTo>
                  <a:pt x="15367" y="19812"/>
                </a:lnTo>
                <a:close/>
              </a:path>
              <a:path w="22860" h="50164">
                <a:moveTo>
                  <a:pt x="16002" y="17780"/>
                </a:moveTo>
                <a:lnTo>
                  <a:pt x="15875" y="18034"/>
                </a:lnTo>
                <a:lnTo>
                  <a:pt x="16002" y="17780"/>
                </a:lnTo>
                <a:close/>
              </a:path>
              <a:path w="22860" h="50164">
                <a:moveTo>
                  <a:pt x="22606" y="0"/>
                </a:moveTo>
                <a:lnTo>
                  <a:pt x="16002" y="635"/>
                </a:lnTo>
                <a:lnTo>
                  <a:pt x="16002" y="762"/>
                </a:lnTo>
                <a:lnTo>
                  <a:pt x="14351" y="3556"/>
                </a:lnTo>
                <a:lnTo>
                  <a:pt x="14605" y="3302"/>
                </a:lnTo>
                <a:lnTo>
                  <a:pt x="12827" y="5842"/>
                </a:lnTo>
                <a:lnTo>
                  <a:pt x="12192" y="7493"/>
                </a:lnTo>
                <a:lnTo>
                  <a:pt x="12192" y="9004"/>
                </a:lnTo>
                <a:lnTo>
                  <a:pt x="12065" y="9144"/>
                </a:lnTo>
                <a:lnTo>
                  <a:pt x="11303" y="11176"/>
                </a:lnTo>
                <a:lnTo>
                  <a:pt x="11303" y="12446"/>
                </a:lnTo>
                <a:lnTo>
                  <a:pt x="11430" y="11938"/>
                </a:lnTo>
                <a:lnTo>
                  <a:pt x="11303" y="12573"/>
                </a:lnTo>
                <a:lnTo>
                  <a:pt x="11303" y="12446"/>
                </a:lnTo>
                <a:lnTo>
                  <a:pt x="11264" y="12573"/>
                </a:lnTo>
                <a:lnTo>
                  <a:pt x="10795" y="14478"/>
                </a:lnTo>
                <a:lnTo>
                  <a:pt x="11049" y="13970"/>
                </a:lnTo>
                <a:lnTo>
                  <a:pt x="10287" y="15748"/>
                </a:lnTo>
                <a:lnTo>
                  <a:pt x="10147" y="16256"/>
                </a:lnTo>
                <a:lnTo>
                  <a:pt x="9525" y="18034"/>
                </a:lnTo>
                <a:lnTo>
                  <a:pt x="9398" y="18288"/>
                </a:lnTo>
                <a:lnTo>
                  <a:pt x="8775" y="20675"/>
                </a:lnTo>
                <a:lnTo>
                  <a:pt x="7493" y="22225"/>
                </a:lnTo>
                <a:lnTo>
                  <a:pt x="6858" y="23368"/>
                </a:lnTo>
                <a:lnTo>
                  <a:pt x="6438" y="25425"/>
                </a:lnTo>
                <a:lnTo>
                  <a:pt x="4953" y="28067"/>
                </a:lnTo>
                <a:lnTo>
                  <a:pt x="4953" y="27940"/>
                </a:lnTo>
                <a:lnTo>
                  <a:pt x="4864" y="28067"/>
                </a:lnTo>
                <a:lnTo>
                  <a:pt x="3556" y="30226"/>
                </a:lnTo>
                <a:lnTo>
                  <a:pt x="2413" y="32004"/>
                </a:lnTo>
                <a:lnTo>
                  <a:pt x="2133" y="33147"/>
                </a:lnTo>
                <a:lnTo>
                  <a:pt x="0" y="47117"/>
                </a:lnTo>
                <a:lnTo>
                  <a:pt x="254" y="47155"/>
                </a:lnTo>
                <a:lnTo>
                  <a:pt x="254" y="48768"/>
                </a:lnTo>
                <a:lnTo>
                  <a:pt x="1270" y="49911"/>
                </a:lnTo>
                <a:lnTo>
                  <a:pt x="3937" y="49911"/>
                </a:lnTo>
                <a:lnTo>
                  <a:pt x="5080" y="48768"/>
                </a:lnTo>
                <a:lnTo>
                  <a:pt x="5080" y="47866"/>
                </a:lnTo>
                <a:lnTo>
                  <a:pt x="5207" y="47879"/>
                </a:lnTo>
                <a:lnTo>
                  <a:pt x="7340" y="34798"/>
                </a:lnTo>
                <a:lnTo>
                  <a:pt x="7429" y="34226"/>
                </a:lnTo>
                <a:lnTo>
                  <a:pt x="7620" y="33909"/>
                </a:lnTo>
                <a:lnTo>
                  <a:pt x="8128" y="33020"/>
                </a:lnTo>
                <a:lnTo>
                  <a:pt x="8128" y="33147"/>
                </a:lnTo>
                <a:lnTo>
                  <a:pt x="8204" y="33020"/>
                </a:lnTo>
                <a:lnTo>
                  <a:pt x="9525" y="31115"/>
                </a:lnTo>
                <a:lnTo>
                  <a:pt x="9652" y="30988"/>
                </a:lnTo>
                <a:lnTo>
                  <a:pt x="11557" y="28194"/>
                </a:lnTo>
                <a:lnTo>
                  <a:pt x="11811" y="27559"/>
                </a:lnTo>
                <a:lnTo>
                  <a:pt x="12344" y="26035"/>
                </a:lnTo>
                <a:lnTo>
                  <a:pt x="12509" y="25565"/>
                </a:lnTo>
                <a:lnTo>
                  <a:pt x="13017" y="25019"/>
                </a:lnTo>
                <a:lnTo>
                  <a:pt x="13970" y="24003"/>
                </a:lnTo>
                <a:lnTo>
                  <a:pt x="14605" y="22733"/>
                </a:lnTo>
                <a:lnTo>
                  <a:pt x="14998" y="21209"/>
                </a:lnTo>
                <a:lnTo>
                  <a:pt x="15290" y="20066"/>
                </a:lnTo>
                <a:lnTo>
                  <a:pt x="15240" y="19939"/>
                </a:lnTo>
                <a:lnTo>
                  <a:pt x="15811" y="18288"/>
                </a:lnTo>
                <a:lnTo>
                  <a:pt x="15875" y="18034"/>
                </a:lnTo>
                <a:lnTo>
                  <a:pt x="16637" y="16256"/>
                </a:lnTo>
                <a:lnTo>
                  <a:pt x="16764" y="15748"/>
                </a:lnTo>
                <a:lnTo>
                  <a:pt x="17386" y="13970"/>
                </a:lnTo>
                <a:lnTo>
                  <a:pt x="17526" y="13589"/>
                </a:lnTo>
                <a:lnTo>
                  <a:pt x="17653" y="11887"/>
                </a:lnTo>
                <a:lnTo>
                  <a:pt x="17653" y="11176"/>
                </a:lnTo>
                <a:lnTo>
                  <a:pt x="17653" y="11887"/>
                </a:lnTo>
                <a:lnTo>
                  <a:pt x="17907" y="11430"/>
                </a:lnTo>
                <a:lnTo>
                  <a:pt x="17970" y="11176"/>
                </a:lnTo>
                <a:lnTo>
                  <a:pt x="18288" y="10033"/>
                </a:lnTo>
                <a:lnTo>
                  <a:pt x="18249" y="9271"/>
                </a:lnTo>
                <a:lnTo>
                  <a:pt x="18199" y="8483"/>
                </a:lnTo>
                <a:lnTo>
                  <a:pt x="18897" y="7493"/>
                </a:lnTo>
                <a:lnTo>
                  <a:pt x="19431" y="6731"/>
                </a:lnTo>
                <a:lnTo>
                  <a:pt x="21082" y="3302"/>
                </a:lnTo>
                <a:lnTo>
                  <a:pt x="21082" y="3429"/>
                </a:lnTo>
                <a:lnTo>
                  <a:pt x="21132" y="3302"/>
                </a:lnTo>
                <a:lnTo>
                  <a:pt x="22606" y="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object 2"/>
          <p:cNvGrpSpPr/>
          <p:nvPr/>
        </p:nvGrpSpPr>
        <p:grpSpPr>
          <a:xfrm>
            <a:off x="789480" y="403920"/>
            <a:ext cx="10789920" cy="5511960"/>
            <a:chOff x="789480" y="403920"/>
            <a:chExt cx="10789920" cy="5511960"/>
          </a:xfrm>
        </p:grpSpPr>
        <p:pic>
          <p:nvPicPr>
            <p:cNvPr id="240" name="object 3" descr=""/>
            <p:cNvPicPr/>
            <p:nvPr/>
          </p:nvPicPr>
          <p:blipFill>
            <a:blip r:embed="rId1"/>
            <a:stretch/>
          </p:blipFill>
          <p:spPr>
            <a:xfrm>
              <a:off x="789480" y="403920"/>
              <a:ext cx="10231920" cy="551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1" name="object 4"/>
            <p:cNvSpPr/>
            <p:nvPr/>
          </p:nvSpPr>
          <p:spPr>
            <a:xfrm>
              <a:off x="5905440" y="1216080"/>
              <a:ext cx="5673960" cy="398880"/>
            </a:xfrm>
            <a:custGeom>
              <a:avLst/>
              <a:gdLst/>
              <a:ahLst/>
              <a:rect l="l" t="t" r="r" b="b"/>
              <a:pathLst>
                <a:path w="5674359" h="399415">
                  <a:moveTo>
                    <a:pt x="567385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673852" y="399288"/>
                  </a:lnTo>
                  <a:lnTo>
                    <a:pt x="5673852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525384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Restarting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Instruction</a:t>
            </a:r>
            <a:r>
              <a:rPr b="1" lang="en-US" sz="2000" spc="-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which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resulted</a:t>
            </a:r>
            <a:r>
              <a:rPr b="1" lang="en-US" sz="2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1" lang="en-US" sz="20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page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object 2"/>
          <p:cNvGrpSpPr/>
          <p:nvPr/>
        </p:nvGrpSpPr>
        <p:grpSpPr>
          <a:xfrm>
            <a:off x="1470600" y="500040"/>
            <a:ext cx="10108800" cy="5938560"/>
            <a:chOff x="1470600" y="500040"/>
            <a:chExt cx="10108800" cy="5938560"/>
          </a:xfrm>
        </p:grpSpPr>
        <p:pic>
          <p:nvPicPr>
            <p:cNvPr id="244" name="object 3" descr=""/>
            <p:cNvPicPr/>
            <p:nvPr/>
          </p:nvPicPr>
          <p:blipFill>
            <a:blip r:embed="rId1"/>
            <a:stretch/>
          </p:blipFill>
          <p:spPr>
            <a:xfrm>
              <a:off x="1470600" y="500040"/>
              <a:ext cx="8537040" cy="5938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5" name="object 4"/>
            <p:cNvSpPr/>
            <p:nvPr/>
          </p:nvSpPr>
          <p:spPr>
            <a:xfrm>
              <a:off x="5905440" y="1216080"/>
              <a:ext cx="5673960" cy="398880"/>
            </a:xfrm>
            <a:custGeom>
              <a:avLst/>
              <a:gdLst/>
              <a:ahLst/>
              <a:rect l="l" t="t" r="r" b="b"/>
              <a:pathLst>
                <a:path w="5674359" h="399415">
                  <a:moveTo>
                    <a:pt x="567385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673852" y="399288"/>
                  </a:lnTo>
                  <a:lnTo>
                    <a:pt x="5673852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43400" y="1232280"/>
            <a:ext cx="10704960" cy="11584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525384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Restarting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Instruction</a:t>
            </a:r>
            <a:r>
              <a:rPr b="1" lang="en-US" sz="2000" spc="-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which</a:t>
            </a:r>
            <a:r>
              <a:rPr b="1" lang="en-US" sz="2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resulted</a:t>
            </a:r>
            <a:r>
              <a:rPr b="1" lang="en-US" sz="2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in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1" lang="en-US" sz="20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page</a:t>
            </a:r>
            <a:r>
              <a:rPr b="1" lang="en-US" sz="2000" spc="-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000" spc="-12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44800" y="408240"/>
            <a:ext cx="990000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</a:t>
            </a:r>
            <a:r>
              <a:rPr b="0" lang="en-US" sz="4400" spc="-7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26" strike="noStrike">
                <a:solidFill>
                  <a:srgbClr val="000000"/>
                </a:solidFill>
                <a:latin typeface="Calibri Light"/>
              </a:rPr>
              <a:t>we</a:t>
            </a:r>
            <a:r>
              <a:rPr b="0" lang="en-US" sz="4400" spc="-1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need the</a:t>
            </a:r>
            <a:r>
              <a:rPr b="0" lang="en-US" sz="4400" spc="-26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21" strike="noStrike">
                <a:solidFill>
                  <a:srgbClr val="000000"/>
                </a:solidFill>
                <a:latin typeface="Calibri Light"/>
              </a:rPr>
              <a:t>entire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26" strike="noStrike">
                <a:solidFill>
                  <a:srgbClr val="000000"/>
                </a:solidFill>
                <a:latin typeface="Calibri Light"/>
              </a:rPr>
              <a:t>program</a:t>
            </a:r>
            <a:r>
              <a:rPr b="0" lang="en-US" sz="4400" spc="-3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</a:t>
            </a:r>
            <a:r>
              <a:rPr b="0" lang="en-US" sz="4400" spc="-7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object 3" descr=""/>
          <p:cNvPicPr/>
          <p:nvPr/>
        </p:nvPicPr>
        <p:blipFill>
          <a:blip r:embed="rId1"/>
          <a:stretch/>
        </p:blipFill>
        <p:spPr>
          <a:xfrm>
            <a:off x="639720" y="1870200"/>
            <a:ext cx="10879920" cy="32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1430000" cy="1727640"/>
          </a:xfrm>
          <a:prstGeom prst="rect">
            <a:avLst/>
          </a:prstGeom>
          <a:noFill/>
          <a:ln w="0">
            <a:noFill/>
          </a:ln>
        </p:spPr>
        <p:txBody>
          <a:bodyPr lIns="0" rIns="0" tIns="81360" bIns="0" anchor="t">
            <a:noAutofit/>
          </a:bodyPr>
          <a:p>
            <a:pPr marL="4011840" indent="-3999960">
              <a:lnSpc>
                <a:spcPts val="432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4000" spc="-12" strike="noStrike">
                <a:solidFill>
                  <a:srgbClr val="000000"/>
                </a:solidFill>
                <a:latin typeface="Calibri Light"/>
              </a:rPr>
              <a:t>Benefits</a:t>
            </a:r>
            <a:r>
              <a:rPr b="0" lang="en-US" sz="4000" spc="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in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32" strike="noStrike">
                <a:solidFill>
                  <a:srgbClr val="000000"/>
                </a:solidFill>
                <a:latin typeface="Calibri Light"/>
              </a:rPr>
              <a:t>program</a:t>
            </a:r>
            <a:r>
              <a:rPr b="0" lang="en-US" sz="4000" spc="-1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26" strike="noStrike">
                <a:solidFill>
                  <a:srgbClr val="000000"/>
                </a:solidFill>
                <a:latin typeface="Calibri Light"/>
              </a:rPr>
              <a:t>execution</a:t>
            </a:r>
            <a:r>
              <a:rPr b="0" lang="en-US" sz="4000" spc="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15" strike="noStrike">
                <a:solidFill>
                  <a:srgbClr val="000000"/>
                </a:solidFill>
                <a:latin typeface="Calibri Light"/>
              </a:rPr>
              <a:t>that</a:t>
            </a:r>
            <a:r>
              <a:rPr b="0" lang="en-US" sz="4000" spc="2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is</a:t>
            </a:r>
            <a:r>
              <a:rPr b="0" lang="en-US" sz="4000" spc="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only</a:t>
            </a:r>
            <a:r>
              <a:rPr b="0" lang="en-US" sz="4000" spc="4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partially </a:t>
            </a:r>
            <a:r>
              <a:rPr b="0" lang="en-US" sz="4000" spc="-88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in</a:t>
            </a:r>
            <a:r>
              <a:rPr b="0" lang="en-US" sz="4000" spc="-12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Calibri Light"/>
              </a:rPr>
              <a:t>memory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object 3" descr=""/>
          <p:cNvPicPr/>
          <p:nvPr/>
        </p:nvPicPr>
        <p:blipFill>
          <a:blip r:embed="rId1"/>
          <a:stretch/>
        </p:blipFill>
        <p:spPr>
          <a:xfrm>
            <a:off x="576000" y="1666800"/>
            <a:ext cx="11007000" cy="3690360"/>
          </a:xfrm>
          <a:prstGeom prst="rect">
            <a:avLst/>
          </a:prstGeom>
          <a:ln w="0">
            <a:noFill/>
          </a:ln>
        </p:spPr>
      </p:pic>
      <p:sp>
        <p:nvSpPr>
          <p:cNvPr id="131" name="object 4"/>
          <p:cNvSpPr/>
          <p:nvPr/>
        </p:nvSpPr>
        <p:spPr>
          <a:xfrm>
            <a:off x="1291680" y="5762160"/>
            <a:ext cx="9600120" cy="12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1855440" indent="-1842840">
              <a:lnSpc>
                <a:spcPts val="3280"/>
              </a:lnSpc>
              <a:spcBef>
                <a:spcPts val="269"/>
              </a:spcBef>
              <a:buNone/>
              <a:tabLst>
                <a:tab algn="l" pos="0"/>
              </a:tabLst>
            </a:pP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Thus,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running</a:t>
            </a:r>
            <a:r>
              <a:rPr b="0" lang="en-US" sz="2800" spc="18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a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program</a:t>
            </a:r>
            <a:r>
              <a:rPr b="0" lang="en-US" sz="2800" spc="18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that</a:t>
            </a:r>
            <a:r>
              <a:rPr b="0" lang="en-US" sz="2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is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not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entirely</a:t>
            </a:r>
            <a:r>
              <a:rPr b="0" lang="en-US" sz="2800" spc="9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in</a:t>
            </a:r>
            <a:r>
              <a:rPr b="0" lang="en-US" sz="2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memory</a:t>
            </a:r>
            <a:r>
              <a:rPr b="0" lang="en-US" sz="2800" spc="18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would </a:t>
            </a:r>
            <a:r>
              <a:rPr b="0" lang="en-US" sz="2800" spc="-766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benefit both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the</a:t>
            </a:r>
            <a:r>
              <a:rPr b="0" lang="en-US" sz="2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 MT"/>
              </a:rPr>
              <a:t>system</a:t>
            </a:r>
            <a:r>
              <a:rPr b="0" lang="en-US" sz="2800" spc="-15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and</a:t>
            </a:r>
            <a:r>
              <a:rPr b="0" lang="en-US" sz="2800" spc="4" strike="noStrike">
                <a:solidFill>
                  <a:srgbClr val="ff0000"/>
                </a:solidFill>
                <a:latin typeface="Arial MT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Arial MT"/>
              </a:rPr>
              <a:t>its users.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313520" y="344160"/>
            <a:ext cx="35607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 Light"/>
              </a:rPr>
              <a:t>Virtual</a:t>
            </a:r>
            <a:r>
              <a:rPr b="0" lang="en-US" sz="4400" spc="-75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object 3"/>
          <p:cNvSpPr/>
          <p:nvPr/>
        </p:nvSpPr>
        <p:spPr>
          <a:xfrm>
            <a:off x="684000" y="1395000"/>
            <a:ext cx="10753200" cy="52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 anchor="t">
            <a:spAutoFit/>
          </a:bodyPr>
          <a:p>
            <a:pPr marL="241200" indent="-228600">
              <a:lnSpc>
                <a:spcPct val="80000"/>
              </a:lnSpc>
              <a:spcBef>
                <a:spcPts val="819"/>
              </a:spcBef>
              <a:buClr>
                <a:srgbClr val="000000"/>
              </a:buClr>
              <a:buFont typeface="Arial MT"/>
              <a:buChar char="•"/>
              <a:tabLst>
                <a:tab algn="l" pos="241200"/>
              </a:tabLst>
            </a:pP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Virtual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memory is a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computer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memory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management technique that </a:t>
            </a:r>
            <a:r>
              <a:rPr b="0" lang="en-US" sz="3000" spc="-66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3000" spc="-12" strike="noStrike">
                <a:solidFill>
                  <a:srgbClr val="ff0000"/>
                </a:solidFill>
                <a:latin typeface="Calibri"/>
              </a:rPr>
              <a:t>allows</a:t>
            </a:r>
            <a:r>
              <a:rPr b="1" lang="en-US" sz="3000" spc="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1" lang="en-US" sz="3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12" strike="noStrike">
                <a:solidFill>
                  <a:srgbClr val="ff0000"/>
                </a:solidFill>
                <a:latin typeface="Calibri"/>
              </a:rPr>
              <a:t>computer</a:t>
            </a:r>
            <a:r>
              <a:rPr b="1" lang="en-US" sz="30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15" strike="noStrike">
                <a:solidFill>
                  <a:srgbClr val="ff0000"/>
                </a:solidFill>
                <a:latin typeface="Calibri"/>
              </a:rPr>
              <a:t>to</a:t>
            </a:r>
            <a:r>
              <a:rPr b="1" lang="en-US" sz="3000" spc="-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f0000"/>
                </a:solidFill>
                <a:latin typeface="Calibri"/>
              </a:rPr>
              <a:t>use </a:t>
            </a:r>
            <a:r>
              <a:rPr b="1" lang="en-US" sz="3000" spc="-15" strike="noStrike">
                <a:solidFill>
                  <a:srgbClr val="ff0000"/>
                </a:solidFill>
                <a:latin typeface="Calibri"/>
              </a:rPr>
              <a:t>more</a:t>
            </a:r>
            <a:r>
              <a:rPr b="1" lang="en-US" sz="3000" spc="-7" strike="noStrike">
                <a:solidFill>
                  <a:srgbClr val="ff0000"/>
                </a:solidFill>
                <a:latin typeface="Calibri"/>
              </a:rPr>
              <a:t> memory</a:t>
            </a:r>
            <a:r>
              <a:rPr b="1" lang="en-US" sz="300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7" strike="noStrike">
                <a:solidFill>
                  <a:srgbClr val="ff0000"/>
                </a:solidFill>
                <a:latin typeface="Calibri"/>
              </a:rPr>
              <a:t>than</a:t>
            </a:r>
            <a:r>
              <a:rPr b="1" lang="en-US" sz="3000" spc="-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15" strike="noStrike">
                <a:solidFill>
                  <a:srgbClr val="ff0000"/>
                </a:solidFill>
                <a:latin typeface="Calibri"/>
              </a:rPr>
              <a:t>physically</a:t>
            </a:r>
            <a:r>
              <a:rPr b="1" lang="en-US" sz="30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21" strike="noStrike">
                <a:solidFill>
                  <a:srgbClr val="ff0000"/>
                </a:solidFill>
                <a:latin typeface="Calibri"/>
              </a:rPr>
              <a:t>available </a:t>
            </a:r>
            <a:r>
              <a:rPr b="1" lang="en-US" sz="3000" spc="-1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temporarily</a:t>
            </a:r>
            <a:r>
              <a:rPr b="0" lang="en-US" sz="3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transferring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 from</a:t>
            </a:r>
            <a:r>
              <a:rPr b="0" lang="en-US" sz="3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RAM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 to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hard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 disk 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storage.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  <a:tabLst>
                <a:tab algn="l" pos="241200"/>
              </a:tabLst>
            </a:pPr>
            <a:endParaRPr b="0" lang="en-US" sz="3400" spc="-1" strike="noStrike">
              <a:latin typeface="Arial"/>
            </a:endParaRPr>
          </a:p>
          <a:p>
            <a:pPr marL="241200" indent="-228600">
              <a:lnSpc>
                <a:spcPts val="3546"/>
              </a:lnSpc>
              <a:buClr>
                <a:srgbClr val="ff0000"/>
              </a:buClr>
              <a:buFont typeface="Arial MT"/>
              <a:buChar char="•"/>
              <a:tabLst>
                <a:tab algn="l" pos="241200"/>
              </a:tabLst>
            </a:pPr>
            <a:r>
              <a:rPr b="1" lang="en-US" sz="3000" spc="-7" strike="noStrike">
                <a:solidFill>
                  <a:srgbClr val="ff0000"/>
                </a:solidFill>
                <a:latin typeface="Calibri"/>
              </a:rPr>
              <a:t>Major</a:t>
            </a:r>
            <a:r>
              <a:rPr b="1" lang="en-US" sz="3000" spc="-4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3000" spc="-21" strike="noStrike">
                <a:solidFill>
                  <a:srgbClr val="ff0000"/>
                </a:solidFill>
                <a:latin typeface="Calibri"/>
              </a:rPr>
              <a:t>advantage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3000" spc="-1" strike="noStrike">
              <a:latin typeface="Arial"/>
            </a:endParaRPr>
          </a:p>
          <a:p>
            <a:pPr lvl="1" marL="698400" indent="-229320">
              <a:lnSpc>
                <a:spcPts val="3005"/>
              </a:lnSpc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Programs</a:t>
            </a:r>
            <a:r>
              <a:rPr b="0" lang="en-US" sz="26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can </a:t>
            </a:r>
            <a:r>
              <a:rPr b="0" lang="en-US" sz="2600" spc="-7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larger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than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physical</a:t>
            </a:r>
            <a:r>
              <a:rPr b="0" lang="en-US" sz="2600" spc="-26" strike="noStrike">
                <a:solidFill>
                  <a:srgbClr val="000000"/>
                </a:solidFill>
                <a:latin typeface="Calibri"/>
              </a:rPr>
              <a:t> memory.</a:t>
            </a:r>
            <a:endParaRPr b="0" lang="en-US" sz="2600" spc="-1" strike="noStrike">
              <a:latin typeface="Arial"/>
            </a:endParaRPr>
          </a:p>
          <a:p>
            <a:pPr lvl="1" marL="698400" indent="-229320">
              <a:lnSpc>
                <a:spcPts val="3061"/>
              </a:lnSpc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It</a:t>
            </a:r>
            <a:r>
              <a:rPr b="0" lang="en-US" sz="26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provides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an</a:t>
            </a:r>
            <a:r>
              <a:rPr b="0" lang="en-US" sz="26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efficient</a:t>
            </a:r>
            <a:r>
              <a:rPr b="0" lang="en-US" sz="26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mechanism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26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6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process</a:t>
            </a:r>
            <a:r>
              <a:rPr b="0" lang="en-US" sz="26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00000"/>
                </a:solidFill>
                <a:latin typeface="Calibri"/>
              </a:rPr>
              <a:t>creation.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699120"/>
              </a:tabLst>
            </a:pPr>
            <a:endParaRPr b="0" lang="en-US" sz="3200" spc="-1" strike="noStrike">
              <a:latin typeface="Arial"/>
            </a:endParaRPr>
          </a:p>
          <a:p>
            <a:pPr marL="241200" indent="-228600">
              <a:lnSpc>
                <a:spcPts val="2880"/>
              </a:lnSpc>
              <a:buClr>
                <a:srgbClr val="000000"/>
              </a:buClr>
              <a:buFont typeface="Arial MT"/>
              <a:buChar char="•"/>
              <a:tabLst>
                <a:tab algn="l" pos="241200"/>
              </a:tabLst>
            </a:pP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May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substantially decrease performance 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it is 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used </a:t>
            </a:r>
            <a:r>
              <a:rPr b="0" lang="en-US" sz="3000" spc="-26" strike="noStrike">
                <a:solidFill>
                  <a:srgbClr val="000000"/>
                </a:solidFill>
                <a:latin typeface="Calibri"/>
              </a:rPr>
              <a:t>carelessly. </a:t>
            </a:r>
            <a:r>
              <a:rPr b="0" lang="en-US" sz="3000" spc="-66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Chapter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# 10</a:t>
            </a:r>
            <a:r>
              <a:rPr b="0" lang="en-US" sz="30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examines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 how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 it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 implemented,</a:t>
            </a:r>
            <a:r>
              <a:rPr b="0" lang="en-US" sz="3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21" strike="noStrike">
                <a:solidFill>
                  <a:srgbClr val="000000"/>
                </a:solidFill>
                <a:latin typeface="Calibri"/>
              </a:rPr>
              <a:t>explore</a:t>
            </a:r>
            <a:r>
              <a:rPr b="0" lang="en-US" sz="3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its </a:t>
            </a:r>
            <a:r>
              <a:rPr b="0" lang="en-US" sz="30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complexity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3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000" spc="-12" strike="noStrike">
                <a:solidFill>
                  <a:srgbClr val="000000"/>
                </a:solidFill>
                <a:latin typeface="Calibri"/>
              </a:rPr>
              <a:t>benefits.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00760" y="344160"/>
            <a:ext cx="579096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4400" spc="-7" strike="noStrike">
                <a:solidFill>
                  <a:srgbClr val="000000"/>
                </a:solidFill>
                <a:latin typeface="Calibri Light"/>
              </a:rPr>
              <a:t>Virtual</a:t>
            </a:r>
            <a:r>
              <a:rPr b="0" lang="en-US" sz="4400" spc="-2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Memory</a:t>
            </a:r>
            <a:r>
              <a:rPr b="0" lang="en-US" sz="4400" spc="-2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06" strike="noStrike">
                <a:solidFill>
                  <a:srgbClr val="000000"/>
                </a:solidFill>
                <a:latin typeface="Calibri Light"/>
              </a:rPr>
              <a:t>Vs</a:t>
            </a:r>
            <a:r>
              <a:rPr b="0" lang="en-US" sz="4400" spc="-15" strike="noStrike">
                <a:solidFill>
                  <a:srgbClr val="000000"/>
                </a:solidFill>
                <a:latin typeface="Calibri Light"/>
              </a:rPr>
              <a:t> Paging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object 3"/>
          <p:cNvSpPr/>
          <p:nvPr/>
        </p:nvSpPr>
        <p:spPr>
          <a:xfrm>
            <a:off x="632520" y="1338120"/>
            <a:ext cx="10766880" cy="56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960" bIns="0" anchor="t">
            <a:spAutoFit/>
          </a:bodyPr>
          <a:p>
            <a:pPr marL="241200" indent="-228600">
              <a:lnSpc>
                <a:spcPts val="2690"/>
              </a:lnSpc>
              <a:spcBef>
                <a:spcPts val="740"/>
              </a:spcBef>
              <a:buClr>
                <a:srgbClr val="ff0000"/>
              </a:buClr>
              <a:buFont typeface="Arial MT"/>
              <a:buChar char="•"/>
              <a:tabLst>
                <a:tab algn="l" pos="241200"/>
              </a:tabLst>
            </a:pP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Virtual</a:t>
            </a:r>
            <a:r>
              <a:rPr b="0" lang="en-US" sz="280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memory</a:t>
            </a:r>
            <a:r>
              <a:rPr b="0" lang="en-US" sz="2800" spc="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and</a:t>
            </a:r>
            <a:r>
              <a:rPr b="0" lang="en-US" sz="2800" spc="1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ff0000"/>
                </a:solidFill>
                <a:latin typeface="Calibri"/>
              </a:rPr>
              <a:t>paging</a:t>
            </a:r>
            <a:r>
              <a:rPr b="0" lang="en-US" sz="28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ff0000"/>
                </a:solidFill>
                <a:latin typeface="Calibri"/>
              </a:rPr>
              <a:t>are</a:t>
            </a:r>
            <a:r>
              <a:rPr b="0" lang="en-US" sz="280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closely</a:t>
            </a:r>
            <a:r>
              <a:rPr b="0" lang="en-US" sz="2800" spc="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ff0000"/>
                </a:solidFill>
                <a:latin typeface="Calibri"/>
              </a:rPr>
              <a:t>related</a:t>
            </a:r>
            <a:r>
              <a:rPr b="0" lang="en-US" sz="280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ff0000"/>
                </a:solidFill>
                <a:latin typeface="Calibri"/>
              </a:rPr>
              <a:t>concepts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8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but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they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are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not </a:t>
            </a:r>
            <a:r>
              <a:rPr b="0" lang="en-US" sz="2800" spc="-61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exactly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same.</a:t>
            </a:r>
            <a:endParaRPr b="0" lang="en-US" sz="2800" spc="-1" strike="noStrike">
              <a:latin typeface="Arial"/>
            </a:endParaRPr>
          </a:p>
          <a:p>
            <a:pPr marL="241200" indent="-228600">
              <a:lnSpc>
                <a:spcPts val="2690"/>
              </a:lnSpc>
              <a:spcBef>
                <a:spcPts val="995"/>
              </a:spcBef>
              <a:buClr>
                <a:srgbClr val="ff0000"/>
              </a:buClr>
              <a:buFont typeface="Arial MT"/>
              <a:buChar char="•"/>
              <a:tabLst>
                <a:tab algn="l" pos="241200"/>
              </a:tabLst>
            </a:pPr>
            <a:r>
              <a:rPr b="1" lang="en-US" sz="2800" spc="-7" strike="noStrike">
                <a:solidFill>
                  <a:srgbClr val="ff0000"/>
                </a:solidFill>
                <a:latin typeface="Calibri"/>
              </a:rPr>
              <a:t>Virtual</a:t>
            </a:r>
            <a:r>
              <a:rPr b="1" lang="en-US" sz="2800" spc="1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2800" spc="-7" strike="noStrike">
                <a:solidFill>
                  <a:srgbClr val="ff0000"/>
                </a:solidFill>
                <a:latin typeface="Calibri"/>
              </a:rPr>
              <a:t>memory</a:t>
            </a:r>
            <a:r>
              <a:rPr b="1" lang="en-US" sz="2800" spc="1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35" strike="noStrike">
                <a:solidFill>
                  <a:srgbClr val="001f5f"/>
                </a:solidFill>
                <a:latin typeface="Calibri"/>
              </a:rPr>
              <a:t>refers</a:t>
            </a:r>
            <a:r>
              <a:rPr b="0" lang="en-US" sz="2800" spc="9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1f5f"/>
                </a:solidFill>
                <a:latin typeface="Calibri"/>
              </a:rPr>
              <a:t>to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 the</a:t>
            </a: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technique</a:t>
            </a:r>
            <a:r>
              <a:rPr b="0" lang="en-US" sz="2800" spc="3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of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using</a:t>
            </a:r>
            <a:r>
              <a:rPr b="0" lang="en-US" sz="2800" spc="1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disk</a:t>
            </a:r>
            <a:r>
              <a:rPr b="0" lang="en-US" sz="2800" spc="18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26" strike="noStrike">
                <a:solidFill>
                  <a:srgbClr val="001f5f"/>
                </a:solidFill>
                <a:latin typeface="Calibri"/>
              </a:rPr>
              <a:t>storage</a:t>
            </a:r>
            <a:r>
              <a:rPr b="0" lang="en-US" sz="2800" spc="4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1f5f"/>
                </a:solidFill>
                <a:latin typeface="Calibri"/>
              </a:rPr>
              <a:t>to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1f5f"/>
                </a:solidFill>
                <a:latin typeface="Calibri"/>
              </a:rPr>
              <a:t>simulate </a:t>
            </a:r>
            <a:r>
              <a:rPr b="0" lang="en-US" sz="2800" spc="-62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additional</a:t>
            </a:r>
            <a:r>
              <a:rPr b="0" lang="en-US" sz="2800" spc="1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RAM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US" sz="28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while</a:t>
            </a:r>
            <a:endParaRPr b="0" lang="en-US" sz="2800" spc="-1" strike="noStrike">
              <a:latin typeface="Arial"/>
            </a:endParaRPr>
          </a:p>
          <a:p>
            <a:pPr marL="241200" indent="-228600">
              <a:lnSpc>
                <a:spcPct val="80000"/>
              </a:lnSpc>
              <a:spcBef>
                <a:spcPts val="1029"/>
              </a:spcBef>
              <a:buClr>
                <a:srgbClr val="ff0000"/>
              </a:buClr>
              <a:buFont typeface="Arial MT"/>
              <a:buChar char="•"/>
              <a:tabLst>
                <a:tab algn="l" pos="241200"/>
              </a:tabLst>
            </a:pPr>
            <a:r>
              <a:rPr b="1" lang="en-US" sz="2800" spc="-15" strike="noStrike">
                <a:solidFill>
                  <a:srgbClr val="ff0000"/>
                </a:solidFill>
                <a:latin typeface="Calibri"/>
              </a:rPr>
              <a:t>Paging</a:t>
            </a:r>
            <a:r>
              <a:rPr b="1" lang="en-US" sz="2800" spc="1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specifically</a:t>
            </a:r>
            <a:r>
              <a:rPr b="0" lang="en-US" sz="2800" spc="18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35" strike="noStrike">
                <a:solidFill>
                  <a:srgbClr val="001f5f"/>
                </a:solidFill>
                <a:latin typeface="Calibri"/>
              </a:rPr>
              <a:t>refers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1f5f"/>
                </a:solidFill>
                <a:latin typeface="Calibri"/>
              </a:rPr>
              <a:t>to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 the</a:t>
            </a:r>
            <a:r>
              <a:rPr b="0" lang="en-US" sz="2800" spc="1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1f5f"/>
                </a:solidFill>
                <a:latin typeface="Calibri"/>
              </a:rPr>
              <a:t>process</a:t>
            </a:r>
            <a:r>
              <a:rPr b="0" lang="en-US" sz="2800" spc="24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of </a:t>
            </a:r>
            <a:r>
              <a:rPr b="0" lang="en-US" sz="2800" spc="-21" strike="noStrike">
                <a:solidFill>
                  <a:srgbClr val="001f5f"/>
                </a:solidFill>
                <a:latin typeface="Calibri"/>
              </a:rPr>
              <a:t>transferring</a:t>
            </a:r>
            <a:r>
              <a:rPr b="0" lang="en-US" sz="2800" spc="18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memory</a:t>
            </a:r>
            <a:r>
              <a:rPr b="0" lang="en-US" sz="2800" spc="1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pages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between</a:t>
            </a:r>
            <a:r>
              <a:rPr b="0" lang="en-US" sz="2800" spc="-1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RAM</a:t>
            </a:r>
            <a:r>
              <a:rPr b="0" lang="en-US" sz="2800" spc="24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1f5f"/>
                </a:solidFill>
                <a:latin typeface="Calibri"/>
              </a:rPr>
              <a:t>and</a:t>
            </a:r>
            <a:r>
              <a:rPr b="0" lang="en-US" sz="2800" spc="12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1f5f"/>
                </a:solidFill>
                <a:latin typeface="Calibri"/>
              </a:rPr>
              <a:t>disk</a:t>
            </a:r>
            <a:r>
              <a:rPr b="0" lang="en-US" sz="2800" spc="18" strike="noStrike">
                <a:solidFill>
                  <a:srgbClr val="001f5f"/>
                </a:solidFill>
                <a:latin typeface="Calibri"/>
              </a:rPr>
              <a:t> </a:t>
            </a:r>
            <a:r>
              <a:rPr b="0" lang="en-US" sz="2800" spc="-21" strike="noStrike">
                <a:solidFill>
                  <a:srgbClr val="001f5f"/>
                </a:solidFill>
                <a:latin typeface="Calibri"/>
              </a:rPr>
              <a:t>storage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.</a:t>
            </a:r>
            <a:r>
              <a:rPr b="0" lang="en-US" sz="28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ff0000"/>
                </a:solidFill>
                <a:latin typeface="Calibri"/>
              </a:rPr>
              <a:t>Paging</a:t>
            </a:r>
            <a:r>
              <a:rPr b="0" lang="en-US" sz="280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is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one aspect</a:t>
            </a:r>
            <a:r>
              <a:rPr b="0" lang="en-US" sz="2800" spc="1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of virtual</a:t>
            </a:r>
            <a:r>
              <a:rPr b="0" lang="en-US" sz="2800" spc="24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ff0000"/>
                </a:solidFill>
                <a:latin typeface="Calibri"/>
              </a:rPr>
              <a:t>memory</a:t>
            </a:r>
            <a:endParaRPr b="0" lang="en-US" sz="2800" spc="-1" strike="noStrike">
              <a:latin typeface="Arial"/>
            </a:endParaRPr>
          </a:p>
          <a:p>
            <a:pPr marL="241200" indent="-228600">
              <a:lnSpc>
                <a:spcPct val="80000"/>
              </a:lnSpc>
              <a:spcBef>
                <a:spcPts val="981"/>
              </a:spcBef>
              <a:buClr>
                <a:srgbClr val="000000"/>
              </a:buClr>
              <a:buFont typeface="Arial MT"/>
              <a:buChar char="•"/>
              <a:tabLst>
                <a:tab algn="l" pos="24120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Virtual</a:t>
            </a:r>
            <a:r>
              <a:rPr b="0" lang="en-US" sz="32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US" sz="32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26" strike="noStrike">
                <a:solidFill>
                  <a:srgbClr val="000000"/>
                </a:solidFill>
                <a:latin typeface="Calibri"/>
              </a:rPr>
              <a:t>covers</a:t>
            </a:r>
            <a:r>
              <a:rPr b="0" lang="en-US" sz="3200" spc="-2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broader set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32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techniques</a:t>
            </a:r>
            <a:r>
              <a:rPr b="0" lang="en-US" sz="32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that 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collectively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enable the </a:t>
            </a:r>
            <a:r>
              <a:rPr b="0" lang="en-US" sz="3200" spc="-15" strike="noStrike">
                <a:solidFill>
                  <a:srgbClr val="000000"/>
                </a:solidFill>
                <a:latin typeface="Calibri"/>
              </a:rPr>
              <a:t>efficient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memory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resources</a:t>
            </a:r>
            <a:r>
              <a:rPr b="0" lang="en-US" sz="32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32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n-US" sz="3200" spc="-71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Calibri"/>
              </a:rPr>
              <a:t>computer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26" strike="noStrike">
                <a:solidFill>
                  <a:srgbClr val="000000"/>
                </a:solidFill>
                <a:latin typeface="Calibri"/>
              </a:rPr>
              <a:t>system,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Calibri"/>
              </a:rPr>
              <a:t>such</a:t>
            </a:r>
            <a:r>
              <a:rPr b="0" lang="en-US" sz="32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</a:t>
            </a:r>
            <a:endParaRPr b="0" lang="en-US" sz="3200" spc="-1" strike="noStrike">
              <a:latin typeface="Arial"/>
            </a:endParaRPr>
          </a:p>
          <a:p>
            <a:pPr lvl="1" marL="698400" indent="-229320">
              <a:lnSpc>
                <a:spcPts val="3121"/>
              </a:lnSpc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demand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paging</a:t>
            </a:r>
            <a:endParaRPr b="0" lang="en-US" sz="2800" spc="-1" strike="noStrike">
              <a:latin typeface="Arial"/>
            </a:endParaRPr>
          </a:p>
          <a:p>
            <a:pPr lvl="1" marL="698400" indent="-229320">
              <a:lnSpc>
                <a:spcPts val="3186"/>
              </a:lnSpc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page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fault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handling,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US" sz="2800" spc="-1" strike="noStrike">
              <a:latin typeface="Arial"/>
            </a:endParaRPr>
          </a:p>
          <a:p>
            <a:pPr lvl="1" marL="698400" indent="-229320">
              <a:lnSpc>
                <a:spcPts val="3274"/>
              </a:lnSpc>
              <a:buClr>
                <a:srgbClr val="000000"/>
              </a:buClr>
              <a:buFont typeface="Arial MT"/>
              <a:buChar char="•"/>
              <a:tabLst>
                <a:tab algn="l" pos="6991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memory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allocation </a:t>
            </a:r>
            <a:r>
              <a:rPr b="0" lang="en-US" sz="2800" spc="-21" strike="noStrike">
                <a:solidFill>
                  <a:srgbClr val="000000"/>
                </a:solidFill>
                <a:latin typeface="Calibri"/>
              </a:rPr>
              <a:t>strategies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ject 2" descr=""/>
          <p:cNvPicPr/>
          <p:nvPr/>
        </p:nvPicPr>
        <p:blipFill>
          <a:blip r:embed="rId1"/>
          <a:stretch/>
        </p:blipFill>
        <p:spPr>
          <a:xfrm>
            <a:off x="1543680" y="1287720"/>
            <a:ext cx="9104040" cy="520560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54640" y="408240"/>
            <a:ext cx="867888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Demand</a:t>
            </a:r>
            <a:r>
              <a:rPr b="0" lang="en-US" sz="4400" spc="-32" strike="noStrike">
                <a:solidFill>
                  <a:srgbClr val="ff0000"/>
                </a:solidFill>
                <a:latin typeface="Calibri Light"/>
              </a:rPr>
              <a:t> </a:t>
            </a:r>
            <a:r>
              <a:rPr b="0" lang="en-US" sz="4400" spc="-15" strike="noStrike">
                <a:solidFill>
                  <a:srgbClr val="ff0000"/>
                </a:solidFill>
                <a:latin typeface="Calibri Light"/>
              </a:rPr>
              <a:t>Paging</a:t>
            </a:r>
            <a:r>
              <a:rPr b="0" lang="en-US" sz="4400" spc="-7" strike="noStrike">
                <a:solidFill>
                  <a:srgbClr val="ff0000"/>
                </a:solidFill>
                <a:latin typeface="Calibri Light"/>
              </a:rPr>
              <a:t> </a:t>
            </a:r>
            <a:r>
              <a:rPr b="0" lang="en-US" sz="4400" spc="-32" strike="noStrike">
                <a:solidFill>
                  <a:srgbClr val="ff0000"/>
                </a:solidFill>
                <a:latin typeface="Calibri Light"/>
              </a:rPr>
              <a:t>Paged</a:t>
            </a:r>
            <a:r>
              <a:rPr b="0" lang="en-US" sz="4400" spc="-12" strike="noStrike">
                <a:solidFill>
                  <a:srgbClr val="ff0000"/>
                </a:solidFill>
                <a:latin typeface="Calibri Light"/>
              </a:rPr>
              <a:t> </a:t>
            </a:r>
            <a:r>
              <a:rPr b="0" lang="en-US" sz="4400" spc="-7" strike="noStrike">
                <a:solidFill>
                  <a:srgbClr val="ff0000"/>
                </a:solidFill>
                <a:latin typeface="Calibri Light"/>
              </a:rPr>
              <a:t>Virtual</a:t>
            </a:r>
            <a:r>
              <a:rPr b="0" lang="en-US" sz="4400" spc="-15" strike="noStrike">
                <a:solidFill>
                  <a:srgbClr val="ff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Memory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object 2"/>
          <p:cNvGrpSpPr/>
          <p:nvPr/>
        </p:nvGrpSpPr>
        <p:grpSpPr>
          <a:xfrm>
            <a:off x="2590920" y="55800"/>
            <a:ext cx="9478800" cy="6732000"/>
            <a:chOff x="2590920" y="55800"/>
            <a:chExt cx="9478800" cy="6732000"/>
          </a:xfrm>
        </p:grpSpPr>
        <p:pic>
          <p:nvPicPr>
            <p:cNvPr id="139" name="object 3" descr=""/>
            <p:cNvPicPr/>
            <p:nvPr/>
          </p:nvPicPr>
          <p:blipFill>
            <a:blip r:embed="rId1"/>
            <a:stretch/>
          </p:blipFill>
          <p:spPr>
            <a:xfrm>
              <a:off x="3214800" y="55800"/>
              <a:ext cx="8854920" cy="673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0" name="object 4"/>
            <p:cNvSpPr/>
            <p:nvPr/>
          </p:nvSpPr>
          <p:spPr>
            <a:xfrm>
              <a:off x="3299400" y="141840"/>
              <a:ext cx="464400" cy="5370480"/>
            </a:xfrm>
            <a:custGeom>
              <a:avLst/>
              <a:gdLst/>
              <a:ahLst/>
              <a:rect l="l" t="t" r="r" b="b"/>
              <a:pathLst>
                <a:path w="464820" h="5370830">
                  <a:moveTo>
                    <a:pt x="464819" y="5370576"/>
                  </a:moveTo>
                  <a:lnTo>
                    <a:pt x="391344" y="5368595"/>
                  </a:lnTo>
                  <a:lnTo>
                    <a:pt x="327544" y="5363086"/>
                  </a:lnTo>
                  <a:lnTo>
                    <a:pt x="277239" y="5354692"/>
                  </a:lnTo>
                  <a:lnTo>
                    <a:pt x="232410" y="5331841"/>
                  </a:lnTo>
                  <a:lnTo>
                    <a:pt x="232410" y="946658"/>
                  </a:lnTo>
                  <a:lnTo>
                    <a:pt x="220565" y="934436"/>
                  </a:lnTo>
                  <a:lnTo>
                    <a:pt x="187580" y="923806"/>
                  </a:lnTo>
                  <a:lnTo>
                    <a:pt x="137275" y="915412"/>
                  </a:lnTo>
                  <a:lnTo>
                    <a:pt x="73475" y="909903"/>
                  </a:lnTo>
                  <a:lnTo>
                    <a:pt x="0" y="907923"/>
                  </a:lnTo>
                  <a:lnTo>
                    <a:pt x="73475" y="905955"/>
                  </a:lnTo>
                  <a:lnTo>
                    <a:pt x="137275" y="900469"/>
                  </a:lnTo>
                  <a:lnTo>
                    <a:pt x="187580" y="892094"/>
                  </a:lnTo>
                  <a:lnTo>
                    <a:pt x="220565" y="881458"/>
                  </a:lnTo>
                  <a:lnTo>
                    <a:pt x="232410" y="869188"/>
                  </a:lnTo>
                  <a:lnTo>
                    <a:pt x="232410" y="38735"/>
                  </a:lnTo>
                  <a:lnTo>
                    <a:pt x="244254" y="26513"/>
                  </a:lnTo>
                  <a:lnTo>
                    <a:pt x="277239" y="15883"/>
                  </a:lnTo>
                  <a:lnTo>
                    <a:pt x="327544" y="7489"/>
                  </a:lnTo>
                  <a:lnTo>
                    <a:pt x="391344" y="1980"/>
                  </a:lnTo>
                  <a:lnTo>
                    <a:pt x="464819" y="0"/>
                  </a:lnTo>
                </a:path>
              </a:pathLst>
            </a:custGeom>
            <a:noFill/>
            <a:ln w="76200">
              <a:solidFill>
                <a:srgbClr val="5b9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object 5"/>
            <p:cNvSpPr/>
            <p:nvPr/>
          </p:nvSpPr>
          <p:spPr>
            <a:xfrm>
              <a:off x="2590920" y="2927880"/>
              <a:ext cx="1628280" cy="448560"/>
            </a:xfrm>
            <a:custGeom>
              <a:avLst/>
              <a:gdLst/>
              <a:ahLst/>
              <a:rect l="l" t="t" r="r" b="b"/>
              <a:pathLst>
                <a:path w="1628775" h="448945">
                  <a:moveTo>
                    <a:pt x="231542" y="74408"/>
                  </a:moveTo>
                  <a:lnTo>
                    <a:pt x="215531" y="148955"/>
                  </a:lnTo>
                  <a:lnTo>
                    <a:pt x="1612773" y="448690"/>
                  </a:lnTo>
                  <a:lnTo>
                    <a:pt x="1628775" y="374141"/>
                  </a:lnTo>
                  <a:lnTo>
                    <a:pt x="231542" y="74408"/>
                  </a:lnTo>
                  <a:close/>
                </a:path>
                <a:path w="1628775" h="448945">
                  <a:moveTo>
                    <a:pt x="247523" y="0"/>
                  </a:moveTo>
                  <a:lnTo>
                    <a:pt x="0" y="63753"/>
                  </a:lnTo>
                  <a:lnTo>
                    <a:pt x="199517" y="223519"/>
                  </a:lnTo>
                  <a:lnTo>
                    <a:pt x="215531" y="148955"/>
                  </a:lnTo>
                  <a:lnTo>
                    <a:pt x="178307" y="140969"/>
                  </a:lnTo>
                  <a:lnTo>
                    <a:pt x="194310" y="66420"/>
                  </a:lnTo>
                  <a:lnTo>
                    <a:pt x="233257" y="66420"/>
                  </a:lnTo>
                  <a:lnTo>
                    <a:pt x="247523" y="0"/>
                  </a:lnTo>
                  <a:close/>
                </a:path>
                <a:path w="1628775" h="448945">
                  <a:moveTo>
                    <a:pt x="194310" y="66420"/>
                  </a:moveTo>
                  <a:lnTo>
                    <a:pt x="178307" y="140969"/>
                  </a:lnTo>
                  <a:lnTo>
                    <a:pt x="215531" y="148955"/>
                  </a:lnTo>
                  <a:lnTo>
                    <a:pt x="231542" y="74408"/>
                  </a:lnTo>
                  <a:lnTo>
                    <a:pt x="194310" y="66420"/>
                  </a:lnTo>
                  <a:close/>
                </a:path>
                <a:path w="1628775" h="448945">
                  <a:moveTo>
                    <a:pt x="233257" y="66420"/>
                  </a:moveTo>
                  <a:lnTo>
                    <a:pt x="194310" y="66420"/>
                  </a:lnTo>
                  <a:lnTo>
                    <a:pt x="231542" y="74408"/>
                  </a:lnTo>
                  <a:lnTo>
                    <a:pt x="233257" y="6642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66680" y="490680"/>
            <a:ext cx="1811880" cy="11750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0" rIns="0" tIns="29880" bIns="0" anchor="t">
            <a:noAutofit/>
          </a:bodyPr>
          <a:p>
            <a:pPr marL="90720">
              <a:lnSpc>
                <a:spcPct val="100000"/>
              </a:lnSpc>
              <a:spcBef>
                <a:spcPts val="235"/>
              </a:spcBef>
              <a:buNone/>
            </a:pPr>
            <a:r>
              <a:rPr b="0" lang="en-US" sz="1800" spc="-12" strike="noStrike">
                <a:solidFill>
                  <a:srgbClr val="ff0000"/>
                </a:solidFill>
                <a:latin typeface="Calibri"/>
              </a:rPr>
              <a:t>Logical </a:t>
            </a:r>
            <a:r>
              <a:rPr b="0" lang="en-US" sz="1800" spc="-7" strike="noStrike">
                <a:solidFill>
                  <a:srgbClr val="ff0000"/>
                </a:solidFill>
                <a:latin typeface="Calibri"/>
              </a:rPr>
              <a:t>or </a:t>
            </a:r>
            <a:r>
              <a:rPr b="0" lang="en-US" sz="1800" spc="-12" strike="noStrike">
                <a:solidFill>
                  <a:srgbClr val="ff0000"/>
                </a:solidFill>
                <a:latin typeface="Calibri"/>
              </a:rPr>
              <a:t>Virtual </a:t>
            </a:r>
            <a:r>
              <a:rPr b="0" lang="en-US" sz="1800" spc="-39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Calibri"/>
              </a:rPr>
              <a:t>Address</a:t>
            </a:r>
            <a:r>
              <a:rPr b="0" lang="en-US" sz="1800" spc="-26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ff0000"/>
                </a:solidFill>
                <a:latin typeface="Calibri"/>
              </a:rPr>
              <a:t>Space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3" name="object 7"/>
          <p:cNvGrpSpPr/>
          <p:nvPr/>
        </p:nvGrpSpPr>
        <p:grpSpPr>
          <a:xfrm>
            <a:off x="196200" y="1615320"/>
            <a:ext cx="2319480" cy="2813400"/>
            <a:chOff x="196200" y="1615320"/>
            <a:chExt cx="2319480" cy="2813400"/>
          </a:xfrm>
        </p:grpSpPr>
        <p:pic>
          <p:nvPicPr>
            <p:cNvPr id="144" name="object 8" descr=""/>
            <p:cNvPicPr/>
            <p:nvPr/>
          </p:nvPicPr>
          <p:blipFill>
            <a:blip r:embed="rId2"/>
            <a:stretch/>
          </p:blipFill>
          <p:spPr>
            <a:xfrm>
              <a:off x="766440" y="1615320"/>
              <a:ext cx="1749240" cy="2739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5" name="object 9"/>
            <p:cNvSpPr/>
            <p:nvPr/>
          </p:nvSpPr>
          <p:spPr>
            <a:xfrm>
              <a:off x="196200" y="2536200"/>
              <a:ext cx="946440" cy="1892520"/>
            </a:xfrm>
            <a:custGeom>
              <a:avLst/>
              <a:gdLst/>
              <a:ahLst/>
              <a:rect l="l" t="t" r="r" b="b"/>
              <a:pathLst>
                <a:path w="946785" h="1892935">
                  <a:moveTo>
                    <a:pt x="946442" y="71247"/>
                  </a:moveTo>
                  <a:lnTo>
                    <a:pt x="946442" y="62230"/>
                  </a:lnTo>
                  <a:lnTo>
                    <a:pt x="946442" y="53212"/>
                  </a:lnTo>
                  <a:lnTo>
                    <a:pt x="928446" y="26543"/>
                  </a:lnTo>
                  <a:lnTo>
                    <a:pt x="892797" y="17652"/>
                  </a:lnTo>
                  <a:lnTo>
                    <a:pt x="821524" y="8636"/>
                  </a:lnTo>
                  <a:lnTo>
                    <a:pt x="758875" y="0"/>
                  </a:lnTo>
                  <a:lnTo>
                    <a:pt x="687603" y="0"/>
                  </a:lnTo>
                  <a:lnTo>
                    <a:pt x="633958" y="0"/>
                  </a:lnTo>
                  <a:lnTo>
                    <a:pt x="589318" y="0"/>
                  </a:lnTo>
                  <a:lnTo>
                    <a:pt x="535686" y="8636"/>
                  </a:lnTo>
                  <a:lnTo>
                    <a:pt x="464400" y="35560"/>
                  </a:lnTo>
                  <a:lnTo>
                    <a:pt x="392760" y="71247"/>
                  </a:lnTo>
                  <a:lnTo>
                    <a:pt x="348119" y="97917"/>
                  </a:lnTo>
                  <a:lnTo>
                    <a:pt x="285483" y="142494"/>
                  </a:lnTo>
                  <a:lnTo>
                    <a:pt x="240842" y="178562"/>
                  </a:lnTo>
                  <a:lnTo>
                    <a:pt x="223202" y="205105"/>
                  </a:lnTo>
                  <a:lnTo>
                    <a:pt x="187566" y="240792"/>
                  </a:lnTo>
                  <a:lnTo>
                    <a:pt x="169557" y="267843"/>
                  </a:lnTo>
                  <a:lnTo>
                    <a:pt x="160566" y="294386"/>
                  </a:lnTo>
                  <a:lnTo>
                    <a:pt x="124917" y="339089"/>
                  </a:lnTo>
                  <a:lnTo>
                    <a:pt x="98285" y="374776"/>
                  </a:lnTo>
                  <a:lnTo>
                    <a:pt x="80276" y="419354"/>
                  </a:lnTo>
                  <a:lnTo>
                    <a:pt x="71285" y="455422"/>
                  </a:lnTo>
                  <a:lnTo>
                    <a:pt x="62280" y="517651"/>
                  </a:lnTo>
                  <a:lnTo>
                    <a:pt x="44640" y="562229"/>
                  </a:lnTo>
                  <a:lnTo>
                    <a:pt x="44640" y="615950"/>
                  </a:lnTo>
                  <a:lnTo>
                    <a:pt x="35636" y="660526"/>
                  </a:lnTo>
                  <a:lnTo>
                    <a:pt x="35636" y="705231"/>
                  </a:lnTo>
                  <a:lnTo>
                    <a:pt x="35636" y="740790"/>
                  </a:lnTo>
                  <a:lnTo>
                    <a:pt x="26644" y="758825"/>
                  </a:lnTo>
                  <a:lnTo>
                    <a:pt x="26644" y="794512"/>
                  </a:lnTo>
                  <a:lnTo>
                    <a:pt x="26644" y="1017651"/>
                  </a:lnTo>
                  <a:lnTo>
                    <a:pt x="35636" y="1062355"/>
                  </a:lnTo>
                  <a:lnTo>
                    <a:pt x="35636" y="1089279"/>
                  </a:lnTo>
                  <a:lnTo>
                    <a:pt x="35636" y="1115949"/>
                  </a:lnTo>
                  <a:lnTo>
                    <a:pt x="35636" y="1151636"/>
                  </a:lnTo>
                  <a:lnTo>
                    <a:pt x="53644" y="1196213"/>
                  </a:lnTo>
                  <a:lnTo>
                    <a:pt x="53644" y="1205230"/>
                  </a:lnTo>
                  <a:lnTo>
                    <a:pt x="62280" y="1223264"/>
                  </a:lnTo>
                  <a:lnTo>
                    <a:pt x="62280" y="1232281"/>
                  </a:lnTo>
                  <a:lnTo>
                    <a:pt x="62280" y="1249934"/>
                  </a:lnTo>
                  <a:lnTo>
                    <a:pt x="62280" y="1267841"/>
                  </a:lnTo>
                  <a:lnTo>
                    <a:pt x="71285" y="1321562"/>
                  </a:lnTo>
                  <a:lnTo>
                    <a:pt x="80276" y="1357122"/>
                  </a:lnTo>
                  <a:lnTo>
                    <a:pt x="98285" y="1392809"/>
                  </a:lnTo>
                  <a:lnTo>
                    <a:pt x="106921" y="1410843"/>
                  </a:lnTo>
                  <a:lnTo>
                    <a:pt x="115925" y="1446403"/>
                  </a:lnTo>
                  <a:lnTo>
                    <a:pt x="124917" y="1464056"/>
                  </a:lnTo>
                  <a:lnTo>
                    <a:pt x="142925" y="1509141"/>
                  </a:lnTo>
                  <a:lnTo>
                    <a:pt x="151561" y="1535684"/>
                  </a:lnTo>
                  <a:lnTo>
                    <a:pt x="151561" y="1544701"/>
                  </a:lnTo>
                  <a:lnTo>
                    <a:pt x="160566" y="1553718"/>
                  </a:lnTo>
                  <a:lnTo>
                    <a:pt x="160566" y="1562354"/>
                  </a:lnTo>
                  <a:lnTo>
                    <a:pt x="160566" y="1580388"/>
                  </a:lnTo>
                  <a:lnTo>
                    <a:pt x="160566" y="1589405"/>
                  </a:lnTo>
                  <a:lnTo>
                    <a:pt x="169557" y="1598422"/>
                  </a:lnTo>
                  <a:lnTo>
                    <a:pt x="187566" y="1615948"/>
                  </a:lnTo>
                  <a:lnTo>
                    <a:pt x="196202" y="1633982"/>
                  </a:lnTo>
                  <a:lnTo>
                    <a:pt x="205193" y="1642999"/>
                  </a:lnTo>
                  <a:lnTo>
                    <a:pt x="214198" y="1669669"/>
                  </a:lnTo>
                  <a:lnTo>
                    <a:pt x="232194" y="1687703"/>
                  </a:lnTo>
                  <a:lnTo>
                    <a:pt x="232194" y="1696339"/>
                  </a:lnTo>
                  <a:lnTo>
                    <a:pt x="240842" y="1714246"/>
                  </a:lnTo>
                  <a:lnTo>
                    <a:pt x="240842" y="1723263"/>
                  </a:lnTo>
                  <a:lnTo>
                    <a:pt x="249834" y="1740916"/>
                  </a:lnTo>
                  <a:lnTo>
                    <a:pt x="249834" y="1758950"/>
                  </a:lnTo>
                  <a:lnTo>
                    <a:pt x="258838" y="1767967"/>
                  </a:lnTo>
                  <a:lnTo>
                    <a:pt x="258838" y="1776984"/>
                  </a:lnTo>
                  <a:lnTo>
                    <a:pt x="258838" y="1803527"/>
                  </a:lnTo>
                  <a:lnTo>
                    <a:pt x="258838" y="1812544"/>
                  </a:lnTo>
                  <a:lnTo>
                    <a:pt x="267843" y="1830197"/>
                  </a:lnTo>
                  <a:lnTo>
                    <a:pt x="276834" y="1839214"/>
                  </a:lnTo>
                  <a:lnTo>
                    <a:pt x="276834" y="1848231"/>
                  </a:lnTo>
                  <a:lnTo>
                    <a:pt x="285483" y="1857248"/>
                  </a:lnTo>
                  <a:lnTo>
                    <a:pt x="285483" y="1866265"/>
                  </a:lnTo>
                  <a:lnTo>
                    <a:pt x="294474" y="1875155"/>
                  </a:lnTo>
                  <a:lnTo>
                    <a:pt x="294474" y="1892808"/>
                  </a:lnTo>
                  <a:lnTo>
                    <a:pt x="294474" y="1883791"/>
                  </a:lnTo>
                  <a:lnTo>
                    <a:pt x="303479" y="1857248"/>
                  </a:lnTo>
                  <a:lnTo>
                    <a:pt x="303479" y="1848231"/>
                  </a:lnTo>
                  <a:lnTo>
                    <a:pt x="312483" y="1812544"/>
                  </a:lnTo>
                  <a:lnTo>
                    <a:pt x="321475" y="1803527"/>
                  </a:lnTo>
                  <a:lnTo>
                    <a:pt x="330123" y="1776984"/>
                  </a:lnTo>
                  <a:lnTo>
                    <a:pt x="330123" y="1758950"/>
                  </a:lnTo>
                  <a:lnTo>
                    <a:pt x="330123" y="1732280"/>
                  </a:lnTo>
                  <a:lnTo>
                    <a:pt x="339115" y="1714246"/>
                  </a:lnTo>
                  <a:lnTo>
                    <a:pt x="339115" y="1687703"/>
                  </a:lnTo>
                  <a:lnTo>
                    <a:pt x="366115" y="1642999"/>
                  </a:lnTo>
                  <a:lnTo>
                    <a:pt x="374764" y="1598422"/>
                  </a:lnTo>
                  <a:lnTo>
                    <a:pt x="392760" y="1553718"/>
                  </a:lnTo>
                  <a:lnTo>
                    <a:pt x="410756" y="1509141"/>
                  </a:lnTo>
                  <a:lnTo>
                    <a:pt x="428396" y="1482090"/>
                  </a:lnTo>
                  <a:lnTo>
                    <a:pt x="428396" y="1455420"/>
                  </a:lnTo>
                  <a:lnTo>
                    <a:pt x="437400" y="1446403"/>
                  </a:lnTo>
                </a:path>
                <a:path w="946785" h="1892935">
                  <a:moveTo>
                    <a:pt x="285483" y="1883791"/>
                  </a:moveTo>
                  <a:lnTo>
                    <a:pt x="276834" y="1883791"/>
                  </a:lnTo>
                  <a:lnTo>
                    <a:pt x="267843" y="1875155"/>
                  </a:lnTo>
                  <a:lnTo>
                    <a:pt x="249834" y="1857248"/>
                  </a:lnTo>
                  <a:lnTo>
                    <a:pt x="196202" y="1839214"/>
                  </a:lnTo>
                  <a:lnTo>
                    <a:pt x="178562" y="1830197"/>
                  </a:lnTo>
                  <a:lnTo>
                    <a:pt x="151561" y="1812544"/>
                  </a:lnTo>
                  <a:lnTo>
                    <a:pt x="124917" y="1803527"/>
                  </a:lnTo>
                  <a:lnTo>
                    <a:pt x="89280" y="1794510"/>
                  </a:lnTo>
                  <a:lnTo>
                    <a:pt x="62280" y="1794510"/>
                  </a:lnTo>
                  <a:lnTo>
                    <a:pt x="35636" y="1785620"/>
                  </a:lnTo>
                  <a:lnTo>
                    <a:pt x="0" y="1767967"/>
                  </a:lnTo>
                </a:path>
              </a:pathLst>
            </a:custGeom>
            <a:noFill/>
            <a:ln w="19051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46" name="object 10" descr=""/>
          <p:cNvPicPr/>
          <p:nvPr/>
        </p:nvPicPr>
        <p:blipFill>
          <a:blip r:embed="rId3"/>
          <a:stretch/>
        </p:blipFill>
        <p:spPr>
          <a:xfrm>
            <a:off x="1429200" y="1343520"/>
            <a:ext cx="850680" cy="161280"/>
          </a:xfrm>
          <a:prstGeom prst="rect">
            <a:avLst/>
          </a:prstGeom>
          <a:ln w="0">
            <a:noFill/>
          </a:ln>
        </p:spPr>
      </p:pic>
      <p:sp>
        <p:nvSpPr>
          <p:cNvPr id="147" name="object 11"/>
          <p:cNvSpPr/>
          <p:nvPr/>
        </p:nvSpPr>
        <p:spPr>
          <a:xfrm>
            <a:off x="189000" y="4448520"/>
            <a:ext cx="3299040" cy="2208960"/>
          </a:xfrm>
          <a:prstGeom prst="rect">
            <a:avLst/>
          </a:prstGeom>
          <a:solidFill>
            <a:srgbClr val="f8caa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760" bIns="0" anchor="t">
            <a:spAutoFit/>
          </a:bodyPr>
          <a:p>
            <a:pPr marL="91440">
              <a:lnSpc>
                <a:spcPct val="99000"/>
              </a:lnSpc>
              <a:spcBef>
                <a:spcPts val="329"/>
              </a:spcBef>
              <a:buNone/>
            </a:pP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large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blank</a:t>
            </a:r>
            <a:r>
              <a:rPr b="0" lang="en-US" sz="16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space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(or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hole)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between</a:t>
            </a:r>
            <a:r>
              <a:rPr b="0" lang="en-US" sz="16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heap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and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 the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stack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is </a:t>
            </a:r>
            <a:r>
              <a:rPr b="0" lang="en-US" sz="1600" spc="-4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part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of</a:t>
            </a:r>
            <a:r>
              <a:rPr b="0" lang="en-US" sz="16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the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virtual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 address</a:t>
            </a:r>
            <a:r>
              <a:rPr b="0" lang="en-US" sz="16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space 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but will</a:t>
            </a:r>
            <a:r>
              <a:rPr b="0" lang="en-US" sz="1600" spc="-15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require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actual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physical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pages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only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if the</a:t>
            </a:r>
            <a:r>
              <a:rPr b="0" lang="en-US" sz="16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heap</a:t>
            </a:r>
            <a:r>
              <a:rPr b="0" lang="en-US" sz="1600" spc="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or</a:t>
            </a:r>
            <a:r>
              <a:rPr b="0" lang="en-US" sz="1600" spc="4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stack 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grows.</a:t>
            </a:r>
            <a:r>
              <a:rPr b="0" lang="en-US" sz="16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Virtual address</a:t>
            </a:r>
            <a:r>
              <a:rPr b="0" lang="en-US" sz="1600" spc="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spaces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that </a:t>
            </a:r>
            <a:r>
              <a:rPr b="0" lang="en-US" sz="1600" spc="-432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include</a:t>
            </a:r>
            <a:r>
              <a:rPr b="0" lang="en-US" sz="1600" spc="18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holes</a:t>
            </a:r>
            <a:r>
              <a:rPr b="0" lang="en-US" sz="1600" spc="43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are</a:t>
            </a:r>
            <a:r>
              <a:rPr b="0" lang="en-US" sz="1600" spc="4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known</a:t>
            </a:r>
            <a:r>
              <a:rPr b="0" lang="en-US" sz="1600" spc="49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as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1" lang="en-US" sz="1600" spc="-12" strike="noStrike">
                <a:solidFill>
                  <a:srgbClr val="00aced"/>
                </a:solidFill>
                <a:latin typeface="Arial"/>
              </a:rPr>
              <a:t>sparse</a:t>
            </a:r>
            <a:r>
              <a:rPr b="1" lang="en-US" sz="1600" spc="9" strike="noStrike">
                <a:solidFill>
                  <a:srgbClr val="00aced"/>
                </a:solidFill>
                <a:latin typeface="Arial"/>
              </a:rPr>
              <a:t> </a:t>
            </a:r>
            <a:r>
              <a:rPr b="0" lang="en-US" sz="1600" spc="-12" strike="noStrike">
                <a:solidFill>
                  <a:srgbClr val="231f20"/>
                </a:solidFill>
                <a:latin typeface="Arial MT"/>
              </a:rPr>
              <a:t>address</a:t>
            </a:r>
            <a:r>
              <a:rPr b="0" lang="en-US" sz="1600" spc="-1" strike="noStrike">
                <a:solidFill>
                  <a:srgbClr val="231f20"/>
                </a:solidFill>
                <a:latin typeface="Arial MT"/>
              </a:rPr>
              <a:t> </a:t>
            </a:r>
            <a:r>
              <a:rPr b="0" lang="en-US" sz="1600" spc="-7" strike="noStrike">
                <a:solidFill>
                  <a:srgbClr val="231f20"/>
                </a:solidFill>
                <a:latin typeface="Arial MT"/>
              </a:rPr>
              <a:t>spaces.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object 2" descr=""/>
          <p:cNvPicPr/>
          <p:nvPr/>
        </p:nvPicPr>
        <p:blipFill>
          <a:blip r:embed="rId1"/>
          <a:stretch/>
        </p:blipFill>
        <p:spPr>
          <a:xfrm>
            <a:off x="5382720" y="234720"/>
            <a:ext cx="5592600" cy="4048920"/>
          </a:xfrm>
          <a:prstGeom prst="rect">
            <a:avLst/>
          </a:prstGeom>
          <a:ln w="0">
            <a:noFill/>
          </a:ln>
        </p:spPr>
      </p:pic>
      <p:pic>
        <p:nvPicPr>
          <p:cNvPr id="149" name="object 3" descr=""/>
          <p:cNvPicPr/>
          <p:nvPr/>
        </p:nvPicPr>
        <p:blipFill>
          <a:blip r:embed="rId2"/>
          <a:stretch/>
        </p:blipFill>
        <p:spPr>
          <a:xfrm>
            <a:off x="8901720" y="4393800"/>
            <a:ext cx="1267560" cy="356400"/>
          </a:xfrm>
          <a:prstGeom prst="rect">
            <a:avLst/>
          </a:prstGeom>
          <a:ln w="0">
            <a:noFill/>
          </a:ln>
        </p:spPr>
      </p:pic>
      <p:sp>
        <p:nvSpPr>
          <p:cNvPr id="150" name="object 4"/>
          <p:cNvSpPr/>
          <p:nvPr/>
        </p:nvSpPr>
        <p:spPr>
          <a:xfrm>
            <a:off x="556200" y="4572000"/>
            <a:ext cx="6908400" cy="1941120"/>
          </a:xfrm>
          <a:prstGeom prst="rect">
            <a:avLst/>
          </a:prstGeom>
          <a:solidFill>
            <a:srgbClr val="fae4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90720">
              <a:lnSpc>
                <a:spcPct val="99000"/>
              </a:lnSpc>
              <a:spcBef>
                <a:spcPts val="326"/>
              </a:spcBef>
              <a:buNone/>
            </a:pP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Page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faults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are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 expensive</a:t>
            </a:r>
            <a:r>
              <a:rPr b="0" lang="en-US" sz="1800" spc="3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because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they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involve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a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 time-consuming </a:t>
            </a:r>
            <a:r>
              <a:rPr b="0" lang="en-US" sz="1800" spc="-486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process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of 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loading</a:t>
            </a:r>
            <a:r>
              <a:rPr b="0" lang="en-US" sz="1800" spc="18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data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from</a:t>
            </a:r>
            <a:r>
              <a:rPr b="0" lang="en-US" sz="1800" spc="-15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disk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into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physical</a:t>
            </a:r>
            <a:r>
              <a:rPr b="0" lang="en-US" sz="1800" spc="2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26" strike="noStrike">
                <a:solidFill>
                  <a:srgbClr val="374151"/>
                </a:solidFill>
                <a:latin typeface="Arial MT"/>
              </a:rPr>
              <a:t>memory.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This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requires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disk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I/O</a:t>
            </a:r>
            <a:r>
              <a:rPr b="0" lang="en-US" sz="1800" spc="-2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operations,</a:t>
            </a:r>
            <a:r>
              <a:rPr b="0" lang="en-US" sz="1800" spc="2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5" strike="noStrike">
                <a:solidFill>
                  <a:srgbClr val="374151"/>
                </a:solidFill>
                <a:latin typeface="Arial MT"/>
              </a:rPr>
              <a:t>which</a:t>
            </a:r>
            <a:r>
              <a:rPr b="0" lang="en-US" sz="1800" spc="38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are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slow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compared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to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memory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access times. </a:t>
            </a:r>
            <a:r>
              <a:rPr b="0" lang="en-US" sz="1800" spc="-21" strike="noStrike">
                <a:solidFill>
                  <a:srgbClr val="374151"/>
                </a:solidFill>
                <a:latin typeface="Arial MT"/>
              </a:rPr>
              <a:t>Additionally,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page faults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can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cause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the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operating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system</a:t>
            </a:r>
            <a:r>
              <a:rPr b="0" lang="en-US" sz="1800" spc="18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to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stall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the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 execution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of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a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program</a:t>
            </a:r>
            <a:r>
              <a:rPr b="0" lang="en-US" sz="1800" spc="9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until </a:t>
            </a:r>
            <a:r>
              <a:rPr b="0" lang="en-US" sz="1800" spc="-1" strike="noStrike">
                <a:solidFill>
                  <a:srgbClr val="374151"/>
                </a:solidFill>
                <a:latin typeface="Arial MT"/>
              </a:rPr>
              <a:t>the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 required</a:t>
            </a:r>
            <a:r>
              <a:rPr b="0" lang="en-US" sz="1800" spc="1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page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 is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 loaded,</a:t>
            </a:r>
            <a:r>
              <a:rPr b="0" lang="en-US" sz="1800" spc="1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resulting</a:t>
            </a:r>
            <a:r>
              <a:rPr b="0" lang="en-US" sz="1800" spc="18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in</a:t>
            </a:r>
            <a:r>
              <a:rPr b="0" lang="en-US" sz="1800" spc="-12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performance</a:t>
            </a:r>
            <a:r>
              <a:rPr b="0" lang="en-US" sz="1800" spc="4" strike="noStrike">
                <a:solidFill>
                  <a:srgbClr val="374151"/>
                </a:solidFill>
                <a:latin typeface="Arial MT"/>
              </a:rPr>
              <a:t> </a:t>
            </a:r>
            <a:r>
              <a:rPr b="0" lang="en-US" sz="1800" spc="-7" strike="noStrike">
                <a:solidFill>
                  <a:srgbClr val="374151"/>
                </a:solidFill>
                <a:latin typeface="Arial MT"/>
              </a:rPr>
              <a:t>degradation.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object 5"/>
          <p:cNvSpPr/>
          <p:nvPr/>
        </p:nvSpPr>
        <p:spPr>
          <a:xfrm>
            <a:off x="7464600" y="2223720"/>
            <a:ext cx="2100960" cy="3389760"/>
          </a:xfrm>
          <a:custGeom>
            <a:avLst/>
            <a:gdLst/>
            <a:ahLst/>
            <a:rect l="l" t="t" r="r" b="b"/>
            <a:pathLst>
              <a:path w="2101215" h="3390265">
                <a:moveTo>
                  <a:pt x="1825498" y="2602611"/>
                </a:moveTo>
                <a:lnTo>
                  <a:pt x="1794383" y="2533015"/>
                </a:lnTo>
                <a:lnTo>
                  <a:pt x="192989" y="3250869"/>
                </a:lnTo>
                <a:lnTo>
                  <a:pt x="161798" y="3181350"/>
                </a:lnTo>
                <a:lnTo>
                  <a:pt x="0" y="3379152"/>
                </a:lnTo>
                <a:lnTo>
                  <a:pt x="255397" y="3389934"/>
                </a:lnTo>
                <a:lnTo>
                  <a:pt x="231203" y="3336036"/>
                </a:lnTo>
                <a:lnTo>
                  <a:pt x="224193" y="3320427"/>
                </a:lnTo>
                <a:lnTo>
                  <a:pt x="1825498" y="2602611"/>
                </a:lnTo>
                <a:close/>
              </a:path>
              <a:path w="2101215" h="3390265">
                <a:moveTo>
                  <a:pt x="2101215" y="1929384"/>
                </a:moveTo>
                <a:lnTo>
                  <a:pt x="2025586" y="1938401"/>
                </a:lnTo>
                <a:lnTo>
                  <a:pt x="1795018" y="0"/>
                </a:lnTo>
                <a:lnTo>
                  <a:pt x="1719326" y="8890"/>
                </a:lnTo>
                <a:lnTo>
                  <a:pt x="1949894" y="1947430"/>
                </a:lnTo>
                <a:lnTo>
                  <a:pt x="1874266" y="1956435"/>
                </a:lnTo>
                <a:lnTo>
                  <a:pt x="2014728" y="2169922"/>
                </a:lnTo>
                <a:lnTo>
                  <a:pt x="2081110" y="1985264"/>
                </a:lnTo>
                <a:lnTo>
                  <a:pt x="2101215" y="1929384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34680" y="407160"/>
            <a:ext cx="2404440" cy="13543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400" spc="-35" strike="noStrike">
                <a:solidFill>
                  <a:srgbClr val="ff0000"/>
                </a:solidFill>
                <a:latin typeface="Calibri"/>
              </a:rPr>
              <a:t>Page</a:t>
            </a:r>
            <a:r>
              <a:rPr b="1" lang="en-US" sz="4400" spc="-80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 sz="4400" spc="-26" strike="noStrike">
                <a:solidFill>
                  <a:srgbClr val="ff0000"/>
                </a:solidFill>
                <a:latin typeface="Calibri"/>
              </a:rPr>
              <a:t>Fault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Application>LibreOffice/7.3.7.2$Linux_X86_64 LibreOffice_project/30$Build-2</Application>
  <AppVersion>15.0000</AppVersion>
  <Words>959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2024-04-21T09:55:18Z</dcterms:created>
  <dc:creator/>
  <dc:description/>
  <dc:language>en-US</dc:language>
  <cp:lastModifiedBy/>
  <dcterms:modified xsi:type="dcterms:W3CDTF">2025-05-15T20:45:57Z</dcterms:modified>
  <cp:revision>5</cp:revision>
  <dc:subject/>
  <dc:title>Memory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Nitro PDF Pro 14 (14.3.1.193)</vt:lpwstr>
  </property>
  <property fmtid="{D5CDD505-2E9C-101B-9397-08002B2CF9AE}" pid="4" name="LastSaved">
    <vt:filetime>2024-04-21T00:00:00Z</vt:filetime>
  </property>
  <property fmtid="{D5CDD505-2E9C-101B-9397-08002B2CF9AE}" pid="5" name="PresentationFormat">
    <vt:lpwstr>Widescreen</vt:lpwstr>
  </property>
  <property fmtid="{D5CDD505-2E9C-101B-9397-08002B2CF9AE}" pid="6" name="Slides">
    <vt:i4>22</vt:i4>
  </property>
</Properties>
</file>