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4" r:id="rId4"/>
    <p:sldId id="348" r:id="rId5"/>
    <p:sldId id="296" r:id="rId6"/>
    <p:sldId id="298" r:id="rId7"/>
    <p:sldId id="297" r:id="rId8"/>
    <p:sldId id="299" r:id="rId9"/>
    <p:sldId id="300" r:id="rId10"/>
    <p:sldId id="358" r:id="rId11"/>
    <p:sldId id="359" r:id="rId12"/>
    <p:sldId id="349" r:id="rId13"/>
    <p:sldId id="301" r:id="rId14"/>
    <p:sldId id="302" r:id="rId15"/>
    <p:sldId id="303" r:id="rId16"/>
    <p:sldId id="354" r:id="rId17"/>
    <p:sldId id="304" r:id="rId18"/>
    <p:sldId id="350" r:id="rId19"/>
    <p:sldId id="355" r:id="rId20"/>
    <p:sldId id="356" r:id="rId21"/>
    <p:sldId id="357" r:id="rId22"/>
    <p:sldId id="305" r:id="rId23"/>
    <p:sldId id="310" r:id="rId24"/>
    <p:sldId id="324" r:id="rId25"/>
    <p:sldId id="344" r:id="rId26"/>
    <p:sldId id="311" r:id="rId27"/>
    <p:sldId id="306" r:id="rId28"/>
    <p:sldId id="312" r:id="rId29"/>
    <p:sldId id="351" r:id="rId30"/>
    <p:sldId id="313" r:id="rId31"/>
    <p:sldId id="345" r:id="rId32"/>
    <p:sldId id="328" r:id="rId3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CC3499"/>
    <a:srgbClr val="0080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667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474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1CE925DB-B76B-4466-B4AD-F8EA86B3C3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3635EBBB-1BAE-4C3A-A8D7-91317D0B7B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AF918E-382E-44D2-BFA1-640168077B3A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B8CE96-AEB7-449E-B475-82A5568E4A38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D89E0-59F2-4F39-BD54-E46599B29B04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FC23C3-FCBC-416D-8F51-5C95B62F8C5A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BC340-7B2D-4D1A-9E22-462B71DE7598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103E95-BDDA-4901-9339-12CAEDFE51D3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99FE1-BA51-4E4B-B592-0FAC5E3E4D6B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17D99C-D99E-4E7A-BAB4-A42825F8AB9A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80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80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21F82-ABDA-4B1A-828E-BB2C886002A5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880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2CAE64-28C2-4C53-A157-7DED098C0CDD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890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EF3F34-AC13-43C3-B040-EE8CD86E77E6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901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8536D9-FCF8-4049-A058-B20437BC92E9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981C7D-4F1C-4540-8856-ABB57D9D6416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911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11791EE-5A4E-4BB5-8FFA-F93F759F3D3D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921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5079D5-FD54-4A5A-91E1-A67C628E257C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931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42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42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91DD1-4CBF-42AF-B01E-547DECBD9659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942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952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952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D7B39D-4B10-4657-9EE2-4938AD7CA7EB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952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1116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1116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175EB0-BD6D-4E98-8CE9-298FC5796051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11162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28CE3-C129-49FD-A63B-6469EE212DD9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D1F52E-5971-494C-AC05-C1C4998AC180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0A01EA-A7CD-42AB-9E19-58304F9B64E1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7C4CFE-6FA5-43F8-B586-9CDE5D5CEE9B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E1B595-EB7E-4E6A-974B-B5A6FB710F66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2F610E-D2B5-4BEA-90EE-62B693C95B71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2D0D2B-E7CC-4ECB-BEA5-065894BA2E38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itchFamily="34" charset="0"/>
              </a:endParaRPr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DA821DA-126C-49D9-931C-8484DCC1CD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53D3DA-1C07-4DE8-85FD-AD0404D043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432AA-401B-4108-8544-F5C2BD29A8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29D59-1ECD-45ED-913B-E55FB8A790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823050-5F73-42CD-A4F5-6D90D233B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F428AF-106D-48F3-B51E-F1DEFDC66C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667C54-E105-4AE5-A7BF-741567CE57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A7BF1-8A96-4BF9-8CDB-D1B5392B6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8379C-817D-4A3F-9EAA-0BBA6740C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476E71-5C75-4721-82F7-4A5A1FC55A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194D95-C363-4D5A-A8BC-671C0F66B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10357-7A24-4C75-AE32-5274A16570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8BA4D-E1CB-464F-876F-2AFE59A550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 sz="2400">
              <a:latin typeface="Arial" pitchFamily="34" charset="0"/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9509CAD-ECE7-43F5-881B-87E3DD96BD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AF5F75-E8C4-4A67-83D0-82D36C9CB83D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Topics 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Simplifying CFGs, Normal forms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Pumping lemma for CFLs</a:t>
            </a:r>
          </a:p>
          <a:p>
            <a:pPr marL="609600" indent="-609600" eaLnBrk="1" hangingPunct="1">
              <a:buFont typeface="Arial" charset="0"/>
              <a:buAutoNum type="arabicParenR"/>
            </a:pPr>
            <a:r>
              <a:rPr lang="en-US"/>
              <a:t>Closure and decision properties of CFLs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FF24-0F50-970E-AD07-5A4E54C6A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2BED4-BB4A-0BCD-77AA-585657FBA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Remove useless symbol from the given CFG.</a:t>
            </a:r>
          </a:p>
          <a:p>
            <a:pPr marL="514350" indent="-514350">
              <a:buAutoNum type="arabicPeriod"/>
            </a:pPr>
            <a:r>
              <a:rPr lang="en-US" dirty="0"/>
              <a:t>S -&gt; </a:t>
            </a:r>
            <a:r>
              <a:rPr lang="en-US" dirty="0" err="1"/>
              <a:t>aB</a:t>
            </a:r>
            <a:r>
              <a:rPr lang="en-US" dirty="0"/>
              <a:t>| </a:t>
            </a:r>
            <a:r>
              <a:rPr lang="en-US" dirty="0" err="1"/>
              <a:t>bX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A -&gt; </a:t>
            </a:r>
            <a:r>
              <a:rPr lang="en-US" dirty="0" err="1"/>
              <a:t>BAd|bSX|a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B -&gt;</a:t>
            </a:r>
            <a:r>
              <a:rPr lang="en-US" dirty="0" err="1"/>
              <a:t>aSB</a:t>
            </a:r>
            <a:r>
              <a:rPr lang="en-US" dirty="0"/>
              <a:t> |</a:t>
            </a:r>
            <a:r>
              <a:rPr lang="en-US" dirty="0" err="1"/>
              <a:t>bBX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X-&gt; </a:t>
            </a:r>
            <a:r>
              <a:rPr lang="en-US" dirty="0" err="1"/>
              <a:t>SBD|aBX|ad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Solution S-&gt;</a:t>
            </a:r>
            <a:r>
              <a:rPr lang="en-US" dirty="0" err="1"/>
              <a:t>bX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   X-&gt; 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A9DB6-A3CD-B555-251B-DA3141C6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428AF-106D-48F3-B51E-F1DEFDC66C6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62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8BFF-93DB-D0D1-68DB-3BEF19E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8C7C-05AE-2D4A-504A-0EC3A4778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A-&gt;012 |X122</a:t>
            </a:r>
          </a:p>
          <a:p>
            <a:pPr marL="0" indent="0">
              <a:buNone/>
            </a:pPr>
            <a:r>
              <a:rPr lang="en-US" dirty="0"/>
              <a:t>X-&gt; X2 |0Y2</a:t>
            </a:r>
          </a:p>
          <a:p>
            <a:pPr marL="0" indent="0">
              <a:buNone/>
            </a:pPr>
            <a:r>
              <a:rPr lang="en-US" dirty="0"/>
              <a:t>Y -&gt;1Y1 |X2</a:t>
            </a:r>
          </a:p>
          <a:p>
            <a:pPr marL="0" indent="0">
              <a:buNone/>
            </a:pPr>
            <a:r>
              <a:rPr lang="en-US" dirty="0"/>
              <a:t>Z -&gt;Z1 |2</a:t>
            </a:r>
          </a:p>
          <a:p>
            <a:pPr marL="0" indent="0">
              <a:buNone/>
            </a:pPr>
            <a:r>
              <a:rPr lang="en-US" dirty="0"/>
              <a:t>Solution </a:t>
            </a:r>
          </a:p>
          <a:p>
            <a:pPr marL="0" indent="0">
              <a:buNone/>
            </a:pPr>
            <a:r>
              <a:rPr lang="en-US" dirty="0"/>
              <a:t>A -&gt;012</a:t>
            </a:r>
          </a:p>
          <a:p>
            <a:pPr marL="0" indent="0">
              <a:buNone/>
            </a:pPr>
            <a:r>
              <a:rPr lang="en-US" dirty="0"/>
              <a:t>Z-&gt; Z1|2 (This should be included in Simplified grammar??)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8E39C-001D-37B2-5CF6-0BD5DC728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428AF-106D-48F3-B51E-F1DEFDC66C6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2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3602A-0245-4880-863C-AE822231FCCD}" type="slidenum">
              <a:rPr lang="en-US" smtClean="0">
                <a:latin typeface="Arial" charset="0"/>
              </a:rPr>
              <a:pPr/>
              <a:t>12</a:t>
            </a:fld>
            <a:endParaRPr lang="en-US">
              <a:latin typeface="Arial" charset="0"/>
            </a:endParaRP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3505200"/>
            <a:ext cx="893763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A =&gt; </a:t>
            </a:r>
            <a:r>
              <a:rPr lang="en-US" dirty="0">
                <a:latin typeface="Arial" pitchFamily="34" charset="0"/>
                <a:sym typeface="Symbol"/>
              </a:rPr>
              <a:t></a:t>
            </a:r>
            <a:endParaRPr lang="en-US" dirty="0">
              <a:latin typeface="Arial" pitchFamily="34" charset="0"/>
            </a:endParaRPr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4495800" y="3886200"/>
            <a:ext cx="228600" cy="381000"/>
            <a:chOff x="6858000" y="4114800"/>
            <a:chExt cx="228600" cy="381000"/>
          </a:xfrm>
        </p:grpSpPr>
        <p:cxnSp>
          <p:nvCxnSpPr>
            <p:cNvPr id="13318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3319" name="Straight Connector 9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BCD95-C35F-4BCC-B68C-63057B342C64}" type="slidenum">
              <a:rPr lang="en-US" smtClean="0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Caveat:</a:t>
            </a:r>
            <a:r>
              <a:rPr lang="en-US" sz="2400"/>
              <a:t> It is </a:t>
            </a:r>
            <a:r>
              <a:rPr lang="en-US" sz="2400" i="1"/>
              <a:t>not </a:t>
            </a:r>
            <a:r>
              <a:rPr lang="en-US" sz="2400"/>
              <a:t>possible to eliminate </a:t>
            </a:r>
            <a:r>
              <a:rPr lang="en-US" sz="2800">
                <a:sym typeface="Symbol" pitchFamily="18" charset="2"/>
              </a:rPr>
              <a:t>-</a:t>
            </a:r>
            <a:r>
              <a:rPr lang="en-US" sz="2400">
                <a:cs typeface="Arial" charset="0"/>
              </a:rPr>
              <a:t>productions for languages which include 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 in their word set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u="sng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u="sng"/>
              <a:t>Theorem:</a:t>
            </a:r>
            <a:r>
              <a:rPr lang="en-US" sz="2400"/>
              <a:t> If G=(V,T,P,S) is a CFG for a language L, then L\ {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} has a CFG without 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-productions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i="1">
              <a:cs typeface="Arial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i="1" u="sng">
                <a:solidFill>
                  <a:srgbClr val="FF0000"/>
                </a:solidFill>
                <a:cs typeface="Arial" charset="0"/>
              </a:rPr>
              <a:t>Definition:</a:t>
            </a:r>
            <a:r>
              <a:rPr lang="en-US" sz="2400" i="1">
                <a:solidFill>
                  <a:srgbClr val="FF0000"/>
                </a:solidFill>
                <a:cs typeface="Arial" charset="0"/>
              </a:rPr>
              <a:t> A is “nullable” if A</a:t>
            </a:r>
            <a:r>
              <a:rPr lang="en-US" sz="2400" i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* </a:t>
            </a:r>
            <a:r>
              <a:rPr lang="en-US" sz="2800" i="1">
                <a:solidFill>
                  <a:srgbClr val="FF0000"/>
                </a:solidFill>
                <a:sym typeface="Symbol" pitchFamily="18" charset="2"/>
              </a:rPr>
              <a:t></a:t>
            </a:r>
            <a:r>
              <a:rPr lang="en-US" sz="2400" i="1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cs typeface="Arial" charset="0"/>
              </a:rPr>
              <a:t>If A is nullable, then any production of the form </a:t>
            </a:r>
            <a:br>
              <a:rPr lang="en-US" sz="2400">
                <a:cs typeface="Arial" charset="0"/>
              </a:rPr>
            </a:br>
            <a:r>
              <a:rPr lang="en-US" sz="2400">
                <a:cs typeface="Arial" charset="0"/>
              </a:rPr>
              <a:t>“B</a:t>
            </a:r>
            <a:r>
              <a:rPr lang="en-US" sz="2400">
                <a:cs typeface="Arial" charset="0"/>
                <a:sym typeface="Wingdings" pitchFamily="2" charset="2"/>
              </a:rPr>
              <a:t> CAD” can be simulated by:</a:t>
            </a:r>
          </a:p>
          <a:p>
            <a:pPr lvl="2" eaLnBrk="1" hangingPunct="1">
              <a:lnSpc>
                <a:spcPct val="90000"/>
              </a:lnSpc>
            </a:pPr>
            <a:r>
              <a:rPr lang="en-US">
                <a:cs typeface="Arial" charset="0"/>
              </a:rPr>
              <a:t>B </a:t>
            </a:r>
            <a:r>
              <a:rPr lang="en-US">
                <a:cs typeface="Arial" charset="0"/>
                <a:sym typeface="Wingdings" pitchFamily="2" charset="2"/>
              </a:rPr>
              <a:t> CD | CAD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>
                <a:cs typeface="Arial" charset="0"/>
              </a:rPr>
              <a:t>This can allow us to remove </a:t>
            </a:r>
            <a:r>
              <a:rPr lang="en-US" sz="1600">
                <a:cs typeface="Arial" charset="0"/>
                <a:sym typeface="Symbol" pitchFamily="18" charset="2"/>
              </a:rPr>
              <a:t> transitions for </a:t>
            </a:r>
            <a:r>
              <a:rPr lang="en-US" sz="1600">
                <a:cs typeface="Arial" charset="0"/>
              </a:rPr>
              <a:t>A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454525" y="533400"/>
            <a:ext cx="1154113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A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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066800" y="2895600"/>
            <a:ext cx="6702425" cy="40005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 we will target the grammar for the </a:t>
            </a:r>
            <a:r>
              <a:rPr lang="en-US" i="1" u="sng"/>
              <a:t>rest</a:t>
            </a:r>
            <a:r>
              <a:rPr lang="en-US" i="1"/>
              <a:t> of the language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04800" y="152400"/>
            <a:ext cx="5162550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the point of removing </a:t>
            </a:r>
            <a:r>
              <a:rPr lang="en-US">
                <a:cs typeface="Arial" charset="0"/>
                <a:sym typeface="Symbol" pitchFamily="18" charset="2"/>
              </a:rPr>
              <a:t>-productions?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build="p"/>
      <p:bldP spid="8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2A8908-A417-4BC8-852B-350FC5E1CF81}" type="slidenum">
              <a:rPr lang="en-US" smtClean="0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Algorithm to detect all nullable variables</a:t>
            </a:r>
            <a:endParaRPr lang="en-US" sz="4000">
              <a:cs typeface="Arial" charset="0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Basis:</a:t>
            </a:r>
            <a:r>
              <a:rPr lang="en-US"/>
              <a:t> </a:t>
            </a:r>
          </a:p>
          <a:p>
            <a:pPr lvl="1" eaLnBrk="1" hangingPunct="1"/>
            <a:r>
              <a:rPr lang="en-US"/>
              <a:t>If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 is a production in G, then A is nullable</a:t>
            </a:r>
            <a:br>
              <a:rPr lang="en-US">
                <a:cs typeface="Arial" charset="0"/>
              </a:rPr>
            </a:br>
            <a:r>
              <a:rPr lang="en-US">
                <a:cs typeface="Arial" charset="0"/>
              </a:rPr>
              <a:t>(note: A can still have other productions)</a:t>
            </a:r>
          </a:p>
          <a:p>
            <a:pPr eaLnBrk="1" hangingPunct="1"/>
            <a:r>
              <a:rPr lang="en-US" u="sng">
                <a:cs typeface="Arial" charset="0"/>
              </a:rPr>
              <a:t>Induction:</a:t>
            </a:r>
          </a:p>
          <a:p>
            <a:pPr lvl="1" eaLnBrk="1" hangingPunct="1"/>
            <a:r>
              <a:rPr lang="en-US">
                <a:cs typeface="Arial" charset="0"/>
              </a:rPr>
              <a:t>If there is a production B</a:t>
            </a:r>
            <a:r>
              <a:rPr lang="en-US">
                <a:cs typeface="Arial" charset="0"/>
                <a:sym typeface="Wingdings" pitchFamily="2" charset="2"/>
              </a:rPr>
              <a:t> C</a:t>
            </a:r>
            <a:r>
              <a:rPr lang="en-US" baseline="-25000">
                <a:cs typeface="Arial" charset="0"/>
                <a:sym typeface="Wingdings" pitchFamily="2" charset="2"/>
              </a:rPr>
              <a:t>1</a:t>
            </a:r>
            <a:r>
              <a:rPr lang="en-US">
                <a:cs typeface="Arial" charset="0"/>
                <a:sym typeface="Wingdings" pitchFamily="2" charset="2"/>
              </a:rPr>
              <a:t>C</a:t>
            </a:r>
            <a:r>
              <a:rPr lang="en-US" baseline="-25000">
                <a:cs typeface="Arial" charset="0"/>
                <a:sym typeface="Wingdings" pitchFamily="2" charset="2"/>
              </a:rPr>
              <a:t>2</a:t>
            </a:r>
            <a:r>
              <a:rPr lang="en-US">
                <a:cs typeface="Arial" charset="0"/>
                <a:sym typeface="Wingdings" pitchFamily="2" charset="2"/>
              </a:rPr>
              <a:t>…C</a:t>
            </a:r>
            <a:r>
              <a:rPr lang="en-US" baseline="-25000">
                <a:cs typeface="Arial" charset="0"/>
                <a:sym typeface="Wingdings" pitchFamily="2" charset="2"/>
              </a:rPr>
              <a:t>k</a:t>
            </a:r>
            <a:r>
              <a:rPr lang="en-US">
                <a:cs typeface="Arial" charset="0"/>
                <a:sym typeface="Wingdings" pitchFamily="2" charset="2"/>
              </a:rPr>
              <a:t>, where </a:t>
            </a:r>
            <a:r>
              <a:rPr lang="en-US" i="1">
                <a:cs typeface="Arial" charset="0"/>
                <a:sym typeface="Wingdings" pitchFamily="2" charset="2"/>
              </a:rPr>
              <a:t>every </a:t>
            </a:r>
            <a:r>
              <a:rPr lang="en-US">
                <a:cs typeface="Arial" charset="0"/>
                <a:sym typeface="Wingdings" pitchFamily="2" charset="2"/>
              </a:rPr>
              <a:t>C</a:t>
            </a:r>
            <a:r>
              <a:rPr lang="en-US" baseline="-25000">
                <a:cs typeface="Arial" charset="0"/>
                <a:sym typeface="Wingdings" pitchFamily="2" charset="2"/>
              </a:rPr>
              <a:t>i</a:t>
            </a:r>
            <a:r>
              <a:rPr lang="en-US">
                <a:cs typeface="Arial" charset="0"/>
                <a:sym typeface="Wingdings" pitchFamily="2" charset="2"/>
              </a:rPr>
              <a:t> is nullable, then B is also nullable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3BD710C-7305-48FE-B8FF-1AD95D9A9193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  <a:r>
              <a:rPr lang="en-US"/>
              <a:t> 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Given:</a:t>
            </a:r>
            <a:r>
              <a:rPr lang="en-US" sz="2800" dirty="0"/>
              <a:t> G=(V,T,P,S)</a:t>
            </a:r>
          </a:p>
          <a:p>
            <a:pPr marL="660400" indent="-660400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sz="2800" u="sng" dirty="0"/>
              <a:t>Algorithm: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/>
              <a:t>Detect all </a:t>
            </a:r>
            <a:r>
              <a:rPr lang="en-US" sz="2400" dirty="0" err="1"/>
              <a:t>nullable</a:t>
            </a:r>
            <a:r>
              <a:rPr lang="en-US" sz="2400" dirty="0"/>
              <a:t> variables in G</a:t>
            </a:r>
          </a:p>
          <a:p>
            <a:pPr marL="1035050" lvl="1" indent="-577850" eaLnBrk="1" hangingPunct="1">
              <a:lnSpc>
                <a:spcPct val="90000"/>
              </a:lnSpc>
              <a:buFont typeface="Arial" charset="0"/>
              <a:buAutoNum type="arabicPeriod"/>
              <a:defRPr/>
            </a:pPr>
            <a:r>
              <a:rPr lang="en-US" sz="2400" dirty="0"/>
              <a:t>Then construct G</a:t>
            </a:r>
            <a:r>
              <a:rPr lang="en-US" sz="2400" baseline="-25000" dirty="0"/>
              <a:t>1</a:t>
            </a:r>
            <a:r>
              <a:rPr lang="en-US" sz="2400" dirty="0"/>
              <a:t>=(V,T,P</a:t>
            </a:r>
            <a:r>
              <a:rPr lang="en-US" sz="2400" baseline="-25000" dirty="0"/>
              <a:t>1</a:t>
            </a:r>
            <a:r>
              <a:rPr lang="en-US" sz="2400" dirty="0"/>
              <a:t>,S) as follows: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/>
              <a:t>For each production of the form: A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000" dirty="0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2</a:t>
            </a:r>
            <a:r>
              <a:rPr lang="en-US" sz="2000" dirty="0">
                <a:cs typeface="Arial" charset="0"/>
                <a:sym typeface="Wingdings" pitchFamily="2" charset="2"/>
              </a:rPr>
              <a:t>…</a:t>
            </a:r>
            <a:r>
              <a:rPr lang="en-US" sz="2000" dirty="0" err="1">
                <a:cs typeface="Arial" charset="0"/>
                <a:sym typeface="Wingdings" pitchFamily="2" charset="2"/>
              </a:rPr>
              <a:t>X</a:t>
            </a:r>
            <a:r>
              <a:rPr lang="en-US" sz="2000" baseline="-25000" dirty="0" err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k</a:t>
            </a:r>
            <a:r>
              <a:rPr lang="en-US" sz="2000" dirty="0">
                <a:cs typeface="Arial" charset="0"/>
                <a:sym typeface="Wingdings" pitchFamily="2" charset="2"/>
              </a:rPr>
              <a:t>,</a:t>
            </a:r>
            <a:r>
              <a:rPr lang="en-US" sz="2000" dirty="0">
                <a:sym typeface="Wingdings" pitchFamily="2" charset="2"/>
              </a:rPr>
              <a:t> where k</a:t>
            </a:r>
            <a:r>
              <a:rPr lang="en-US" sz="2000" dirty="0">
                <a:cs typeface="Arial" charset="0"/>
                <a:sym typeface="Wingdings" pitchFamily="2" charset="2"/>
              </a:rPr>
              <a:t>≥1, suppose </a:t>
            </a:r>
            <a:r>
              <a:rPr lang="en-US" sz="2000" b="1" i="1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m</a:t>
            </a:r>
            <a:r>
              <a:rPr lang="en-US" sz="2000" dirty="0">
                <a:cs typeface="Arial" charset="0"/>
                <a:sym typeface="Wingdings" pitchFamily="2" charset="2"/>
              </a:rPr>
              <a:t> out of the </a:t>
            </a:r>
            <a:r>
              <a:rPr lang="en-US" sz="2000" b="1" i="1" dirty="0">
                <a:solidFill>
                  <a:srgbClr val="FF0000"/>
                </a:solidFill>
                <a:cs typeface="Arial" charset="0"/>
                <a:sym typeface="Wingdings" pitchFamily="2" charset="2"/>
              </a:rPr>
              <a:t>k</a:t>
            </a:r>
            <a:r>
              <a:rPr lang="en-US" sz="2000" dirty="0">
                <a:cs typeface="Arial" charset="0"/>
                <a:sym typeface="Wingdings" pitchFamily="2" charset="2"/>
              </a:rPr>
              <a:t> X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i</a:t>
            </a:r>
            <a:r>
              <a:rPr lang="en-US" sz="2000" dirty="0">
                <a:cs typeface="Arial" charset="0"/>
                <a:sym typeface="Wingdings" pitchFamily="2" charset="2"/>
              </a:rPr>
              <a:t>’s are </a:t>
            </a:r>
            <a:r>
              <a:rPr lang="en-US" sz="2000" dirty="0" err="1">
                <a:cs typeface="Arial" charset="0"/>
                <a:sym typeface="Wingdings" pitchFamily="2" charset="2"/>
              </a:rPr>
              <a:t>nullable</a:t>
            </a:r>
            <a:r>
              <a:rPr lang="en-US" sz="2000" dirty="0">
                <a:cs typeface="Arial" charset="0"/>
                <a:sym typeface="Wingdings" pitchFamily="2" charset="2"/>
              </a:rPr>
              <a:t> symbols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>
                <a:cs typeface="Arial" charset="0"/>
                <a:sym typeface="Wingdings" pitchFamily="2" charset="2"/>
              </a:rPr>
              <a:t>Then G</a:t>
            </a:r>
            <a:r>
              <a:rPr lang="en-US" sz="2000" baseline="-25000" dirty="0">
                <a:cs typeface="Arial" charset="0"/>
                <a:sym typeface="Wingdings" pitchFamily="2" charset="2"/>
              </a:rPr>
              <a:t>1</a:t>
            </a:r>
            <a:r>
              <a:rPr lang="en-US" sz="2000" dirty="0">
                <a:cs typeface="Arial" charset="0"/>
                <a:sym typeface="Wingdings" pitchFamily="2" charset="2"/>
              </a:rPr>
              <a:t> will have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2000" b="1" baseline="30000" dirty="0">
                <a:solidFill>
                  <a:schemeClr val="accent1">
                    <a:lumMod val="50000"/>
                  </a:schemeClr>
                </a:solidFill>
                <a:cs typeface="Arial" charset="0"/>
                <a:sym typeface="Wingdings" pitchFamily="2" charset="2"/>
              </a:rPr>
              <a:t>m</a:t>
            </a:r>
            <a:r>
              <a:rPr lang="en-US" sz="2000" dirty="0">
                <a:cs typeface="Arial" charset="0"/>
                <a:sym typeface="Wingdings" pitchFamily="2" charset="2"/>
              </a:rPr>
              <a:t> versions for this production </a:t>
            </a:r>
          </a:p>
          <a:p>
            <a:pPr marL="1866900" lvl="3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1600" dirty="0" err="1">
                <a:cs typeface="Arial" charset="0"/>
                <a:sym typeface="Wingdings" pitchFamily="2" charset="2"/>
              </a:rPr>
              <a:t>i.e</a:t>
            </a:r>
            <a:r>
              <a:rPr lang="en-US" sz="1600" dirty="0">
                <a:cs typeface="Arial" charset="0"/>
                <a:sym typeface="Wingdings" pitchFamily="2" charset="2"/>
              </a:rPr>
              <a:t>, all combinations where each X</a:t>
            </a:r>
            <a:r>
              <a:rPr lang="en-US" sz="1600" baseline="-25000" dirty="0">
                <a:cs typeface="Arial" charset="0"/>
                <a:sym typeface="Wingdings" pitchFamily="2" charset="2"/>
              </a:rPr>
              <a:t>i</a:t>
            </a:r>
            <a:r>
              <a:rPr lang="en-US" sz="1600" dirty="0">
                <a:cs typeface="Arial" charset="0"/>
                <a:sym typeface="Wingdings" pitchFamily="2" charset="2"/>
              </a:rPr>
              <a:t> is either present or absent</a:t>
            </a:r>
          </a:p>
          <a:p>
            <a:pPr marL="1409700" lvl="2" indent="-495300" eaLnBrk="1" hangingPunct="1">
              <a:lnSpc>
                <a:spcPct val="90000"/>
              </a:lnSpc>
              <a:buFont typeface="Arial" charset="0"/>
              <a:buAutoNum type="romanLcPeriod"/>
              <a:defRPr/>
            </a:pPr>
            <a:r>
              <a:rPr lang="en-US" sz="2000" dirty="0">
                <a:cs typeface="Arial" charset="0"/>
                <a:sym typeface="Wingdings" pitchFamily="2" charset="2"/>
              </a:rPr>
              <a:t>Alternatively, if a production is of the </a:t>
            </a:r>
            <a:r>
              <a:rPr lang="en-US" sz="2000" dirty="0"/>
              <a:t>form: A</a:t>
            </a:r>
            <a:r>
              <a:rPr lang="en-US" sz="2000" dirty="0">
                <a:sym typeface="Wingdings" pitchFamily="2" charset="2"/>
              </a:rPr>
              <a:t></a:t>
            </a:r>
            <a:r>
              <a:rPr lang="en-US" sz="2000" dirty="0">
                <a:sym typeface="Symbol" pitchFamily="18" charset="2"/>
              </a:rPr>
              <a:t></a:t>
            </a:r>
            <a:r>
              <a:rPr lang="en-US" sz="2000" dirty="0">
                <a:cs typeface="Arial" charset="0"/>
                <a:sym typeface="Wingdings" pitchFamily="2" charset="2"/>
              </a:rPr>
              <a:t>,</a:t>
            </a:r>
            <a:r>
              <a:rPr lang="en-US" sz="2000" dirty="0">
                <a:sym typeface="Wingdings" pitchFamily="2" charset="2"/>
              </a:rPr>
              <a:t> then remove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removing null production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To remove A -&gt; </a:t>
            </a:r>
            <a:r>
              <a:rPr lang="az-Cyrl-AZ" dirty="0"/>
              <a:t>є</a:t>
            </a:r>
            <a:r>
              <a:rPr lang="en-US" dirty="0"/>
              <a:t> ,look for all production whose right side contain A.</a:t>
            </a:r>
          </a:p>
          <a:p>
            <a:r>
              <a:rPr lang="en-US" dirty="0"/>
              <a:t>Step 2: Replace each occurrence of A in each of these productions with </a:t>
            </a:r>
            <a:r>
              <a:rPr lang="az-Cyrl-AZ" dirty="0"/>
              <a:t>є</a:t>
            </a:r>
            <a:r>
              <a:rPr lang="en-US" dirty="0"/>
              <a:t> .</a:t>
            </a:r>
          </a:p>
          <a:p>
            <a:r>
              <a:rPr lang="en-US" dirty="0"/>
              <a:t>Step 3: Add resultant production to Grammar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428AF-106D-48F3-B51E-F1DEFDC66C6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6B9C1F-848C-450F-B35F-011FAF8BE4A7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Example: Eliminating </a:t>
            </a:r>
            <a:r>
              <a:rPr lang="en-US">
                <a:sym typeface="Symbol" pitchFamily="18" charset="2"/>
              </a:rPr>
              <a:t></a:t>
            </a:r>
            <a:r>
              <a:rPr lang="en-US" sz="4000">
                <a:cs typeface="Arial" charset="0"/>
              </a:rPr>
              <a:t>-productions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lnSpc>
                <a:spcPct val="80000"/>
              </a:lnSpc>
            </a:pPr>
            <a:r>
              <a:rPr lang="en-US" sz="1700"/>
              <a:t>Let L be the language represented by the following CFG G:</a:t>
            </a: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/>
              <a:t>S</a:t>
            </a:r>
            <a:r>
              <a:rPr lang="en-US" sz="1700">
                <a:sym typeface="Wingdings" pitchFamily="2" charset="2"/>
              </a:rPr>
              <a:t>AB</a:t>
            </a: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>
                <a:sym typeface="Wingdings" pitchFamily="2" charset="2"/>
              </a:rPr>
              <a:t>AaAA | </a:t>
            </a:r>
            <a:r>
              <a:rPr lang="en-US" sz="1700">
                <a:sym typeface="Symbol" pitchFamily="18" charset="2"/>
              </a:rPr>
              <a:t></a:t>
            </a:r>
            <a:endParaRPr lang="en-US" sz="1700">
              <a:cs typeface="Arial" charset="0"/>
              <a:sym typeface="Wingdings" pitchFamily="2" charset="2"/>
            </a:endParaRPr>
          </a:p>
          <a:p>
            <a:pPr marL="1035050" lvl="1" indent="-577850" eaLnBrk="1" hangingPunct="1">
              <a:lnSpc>
                <a:spcPct val="80000"/>
              </a:lnSpc>
              <a:buFont typeface="Arial" charset="0"/>
              <a:buAutoNum type="romanLcPeriod"/>
            </a:pPr>
            <a:r>
              <a:rPr lang="en-US" sz="1700">
                <a:sym typeface="Wingdings" pitchFamily="2" charset="2"/>
              </a:rPr>
              <a:t>BbBB | </a:t>
            </a:r>
            <a:r>
              <a:rPr lang="en-US" sz="1700">
                <a:sym typeface="Symbol" pitchFamily="18" charset="2"/>
              </a:rPr>
              <a:t></a:t>
            </a: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700" u="sng">
                <a:cs typeface="Arial" charset="0"/>
                <a:sym typeface="Wingdings" pitchFamily="2" charset="2"/>
              </a:rPr>
              <a:t>Goal:</a:t>
            </a:r>
            <a:r>
              <a:rPr lang="en-US" sz="1700">
                <a:cs typeface="Arial" charset="0"/>
                <a:sym typeface="Wingdings" pitchFamily="2" charset="2"/>
              </a:rPr>
              <a:t> To construct G1, which is the grammar for L-{</a:t>
            </a:r>
            <a:r>
              <a:rPr lang="en-US" sz="1700">
                <a:sym typeface="Symbol" pitchFamily="18" charset="2"/>
              </a:rPr>
              <a:t></a:t>
            </a:r>
            <a:r>
              <a:rPr lang="en-US" sz="1700">
                <a:cs typeface="Arial" charset="0"/>
                <a:sym typeface="Wingdings" pitchFamily="2" charset="2"/>
              </a:rPr>
              <a:t>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Nullable symbols: 	{A, B}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G</a:t>
            </a:r>
            <a:r>
              <a:rPr lang="en-US" sz="1700" baseline="-25000">
                <a:cs typeface="Arial" charset="0"/>
                <a:sym typeface="Wingdings" pitchFamily="2" charset="2"/>
              </a:rPr>
              <a:t>1</a:t>
            </a:r>
            <a:r>
              <a:rPr lang="en-US" sz="1700">
                <a:cs typeface="Arial" charset="0"/>
                <a:sym typeface="Wingdings" pitchFamily="2" charset="2"/>
              </a:rPr>
              <a:t> can be constructed from G as follows: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B  b | bB | bB | bBB</a:t>
            </a:r>
          </a:p>
          <a:p>
            <a:pPr marL="1409700" lvl="2" indent="-49530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==&gt;		B  b | bB | bBB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Similarly, 	A  a | aA | aAA</a:t>
            </a:r>
          </a:p>
          <a:p>
            <a:pPr marL="1035050" lvl="1" indent="-577850" eaLnBrk="1" hangingPunct="1">
              <a:lnSpc>
                <a:spcPct val="80000"/>
              </a:lnSpc>
            </a:pPr>
            <a:r>
              <a:rPr lang="en-US" sz="1700">
                <a:cs typeface="Arial" charset="0"/>
                <a:sym typeface="Wingdings" pitchFamily="2" charset="2"/>
              </a:rPr>
              <a:t>Similarly, 	S  A | B | AB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  <a:p>
            <a:pPr marL="660400" indent="-660400" eaLnBrk="1" hangingPunct="1">
              <a:lnSpc>
                <a:spcPct val="80000"/>
              </a:lnSpc>
            </a:pPr>
            <a:r>
              <a:rPr lang="en-US" sz="1700" u="sng">
                <a:cs typeface="Arial" charset="0"/>
                <a:sym typeface="Wingdings" pitchFamily="2" charset="2"/>
              </a:rPr>
              <a:t>Note:</a:t>
            </a:r>
            <a:r>
              <a:rPr lang="en-US" sz="1700">
                <a:cs typeface="Arial" charset="0"/>
                <a:sym typeface="Wingdings" pitchFamily="2" charset="2"/>
              </a:rPr>
              <a:t>  L(G) = L(G</a:t>
            </a:r>
            <a:r>
              <a:rPr lang="en-US" sz="1700" baseline="-25000">
                <a:cs typeface="Arial" charset="0"/>
                <a:sym typeface="Wingdings" pitchFamily="2" charset="2"/>
              </a:rPr>
              <a:t>1</a:t>
            </a:r>
            <a:r>
              <a:rPr lang="en-US" sz="1700">
                <a:cs typeface="Arial" charset="0"/>
                <a:sym typeface="Wingdings" pitchFamily="2" charset="2"/>
              </a:rPr>
              <a:t>) U {</a:t>
            </a:r>
            <a:r>
              <a:rPr lang="en-US" sz="1700">
                <a:sym typeface="Symbol" pitchFamily="18" charset="2"/>
              </a:rPr>
              <a:t></a:t>
            </a:r>
            <a:r>
              <a:rPr lang="en-US" sz="1700">
                <a:cs typeface="Arial" charset="0"/>
                <a:sym typeface="Wingdings" pitchFamily="2" charset="2"/>
              </a:rPr>
              <a:t>}</a:t>
            </a:r>
          </a:p>
          <a:p>
            <a:pPr marL="660400" indent="-660400" eaLnBrk="1" hangingPunct="1">
              <a:lnSpc>
                <a:spcPct val="80000"/>
              </a:lnSpc>
            </a:pPr>
            <a:endParaRPr lang="en-US" sz="1700">
              <a:cs typeface="Arial" charset="0"/>
              <a:sym typeface="Wingdings" pitchFamily="2" charset="2"/>
            </a:endParaRP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6045200" y="4251325"/>
            <a:ext cx="2193925" cy="10795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600" u="sng">
                <a:solidFill>
                  <a:schemeClr val="folHlink"/>
                </a:solidFill>
              </a:rPr>
              <a:t>G</a:t>
            </a:r>
            <a:r>
              <a:rPr lang="en-US" sz="1600" u="sng" baseline="-25000">
                <a:solidFill>
                  <a:schemeClr val="folHlink"/>
                </a:solidFill>
              </a:rPr>
              <a:t>1</a:t>
            </a:r>
            <a:r>
              <a:rPr lang="en-US" sz="1600" u="sng">
                <a:solidFill>
                  <a:schemeClr val="folHlink"/>
                </a:solidFill>
              </a:rPr>
              <a:t>: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</a:rPr>
              <a:t>S </a:t>
            </a: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 A | B | AB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A  a | aA | aAA</a:t>
            </a:r>
          </a:p>
          <a:p>
            <a:pPr marL="457200" indent="-457200">
              <a:buFontTx/>
              <a:buChar char="•"/>
            </a:pPr>
            <a:r>
              <a:rPr lang="en-US" sz="1600">
                <a:solidFill>
                  <a:schemeClr val="folHlink"/>
                </a:solidFill>
                <a:sym typeface="Wingdings" pitchFamily="2" charset="2"/>
              </a:rPr>
              <a:t>B  b | bB | bBB</a:t>
            </a:r>
            <a:endParaRPr lang="en-US" sz="1600">
              <a:solidFill>
                <a:schemeClr val="folHlink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9800" y="5334000"/>
            <a:ext cx="1208088" cy="762000"/>
            <a:chOff x="6019800" y="5334000"/>
            <a:chExt cx="1207382" cy="762000"/>
          </a:xfrm>
        </p:grpSpPr>
        <p:sp>
          <p:nvSpPr>
            <p:cNvPr id="17418" name="Text Box 4"/>
            <p:cNvSpPr txBox="1">
              <a:spLocks noChangeArrowheads="1"/>
            </p:cNvSpPr>
            <p:nvPr/>
          </p:nvSpPr>
          <p:spPr bwMode="auto">
            <a:xfrm>
              <a:off x="6019800" y="5757446"/>
              <a:ext cx="1207382" cy="338554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>
                <a:buFontTx/>
                <a:buChar char="•"/>
              </a:pPr>
              <a:r>
                <a:rPr lang="en-US" sz="1600">
                  <a:solidFill>
                    <a:schemeClr val="folHlink"/>
                  </a:solidFill>
                </a:rPr>
                <a:t>S </a:t>
              </a:r>
              <a:r>
                <a:rPr lang="en-US" sz="1600">
                  <a:solidFill>
                    <a:schemeClr val="folHlink"/>
                  </a:solidFill>
                  <a:sym typeface="Wingdings" pitchFamily="2" charset="2"/>
                </a:rPr>
                <a:t> </a:t>
              </a:r>
              <a:r>
                <a:rPr lang="en-US" sz="1600">
                  <a:solidFill>
                    <a:schemeClr val="folHlink"/>
                  </a:solidFill>
                  <a:sym typeface="Symbol" pitchFamily="18" charset="2"/>
                </a:rPr>
                <a:t></a:t>
              </a:r>
              <a:endParaRPr lang="en-US" sz="1600">
                <a:solidFill>
                  <a:schemeClr val="folHlink"/>
                </a:solidFill>
              </a:endParaRPr>
            </a:p>
          </p:txBody>
        </p:sp>
        <p:sp>
          <p:nvSpPr>
            <p:cNvPr id="17419" name="TextBox 7"/>
            <p:cNvSpPr txBox="1">
              <a:spLocks noChangeArrowheads="1"/>
            </p:cNvSpPr>
            <p:nvPr/>
          </p:nvSpPr>
          <p:spPr bwMode="auto">
            <a:xfrm>
              <a:off x="6019800" y="5334000"/>
              <a:ext cx="33374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sp>
        <p:nvSpPr>
          <p:cNvPr id="10" name="Rounded Rectangle 9"/>
          <p:cNvSpPr>
            <a:spLocks noChangeArrowheads="1"/>
          </p:cNvSpPr>
          <p:nvPr/>
        </p:nvSpPr>
        <p:spPr bwMode="auto">
          <a:xfrm>
            <a:off x="5791200" y="3962400"/>
            <a:ext cx="2971800" cy="2514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Bent Arrow 10"/>
          <p:cNvSpPr/>
          <p:nvPr/>
        </p:nvSpPr>
        <p:spPr bwMode="auto">
          <a:xfrm rot="5400000">
            <a:off x="5600700" y="1562100"/>
            <a:ext cx="1219200" cy="2971800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543800" y="2590800"/>
            <a:ext cx="1298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Simplified</a:t>
            </a:r>
            <a:br>
              <a:rPr lang="en-US">
                <a:solidFill>
                  <a:srgbClr val="FF0000"/>
                </a:solidFill>
              </a:rPr>
            </a:br>
            <a:r>
              <a:rPr lang="en-US">
                <a:solidFill>
                  <a:srgbClr val="FF0000"/>
                </a:solidFill>
              </a:rPr>
              <a:t>grammar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1" grpId="0" build="p"/>
      <p:bldP spid="324612" grpId="0" animBg="1"/>
      <p:bldP spid="10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6CC063E-6364-42A4-9E86-4CC5BDBB3816}" type="slidenum">
              <a:rPr lang="en-US" smtClean="0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>
                <a:sym typeface="Symbol" pitchFamily="18" charset="2"/>
              </a:rPr>
              <a:t>unit </a:t>
            </a:r>
            <a:r>
              <a:rPr lang="en-US">
                <a:cs typeface="Arial" charset="0"/>
              </a:rPr>
              <a:t>productions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14800" y="3505200"/>
            <a:ext cx="952500" cy="4000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 pitchFamily="34" charset="0"/>
              </a:rPr>
              <a:t>A =&gt; B</a:t>
            </a:r>
          </a:p>
        </p:txBody>
      </p:sp>
      <p:grpSp>
        <p:nvGrpSpPr>
          <p:cNvPr id="18437" name="Group 7"/>
          <p:cNvGrpSpPr>
            <a:grpSpLocks/>
          </p:cNvGrpSpPr>
          <p:nvPr/>
        </p:nvGrpSpPr>
        <p:grpSpPr bwMode="auto">
          <a:xfrm>
            <a:off x="4495800" y="3886200"/>
            <a:ext cx="228600" cy="381000"/>
            <a:chOff x="6858000" y="4114800"/>
            <a:chExt cx="228600" cy="381000"/>
          </a:xfrm>
        </p:grpSpPr>
        <p:cxnSp>
          <p:nvCxnSpPr>
            <p:cNvPr id="18448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18449" name="Straight Connector 9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  <p:cxnSp>
        <p:nvCxnSpPr>
          <p:cNvPr id="18438" name="Straight Arrow Connector 10"/>
          <p:cNvCxnSpPr>
            <a:cxnSpLocks noChangeShapeType="1"/>
            <a:stCxn id="18439" idx="1"/>
            <a:endCxn id="7" idx="3"/>
          </p:cNvCxnSpPr>
          <p:nvPr/>
        </p:nvCxnSpPr>
        <p:spPr bwMode="auto">
          <a:xfrm rot="10800000">
            <a:off x="5067300" y="3705225"/>
            <a:ext cx="342900" cy="762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8439" name="TextBox 11"/>
          <p:cNvSpPr txBox="1">
            <a:spLocks noChangeArrowheads="1"/>
          </p:cNvSpPr>
          <p:nvPr/>
        </p:nvSpPr>
        <p:spPr bwMode="auto">
          <a:xfrm>
            <a:off x="5410200" y="3581400"/>
            <a:ext cx="26622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 has to be a variable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0" y="4343400"/>
            <a:ext cx="5475288" cy="40005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What’s the point of removing unit</a:t>
            </a:r>
            <a:r>
              <a:rPr lang="en-US">
                <a:cs typeface="Arial" charset="0"/>
                <a:sym typeface="Symbol" pitchFamily="18" charset="2"/>
              </a:rPr>
              <a:t> transitions ?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62000" y="5029200"/>
            <a:ext cx="2239963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A=&gt;B | …</a:t>
            </a:r>
          </a:p>
          <a:p>
            <a:pPr>
              <a:defRPr/>
            </a:pPr>
            <a:r>
              <a:rPr lang="en-US" dirty="0"/>
              <a:t>B=&gt;C | …</a:t>
            </a:r>
          </a:p>
          <a:p>
            <a:pPr>
              <a:defRPr/>
            </a:pPr>
            <a:r>
              <a:rPr lang="en-US" dirty="0"/>
              <a:t>C=&gt;D | …</a:t>
            </a:r>
          </a:p>
          <a:p>
            <a:pPr>
              <a:defRPr/>
            </a:pPr>
            <a:r>
              <a:rPr lang="en-US" dirty="0"/>
              <a:t>D=&gt;xxx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endParaRPr lang="en-US" dirty="0"/>
          </a:p>
        </p:txBody>
      </p:sp>
      <p:sp>
        <p:nvSpPr>
          <p:cNvPr id="14" name="Right Arrow 13"/>
          <p:cNvSpPr>
            <a:spLocks noChangeArrowheads="1"/>
          </p:cNvSpPr>
          <p:nvPr/>
        </p:nvSpPr>
        <p:spPr bwMode="auto">
          <a:xfrm>
            <a:off x="3124200" y="5334000"/>
            <a:ext cx="762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38600" y="5029200"/>
            <a:ext cx="2895600" cy="1323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A=&gt;xxx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B=&gt; 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C=&gt; 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r>
              <a:rPr lang="en-US" dirty="0"/>
              <a:t> | …</a:t>
            </a:r>
          </a:p>
          <a:p>
            <a:pPr>
              <a:defRPr/>
            </a:pPr>
            <a:r>
              <a:rPr lang="en-US" dirty="0"/>
              <a:t>D=&gt;xxx | </a:t>
            </a:r>
            <a:r>
              <a:rPr lang="en-US" dirty="0" err="1"/>
              <a:t>yyy</a:t>
            </a:r>
            <a:r>
              <a:rPr lang="en-US" dirty="0"/>
              <a:t> | </a:t>
            </a:r>
            <a:r>
              <a:rPr lang="en-US" dirty="0" err="1"/>
              <a:t>zzz</a:t>
            </a:r>
            <a:endParaRPr lang="en-US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5562600" y="4495800"/>
            <a:ext cx="2921000" cy="4000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Will save #substitutions 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6200" y="4953000"/>
            <a:ext cx="781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</a:t>
            </a:r>
          </a:p>
        </p:txBody>
      </p:sp>
      <p:sp>
        <p:nvSpPr>
          <p:cNvPr id="18446" name="TextBox 17"/>
          <p:cNvSpPr txBox="1">
            <a:spLocks noChangeArrowheads="1"/>
          </p:cNvSpPr>
          <p:nvPr/>
        </p:nvSpPr>
        <p:spPr bwMode="auto">
          <a:xfrm>
            <a:off x="1371600" y="6457950"/>
            <a:ext cx="9112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before</a:t>
            </a:r>
          </a:p>
        </p:txBody>
      </p:sp>
      <p:sp>
        <p:nvSpPr>
          <p:cNvPr id="18447" name="TextBox 18"/>
          <p:cNvSpPr txBox="1">
            <a:spLocks noChangeArrowheads="1"/>
          </p:cNvSpPr>
          <p:nvPr/>
        </p:nvSpPr>
        <p:spPr bwMode="auto">
          <a:xfrm>
            <a:off x="4803775" y="6400800"/>
            <a:ext cx="696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after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of unit production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To remove A -&gt; B add production A -&gt; x  to grammar rule whenever B -&gt;x occur in grammar where x is terminal ,x can be null .</a:t>
            </a:r>
          </a:p>
          <a:p>
            <a:r>
              <a:rPr lang="en-US" dirty="0"/>
              <a:t>Step 2: Remove A -&gt;B  from grammar </a:t>
            </a:r>
          </a:p>
          <a:p>
            <a:r>
              <a:rPr lang="en-US" dirty="0"/>
              <a:t>Step 3: Repeat from step 1 until all unit production are removed.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428AF-106D-48F3-B51E-F1DEFDC66C6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DE70A9-22F0-425B-8B48-1B807DFEB35E}" type="slidenum">
              <a:rPr lang="en-US" smtClean="0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How to “simplify” CFGs?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unit production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17712"/>
            <a:ext cx="7812088" cy="4840287"/>
          </a:xfrm>
        </p:spPr>
        <p:txBody>
          <a:bodyPr/>
          <a:lstStyle/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S -&gt; XY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X-&gt; a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Y -&gt; Z |b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Z -&gt;M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M-&gt;N</a:t>
            </a:r>
          </a:p>
          <a:p>
            <a:pPr>
              <a:buNone/>
            </a:pPr>
            <a:r>
              <a:rPr lang="en-US" sz="1600" b="1" dirty="0">
                <a:latin typeface="Calibri" pitchFamily="34" charset="0"/>
                <a:cs typeface="Calibri" pitchFamily="34" charset="0"/>
              </a:rPr>
              <a:t>N -&gt;a</a:t>
            </a:r>
          </a:p>
          <a:p>
            <a:pPr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Unit productions are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Y -&gt;Z ,Z-&gt;M ,M -&gt;N</a:t>
            </a:r>
          </a:p>
          <a:p>
            <a:pPr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Step1 :</a:t>
            </a:r>
            <a:r>
              <a:rPr lang="en-US" sz="1600" dirty="0"/>
              <a:t> To remove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M -&gt;N </a:t>
            </a:r>
            <a:r>
              <a:rPr lang="en-US" sz="1600" dirty="0"/>
              <a:t>since s N -&gt; a we add M -&gt;a in grammar.</a:t>
            </a:r>
          </a:p>
          <a:p>
            <a:pPr>
              <a:buNone/>
            </a:pPr>
            <a:r>
              <a:rPr lang="en-US" sz="1600" dirty="0"/>
              <a:t>Step 2 : Remove this production rule .</a:t>
            </a:r>
          </a:p>
          <a:p>
            <a:pPr>
              <a:buNone/>
            </a:pPr>
            <a:r>
              <a:rPr lang="en-US" sz="1600" dirty="0"/>
              <a:t>Step 3: Repeat this for all unit production </a:t>
            </a:r>
          </a:p>
          <a:p>
            <a:pPr>
              <a:buNone/>
            </a:pPr>
            <a:r>
              <a:rPr lang="en-US" sz="1600" dirty="0"/>
              <a:t>New grammar will be </a:t>
            </a:r>
          </a:p>
          <a:p>
            <a:pPr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S -&gt; XY ,X-&gt; a ,Y -&gt; Z |b ,Z -&gt;M ,M-&gt;a ,N -&gt;a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r>
              <a:rPr lang="en-US" sz="1600" dirty="0">
                <a:latin typeface="Calibri" pitchFamily="34" charset="0"/>
                <a:cs typeface="Calibri" pitchFamily="34" charset="0"/>
              </a:rPr>
              <a:t>Step1 :</a:t>
            </a:r>
            <a:r>
              <a:rPr lang="en-US" sz="1600" dirty="0"/>
              <a:t> To remove </a:t>
            </a:r>
            <a:r>
              <a:rPr lang="en-US" sz="1600" dirty="0">
                <a:latin typeface="Calibri" pitchFamily="34" charset="0"/>
                <a:cs typeface="Calibri" pitchFamily="34" charset="0"/>
              </a:rPr>
              <a:t>Z -&gt;M </a:t>
            </a:r>
            <a:r>
              <a:rPr lang="en-US" sz="1600" dirty="0"/>
              <a:t>since s M -&gt; a we add Z-&gt;a in grammar.</a:t>
            </a:r>
          </a:p>
          <a:p>
            <a:pPr>
              <a:buNone/>
            </a:pPr>
            <a:r>
              <a:rPr lang="en-US" sz="1600" dirty="0"/>
              <a:t>Step 2 : Remove this production rule .</a:t>
            </a:r>
          </a:p>
          <a:p>
            <a:pPr>
              <a:buNone/>
            </a:pPr>
            <a:r>
              <a:rPr lang="en-US" sz="1600" dirty="0"/>
              <a:t>Step 3: Repeat this for all unit production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428AF-106D-48F3-B51E-F1DEFDC66C6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New grammar will be 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S -&gt; XY ,X-&gt; a ,Y -&gt; Z |b ,Z -&gt;a  ,M-&gt;a ,N -&gt;a</a:t>
            </a:r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Step1 : To remove  Y -&gt; Z since s Z-&gt; a we add  Y-&gt;a in grammar.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Step 2 : Remove this production rule .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Step 3: Repeat this for all unit production .</a:t>
            </a:r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New grammar will be </a:t>
            </a:r>
          </a:p>
          <a:p>
            <a:pPr>
              <a:buNone/>
            </a:pPr>
            <a:r>
              <a:rPr lang="en-US" sz="1800" dirty="0">
                <a:latin typeface="Calibri" pitchFamily="34" charset="0"/>
                <a:cs typeface="Calibri" pitchFamily="34" charset="0"/>
              </a:rPr>
              <a:t>S -&gt; XY ,X-&gt; a ,Y -&gt; a| b ,Z -&gt;a  ,M-&gt;a ,N -&gt;a</a:t>
            </a:r>
          </a:p>
          <a:p>
            <a:pPr>
              <a:buNone/>
            </a:pPr>
            <a:endParaRPr lang="en-US" sz="11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428AF-106D-48F3-B51E-F1DEFDC66C6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4E53C7-9A81-4C55-A6BB-55FC294BE9C7}" type="slidenum">
              <a:rPr lang="en-US" smtClean="0">
                <a:latin typeface="Arial" charset="0"/>
              </a:rPr>
              <a:pPr/>
              <a:t>22</a:t>
            </a:fld>
            <a:endParaRPr lang="en-US">
              <a:latin typeface="Arial" charset="0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unit productions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1800"/>
              <a:t>Unit production is one which is of the form A</a:t>
            </a:r>
            <a:r>
              <a:rPr lang="en-US" sz="1800">
                <a:sym typeface="Wingdings" pitchFamily="2" charset="2"/>
              </a:rPr>
              <a:t> B, where both A &amp; B are variables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E.g.,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E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T</a:t>
            </a:r>
            <a:r>
              <a:rPr lang="en-US" sz="1400">
                <a:sym typeface="Wingdings" pitchFamily="2" charset="2"/>
              </a:rPr>
              <a:t> | E+T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T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F</a:t>
            </a:r>
            <a:r>
              <a:rPr lang="en-US" sz="1400">
                <a:sym typeface="Wingdings" pitchFamily="2" charset="2"/>
              </a:rPr>
              <a:t> | T*F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>
                <a:sym typeface="Wingdings" pitchFamily="2" charset="2"/>
              </a:rPr>
              <a:t>F  </a:t>
            </a:r>
            <a:r>
              <a:rPr lang="en-US" sz="1400">
                <a:solidFill>
                  <a:srgbClr val="FF0000"/>
                </a:solidFill>
                <a:sym typeface="Wingdings" pitchFamily="2" charset="2"/>
              </a:rPr>
              <a:t>I</a:t>
            </a:r>
            <a:r>
              <a:rPr lang="en-US" sz="1400">
                <a:sym typeface="Wingdings" pitchFamily="2" charset="2"/>
              </a:rPr>
              <a:t> | (E)</a:t>
            </a:r>
          </a:p>
          <a:p>
            <a:pPr marL="1371600" lvl="2" indent="-4572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400"/>
              <a:t>I </a:t>
            </a:r>
            <a:r>
              <a:rPr lang="en-US" sz="1400">
                <a:sym typeface="Wingdings" pitchFamily="2" charset="2"/>
              </a:rPr>
              <a:t> a | b | Ia | Ib | I0 | I1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1600"/>
              <a:t>How to eliminate unit productions?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/>
              <a:t>Replace E</a:t>
            </a:r>
            <a:r>
              <a:rPr lang="en-US" sz="1400">
                <a:sym typeface="Wingdings" pitchFamily="2" charset="2"/>
              </a:rPr>
              <a:t> T with E  F | T*F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/>
              <a:t>Then, upon recursive application wherever there is a unit production: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E</a:t>
            </a:r>
            <a:r>
              <a:rPr lang="en-US" sz="1200">
                <a:sym typeface="Wingdings" pitchFamily="2" charset="2"/>
              </a:rPr>
              <a:t> 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F | T*F </a:t>
            </a:r>
            <a:r>
              <a:rPr lang="en-US" sz="1200">
                <a:sym typeface="Wingdings" pitchFamily="2" charset="2"/>
              </a:rPr>
              <a:t>| E+T		 	(substituting for T)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E</a:t>
            </a:r>
            <a:r>
              <a:rPr lang="en-US" sz="1200">
                <a:sym typeface="Wingdings" pitchFamily="2" charset="2"/>
              </a:rPr>
              <a:t> 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I | (E)  </a:t>
            </a:r>
            <a:r>
              <a:rPr lang="en-US" sz="1200">
                <a:sym typeface="Wingdings" pitchFamily="2" charset="2"/>
              </a:rPr>
              <a:t>| T*F| E+T	 		(substituting for F)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/>
              <a:t> E</a:t>
            </a:r>
            <a:r>
              <a:rPr lang="en-US" sz="1200">
                <a:sym typeface="Wingdings" pitchFamily="2" charset="2"/>
              </a:rPr>
              <a:t></a:t>
            </a:r>
            <a:r>
              <a:rPr lang="en-US" sz="1200">
                <a:solidFill>
                  <a:srgbClr val="FF0000"/>
                </a:solidFill>
                <a:sym typeface="Wingdings" pitchFamily="2" charset="2"/>
              </a:rPr>
              <a:t> a | b | Ia | Ib | I0 | I1 </a:t>
            </a:r>
            <a:r>
              <a:rPr lang="en-US" sz="1200">
                <a:sym typeface="Wingdings" pitchFamily="2" charset="2"/>
              </a:rPr>
              <a:t>| (E) | T*F | E+T		(substituting for I)</a:t>
            </a:r>
          </a:p>
          <a:p>
            <a:pPr marL="1752600" lvl="3" indent="-381000" eaLnBrk="1" hangingPunct="1">
              <a:lnSpc>
                <a:spcPct val="80000"/>
              </a:lnSpc>
            </a:pPr>
            <a:r>
              <a:rPr lang="en-US" sz="1200">
                <a:sym typeface="Wingdings" pitchFamily="2" charset="2"/>
              </a:rPr>
              <a:t>Now, E has no unit productions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400">
              <a:sym typeface="Wingdings" pitchFamily="2" charset="2"/>
            </a:endParaRP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400">
                <a:sym typeface="Wingdings" pitchFamily="2" charset="2"/>
              </a:rPr>
              <a:t>Similarly, eliminate for the remainder of the unit productions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4454525" y="517525"/>
            <a:ext cx="1235075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A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2A6414-D567-463C-9F96-269D3059C4CD}" type="slidenum">
              <a:rPr lang="en-US" smtClean="0">
                <a:latin typeface="Arial" charset="0"/>
              </a:rPr>
              <a:pPr/>
              <a:t>23</a:t>
            </a:fld>
            <a:endParaRPr lang="en-US">
              <a:latin typeface="Arial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Putting all this together…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</a:pPr>
            <a:r>
              <a:rPr lang="en-US" sz="2400" u="sng"/>
              <a:t>Theorem:</a:t>
            </a:r>
            <a:r>
              <a:rPr lang="en-US" sz="2400"/>
              <a:t> If G is a CFG for a language that contains at least one string other than </a:t>
            </a:r>
            <a:r>
              <a:rPr lang="en-US" sz="2400"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, then there is another CFG G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, such that 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L(G</a:t>
            </a:r>
            <a:r>
              <a:rPr lang="en-US" sz="2400" baseline="-25000">
                <a:solidFill>
                  <a:srgbClr val="FF0000"/>
                </a:solidFill>
                <a:cs typeface="Arial" charset="0"/>
              </a:rPr>
              <a:t>1</a:t>
            </a:r>
            <a:r>
              <a:rPr lang="en-US" sz="2400">
                <a:solidFill>
                  <a:srgbClr val="FF0000"/>
                </a:solidFill>
                <a:cs typeface="Arial" charset="0"/>
              </a:rPr>
              <a:t>)=L(G) - </a:t>
            </a:r>
            <a:r>
              <a:rPr lang="en-US" sz="2400">
                <a:solidFill>
                  <a:srgbClr val="FF0000"/>
                </a:solidFill>
                <a:cs typeface="Arial" charset="0"/>
                <a:sym typeface="Symbol" pitchFamily="18" charset="2"/>
              </a:rPr>
              <a:t></a:t>
            </a:r>
            <a:r>
              <a:rPr lang="en-US" sz="2400">
                <a:cs typeface="Arial" charset="0"/>
              </a:rPr>
              <a:t>, </a:t>
            </a:r>
            <a:r>
              <a:rPr lang="en-US" sz="2400" i="1">
                <a:cs typeface="Arial" charset="0"/>
              </a:rPr>
              <a:t>and </a:t>
            </a:r>
            <a:r>
              <a:rPr lang="en-US" sz="2400">
                <a:cs typeface="Arial" charset="0"/>
              </a:rPr>
              <a:t>G</a:t>
            </a:r>
            <a:r>
              <a:rPr lang="en-US" sz="2400" baseline="-25000">
                <a:cs typeface="Arial" charset="0"/>
              </a:rPr>
              <a:t>1</a:t>
            </a:r>
            <a:r>
              <a:rPr lang="en-US" sz="2400">
                <a:cs typeface="Arial" charset="0"/>
              </a:rPr>
              <a:t> has: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</a:t>
            </a:r>
            <a:r>
              <a:rPr lang="en-US" sz="2000">
                <a:cs typeface="Arial" charset="0"/>
                <a:sym typeface="Symbol" pitchFamily="18" charset="2"/>
              </a:rPr>
              <a:t></a:t>
            </a:r>
            <a:r>
              <a:rPr lang="en-US" sz="2000">
                <a:cs typeface="Arial" charset="0"/>
              </a:rPr>
              <a:t> -productions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unit productions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cs typeface="Arial" charset="0"/>
              </a:rPr>
              <a:t>no useless symbols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>
              <a:cs typeface="Arial" charset="0"/>
            </a:endParaRPr>
          </a:p>
          <a:p>
            <a:pPr marL="609600" indent="-609600" eaLnBrk="1" hangingPunct="1">
              <a:lnSpc>
                <a:spcPct val="80000"/>
              </a:lnSpc>
            </a:pPr>
            <a:r>
              <a:rPr lang="en-US" sz="2400" u="sng">
                <a:cs typeface="Arial" charset="0"/>
              </a:rPr>
              <a:t>Algorithm: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1)	eliminate </a:t>
            </a:r>
            <a:r>
              <a:rPr lang="en-US" sz="2000">
                <a:cs typeface="Arial" charset="0"/>
                <a:sym typeface="Symbol" pitchFamily="18" charset="2"/>
              </a:rPr>
              <a:t></a:t>
            </a:r>
            <a:r>
              <a:rPr lang="en-US" sz="2000">
                <a:cs typeface="Arial" charset="0"/>
              </a:rPr>
              <a:t> -productions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2)	eliminate unit productions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>
                <a:cs typeface="Arial" charset="0"/>
              </a:rPr>
              <a:t>Step 3)	eliminate useless symbols</a:t>
            </a:r>
          </a:p>
        </p:txBody>
      </p:sp>
      <p:sp>
        <p:nvSpPr>
          <p:cNvPr id="340997" name="Line 5"/>
          <p:cNvSpPr>
            <a:spLocks noChangeShapeType="1"/>
          </p:cNvSpPr>
          <p:nvPr/>
        </p:nvSpPr>
        <p:spPr bwMode="auto">
          <a:xfrm>
            <a:off x="6705600" y="4800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918325" y="4819650"/>
            <a:ext cx="1465263" cy="16319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Again, </a:t>
            </a:r>
          </a:p>
          <a:p>
            <a:r>
              <a:rPr lang="en-US"/>
              <a:t>the order is</a:t>
            </a:r>
            <a:br>
              <a:rPr lang="en-US"/>
            </a:br>
            <a:r>
              <a:rPr lang="en-US"/>
              <a:t>important!</a:t>
            </a:r>
          </a:p>
          <a:p>
            <a:endParaRPr lang="en-US"/>
          </a:p>
          <a:p>
            <a:r>
              <a:rPr lang="en-US"/>
              <a:t>   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build="p"/>
      <p:bldP spid="340997" grpId="0" animBg="1"/>
      <p:bldP spid="3409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9CFE2F-610F-4B24-B5E0-A82582EFA7B5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Normal Forms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7E12B7-0B8E-45ED-8B82-B4DCB795ECEA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normal forms?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/>
              <a:t>If all productions of the grammar could be expressed in the same form(s), then: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400"/>
              <a:t>It becomes easy to design algorithms that use the grammar</a:t>
            </a:r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endParaRPr lang="en-US" sz="2400"/>
          </a:p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AutoNum type="alphaLcPeriod"/>
            </a:pPr>
            <a:r>
              <a:rPr lang="en-US" sz="2400"/>
              <a:t>It becomes easy to show proofs and properties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sz="2800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1E4ABF-0AE6-47DE-BCFA-EE536D6A86C3}" type="slidenum">
              <a:rPr lang="en-US" smtClean="0">
                <a:latin typeface="Arial" charset="0"/>
              </a:rPr>
              <a:pPr/>
              <a:t>26</a:t>
            </a:fld>
            <a:endParaRPr lang="en-US">
              <a:latin typeface="Arial" charset="0"/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Chomsky Normal Form (CNF)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/>
              <a:t>Let G be a CFG for some L-{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/>
              <a:t>}</a:t>
            </a:r>
            <a:endParaRPr lang="en-US" sz="2800">
              <a:cs typeface="Arial" charset="0"/>
            </a:endParaRPr>
          </a:p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 u="sng">
                <a:cs typeface="Arial" charset="0"/>
              </a:rPr>
              <a:t>Definition: </a:t>
            </a:r>
          </a:p>
          <a:p>
            <a:pPr marL="660400" indent="-660400" eaLnBrk="1" hangingPunct="1">
              <a:buFont typeface="Wingdings" pitchFamily="2" charset="2"/>
              <a:buNone/>
            </a:pPr>
            <a:r>
              <a:rPr lang="en-US" sz="2800" i="1">
                <a:cs typeface="Arial" charset="0"/>
              </a:rPr>
              <a:t>G is said to be in </a:t>
            </a:r>
            <a:r>
              <a:rPr lang="en-US" sz="2800" b="1" i="1">
                <a:solidFill>
                  <a:srgbClr val="FF0000"/>
                </a:solidFill>
                <a:cs typeface="Arial" charset="0"/>
              </a:rPr>
              <a:t>Chomsky Normal Form </a:t>
            </a:r>
            <a:r>
              <a:rPr lang="en-US" sz="2800" i="1">
                <a:cs typeface="Arial" charset="0"/>
              </a:rPr>
              <a:t>if all its productions are in one of the following two forms:</a:t>
            </a:r>
          </a:p>
          <a:p>
            <a:pPr marL="1409700" lvl="2" indent="-495300" eaLnBrk="1" hangingPunct="1">
              <a:buFont typeface="Arial" charset="0"/>
              <a:buAutoNum type="romanLcPeriod"/>
            </a:pPr>
            <a:r>
              <a:rPr lang="en-US" sz="2000" b="1" i="1">
                <a:solidFill>
                  <a:schemeClr val="folHlink"/>
                </a:solidFill>
                <a:cs typeface="Arial" charset="0"/>
              </a:rPr>
              <a:t>A </a:t>
            </a:r>
            <a:r>
              <a:rPr lang="en-US" sz="2000" b="1" i="1">
                <a:solidFill>
                  <a:schemeClr val="folHlink"/>
                </a:solidFill>
                <a:cs typeface="Arial" charset="0"/>
                <a:sym typeface="Wingdings" pitchFamily="2" charset="2"/>
              </a:rPr>
              <a:t> BC</a:t>
            </a:r>
            <a:r>
              <a:rPr lang="en-US" sz="2000" i="1">
                <a:cs typeface="Arial" charset="0"/>
                <a:sym typeface="Wingdings" pitchFamily="2" charset="2"/>
              </a:rPr>
              <a:t> 		where A,B,C are variables, or</a:t>
            </a:r>
          </a:p>
          <a:p>
            <a:pPr marL="1409700" lvl="2" indent="-495300" eaLnBrk="1" hangingPunct="1">
              <a:buFont typeface="Arial" charset="0"/>
              <a:buAutoNum type="romanLcPeriod"/>
            </a:pPr>
            <a:r>
              <a:rPr lang="en-US" sz="2000" b="1" i="1">
                <a:solidFill>
                  <a:schemeClr val="folHlink"/>
                </a:solidFill>
                <a:cs typeface="Arial" charset="0"/>
                <a:sym typeface="Wingdings" pitchFamily="2" charset="2"/>
              </a:rPr>
              <a:t>A  a		</a:t>
            </a:r>
            <a:r>
              <a:rPr lang="en-US" sz="2000" i="1">
                <a:cs typeface="Arial" charset="0"/>
                <a:sym typeface="Wingdings" pitchFamily="2" charset="2"/>
              </a:rPr>
              <a:t>where a is a terminal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useless symbols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unit productions</a:t>
            </a:r>
          </a:p>
          <a:p>
            <a:pPr marL="1035050" lvl="1" indent="-577850" eaLnBrk="1" hangingPunct="1"/>
            <a:r>
              <a:rPr lang="en-US" sz="2400" i="1">
                <a:cs typeface="Arial" charset="0"/>
              </a:rPr>
              <a:t>G has no </a:t>
            </a:r>
            <a:r>
              <a:rPr lang="en-US" sz="2400" i="1">
                <a:cs typeface="Arial" charset="0"/>
                <a:sym typeface="Symbol" pitchFamily="18" charset="2"/>
              </a:rPr>
              <a:t>-</a:t>
            </a:r>
            <a:r>
              <a:rPr lang="en-US" sz="2400" i="1">
                <a:cs typeface="Arial" charset="0"/>
              </a:rPr>
              <a:t>productions</a:t>
            </a:r>
            <a:endParaRPr lang="en-US" sz="2400">
              <a:cs typeface="Arial" charset="0"/>
            </a:endParaRPr>
          </a:p>
        </p:txBody>
      </p:sp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762000" y="2590800"/>
            <a:ext cx="7772400" cy="403860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C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DDE2C9-D901-40BF-8171-82822A48C3FA}" type="slidenum">
              <a:rPr lang="en-US" smtClean="0">
                <a:latin typeface="Arial" charset="0"/>
              </a:rPr>
              <a:pPr/>
              <a:t>27</a:t>
            </a:fld>
            <a:endParaRPr lang="en-US">
              <a:latin typeface="Arial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CNF checklist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2514600" y="2438400"/>
            <a:ext cx="4800600" cy="11652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1371600" lvl="2" indent="-457200"/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G</a:t>
            </a:r>
            <a:r>
              <a:rPr lang="en-US" sz="1400" u="sng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 u="sng">
                <a:solidFill>
                  <a:schemeClr val="hlink"/>
                </a:solidFill>
                <a:sym typeface="Wingdings" pitchFamily="2" charset="2"/>
              </a:rPr>
              <a:t>: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E+T | T*F | (E)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T*F | (E) | Ia | Ib | I0 | I1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(E) | Ia | Ib | I0 | I1 </a:t>
            </a:r>
          </a:p>
          <a:p>
            <a:pPr marL="1371600" lvl="2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a | b | Ia | Ib | I0 | I1</a:t>
            </a:r>
          </a:p>
        </p:txBody>
      </p:sp>
      <p:sp>
        <p:nvSpPr>
          <p:cNvPr id="331781" name="Text Box 5"/>
          <p:cNvSpPr txBox="1">
            <a:spLocks noChangeArrowheads="1"/>
          </p:cNvSpPr>
          <p:nvPr/>
        </p:nvSpPr>
        <p:spPr bwMode="auto">
          <a:xfrm>
            <a:off x="2041525" y="4038600"/>
            <a:ext cx="553085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/>
              <a:t>Checklist:</a:t>
            </a:r>
          </a:p>
          <a:p>
            <a:pPr>
              <a:buFontTx/>
              <a:buChar char="•"/>
            </a:pPr>
            <a:r>
              <a:rPr lang="en-US"/>
              <a:t> G has no </a:t>
            </a:r>
            <a:r>
              <a:rPr lang="en-US">
                <a:cs typeface="Arial" charset="0"/>
                <a:sym typeface="Symbol" pitchFamily="18" charset="2"/>
              </a:rPr>
              <a:t></a:t>
            </a:r>
            <a:r>
              <a:rPr lang="en-US">
                <a:cs typeface="Arial" charset="0"/>
              </a:rPr>
              <a:t>-productions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G has no unit productions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G has no useless symbols</a:t>
            </a:r>
          </a:p>
          <a:p>
            <a:pPr>
              <a:buFontTx/>
              <a:buChar char="•"/>
            </a:pPr>
            <a:r>
              <a:rPr lang="en-US">
                <a:cs typeface="Arial" charset="0"/>
              </a:rPr>
              <a:t> But…</a:t>
            </a:r>
          </a:p>
          <a:p>
            <a:pPr lvl="1">
              <a:buFontTx/>
              <a:buChar char="•"/>
            </a:pPr>
            <a:r>
              <a:rPr lang="en-US">
                <a:cs typeface="Arial" charset="0"/>
              </a:rPr>
              <a:t> the normal form for productions is violated</a:t>
            </a: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1066800" y="1981200"/>
            <a:ext cx="29606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this grammar in CNF?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334000" y="4572000"/>
            <a:ext cx="457200" cy="304800"/>
            <a:chOff x="8001000" y="4267200"/>
            <a:chExt cx="457200" cy="304800"/>
          </a:xfrm>
        </p:grpSpPr>
        <p:cxnSp>
          <p:nvCxnSpPr>
            <p:cNvPr id="27664" name="Straight Connector 7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5" name="Straight Connector 9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181600" y="4267200"/>
            <a:ext cx="457200" cy="304800"/>
            <a:chOff x="8001000" y="4267200"/>
            <a:chExt cx="457200" cy="304800"/>
          </a:xfrm>
        </p:grpSpPr>
        <p:cxnSp>
          <p:nvCxnSpPr>
            <p:cNvPr id="27662" name="Straight Connector 12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3" name="Straight Connector 13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5410200" y="4953000"/>
            <a:ext cx="457200" cy="304800"/>
            <a:chOff x="8001000" y="4267200"/>
            <a:chExt cx="457200" cy="304800"/>
          </a:xfrm>
        </p:grpSpPr>
        <p:cxnSp>
          <p:nvCxnSpPr>
            <p:cNvPr id="27660" name="Straight Connector 15"/>
            <p:cNvCxnSpPr>
              <a:cxnSpLocks noChangeShapeType="1"/>
            </p:cNvCxnSpPr>
            <p:nvPr/>
          </p:nvCxnSpPr>
          <p:spPr bwMode="auto">
            <a:xfrm>
              <a:off x="8001000" y="4419600"/>
              <a:ext cx="152400" cy="1524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  <p:cxnSp>
          <p:nvCxnSpPr>
            <p:cNvPr id="27661" name="Straight Connector 16"/>
            <p:cNvCxnSpPr>
              <a:cxnSpLocks noChangeShapeType="1"/>
            </p:cNvCxnSpPr>
            <p:nvPr/>
          </p:nvCxnSpPr>
          <p:spPr bwMode="auto">
            <a:xfrm flipV="1">
              <a:off x="8153400" y="4267200"/>
              <a:ext cx="304800" cy="304800"/>
            </a:xfrm>
            <a:prstGeom prst="line">
              <a:avLst/>
            </a:prstGeom>
            <a:noFill/>
            <a:ln w="25400" algn="ctr">
              <a:solidFill>
                <a:srgbClr val="006600"/>
              </a:solidFill>
              <a:round/>
              <a:headEnd/>
              <a:tailEnd/>
            </a:ln>
          </p:spPr>
        </p:cxnSp>
      </p:grpSp>
      <p:sp>
        <p:nvSpPr>
          <p:cNvPr id="18" name="Right Arrow 17"/>
          <p:cNvSpPr>
            <a:spLocks noChangeArrowheads="1"/>
          </p:cNvSpPr>
          <p:nvPr/>
        </p:nvSpPr>
        <p:spPr bwMode="auto">
          <a:xfrm>
            <a:off x="2057400" y="6248400"/>
            <a:ext cx="6096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895600" y="6172200"/>
            <a:ext cx="3643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So, the grammar is not in CNF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81" grpId="0"/>
      <p:bldP spid="18" grpId="0" animBg="1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BB2BC5-D527-434B-87FE-E8544D19B744}" type="slidenum">
              <a:rPr lang="en-US" smtClean="0">
                <a:latin typeface="Arial" charset="0"/>
              </a:rPr>
              <a:pPr/>
              <a:t>28</a:t>
            </a:fld>
            <a:endParaRPr lang="en-US">
              <a:latin typeface="Arial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convert a G into CNF?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defRPr/>
            </a:pPr>
            <a:r>
              <a:rPr lang="en-US" sz="1800" u="sng" dirty="0"/>
              <a:t>Assumption:</a:t>
            </a:r>
            <a:r>
              <a:rPr lang="en-US" sz="1800" dirty="0"/>
              <a:t> G has no </a:t>
            </a:r>
            <a:r>
              <a:rPr lang="en-US" sz="1800" dirty="0">
                <a:cs typeface="Arial" charset="0"/>
                <a:sym typeface="Symbol" pitchFamily="18" charset="2"/>
              </a:rPr>
              <a:t></a:t>
            </a:r>
            <a:r>
              <a:rPr lang="en-US" sz="1800" dirty="0">
                <a:cs typeface="Arial" charset="0"/>
              </a:rPr>
              <a:t>-productions, unit productions or useless symbols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8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1800" dirty="0"/>
              <a:t>For every terminal </a:t>
            </a:r>
            <a:r>
              <a:rPr lang="en-US" sz="1800" b="1" i="1" dirty="0">
                <a:solidFill>
                  <a:srgbClr val="0070C0"/>
                </a:solidFill>
              </a:rPr>
              <a:t>a</a:t>
            </a:r>
            <a:r>
              <a:rPr lang="en-US" sz="1800" b="1" dirty="0">
                <a:solidFill>
                  <a:srgbClr val="0070C0"/>
                </a:solidFill>
              </a:rPr>
              <a:t> </a:t>
            </a:r>
            <a:r>
              <a:rPr lang="en-US" sz="1800" dirty="0"/>
              <a:t>that appears in the body of a production: 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AutoNum type="romanLcPeriod"/>
              <a:defRPr/>
            </a:pPr>
            <a:r>
              <a:rPr lang="en-US" sz="1600" dirty="0"/>
              <a:t>create a unique variable, say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r>
              <a:rPr lang="en-US" sz="1600" dirty="0"/>
              <a:t>, with a production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r>
              <a:rPr lang="en-US" sz="1600" i="1" dirty="0">
                <a:solidFill>
                  <a:srgbClr val="0070C0"/>
                </a:solidFill>
              </a:rPr>
              <a:t> </a:t>
            </a:r>
            <a:r>
              <a:rPr lang="en-US" sz="1600" i="1" dirty="0">
                <a:solidFill>
                  <a:srgbClr val="0070C0"/>
                </a:solidFill>
                <a:sym typeface="Wingdings" pitchFamily="2" charset="2"/>
              </a:rPr>
              <a:t> a</a:t>
            </a:r>
            <a:r>
              <a:rPr lang="en-US" sz="1600" dirty="0"/>
              <a:t>, and</a:t>
            </a:r>
          </a:p>
          <a:p>
            <a:pPr marL="990600" lvl="1" indent="-533400" eaLnBrk="1" hangingPunct="1">
              <a:lnSpc>
                <a:spcPct val="80000"/>
              </a:lnSpc>
              <a:buFont typeface="Arial" charset="0"/>
              <a:buAutoNum type="romanLcPeriod"/>
              <a:defRPr/>
            </a:pPr>
            <a:r>
              <a:rPr lang="en-US" sz="1600" dirty="0"/>
              <a:t>replace all other instances of </a:t>
            </a:r>
            <a:r>
              <a:rPr lang="en-US" sz="1600" i="1" dirty="0">
                <a:solidFill>
                  <a:srgbClr val="0070C0"/>
                </a:solidFill>
                <a:sym typeface="Wingdings" pitchFamily="2" charset="2"/>
              </a:rPr>
              <a:t>a</a:t>
            </a:r>
            <a:r>
              <a:rPr lang="en-US" sz="1600" dirty="0"/>
              <a:t> in G by </a:t>
            </a:r>
            <a:r>
              <a:rPr lang="en-US" sz="1600" i="1" dirty="0" err="1">
                <a:solidFill>
                  <a:srgbClr val="0070C0"/>
                </a:solidFill>
              </a:rPr>
              <a:t>X</a:t>
            </a:r>
            <a:r>
              <a:rPr lang="en-US" sz="1600" i="1" baseline="-25000" dirty="0" err="1">
                <a:solidFill>
                  <a:srgbClr val="0070C0"/>
                </a:solidFill>
              </a:rPr>
              <a:t>a</a:t>
            </a:r>
            <a:endParaRPr lang="en-US" sz="1600" i="1" baseline="-25000" dirty="0">
              <a:solidFill>
                <a:srgbClr val="0070C0"/>
              </a:solidFill>
            </a:endParaRPr>
          </a:p>
          <a:p>
            <a:pPr marL="590550" indent="-5334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endParaRPr lang="en-US" sz="2400" i="1" baseline="-25000" dirty="0">
              <a:solidFill>
                <a:srgbClr val="0070C0"/>
              </a:solidFill>
            </a:endParaRPr>
          </a:p>
          <a:p>
            <a:pPr marL="590550" indent="-5334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2400" dirty="0"/>
              <a:t>Now, all productions will be in one of the following two forms:</a:t>
            </a:r>
          </a:p>
          <a:p>
            <a:pPr marL="971550" lvl="1" indent="-457200" eaLnBrk="1" hangingPunct="1">
              <a:lnSpc>
                <a:spcPct val="80000"/>
              </a:lnSpc>
              <a:defRPr/>
            </a:pP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…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-25000" dirty="0" err="1">
                <a:sym typeface="Wingdings" pitchFamily="2" charset="2"/>
              </a:rPr>
              <a:t>k</a:t>
            </a:r>
            <a:r>
              <a:rPr lang="en-US" sz="1800" baseline="-25000" dirty="0">
                <a:sym typeface="Wingdings" pitchFamily="2" charset="2"/>
              </a:rPr>
              <a:t> </a:t>
            </a:r>
            <a:r>
              <a:rPr lang="en-US" sz="1800" dirty="0">
                <a:sym typeface="Wingdings" pitchFamily="2" charset="2"/>
              </a:rPr>
              <a:t> (k</a:t>
            </a:r>
            <a:r>
              <a:rPr lang="en-US" sz="1800" dirty="0">
                <a:cs typeface="Arial" charset="0"/>
                <a:sym typeface="Wingdings" pitchFamily="2" charset="2"/>
              </a:rPr>
              <a:t>≥3) 	or 	</a:t>
            </a:r>
            <a:r>
              <a:rPr lang="en-US" sz="1800" dirty="0" err="1">
                <a:solidFill>
                  <a:srgbClr val="FF0000"/>
                </a:solidFill>
                <a:cs typeface="Arial" charset="0"/>
                <a:sym typeface="Wingdings" pitchFamily="2" charset="2"/>
              </a:rPr>
              <a:t>Aa</a:t>
            </a:r>
            <a:endParaRPr lang="en-US" sz="1800" dirty="0">
              <a:solidFill>
                <a:srgbClr val="FF0000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600" i="1" baseline="-25000" dirty="0"/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i="1" baseline="-25000" dirty="0"/>
          </a:p>
          <a:p>
            <a:pPr marL="609600" indent="-609600" eaLnBrk="1" hangingPunct="1">
              <a:lnSpc>
                <a:spcPct val="80000"/>
              </a:lnSpc>
              <a:buFont typeface="Arial" charset="0"/>
              <a:buAutoNum type="arabicParenR"/>
              <a:defRPr/>
            </a:pPr>
            <a:r>
              <a:rPr lang="en-US" sz="1800" dirty="0">
                <a:cs typeface="Arial" charset="0"/>
              </a:rPr>
              <a:t>Replace each production of the form </a:t>
            </a: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  <a:r>
              <a:rPr lang="en-US" sz="1800" baseline="-25000" dirty="0">
                <a:sym typeface="Wingdings" pitchFamily="2" charset="2"/>
              </a:rPr>
              <a:t>1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2</a:t>
            </a:r>
            <a:r>
              <a:rPr lang="en-US" sz="1800" dirty="0">
                <a:sym typeface="Wingdings" pitchFamily="2" charset="2"/>
              </a:rPr>
              <a:t>B</a:t>
            </a:r>
            <a:r>
              <a:rPr lang="en-US" sz="1800" baseline="-25000" dirty="0">
                <a:sym typeface="Wingdings" pitchFamily="2" charset="2"/>
              </a:rPr>
              <a:t>3</a:t>
            </a:r>
            <a:r>
              <a:rPr lang="en-US" sz="1800" dirty="0">
                <a:sym typeface="Wingdings" pitchFamily="2" charset="2"/>
              </a:rPr>
              <a:t>… </a:t>
            </a:r>
            <a:r>
              <a:rPr lang="en-US" sz="1800" dirty="0" err="1">
                <a:sym typeface="Wingdings" pitchFamily="2" charset="2"/>
              </a:rPr>
              <a:t>B</a:t>
            </a:r>
            <a:r>
              <a:rPr lang="en-US" sz="1800" baseline="-25000" dirty="0" err="1">
                <a:sym typeface="Wingdings" pitchFamily="2" charset="2"/>
              </a:rPr>
              <a:t>k</a:t>
            </a:r>
            <a:r>
              <a:rPr lang="en-US" sz="1800" dirty="0">
                <a:sym typeface="Wingdings" pitchFamily="2" charset="2"/>
              </a:rPr>
              <a:t> b</a:t>
            </a:r>
            <a:r>
              <a:rPr lang="en-US" sz="1800" dirty="0">
                <a:cs typeface="Arial" charset="0"/>
                <a:sym typeface="Wingdings" pitchFamily="2" charset="2"/>
              </a:rPr>
              <a:t>y:</a:t>
            </a: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endParaRPr lang="en-US" sz="1600" dirty="0">
              <a:solidFill>
                <a:schemeClr val="hlink"/>
              </a:solidFill>
              <a:cs typeface="Arial" charset="0"/>
              <a:sym typeface="Wingdings" pitchFamily="2" charset="2"/>
            </a:endParaRPr>
          </a:p>
          <a:p>
            <a:pPr marL="990600" lvl="1" indent="-533400" eaLnBrk="1" hangingPunct="1">
              <a:lnSpc>
                <a:spcPct val="80000"/>
              </a:lnSpc>
              <a:defRPr/>
            </a:pP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AB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  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…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k-3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      C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k-2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B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k-1</a:t>
            </a:r>
            <a:r>
              <a:rPr lang="en-US" sz="16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B</a:t>
            </a:r>
            <a:r>
              <a:rPr lang="en-US" sz="1600" baseline="-25000" dirty="0">
                <a:solidFill>
                  <a:schemeClr val="hlink"/>
                </a:solidFill>
                <a:cs typeface="Arial" charset="0"/>
                <a:sym typeface="Wingdings" pitchFamily="2" charset="2"/>
              </a:rPr>
              <a:t>k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096000" y="5638800"/>
            <a:ext cx="1295400" cy="338138"/>
            <a:chOff x="6096000" y="5638800"/>
            <a:chExt cx="1295400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6096000" y="5638800"/>
              <a:ext cx="1003300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B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1          </a:t>
              </a: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C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1</a:t>
              </a:r>
              <a:endParaRPr lang="en-US" dirty="0"/>
            </a:p>
          </p:txBody>
        </p:sp>
        <p:cxnSp>
          <p:nvCxnSpPr>
            <p:cNvPr id="28683" name="Straight Arrow Connector 9"/>
            <p:cNvCxnSpPr>
              <a:cxnSpLocks noChangeShapeType="1"/>
            </p:cNvCxnSpPr>
            <p:nvPr/>
          </p:nvCxnSpPr>
          <p:spPr bwMode="auto">
            <a:xfrm>
              <a:off x="6400800" y="5713412"/>
              <a:ext cx="990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6400800" y="5376863"/>
            <a:ext cx="914400" cy="338137"/>
            <a:chOff x="6400800" y="5376446"/>
            <a:chExt cx="914400" cy="338554"/>
          </a:xfrm>
        </p:grpSpPr>
        <p:sp>
          <p:nvSpPr>
            <p:cNvPr id="13" name="TextBox 12"/>
            <p:cNvSpPr txBox="1"/>
            <p:nvPr/>
          </p:nvSpPr>
          <p:spPr>
            <a:xfrm>
              <a:off x="6400800" y="5376446"/>
              <a:ext cx="849313" cy="338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B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2      </a:t>
              </a:r>
              <a:r>
                <a:rPr lang="en-US" sz="1600" kern="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C</a:t>
              </a:r>
              <a:r>
                <a:rPr lang="en-US" sz="1600" kern="0" baseline="-25000" dirty="0">
                  <a:solidFill>
                    <a:srgbClr val="FF0000"/>
                  </a:solidFill>
                  <a:latin typeface="Arial"/>
                  <a:ea typeface="+mn-ea"/>
                  <a:cs typeface="Arial" charset="0"/>
                  <a:sym typeface="Wingdings" pitchFamily="2" charset="2"/>
                </a:rPr>
                <a:t>2</a:t>
              </a:r>
              <a:endParaRPr lang="en-US" dirty="0"/>
            </a:p>
          </p:txBody>
        </p:sp>
        <p:cxnSp>
          <p:nvCxnSpPr>
            <p:cNvPr id="28681" name="Straight Arrow Connector 17"/>
            <p:cNvCxnSpPr>
              <a:cxnSpLocks noChangeShapeType="1"/>
            </p:cNvCxnSpPr>
            <p:nvPr/>
          </p:nvCxnSpPr>
          <p:spPr bwMode="auto">
            <a:xfrm>
              <a:off x="6705600" y="5410200"/>
              <a:ext cx="60960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</p:cxnSp>
      </p:grp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467600" y="5334000"/>
            <a:ext cx="12906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B050"/>
                </a:solidFill>
              </a:rPr>
              <a:t>and so on…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#1</a:t>
            </a: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9F3E44-34A9-4AB3-A609-6975E5C06E62}" type="slidenum">
              <a:rPr lang="en-US" smtClean="0">
                <a:latin typeface="Arial" charset="0"/>
              </a:rPr>
              <a:pPr/>
              <a:t>29</a:t>
            </a:fld>
            <a:endParaRPr lang="en-US"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609600" y="2286000"/>
            <a:ext cx="2819400" cy="2185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u="sng" dirty="0"/>
              <a:t>G: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C00000"/>
                </a:solidFill>
              </a:rPr>
              <a:t>S =&gt; AS | 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BABC</a:t>
            </a:r>
            <a:endParaRPr lang="en-US" dirty="0">
              <a:solidFill>
                <a:srgbClr val="C0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7030A0"/>
                </a:solidFill>
              </a:rPr>
              <a:t>A =&gt; A1 | 0A1 | 01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rgbClr val="006600"/>
                </a:solidFill>
              </a:rPr>
              <a:t>B =&gt; 0B | 0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=&gt; 1C | 1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800600" y="2514600"/>
            <a:ext cx="11033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X</a:t>
            </a:r>
            <a:r>
              <a:rPr lang="en-US" baseline="-25000">
                <a:solidFill>
                  <a:srgbClr val="FF0000"/>
                </a:solidFill>
              </a:rPr>
              <a:t>0</a:t>
            </a:r>
            <a:r>
              <a:rPr lang="en-US">
                <a:solidFill>
                  <a:srgbClr val="FF0000"/>
                </a:solidFill>
              </a:rPr>
              <a:t> =&gt; 0</a:t>
            </a:r>
          </a:p>
          <a:p>
            <a:r>
              <a:rPr lang="en-US">
                <a:solidFill>
                  <a:srgbClr val="FF0000"/>
                </a:solidFill>
              </a:rPr>
              <a:t> X</a:t>
            </a:r>
            <a:r>
              <a:rPr lang="en-US" baseline="-25000">
                <a:solidFill>
                  <a:srgbClr val="FF0000"/>
                </a:solidFill>
              </a:rPr>
              <a:t>1</a:t>
            </a:r>
            <a:r>
              <a:rPr lang="en-US">
                <a:solidFill>
                  <a:srgbClr val="FF0000"/>
                </a:solidFill>
              </a:rPr>
              <a:t> =&gt; 1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800600" y="3178175"/>
            <a:ext cx="19113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 S  =&gt; AS | BY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787900" y="3482975"/>
            <a:ext cx="136048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 Y</a:t>
            </a:r>
            <a:r>
              <a:rPr lang="en-US" baseline="-25000">
                <a:solidFill>
                  <a:srgbClr val="C00000"/>
                </a:solidFill>
              </a:rPr>
              <a:t>1</a:t>
            </a:r>
            <a:r>
              <a:rPr lang="en-US">
                <a:solidFill>
                  <a:srgbClr val="C00000"/>
                </a:solidFill>
              </a:rPr>
              <a:t> =&gt; AY</a:t>
            </a:r>
            <a:r>
              <a:rPr lang="en-US" baseline="-25000">
                <a:solidFill>
                  <a:srgbClr val="C00000"/>
                </a:solidFill>
              </a:rPr>
              <a:t>2</a:t>
            </a:r>
          </a:p>
          <a:p>
            <a:r>
              <a:rPr lang="en-US">
                <a:solidFill>
                  <a:srgbClr val="C00000"/>
                </a:solidFill>
              </a:rPr>
              <a:t> Y</a:t>
            </a:r>
            <a:r>
              <a:rPr lang="en-US" baseline="-25000">
                <a:solidFill>
                  <a:srgbClr val="C00000"/>
                </a:solidFill>
              </a:rPr>
              <a:t>2</a:t>
            </a:r>
            <a:r>
              <a:rPr lang="en-US">
                <a:solidFill>
                  <a:srgbClr val="C00000"/>
                </a:solidFill>
              </a:rPr>
              <a:t> =&gt; BC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76800" y="4095750"/>
            <a:ext cx="26860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A =&gt; AX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r>
              <a:rPr lang="en-US">
                <a:solidFill>
                  <a:srgbClr val="7030A0"/>
                </a:solidFill>
              </a:rPr>
              <a:t> | X</a:t>
            </a:r>
            <a:r>
              <a:rPr lang="en-US" baseline="-25000">
                <a:solidFill>
                  <a:srgbClr val="7030A0"/>
                </a:solidFill>
              </a:rPr>
              <a:t>0</a:t>
            </a:r>
            <a:r>
              <a:rPr lang="en-US">
                <a:solidFill>
                  <a:srgbClr val="7030A0"/>
                </a:solidFill>
              </a:rPr>
              <a:t>Y</a:t>
            </a:r>
            <a:r>
              <a:rPr lang="en-US" baseline="-25000">
                <a:solidFill>
                  <a:srgbClr val="7030A0"/>
                </a:solidFill>
              </a:rPr>
              <a:t>3</a:t>
            </a:r>
            <a:r>
              <a:rPr lang="en-US">
                <a:solidFill>
                  <a:srgbClr val="7030A0"/>
                </a:solidFill>
              </a:rPr>
              <a:t> | X</a:t>
            </a:r>
            <a:r>
              <a:rPr lang="en-US" baseline="-25000">
                <a:solidFill>
                  <a:srgbClr val="7030A0"/>
                </a:solidFill>
              </a:rPr>
              <a:t>0</a:t>
            </a:r>
            <a:r>
              <a:rPr lang="en-US">
                <a:solidFill>
                  <a:srgbClr val="7030A0"/>
                </a:solidFill>
              </a:rPr>
              <a:t>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6800" y="4400550"/>
            <a:ext cx="1312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7030A0"/>
                </a:solidFill>
              </a:rPr>
              <a:t>Y</a:t>
            </a:r>
            <a:r>
              <a:rPr lang="en-US" baseline="-25000">
                <a:solidFill>
                  <a:srgbClr val="7030A0"/>
                </a:solidFill>
              </a:rPr>
              <a:t>3</a:t>
            </a:r>
            <a:r>
              <a:rPr lang="en-US">
                <a:solidFill>
                  <a:srgbClr val="7030A0"/>
                </a:solidFill>
              </a:rPr>
              <a:t> =&gt; AX</a:t>
            </a:r>
            <a:r>
              <a:rPr lang="en-US" baseline="-25000">
                <a:solidFill>
                  <a:srgbClr val="7030A0"/>
                </a:solidFill>
              </a:rPr>
              <a:t>1</a:t>
            </a:r>
            <a:endParaRPr lang="en-US">
              <a:solidFill>
                <a:srgbClr val="7030A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848225" y="4705350"/>
            <a:ext cx="158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6600"/>
                </a:solidFill>
              </a:rPr>
              <a:t>B =&gt; X</a:t>
            </a:r>
            <a:r>
              <a:rPr lang="en-US" baseline="-25000">
                <a:solidFill>
                  <a:srgbClr val="006600"/>
                </a:solidFill>
              </a:rPr>
              <a:t>0</a:t>
            </a:r>
            <a:r>
              <a:rPr lang="en-US">
                <a:solidFill>
                  <a:srgbClr val="006600"/>
                </a:solidFill>
              </a:rPr>
              <a:t>B | 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64100" y="5010150"/>
            <a:ext cx="1612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=&gt; 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C | 1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657600" y="1905000"/>
            <a:ext cx="3810000" cy="3657600"/>
            <a:chOff x="10515600" y="-6172200"/>
            <a:chExt cx="3810000" cy="3657600"/>
          </a:xfrm>
        </p:grpSpPr>
        <p:sp>
          <p:nvSpPr>
            <p:cNvPr id="29710" name="Right Arrow 6"/>
            <p:cNvSpPr>
              <a:spLocks noChangeArrowheads="1"/>
            </p:cNvSpPr>
            <p:nvPr/>
          </p:nvSpPr>
          <p:spPr bwMode="auto">
            <a:xfrm>
              <a:off x="10515600" y="-4724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1201400" y="-5715000"/>
              <a:ext cx="3124200" cy="3200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dk1">
                  <a:alpha val="62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29712" name="TextBox 15"/>
            <p:cNvSpPr txBox="1">
              <a:spLocks noChangeArrowheads="1"/>
            </p:cNvSpPr>
            <p:nvPr/>
          </p:nvSpPr>
          <p:spPr bwMode="auto">
            <a:xfrm>
              <a:off x="11201400" y="-6172200"/>
              <a:ext cx="13244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 in CNF:</a:t>
              </a:r>
            </a:p>
          </p:txBody>
        </p:sp>
      </p:grp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971800" y="5638800"/>
            <a:ext cx="5521325" cy="400050"/>
          </a:xfrm>
          <a:prstGeom prst="rect">
            <a:avLst/>
          </a:prstGeom>
          <a:solidFill>
            <a:srgbClr val="92D05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All productions are of the form: A=&gt;BC or A=&gt;a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/>
      <p:bldP spid="11" grpId="0"/>
      <p:bldP spid="12" grpId="0"/>
      <p:bldP spid="13" grpId="0"/>
      <p:bldP spid="14" grpId="0"/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374FAB4-B396-4E56-99A6-4C3945139410}" type="slidenum">
              <a:rPr lang="en-US" smtClean="0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/>
              <a:t>Three ways to simplify/clean a CFG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None/>
            </a:pPr>
            <a:r>
              <a:rPr lang="en-US" sz="2800" i="1">
                <a:solidFill>
                  <a:schemeClr val="folHlink"/>
                </a:solidFill>
              </a:rPr>
              <a:t>(clean)</a:t>
            </a:r>
            <a:endParaRPr lang="en-US" sz="2800">
              <a:solidFill>
                <a:schemeClr val="folHlink"/>
              </a:solidFill>
            </a:endParaRPr>
          </a:p>
          <a:p>
            <a:pPr marL="609600" indent="-609600" eaLnBrk="1" hangingPunct="1">
              <a:buFont typeface="Arial" charset="0"/>
              <a:buAutoNum type="arabicPeriod"/>
            </a:pPr>
            <a:r>
              <a:rPr lang="en-US" sz="2800">
                <a:solidFill>
                  <a:schemeClr val="folHlink"/>
                </a:solidFill>
              </a:rPr>
              <a:t>Eliminate </a:t>
            </a:r>
            <a:r>
              <a:rPr lang="en-US" sz="2800" i="1">
                <a:solidFill>
                  <a:schemeClr val="folHlink"/>
                </a:solidFill>
              </a:rPr>
              <a:t>useless symbols</a:t>
            </a:r>
            <a:endParaRPr lang="en-US" sz="2800"/>
          </a:p>
          <a:p>
            <a:pPr marL="609600" indent="-609600" eaLnBrk="1" hangingPunct="1">
              <a:buFont typeface="Arial" charset="0"/>
              <a:buNone/>
            </a:pPr>
            <a:endParaRPr lang="en-US" sz="2800"/>
          </a:p>
          <a:p>
            <a:pPr marL="609600" indent="-609600" eaLnBrk="1" hangingPunct="1">
              <a:buFont typeface="Arial" charset="0"/>
              <a:buNone/>
            </a:pPr>
            <a:r>
              <a:rPr lang="en-US" sz="2800" i="1">
                <a:solidFill>
                  <a:schemeClr val="hlink"/>
                </a:solidFill>
              </a:rPr>
              <a:t>(simplify)</a:t>
            </a:r>
            <a:endParaRPr lang="en-US" sz="2800"/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800">
                <a:solidFill>
                  <a:schemeClr val="hlink"/>
                </a:solidFill>
              </a:rPr>
              <a:t>Eliminate </a:t>
            </a:r>
            <a:r>
              <a:rPr lang="en-US" sz="2800">
                <a:solidFill>
                  <a:schemeClr val="hlink"/>
                </a:solidFill>
                <a:sym typeface="Symbol" pitchFamily="18" charset="2"/>
              </a:rPr>
              <a:t></a:t>
            </a:r>
            <a:r>
              <a:rPr lang="en-US" sz="2800">
                <a:solidFill>
                  <a:schemeClr val="hlink"/>
                </a:solidFill>
              </a:rPr>
              <a:t>-productions</a:t>
            </a: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endParaRPr lang="en-US" sz="280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 startAt="2"/>
            </a:pPr>
            <a:r>
              <a:rPr lang="en-US" sz="2800">
                <a:solidFill>
                  <a:schemeClr val="hlink"/>
                </a:solidFill>
              </a:rPr>
              <a:t>Eliminate </a:t>
            </a:r>
            <a:r>
              <a:rPr lang="en-US" sz="2800" i="1">
                <a:solidFill>
                  <a:schemeClr val="hlink"/>
                </a:solidFill>
              </a:rPr>
              <a:t>unit productions</a:t>
            </a:r>
            <a:endParaRPr lang="en-US" sz="2800">
              <a:solidFill>
                <a:schemeClr val="hlink"/>
              </a:solidFill>
            </a:endParaRP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 sz="28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239000" y="4191000"/>
            <a:ext cx="8937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=&gt; 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7239000" y="5162550"/>
            <a:ext cx="9525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=&gt; B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7543800" y="4191000"/>
            <a:ext cx="228600" cy="381000"/>
            <a:chOff x="6858000" y="4114800"/>
            <a:chExt cx="228600" cy="381000"/>
          </a:xfrm>
        </p:grpSpPr>
        <p:cxnSp>
          <p:nvCxnSpPr>
            <p:cNvPr id="6155" name="Straight Connector 8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56" name="Straight Connector 10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7543800" y="5181600"/>
            <a:ext cx="228600" cy="381000"/>
            <a:chOff x="6858000" y="4114800"/>
            <a:chExt cx="228600" cy="381000"/>
          </a:xfrm>
        </p:grpSpPr>
        <p:cxnSp>
          <p:nvCxnSpPr>
            <p:cNvPr id="6153" name="Straight Connector 15"/>
            <p:cNvCxnSpPr>
              <a:cxnSpLocks noChangeShapeType="1"/>
            </p:cNvCxnSpPr>
            <p:nvPr/>
          </p:nvCxnSpPr>
          <p:spPr bwMode="auto">
            <a:xfrm rot="16200000" flipH="1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6154" name="Straight Connector 16"/>
            <p:cNvCxnSpPr>
              <a:cxnSpLocks noChangeShapeType="1"/>
            </p:cNvCxnSpPr>
            <p:nvPr/>
          </p:nvCxnSpPr>
          <p:spPr bwMode="auto">
            <a:xfrm rot="5400000">
              <a:off x="6781800" y="4191000"/>
              <a:ext cx="381000" cy="228600"/>
            </a:xfrm>
            <a:prstGeom prst="lin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/>
      <p:bldP spid="6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B22941-D371-49D4-8F4C-0E1E8ADAE5EE}" type="slidenum">
              <a:rPr lang="en-US" smtClean="0">
                <a:latin typeface="Arial" charset="0"/>
              </a:rPr>
              <a:pPr/>
              <a:t>30</a:t>
            </a:fld>
            <a:endParaRPr lang="en-US">
              <a:latin typeface="Arial" charset="0"/>
            </a:endParaRPr>
          </a:p>
        </p:txBody>
      </p:sp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381000" y="2259013"/>
            <a:ext cx="3581400" cy="1073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tIns="0" bIns="0">
            <a:spAutoFit/>
          </a:bodyPr>
          <a:lstStyle/>
          <a:p>
            <a:pPr marL="457200" indent="-457200"/>
            <a:r>
              <a:rPr lang="en-US" sz="1400" u="sng">
                <a:solidFill>
                  <a:schemeClr val="folHlink"/>
                </a:solidFill>
                <a:sym typeface="Wingdings" pitchFamily="2" charset="2"/>
              </a:rPr>
              <a:t>G: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E  E+T | T*F | (E) | Ia | Ib | I0 | I1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T  T*F | (E) | Ia | Ib | I0 | I1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F  (E) | Ia | Ib | I0 | I1 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folHlink"/>
                </a:solidFill>
              </a:rPr>
              <a:t>I </a:t>
            </a:r>
            <a:r>
              <a:rPr lang="en-US" sz="1400">
                <a:solidFill>
                  <a:schemeClr val="folHlink"/>
                </a:solidFill>
                <a:sym typeface="Wingdings" pitchFamily="2" charset="2"/>
              </a:rPr>
              <a:t> a | b | Ia | Ib | I0 | I1</a:t>
            </a:r>
          </a:p>
        </p:txBody>
      </p:sp>
      <p:sp>
        <p:nvSpPr>
          <p:cNvPr id="30725" name="Text Box 6"/>
          <p:cNvSpPr txBox="1">
            <a:spLocks noChangeArrowheads="1"/>
          </p:cNvSpPr>
          <p:nvPr/>
        </p:nvSpPr>
        <p:spPr bwMode="auto">
          <a:xfrm>
            <a:off x="4953000" y="2159000"/>
            <a:ext cx="4129088" cy="2016125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E  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T | TX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F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T  TX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F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F 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EX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)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</a:rPr>
              <a:t>I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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a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b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0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| IX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+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*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+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+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X</a:t>
            </a:r>
            <a:r>
              <a:rPr lang="en-US" sz="1400" baseline="-25000">
                <a:solidFill>
                  <a:schemeClr val="hlink"/>
                </a:solidFill>
                <a:sym typeface="Wingdings" pitchFamily="2" charset="2"/>
              </a:rPr>
              <a:t>(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  (</a:t>
            </a:r>
          </a:p>
          <a:p>
            <a:pPr marL="457200" indent="-457200">
              <a:buFontTx/>
              <a:buAutoNum type="arabicPeriod"/>
            </a:pPr>
            <a:r>
              <a:rPr lang="en-US" sz="1400">
                <a:sym typeface="Wingdings" pitchFamily="2" charset="2"/>
              </a:rPr>
              <a:t> </a:t>
            </a:r>
            <a:r>
              <a:rPr lang="en-US" sz="1400">
                <a:solidFill>
                  <a:schemeClr val="hlink"/>
                </a:solidFill>
                <a:sym typeface="Wingdings" pitchFamily="2" charset="2"/>
              </a:rPr>
              <a:t>…….</a:t>
            </a:r>
          </a:p>
        </p:txBody>
      </p:sp>
      <p:sp>
        <p:nvSpPr>
          <p:cNvPr id="30726" name="AutoShape 7"/>
          <p:cNvSpPr>
            <a:spLocks noChangeArrowheads="1"/>
          </p:cNvSpPr>
          <p:nvPr/>
        </p:nvSpPr>
        <p:spPr bwMode="auto">
          <a:xfrm>
            <a:off x="4038600" y="28194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8"/>
          <p:cNvSpPr txBox="1">
            <a:spLocks noChangeArrowheads="1"/>
          </p:cNvSpPr>
          <p:nvPr/>
        </p:nvSpPr>
        <p:spPr bwMode="auto">
          <a:xfrm>
            <a:off x="3962400" y="3032125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Step (1)</a:t>
            </a:r>
          </a:p>
        </p:txBody>
      </p:sp>
      <p:sp>
        <p:nvSpPr>
          <p:cNvPr id="30728" name="Text Box 9"/>
          <p:cNvSpPr txBox="1">
            <a:spLocks noChangeArrowheads="1"/>
          </p:cNvSpPr>
          <p:nvPr/>
        </p:nvSpPr>
        <p:spPr bwMode="auto">
          <a:xfrm>
            <a:off x="381000" y="4664075"/>
            <a:ext cx="4648200" cy="15684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E  EC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TC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2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(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3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a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b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0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| IX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1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+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T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2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*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F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C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3</a:t>
            </a: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 EX</a:t>
            </a:r>
            <a:r>
              <a:rPr lang="en-US" sz="1600" baseline="-25000">
                <a:solidFill>
                  <a:srgbClr val="CC3499"/>
                </a:solidFill>
                <a:sym typeface="Wingdings" pitchFamily="2" charset="2"/>
              </a:rPr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T  ..……. </a:t>
            </a:r>
          </a:p>
          <a:p>
            <a:pPr marL="457200" indent="-457200">
              <a:buFontTx/>
              <a:buAutoNum type="arabicPeriod"/>
            </a:pPr>
            <a:r>
              <a:rPr lang="en-US" sz="1600">
                <a:solidFill>
                  <a:srgbClr val="CC3499"/>
                </a:solidFill>
                <a:sym typeface="Wingdings" pitchFamily="2" charset="2"/>
              </a:rPr>
              <a:t> ….</a:t>
            </a:r>
          </a:p>
        </p:txBody>
      </p:sp>
      <p:sp>
        <p:nvSpPr>
          <p:cNvPr id="30729" name="AutoShape 10"/>
          <p:cNvSpPr>
            <a:spLocks noChangeArrowheads="1"/>
          </p:cNvSpPr>
          <p:nvPr/>
        </p:nvSpPr>
        <p:spPr bwMode="auto">
          <a:xfrm rot="8253826">
            <a:off x="4114800" y="4191000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Text Box 11"/>
          <p:cNvSpPr txBox="1">
            <a:spLocks noChangeArrowheads="1"/>
          </p:cNvSpPr>
          <p:nvPr/>
        </p:nvSpPr>
        <p:spPr bwMode="auto">
          <a:xfrm rot="-2404763">
            <a:off x="3733800" y="3932238"/>
            <a:ext cx="9064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Step (2)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1E548F-C05D-4D8D-82D6-AE54EDBD7BBD}" type="slidenum">
              <a:rPr lang="en-US" smtClean="0">
                <a:latin typeface="Arial" charset="0"/>
              </a:rPr>
              <a:pPr/>
              <a:t>31</a:t>
            </a:fld>
            <a:endParaRPr lang="en-US">
              <a:latin typeface="Arial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Languages with </a:t>
            </a:r>
            <a:r>
              <a:rPr lang="en-US">
                <a:sym typeface="Symbol" pitchFamily="18" charset="2"/>
              </a:rPr>
              <a:t></a:t>
            </a:r>
            <a:endParaRPr lang="en-US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For languages that include </a:t>
            </a:r>
            <a:r>
              <a:rPr lang="en-US">
                <a:sym typeface="Symbol" pitchFamily="18" charset="2"/>
              </a:rPr>
              <a:t>, </a:t>
            </a:r>
          </a:p>
          <a:p>
            <a:pPr lvl="1" eaLnBrk="1" hangingPunct="1"/>
            <a:r>
              <a:rPr lang="en-US"/>
              <a:t>Write down the rest of grammar in CNF </a:t>
            </a:r>
          </a:p>
          <a:p>
            <a:pPr lvl="1" eaLnBrk="1" hangingPunct="1"/>
            <a:r>
              <a:rPr lang="en-US"/>
              <a:t>Then add production “S =&gt; </a:t>
            </a:r>
            <a:r>
              <a:rPr lang="en-US">
                <a:sym typeface="Symbol" pitchFamily="18" charset="2"/>
              </a:rPr>
              <a:t>”</a:t>
            </a:r>
            <a:r>
              <a:rPr lang="en-US"/>
              <a:t> at the end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33400" y="4038600"/>
            <a:ext cx="2819400" cy="17668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sz="1600" u="sng" dirty="0"/>
              <a:t>G: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C00000"/>
                </a:solidFill>
              </a:rPr>
              <a:t>S =&gt; AS | </a:t>
            </a:r>
            <a:r>
              <a:rPr lang="en-US" sz="1600" dirty="0">
                <a:solidFill>
                  <a:srgbClr val="C00000"/>
                </a:solidFill>
                <a:sym typeface="Symbol" pitchFamily="18" charset="2"/>
              </a:rPr>
              <a:t>BABC </a:t>
            </a:r>
            <a:endParaRPr lang="en-US" sz="1600" dirty="0">
              <a:solidFill>
                <a:srgbClr val="C000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7030A0"/>
                </a:solidFill>
              </a:rPr>
              <a:t>A =&gt; A1 | 0A1 | 01 | </a:t>
            </a:r>
            <a:r>
              <a:rPr lang="en-US" sz="1600" dirty="0">
                <a:solidFill>
                  <a:srgbClr val="7030A0"/>
                </a:solidFill>
                <a:sym typeface="Symbol"/>
              </a:rPr>
              <a:t></a:t>
            </a:r>
            <a:r>
              <a:rPr lang="en-US" sz="1600" dirty="0">
                <a:solidFill>
                  <a:srgbClr val="7030A0"/>
                </a:solidFill>
              </a:rPr>
              <a:t> </a:t>
            </a: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rgbClr val="006600"/>
                </a:solidFill>
              </a:rPr>
              <a:t>B =&gt; 0B | 0 | </a:t>
            </a:r>
            <a:r>
              <a:rPr lang="en-US" sz="1600" dirty="0">
                <a:solidFill>
                  <a:srgbClr val="006600"/>
                </a:solidFill>
                <a:sym typeface="Symbol"/>
              </a:rPr>
              <a:t></a:t>
            </a:r>
            <a:endParaRPr lang="en-US" sz="1600" dirty="0">
              <a:solidFill>
                <a:srgbClr val="006600"/>
              </a:solidFill>
            </a:endParaRPr>
          </a:p>
          <a:p>
            <a:pPr lvl="1" eaLnBrk="1" hangingPunct="1">
              <a:spcBef>
                <a:spcPct val="20000"/>
              </a:spcBef>
              <a:buClr>
                <a:schemeClr val="hlink"/>
              </a:buClr>
              <a:buSzPct val="55000"/>
              <a:defRPr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</a:rPr>
              <a:t>C =&gt; 1C | 1 | </a:t>
            </a:r>
            <a:r>
              <a:rPr lang="en-US" sz="1600" dirty="0">
                <a:solidFill>
                  <a:schemeClr val="accent2">
                    <a:lumMod val="50000"/>
                  </a:schemeClr>
                </a:solidFill>
                <a:sym typeface="Symbol"/>
              </a:rPr>
              <a:t></a:t>
            </a:r>
            <a:endParaRPr lang="en-US" sz="1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defRPr/>
            </a:pPr>
            <a:endParaRPr lang="en-US" sz="1600" dirty="0"/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505200" y="3657600"/>
            <a:ext cx="4038600" cy="3200400"/>
            <a:chOff x="10515600" y="-6172200"/>
            <a:chExt cx="4038600" cy="3200400"/>
          </a:xfrm>
        </p:grpSpPr>
        <p:sp>
          <p:nvSpPr>
            <p:cNvPr id="31760" name="Right Arrow 6"/>
            <p:cNvSpPr>
              <a:spLocks noChangeArrowheads="1"/>
            </p:cNvSpPr>
            <p:nvPr/>
          </p:nvSpPr>
          <p:spPr bwMode="auto">
            <a:xfrm>
              <a:off x="10515600" y="-4724400"/>
              <a:ext cx="457200" cy="3048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1201400" y="-5791200"/>
              <a:ext cx="3352800" cy="2819400"/>
            </a:xfrm>
            <a:prstGeom prst="rect">
              <a:avLst/>
            </a:prstGeom>
            <a:solidFill>
              <a:schemeClr val="lt1">
                <a:alpha val="0"/>
              </a:schemeClr>
            </a:solidFill>
            <a:ln>
              <a:solidFill>
                <a:schemeClr val="dk1">
                  <a:alpha val="62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31762" name="TextBox 15"/>
            <p:cNvSpPr txBox="1">
              <a:spLocks noChangeArrowheads="1"/>
            </p:cNvSpPr>
            <p:nvPr/>
          </p:nvSpPr>
          <p:spPr bwMode="auto">
            <a:xfrm>
              <a:off x="11201400" y="-6172200"/>
              <a:ext cx="132440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G in CNF:</a:t>
              </a:r>
            </a:p>
          </p:txBody>
        </p:sp>
      </p:grpSp>
      <p:sp>
        <p:nvSpPr>
          <p:cNvPr id="31751" name="TextBox 9"/>
          <p:cNvSpPr txBox="1">
            <a:spLocks noChangeArrowheads="1"/>
          </p:cNvSpPr>
          <p:nvPr/>
        </p:nvSpPr>
        <p:spPr bwMode="auto">
          <a:xfrm>
            <a:off x="0" y="3657600"/>
            <a:ext cx="18208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E.g., consider: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800600" y="4038600"/>
            <a:ext cx="8286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 </a:t>
            </a:r>
            <a:r>
              <a:rPr lang="en-US" sz="1400">
                <a:solidFill>
                  <a:srgbClr val="FF0000"/>
                </a:solidFill>
              </a:rPr>
              <a:t>X</a:t>
            </a:r>
            <a:r>
              <a:rPr lang="en-US" sz="1400" baseline="-25000">
                <a:solidFill>
                  <a:srgbClr val="FF0000"/>
                </a:solidFill>
              </a:rPr>
              <a:t>0</a:t>
            </a:r>
            <a:r>
              <a:rPr lang="en-US" sz="1400">
                <a:solidFill>
                  <a:srgbClr val="FF0000"/>
                </a:solidFill>
              </a:rPr>
              <a:t> =&gt; 0</a:t>
            </a:r>
          </a:p>
          <a:p>
            <a:r>
              <a:rPr lang="en-US" sz="1400">
                <a:solidFill>
                  <a:srgbClr val="FF0000"/>
                </a:solidFill>
              </a:rPr>
              <a:t> X</a:t>
            </a:r>
            <a:r>
              <a:rPr lang="en-US" sz="1400" baseline="-25000">
                <a:solidFill>
                  <a:srgbClr val="FF0000"/>
                </a:solidFill>
              </a:rPr>
              <a:t>1</a:t>
            </a:r>
            <a:r>
              <a:rPr lang="en-US" sz="1400">
                <a:solidFill>
                  <a:srgbClr val="FF0000"/>
                </a:solidFill>
              </a:rPr>
              <a:t> =&gt; 1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00600" y="4702175"/>
            <a:ext cx="1397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 S  =&gt; AS | BY</a:t>
            </a:r>
            <a:r>
              <a:rPr lang="en-US" sz="1400" baseline="-25000">
                <a:solidFill>
                  <a:srgbClr val="C00000"/>
                </a:solidFill>
              </a:rPr>
              <a:t>1</a:t>
            </a:r>
            <a:endParaRPr lang="en-US" sz="1400">
              <a:solidFill>
                <a:srgbClr val="C000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787900" y="5006975"/>
            <a:ext cx="10112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 Y</a:t>
            </a:r>
            <a:r>
              <a:rPr lang="en-US" sz="1400" baseline="-25000">
                <a:solidFill>
                  <a:srgbClr val="C00000"/>
                </a:solidFill>
              </a:rPr>
              <a:t>1</a:t>
            </a:r>
            <a:r>
              <a:rPr lang="en-US" sz="1400">
                <a:solidFill>
                  <a:srgbClr val="C00000"/>
                </a:solidFill>
              </a:rPr>
              <a:t> =&gt; AY</a:t>
            </a:r>
            <a:r>
              <a:rPr lang="en-US" sz="1400" baseline="-25000">
                <a:solidFill>
                  <a:srgbClr val="C00000"/>
                </a:solidFill>
              </a:rPr>
              <a:t>2</a:t>
            </a:r>
          </a:p>
          <a:p>
            <a:r>
              <a:rPr lang="en-US" sz="1400">
                <a:solidFill>
                  <a:srgbClr val="C00000"/>
                </a:solidFill>
              </a:rPr>
              <a:t> Y</a:t>
            </a:r>
            <a:r>
              <a:rPr lang="en-US" sz="1400" baseline="-25000">
                <a:solidFill>
                  <a:srgbClr val="C00000"/>
                </a:solidFill>
              </a:rPr>
              <a:t>2</a:t>
            </a:r>
            <a:r>
              <a:rPr lang="en-US" sz="1400">
                <a:solidFill>
                  <a:srgbClr val="C00000"/>
                </a:solidFill>
              </a:rPr>
              <a:t> =&gt; BC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876800" y="5619750"/>
            <a:ext cx="19431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030A0"/>
                </a:solidFill>
              </a:rPr>
              <a:t>A =&gt; AX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r>
              <a:rPr lang="en-US" sz="1400">
                <a:solidFill>
                  <a:srgbClr val="7030A0"/>
                </a:solidFill>
              </a:rPr>
              <a:t> | X</a:t>
            </a:r>
            <a:r>
              <a:rPr lang="en-US" sz="1400" baseline="-25000">
                <a:solidFill>
                  <a:srgbClr val="7030A0"/>
                </a:solidFill>
              </a:rPr>
              <a:t>0</a:t>
            </a:r>
            <a:r>
              <a:rPr lang="en-US" sz="1400">
                <a:solidFill>
                  <a:srgbClr val="7030A0"/>
                </a:solidFill>
              </a:rPr>
              <a:t>Y</a:t>
            </a:r>
            <a:r>
              <a:rPr lang="en-US" sz="1400" baseline="-25000">
                <a:solidFill>
                  <a:srgbClr val="7030A0"/>
                </a:solidFill>
              </a:rPr>
              <a:t>3</a:t>
            </a:r>
            <a:r>
              <a:rPr lang="en-US" sz="1400">
                <a:solidFill>
                  <a:srgbClr val="7030A0"/>
                </a:solidFill>
              </a:rPr>
              <a:t> | X</a:t>
            </a:r>
            <a:r>
              <a:rPr lang="en-US" sz="1400" baseline="-25000">
                <a:solidFill>
                  <a:srgbClr val="7030A0"/>
                </a:solidFill>
              </a:rPr>
              <a:t>0</a:t>
            </a:r>
            <a:r>
              <a:rPr lang="en-US" sz="1400">
                <a:solidFill>
                  <a:srgbClr val="7030A0"/>
                </a:solidFill>
              </a:rPr>
              <a:t>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876800" y="5924550"/>
            <a:ext cx="9779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7030A0"/>
                </a:solidFill>
              </a:rPr>
              <a:t>Y</a:t>
            </a:r>
            <a:r>
              <a:rPr lang="en-US" sz="1400" baseline="-25000">
                <a:solidFill>
                  <a:srgbClr val="7030A0"/>
                </a:solidFill>
              </a:rPr>
              <a:t>3</a:t>
            </a:r>
            <a:r>
              <a:rPr lang="en-US" sz="1400">
                <a:solidFill>
                  <a:srgbClr val="7030A0"/>
                </a:solidFill>
              </a:rPr>
              <a:t> =&gt; AX</a:t>
            </a:r>
            <a:r>
              <a:rPr lang="en-US" sz="1400" baseline="-25000">
                <a:solidFill>
                  <a:srgbClr val="7030A0"/>
                </a:solidFill>
              </a:rPr>
              <a:t>1</a:t>
            </a:r>
            <a:endParaRPr lang="en-US" sz="1400">
              <a:solidFill>
                <a:srgbClr val="7030A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848225" y="6229350"/>
            <a:ext cx="11652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006600"/>
                </a:solidFill>
              </a:rPr>
              <a:t>B =&gt; X</a:t>
            </a:r>
            <a:r>
              <a:rPr lang="en-US" sz="1400" baseline="-25000">
                <a:solidFill>
                  <a:srgbClr val="006600"/>
                </a:solidFill>
              </a:rPr>
              <a:t>0</a:t>
            </a:r>
            <a:r>
              <a:rPr lang="en-US" sz="1400">
                <a:solidFill>
                  <a:srgbClr val="006600"/>
                </a:solidFill>
              </a:rPr>
              <a:t>B | 0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864100" y="6534150"/>
            <a:ext cx="118427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 =&gt; X</a:t>
            </a:r>
            <a:r>
              <a:rPr lang="en-US" sz="1400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sz="1400" dirty="0">
                <a:solidFill>
                  <a:schemeClr val="accent2">
                    <a:lumMod val="50000"/>
                  </a:schemeClr>
                </a:solidFill>
              </a:rPr>
              <a:t>C | 1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019800" y="4648200"/>
            <a:ext cx="504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CC3499"/>
                </a:solidFill>
                <a:sym typeface="Symbol" pitchFamily="18" charset="2"/>
              </a:rPr>
              <a:t> | </a:t>
            </a:r>
            <a:endParaRPr lang="en-US" b="1">
              <a:solidFill>
                <a:srgbClr val="CC34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D74E97-8C18-470D-ABB1-1D71380ACCDD}" type="slidenum">
              <a:rPr lang="en-US" smtClean="0">
                <a:latin typeface="Arial" charset="0"/>
              </a:rPr>
              <a:pPr/>
              <a:t>32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CFL Closure Properties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902160-E431-47CC-BD55-34C0EA9FE0D5}" type="slidenum">
              <a:rPr lang="en-US" smtClean="0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useless symbols</a:t>
            </a:r>
          </a:p>
        </p:txBody>
      </p:sp>
      <p:sp>
        <p:nvSpPr>
          <p:cNvPr id="7172" name="TextBox 4"/>
          <p:cNvSpPr txBox="1">
            <a:spLocks noChangeArrowheads="1"/>
          </p:cNvSpPr>
          <p:nvPr/>
        </p:nvSpPr>
        <p:spPr bwMode="auto">
          <a:xfrm>
            <a:off x="1752600" y="3733800"/>
            <a:ext cx="2235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Grammar cleanup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AC17C66-D260-4F53-BD3D-5E5B23AEA08C}" type="slidenum">
              <a:rPr lang="en-US" smtClean="0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Eliminating </a:t>
            </a:r>
            <a:r>
              <a:rPr lang="en-US" i="1"/>
              <a:t>useless symbols</a:t>
            </a:r>
            <a:endParaRPr lang="en-US"/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A symbol X is </a:t>
            </a:r>
            <a:r>
              <a:rPr lang="en-US" sz="2400" i="1" u="sng">
                <a:solidFill>
                  <a:schemeClr val="hlink"/>
                </a:solidFill>
                <a:cs typeface="Arial" charset="0"/>
                <a:sym typeface="Wingdings" pitchFamily="2" charset="2"/>
              </a:rPr>
              <a:t>reachable</a:t>
            </a:r>
            <a:r>
              <a:rPr lang="en-US" sz="2400" i="1" u="sng">
                <a:cs typeface="Arial" charset="0"/>
                <a:sym typeface="Wingdings" pitchFamily="2" charset="2"/>
              </a:rPr>
              <a:t> </a:t>
            </a:r>
            <a:r>
              <a:rPr lang="en-US" sz="2400">
                <a:cs typeface="Arial" charset="0"/>
                <a:sym typeface="Wingdings" pitchFamily="2" charset="2"/>
              </a:rPr>
              <a:t>if there exists: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/>
              <a:t>S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 </a:t>
            </a:r>
            <a:r>
              <a:rPr lang="en-US" sz="2000">
                <a:sym typeface="Symbol" pitchFamily="18" charset="2"/>
              </a:rPr>
              <a:t> X </a:t>
            </a:r>
          </a:p>
          <a:p>
            <a:pPr marL="990600" lvl="1" indent="-533400" eaLnBrk="1" hangingPunct="1">
              <a:lnSpc>
                <a:spcPct val="80000"/>
              </a:lnSpc>
            </a:pPr>
            <a:endParaRPr lang="en-US" sz="2000">
              <a:sym typeface="Symbol" pitchFamily="18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A symbol X is </a:t>
            </a:r>
            <a:r>
              <a:rPr lang="en-US" sz="2400" i="1" u="sng">
                <a:solidFill>
                  <a:schemeClr val="folHlink"/>
                </a:solidFill>
              </a:rPr>
              <a:t>generating</a:t>
            </a:r>
            <a:r>
              <a:rPr lang="en-US" sz="2400" i="1"/>
              <a:t> </a:t>
            </a:r>
            <a:r>
              <a:rPr lang="en-US" sz="2400"/>
              <a:t>if there exists: </a:t>
            </a:r>
          </a:p>
          <a:p>
            <a:pPr marL="990600" lvl="1" indent="-533400" eaLnBrk="1" hangingPunct="1">
              <a:lnSpc>
                <a:spcPct val="80000"/>
              </a:lnSpc>
            </a:pPr>
            <a:r>
              <a:rPr lang="en-US" sz="2000">
                <a:sym typeface="Symbol" pitchFamily="18" charset="2"/>
              </a:rPr>
              <a:t>X  </a:t>
            </a:r>
            <a:r>
              <a:rPr lang="en-US" sz="2000">
                <a:sym typeface="Wingdings" pitchFamily="2" charset="2"/>
              </a:rPr>
              <a:t></a:t>
            </a:r>
            <a:r>
              <a:rPr lang="en-US" sz="2000" baseline="30000">
                <a:sym typeface="Wingdings" pitchFamily="2" charset="2"/>
              </a:rPr>
              <a:t>*</a:t>
            </a:r>
            <a:r>
              <a:rPr lang="en-US" sz="2000">
                <a:sym typeface="Wingdings" pitchFamily="2" charset="2"/>
              </a:rPr>
              <a:t> w,</a:t>
            </a:r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800">
                <a:sym typeface="Wingdings" pitchFamily="2" charset="2"/>
              </a:rPr>
              <a:t>for some w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1800">
                <a:cs typeface="Arial" charset="0"/>
                <a:sym typeface="Wingdings" pitchFamily="2" charset="2"/>
              </a:rPr>
              <a:t> T*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u="sng">
              <a:cs typeface="Arial" charset="0"/>
              <a:sym typeface="Wingdings" pitchFamily="2" charset="2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>
                <a:cs typeface="Arial" charset="0"/>
                <a:sym typeface="Wingdings" pitchFamily="2" charset="2"/>
              </a:rPr>
              <a:t>For a symbol X to be “useful”, it has to be both reachable </a:t>
            </a:r>
            <a:r>
              <a:rPr lang="en-US" sz="2400" i="1">
                <a:cs typeface="Arial" charset="0"/>
                <a:sym typeface="Wingdings" pitchFamily="2" charset="2"/>
              </a:rPr>
              <a:t>and</a:t>
            </a:r>
            <a:r>
              <a:rPr lang="en-US" sz="2400">
                <a:cs typeface="Arial" charset="0"/>
                <a:sym typeface="Wingdings" pitchFamily="2" charset="2"/>
              </a:rPr>
              <a:t> generating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800"/>
          </a:p>
          <a:p>
            <a:pPr marL="1371600" lvl="2" indent="-457200" eaLnBrk="1" hangingPunct="1">
              <a:lnSpc>
                <a:spcPct val="80000"/>
              </a:lnSpc>
            </a:pPr>
            <a:r>
              <a:rPr lang="en-US" sz="1800"/>
              <a:t>S   </a:t>
            </a:r>
            <a:r>
              <a:rPr lang="en-US" sz="1800">
                <a:sym typeface="Wingdings" pitchFamily="2" charset="2"/>
              </a:rPr>
              <a:t></a:t>
            </a:r>
            <a:r>
              <a:rPr lang="en-US" sz="1800" baseline="30000">
                <a:sym typeface="Wingdings" pitchFamily="2" charset="2"/>
              </a:rPr>
              <a:t>*</a:t>
            </a:r>
            <a:r>
              <a:rPr lang="en-US" sz="1800">
                <a:sym typeface="Wingdings" pitchFamily="2" charset="2"/>
              </a:rPr>
              <a:t>   </a:t>
            </a:r>
            <a:r>
              <a:rPr lang="en-US" sz="1800">
                <a:sym typeface="Symbol" pitchFamily="18" charset="2"/>
              </a:rPr>
              <a:t> X    </a:t>
            </a:r>
            <a:r>
              <a:rPr lang="en-US" sz="1800">
                <a:sym typeface="Wingdings" pitchFamily="2" charset="2"/>
              </a:rPr>
              <a:t></a:t>
            </a:r>
            <a:r>
              <a:rPr lang="en-US" sz="1800" baseline="30000">
                <a:sym typeface="Wingdings" pitchFamily="2" charset="2"/>
              </a:rPr>
              <a:t>*</a:t>
            </a:r>
            <a:r>
              <a:rPr lang="en-US" sz="1800">
                <a:sym typeface="Wingdings" pitchFamily="2" charset="2"/>
              </a:rPr>
              <a:t>   w’, 	for some w’ </a:t>
            </a:r>
            <a:r>
              <a:rPr lang="en-US" sz="2000">
                <a:sym typeface="Symbol" pitchFamily="18" charset="2"/>
              </a:rPr>
              <a:t></a:t>
            </a:r>
            <a:r>
              <a:rPr lang="en-US" sz="1800">
                <a:cs typeface="Arial" charset="0"/>
                <a:sym typeface="Wingdings" pitchFamily="2" charset="2"/>
              </a:rPr>
              <a:t> T*</a:t>
            </a:r>
          </a:p>
          <a:p>
            <a:pPr marL="1371600" lvl="2" indent="-457200" eaLnBrk="1" hangingPunct="1">
              <a:lnSpc>
                <a:spcPct val="80000"/>
              </a:lnSpc>
            </a:pPr>
            <a:endParaRPr lang="en-US" sz="1800">
              <a:sym typeface="Wingdings" pitchFamily="2" charset="2"/>
            </a:endParaRPr>
          </a:p>
        </p:txBody>
      </p:sp>
      <p:sp>
        <p:nvSpPr>
          <p:cNvPr id="310276" name="Text Box 4"/>
          <p:cNvSpPr txBox="1">
            <a:spLocks noChangeArrowheads="1"/>
          </p:cNvSpPr>
          <p:nvPr/>
        </p:nvSpPr>
        <p:spPr bwMode="auto">
          <a:xfrm>
            <a:off x="2524125" y="5943600"/>
            <a:ext cx="1076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hlink"/>
                </a:solidFill>
              </a:rPr>
              <a:t>reachable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3819525" y="5943600"/>
            <a:ext cx="11445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folHlink"/>
                </a:solidFill>
              </a:rPr>
              <a:t>generating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76" grpId="0"/>
      <p:bldP spid="31027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DECFDC-11DE-4E52-AF16-0444B1F0922E}" type="slidenum">
              <a:rPr lang="en-US" smtClean="0">
                <a:latin typeface="Arial" charset="0"/>
              </a:rPr>
              <a:pPr/>
              <a:t>6</a:t>
            </a:fld>
            <a:endParaRPr lang="en-US">
              <a:latin typeface="Arial" charset="0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Algorithm to detect useless symbols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Arial" charset="0"/>
              <a:buAutoNum type="arabicPeriod"/>
            </a:pPr>
            <a:r>
              <a:rPr lang="en-US"/>
              <a:t>First, eliminate all symbols that are </a:t>
            </a:r>
            <a:r>
              <a:rPr lang="en-US" i="1"/>
              <a:t>not </a:t>
            </a:r>
            <a:r>
              <a:rPr lang="en-US"/>
              <a:t>generating</a:t>
            </a:r>
          </a:p>
          <a:p>
            <a:pPr marL="609600" indent="-609600" eaLnBrk="1" hangingPunct="1">
              <a:buFont typeface="Arial" charset="0"/>
              <a:buAutoNum type="arabicPeriod"/>
            </a:pPr>
            <a:endParaRPr lang="en-US"/>
          </a:p>
          <a:p>
            <a:pPr marL="609600" indent="-609600" eaLnBrk="1" hangingPunct="1">
              <a:buFont typeface="Arial" charset="0"/>
              <a:buAutoNum type="arabicPeriod"/>
            </a:pPr>
            <a:r>
              <a:rPr lang="en-US"/>
              <a:t>Next, eliminate all symbols that are </a:t>
            </a:r>
            <a:r>
              <a:rPr lang="en-US" i="1"/>
              <a:t>not </a:t>
            </a:r>
            <a:r>
              <a:rPr lang="en-US"/>
              <a:t>reachable </a:t>
            </a:r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  <a:p>
            <a:pPr marL="609600" indent="-609600" eaLnBrk="1" hangingPunct="1">
              <a:buFont typeface="Wingdings" pitchFamily="2" charset="2"/>
              <a:buAutoNum type="arabicPeriod"/>
            </a:pPr>
            <a:endParaRPr lang="en-US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736725" y="5505450"/>
            <a:ext cx="4391025" cy="7016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Is the order of these steps important, </a:t>
            </a:r>
            <a:br>
              <a:rPr lang="en-US"/>
            </a:br>
            <a:r>
              <a:rPr lang="en-US"/>
              <a:t>	or can we switch?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0C7510-A8AF-40DE-8D96-F874407DEC1D}" type="slidenum">
              <a:rPr lang="en-US" smtClean="0">
                <a:latin typeface="Arial" charset="0"/>
              </a:rPr>
              <a:pPr/>
              <a:t>7</a:t>
            </a:fld>
            <a:endParaRPr lang="en-US">
              <a:latin typeface="Arial" charset="0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Useless symbols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/>
              <a:t>S</a:t>
            </a:r>
            <a:r>
              <a:rPr lang="en-US" sz="2000" dirty="0">
                <a:sym typeface="Wingdings" pitchFamily="2" charset="2"/>
              </a:rPr>
              <a:t>AB | 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sym typeface="Wingdings" pitchFamily="2" charset="2"/>
              </a:rPr>
              <a:t>A b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i="1" dirty="0"/>
              <a:t>A, S</a:t>
            </a:r>
            <a:r>
              <a:rPr lang="en-US" sz="2000" dirty="0"/>
              <a:t> are generating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i="1" dirty="0"/>
              <a:t>B </a:t>
            </a:r>
            <a:r>
              <a:rPr lang="en-US" sz="2000" dirty="0"/>
              <a:t>is </a:t>
            </a:r>
            <a:r>
              <a:rPr lang="en-US" sz="2000" i="1" dirty="0"/>
              <a:t>not generating </a:t>
            </a:r>
            <a:r>
              <a:rPr lang="en-US" sz="2000" dirty="0"/>
              <a:t>(and therefore B is useless)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==&gt; Eliminating B… (i.e., remove all productions that involve B)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S</a:t>
            </a:r>
            <a:r>
              <a:rPr lang="en-US" sz="1800" dirty="0">
                <a:sym typeface="Wingdings" pitchFamily="2" charset="2"/>
              </a:rPr>
              <a:t> a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A </a:t>
            </a:r>
            <a:r>
              <a:rPr lang="en-US" sz="1800" dirty="0">
                <a:sym typeface="Wingdings" pitchFamily="2" charset="2"/>
              </a:rPr>
              <a:t> b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Now, A is </a:t>
            </a:r>
            <a:r>
              <a:rPr lang="en-US" sz="2000" i="1" dirty="0"/>
              <a:t>not reachable </a:t>
            </a:r>
            <a:r>
              <a:rPr lang="en-US" sz="2000" dirty="0"/>
              <a:t>and therefore is useless</a:t>
            </a:r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endParaRPr lang="en-US" sz="2000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2000" dirty="0"/>
              <a:t>Simplified G: </a:t>
            </a:r>
          </a:p>
          <a:p>
            <a:pPr marL="800100" lvl="1" indent="-342900" eaLnBrk="1" hangingPunct="1">
              <a:lnSpc>
                <a:spcPct val="80000"/>
              </a:lnSpc>
              <a:buFont typeface="+mj-lt"/>
              <a:buAutoNum type="arabicPeriod"/>
              <a:defRPr/>
            </a:pPr>
            <a:r>
              <a:rPr lang="en-US" sz="1800" dirty="0"/>
              <a:t>S </a:t>
            </a:r>
            <a:r>
              <a:rPr lang="en-US" sz="1800" dirty="0">
                <a:sym typeface="Wingdings" pitchFamily="2" charset="2"/>
              </a:rPr>
              <a:t> a</a:t>
            </a:r>
            <a:endParaRPr lang="en-US" sz="1800" dirty="0"/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3276600" y="5029200"/>
            <a:ext cx="5556250" cy="711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What would happen if you reverse the order: </a:t>
            </a:r>
          </a:p>
          <a:p>
            <a:r>
              <a:rPr lang="en-US"/>
              <a:t>	i.e., test reachability before generating?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400" y="5791200"/>
            <a:ext cx="2438400" cy="708025"/>
          </a:xfrm>
          <a:prstGeom prst="rect">
            <a:avLst/>
          </a:prstGeom>
          <a:solidFill>
            <a:schemeClr val="accent2"/>
          </a:solidFill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Will fail to remove: A </a:t>
            </a:r>
            <a:r>
              <a:rPr lang="en-US" dirty="0">
                <a:sym typeface="Wingdings" pitchFamily="2" charset="2"/>
              </a:rPr>
              <a:t> b</a:t>
            </a:r>
            <a:endParaRPr lang="en-US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2895600" y="4800600"/>
            <a:ext cx="6096000" cy="1905000"/>
            <a:chOff x="2895600" y="4800600"/>
            <a:chExt cx="6096000" cy="1905000"/>
          </a:xfrm>
        </p:grpSpPr>
        <p:cxnSp>
          <p:nvCxnSpPr>
            <p:cNvPr id="10248" name="Straight Connector 8"/>
            <p:cNvCxnSpPr>
              <a:cxnSpLocks noChangeShapeType="1"/>
            </p:cNvCxnSpPr>
            <p:nvPr/>
          </p:nvCxnSpPr>
          <p:spPr bwMode="auto">
            <a:xfrm rot="5400000">
              <a:off x="2171700" y="5753100"/>
              <a:ext cx="1905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49" name="Straight Connector 10"/>
            <p:cNvCxnSpPr>
              <a:cxnSpLocks noChangeShapeType="1"/>
            </p:cNvCxnSpPr>
            <p:nvPr/>
          </p:nvCxnSpPr>
          <p:spPr bwMode="auto">
            <a:xfrm>
              <a:off x="2895600" y="4953000"/>
              <a:ext cx="60960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9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40FB72-F360-4F4B-A66B-BC9FC2C59FF3}" type="slidenum">
              <a:rPr lang="en-US" smtClean="0">
                <a:latin typeface="Arial" charset="0"/>
              </a:rPr>
              <a:pPr/>
              <a:t>8</a:t>
            </a:fld>
            <a:endParaRPr lang="en-US">
              <a:latin typeface="Arial" charset="0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to find all generating symbols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Given:</a:t>
            </a:r>
            <a:r>
              <a:rPr lang="en-US"/>
              <a:t> G=(V,T,P,S)</a:t>
            </a:r>
          </a:p>
          <a:p>
            <a:pPr eaLnBrk="1" hangingPunct="1"/>
            <a:r>
              <a:rPr lang="en-US" u="sng"/>
              <a:t>Basis: </a:t>
            </a:r>
          </a:p>
          <a:p>
            <a:pPr lvl="1" eaLnBrk="1" hangingPunct="1"/>
            <a:r>
              <a:rPr lang="en-US"/>
              <a:t>Every symbol in T is obviously generating.</a:t>
            </a:r>
          </a:p>
          <a:p>
            <a:pPr eaLnBrk="1" hangingPunct="1"/>
            <a:r>
              <a:rPr lang="en-US" u="sng"/>
              <a:t>Induction:</a:t>
            </a:r>
          </a:p>
          <a:p>
            <a:pPr lvl="1" eaLnBrk="1" hangingPunct="1"/>
            <a:r>
              <a:rPr lang="en-US"/>
              <a:t>Suppose for a production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, where  is generating</a:t>
            </a:r>
          </a:p>
          <a:p>
            <a:pPr lvl="1" eaLnBrk="1" hangingPunct="1"/>
            <a:r>
              <a:rPr lang="en-US">
                <a:sym typeface="Symbol" pitchFamily="18" charset="2"/>
              </a:rPr>
              <a:t>Then, A is also generating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4454525" y="517525"/>
            <a:ext cx="1447800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X 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en-US" sz="2800" i="1" baseline="30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 w</a:t>
            </a:r>
            <a:endParaRPr lang="en-US" sz="2800" i="1">
              <a:solidFill>
                <a:schemeClr val="hlink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90652A-0159-4A4E-81E6-373DB23B8F8E}" type="slidenum">
              <a:rPr lang="en-US" smtClean="0">
                <a:latin typeface="Arial" charset="0"/>
              </a:rPr>
              <a:pPr/>
              <a:t>9</a:t>
            </a:fld>
            <a:endParaRPr lang="en-US">
              <a:latin typeface="Arial" charset="0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Algorithm to find all reachable symbols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/>
              <a:t>Given:</a:t>
            </a:r>
            <a:r>
              <a:rPr lang="en-US"/>
              <a:t> G=(V,T,P,S)</a:t>
            </a:r>
          </a:p>
          <a:p>
            <a:pPr eaLnBrk="1" hangingPunct="1">
              <a:lnSpc>
                <a:spcPct val="90000"/>
              </a:lnSpc>
            </a:pPr>
            <a:r>
              <a:rPr lang="en-US" u="sng"/>
              <a:t>Basis: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 is obviously reachable (from itself)</a:t>
            </a:r>
          </a:p>
          <a:p>
            <a:pPr eaLnBrk="1" hangingPunct="1">
              <a:lnSpc>
                <a:spcPct val="90000"/>
              </a:lnSpc>
            </a:pPr>
            <a:r>
              <a:rPr lang="en-US" u="sng"/>
              <a:t>Induction: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Suppose for a production A</a:t>
            </a:r>
            <a:r>
              <a:rPr lang="en-US">
                <a:sym typeface="Wingdings" pitchFamily="2" charset="2"/>
              </a:rPr>
              <a:t>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1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…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, where A is reachable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sym typeface="Symbol" pitchFamily="18" charset="2"/>
              </a:rPr>
              <a:t>Then, all symbols on the right hand side, {</a:t>
            </a:r>
            <a:r>
              <a:rPr lang="en-US" baseline="-25000">
                <a:sym typeface="Symbol" pitchFamily="18" charset="2"/>
              </a:rPr>
              <a:t>1</a:t>
            </a:r>
            <a:r>
              <a:rPr lang="en-US">
                <a:sym typeface="Symbol" pitchFamily="18" charset="2"/>
              </a:rPr>
              <a:t>,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2</a:t>
            </a:r>
            <a:r>
              <a:rPr lang="en-US">
                <a:sym typeface="Symbol" pitchFamily="18" charset="2"/>
              </a:rPr>
              <a:t> ,…</a:t>
            </a:r>
            <a:r>
              <a:rPr lang="en-US" baseline="-25000">
                <a:sym typeface="Symbol" pitchFamily="18" charset="2"/>
              </a:rPr>
              <a:t> </a:t>
            </a:r>
            <a:r>
              <a:rPr lang="en-US">
                <a:sym typeface="Symbol" pitchFamily="18" charset="2"/>
              </a:rPr>
              <a:t></a:t>
            </a:r>
            <a:r>
              <a:rPr lang="en-US" baseline="-25000">
                <a:sym typeface="Symbol" pitchFamily="18" charset="2"/>
              </a:rPr>
              <a:t>k</a:t>
            </a:r>
            <a:r>
              <a:rPr lang="en-US">
                <a:sym typeface="Symbol" pitchFamily="18" charset="2"/>
              </a:rPr>
              <a:t>} are also reachable.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4454525" y="533400"/>
            <a:ext cx="1946275" cy="5191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i="1">
                <a:solidFill>
                  <a:schemeClr val="hlink"/>
                </a:solidFill>
              </a:rPr>
              <a:t>S 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</a:t>
            </a:r>
            <a:r>
              <a:rPr lang="en-US" sz="2800" i="1" baseline="30000">
                <a:solidFill>
                  <a:schemeClr val="hlink"/>
                </a:solidFill>
                <a:sym typeface="Wingdings" pitchFamily="2" charset="2"/>
              </a:rPr>
              <a:t>*</a:t>
            </a:r>
            <a:r>
              <a:rPr lang="en-US" sz="2800" i="1">
                <a:solidFill>
                  <a:schemeClr val="hlink"/>
                </a:solidFill>
                <a:sym typeface="Wingdings" pitchFamily="2" charset="2"/>
              </a:rPr>
              <a:t> </a:t>
            </a:r>
            <a:r>
              <a:rPr lang="en-US" sz="2800" i="1">
                <a:solidFill>
                  <a:schemeClr val="hlink"/>
                </a:solidFill>
                <a:sym typeface="Symbol" pitchFamily="18" charset="2"/>
              </a:rPr>
              <a:t> X 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1054</TotalTime>
  <Words>2759</Words>
  <Application>Microsoft Office PowerPoint</Application>
  <PresentationFormat>On-screen Show (4:3)</PresentationFormat>
  <Paragraphs>440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ＭＳ Ｐゴシック</vt:lpstr>
      <vt:lpstr>Arial</vt:lpstr>
      <vt:lpstr>Calibri</vt:lpstr>
      <vt:lpstr>Symbol</vt:lpstr>
      <vt:lpstr>Wingdings</vt:lpstr>
      <vt:lpstr>Blends</vt:lpstr>
      <vt:lpstr>Topics </vt:lpstr>
      <vt:lpstr>How to “simplify” CFGs?</vt:lpstr>
      <vt:lpstr>Three ways to simplify/clean a CFG</vt:lpstr>
      <vt:lpstr>Eliminating useless symbols</vt:lpstr>
      <vt:lpstr>Eliminating useless symbols</vt:lpstr>
      <vt:lpstr>Algorithm to detect useless symbols</vt:lpstr>
      <vt:lpstr>Example: Useless symbols</vt:lpstr>
      <vt:lpstr>Algorithm to find all generating symbols</vt:lpstr>
      <vt:lpstr>Algorithm to find all reachable symbols</vt:lpstr>
      <vt:lpstr>Example </vt:lpstr>
      <vt:lpstr>Example 2</vt:lpstr>
      <vt:lpstr>Eliminating -productions</vt:lpstr>
      <vt:lpstr>Eliminating -productions</vt:lpstr>
      <vt:lpstr>Algorithm to detect all nullable variables</vt:lpstr>
      <vt:lpstr>Eliminating -productions </vt:lpstr>
      <vt:lpstr>Algorithm of removing null production </vt:lpstr>
      <vt:lpstr>Example: Eliminating -productions</vt:lpstr>
      <vt:lpstr>Eliminating unit productions</vt:lpstr>
      <vt:lpstr>Algorithm of unit production </vt:lpstr>
      <vt:lpstr>Example of unit production </vt:lpstr>
      <vt:lpstr>Conti…</vt:lpstr>
      <vt:lpstr>Eliminating unit productions</vt:lpstr>
      <vt:lpstr>Putting all this together…</vt:lpstr>
      <vt:lpstr>Normal Forms</vt:lpstr>
      <vt:lpstr>Why normal forms?</vt:lpstr>
      <vt:lpstr>Chomsky Normal Form (CNF)</vt:lpstr>
      <vt:lpstr>CNF checklist</vt:lpstr>
      <vt:lpstr>How to convert a G into CNF?</vt:lpstr>
      <vt:lpstr>Example #1</vt:lpstr>
      <vt:lpstr>Example #2</vt:lpstr>
      <vt:lpstr>Languages with </vt:lpstr>
      <vt:lpstr>CFL Closure Properties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Context-free Languages</dc:title>
  <dc:creator>Office 2004 ananth</dc:creator>
  <cp:lastModifiedBy>Bakhtawar Abbasi</cp:lastModifiedBy>
  <cp:revision>131</cp:revision>
  <cp:lastPrinted>2007-08-15T03:01:31Z</cp:lastPrinted>
  <dcterms:created xsi:type="dcterms:W3CDTF">2010-03-22T15:53:51Z</dcterms:created>
  <dcterms:modified xsi:type="dcterms:W3CDTF">2025-04-22T17:33:26Z</dcterms:modified>
</cp:coreProperties>
</file>