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BD52C-AD43-4320-A0AB-1F0D3FB4D867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8F4A2-95F2-455B-8308-A2C87DFE6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8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8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99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92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5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93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9" name="Google Shape;2569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314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9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7" name="Google Shape;257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7612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9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7" name="Google Shape;258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420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9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436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9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2" name="Google Shape;261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159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9" name="Google Shape;2629;p9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244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7" name="Google Shape;2647;p9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8" name="Google Shape;2648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97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84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156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85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355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p86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97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p87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27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88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2" name="Google Shape;246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95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89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04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90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2" name="Google Shape;2502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196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91:notes"/>
          <p:cNvSpPr txBox="1">
            <a:spLocks noGrp="1"/>
          </p:cNvSpPr>
          <p:nvPr>
            <p:ph type="body" idx="1"/>
          </p:nvPr>
        </p:nvSpPr>
        <p:spPr>
          <a:xfrm>
            <a:off x="911225" y="4464050"/>
            <a:ext cx="5008562" cy="42275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3" name="Google Shape;253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4163" y="704850"/>
            <a:ext cx="6264275" cy="35242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98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8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6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2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6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E9E8-E356-4634-A60B-7C4DB6693339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ADE6B-3698-4B90-8D6D-1BC36D88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95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383" name="Google Shape;2383;p95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</a:t>
            </a:fld>
            <a:endParaRPr/>
          </a:p>
        </p:txBody>
      </p:sp>
      <p:sp>
        <p:nvSpPr>
          <p:cNvPr id="2384" name="Google Shape;2384;p95"/>
          <p:cNvSpPr txBox="1">
            <a:spLocks noGrp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4400"/>
            </a:pPr>
            <a:r>
              <a:rPr lang="en-US" sz="44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Universal Turing Machine</a:t>
            </a:r>
            <a:endParaRPr/>
          </a:p>
        </p:txBody>
      </p:sp>
      <p:sp>
        <p:nvSpPr>
          <p:cNvPr id="2385" name="Google Shape;2385;p95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154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3" name="Google Shape;2553;p104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554" name="Google Shape;2554;p104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10</a:t>
            </a:fld>
            <a:endParaRPr/>
          </a:p>
        </p:txBody>
      </p:sp>
      <p:sp>
        <p:nvSpPr>
          <p:cNvPr id="2555" name="Google Shape;2555;p104"/>
          <p:cNvSpPr txBox="1"/>
          <p:nvPr/>
        </p:nvSpPr>
        <p:spPr>
          <a:xfrm>
            <a:off x="4343401" y="685801"/>
            <a:ext cx="35385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Machine Encoding</a:t>
            </a:r>
            <a:endParaRPr/>
          </a:p>
        </p:txBody>
      </p:sp>
      <p:sp>
        <p:nvSpPr>
          <p:cNvPr id="2556" name="Google Shape;2556;p104"/>
          <p:cNvSpPr txBox="1"/>
          <p:nvPr/>
        </p:nvSpPr>
        <p:spPr>
          <a:xfrm>
            <a:off x="1524000" y="2057401"/>
            <a:ext cx="2443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Transitions:</a:t>
            </a:r>
            <a:endParaRPr/>
          </a:p>
        </p:txBody>
      </p:sp>
      <p:pic>
        <p:nvPicPr>
          <p:cNvPr id="2557" name="Google Shape;2557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2743200"/>
            <a:ext cx="38481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8" name="Google Shape;2558;p104"/>
          <p:cNvSpPr txBox="1"/>
          <p:nvPr/>
        </p:nvSpPr>
        <p:spPr>
          <a:xfrm>
            <a:off x="1524001" y="4343401"/>
            <a:ext cx="19780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Encoding:</a:t>
            </a:r>
            <a:endParaRPr/>
          </a:p>
        </p:txBody>
      </p:sp>
      <p:pic>
        <p:nvPicPr>
          <p:cNvPr id="2559" name="Google Shape;2559;p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7400" y="5029200"/>
            <a:ext cx="3200400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" name="Google Shape;2560;p1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0" y="2743200"/>
            <a:ext cx="3898900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1" name="Google Shape;2561;p10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48400" y="5029200"/>
            <a:ext cx="4419600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2" name="Google Shape;2562;p10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86400" y="5029200"/>
            <a:ext cx="519112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3" name="Google Shape;2563;p104"/>
          <p:cNvCxnSpPr/>
          <p:nvPr/>
        </p:nvCxnSpPr>
        <p:spPr>
          <a:xfrm>
            <a:off x="3657600" y="3276600"/>
            <a:ext cx="533400" cy="1524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64" name="Google Shape;2564;p104"/>
          <p:cNvCxnSpPr/>
          <p:nvPr/>
        </p:nvCxnSpPr>
        <p:spPr>
          <a:xfrm flipH="1">
            <a:off x="8229600" y="3276600"/>
            <a:ext cx="152400" cy="16002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65" name="Google Shape;2565;p104"/>
          <p:cNvCxnSpPr/>
          <p:nvPr/>
        </p:nvCxnSpPr>
        <p:spPr>
          <a:xfrm rot="10800000">
            <a:off x="5791200" y="54864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566" name="Google Shape;2566;p104"/>
          <p:cNvSpPr txBox="1"/>
          <p:nvPr/>
        </p:nvSpPr>
        <p:spPr>
          <a:xfrm>
            <a:off x="4800601" y="5943601"/>
            <a:ext cx="2035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FF"/>
              </a:buClr>
              <a:buSzPts val="3200"/>
            </a:pP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38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Google Shape;2571;p105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572" name="Google Shape;2572;p105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11</a:t>
            </a:fld>
            <a:endParaRPr/>
          </a:p>
        </p:txBody>
      </p:sp>
      <p:sp>
        <p:nvSpPr>
          <p:cNvPr id="2573" name="Google Shape;2573;p105"/>
          <p:cNvSpPr txBox="1"/>
          <p:nvPr/>
        </p:nvSpPr>
        <p:spPr>
          <a:xfrm>
            <a:off x="1524000" y="381001"/>
            <a:ext cx="8767762" cy="23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1 contents of Universal Turing Machine: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encoding of the simulated machine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as a binary string of 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0’s</a:t>
            </a: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1’s</a:t>
            </a:r>
            <a:endParaRPr/>
          </a:p>
        </p:txBody>
      </p:sp>
      <p:pic>
        <p:nvPicPr>
          <p:cNvPr id="2574" name="Google Shape;2574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2600" y="1600200"/>
            <a:ext cx="544512" cy="39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575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p106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580" name="Google Shape;2580;p106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12</a:t>
            </a:fld>
            <a:endParaRPr/>
          </a:p>
        </p:txBody>
      </p:sp>
      <p:sp>
        <p:nvSpPr>
          <p:cNvPr id="2581" name="Google Shape;2581;p106"/>
          <p:cNvSpPr txBox="1"/>
          <p:nvPr/>
        </p:nvSpPr>
        <p:spPr>
          <a:xfrm>
            <a:off x="1752600" y="228601"/>
            <a:ext cx="643096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 Turing Machine is described 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a binary string of </a:t>
            </a:r>
            <a:r>
              <a:rPr lang="en-US" sz="3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0’s</a:t>
            </a: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3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1’s</a:t>
            </a:r>
            <a:endParaRPr/>
          </a:p>
        </p:txBody>
      </p:sp>
      <p:sp>
        <p:nvSpPr>
          <p:cNvPr id="2582" name="Google Shape;2582;p106"/>
          <p:cNvSpPr txBox="1"/>
          <p:nvPr/>
        </p:nvSpPr>
        <p:spPr>
          <a:xfrm>
            <a:off x="1676400" y="3505201"/>
            <a:ext cx="8813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set of Turing machines forms a language:</a:t>
            </a:r>
            <a:endParaRPr/>
          </a:p>
        </p:txBody>
      </p:sp>
      <p:sp>
        <p:nvSpPr>
          <p:cNvPr id="2583" name="Google Shape;2583;p106"/>
          <p:cNvSpPr txBox="1"/>
          <p:nvPr/>
        </p:nvSpPr>
        <p:spPr>
          <a:xfrm>
            <a:off x="2667000" y="4495801"/>
            <a:ext cx="780415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9900"/>
              </a:buClr>
              <a:buSzPts val="3200"/>
            </a:pP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string of the language is</a:t>
            </a:r>
            <a:endParaRPr/>
          </a:p>
          <a:p>
            <a:pPr>
              <a:spcBef>
                <a:spcPts val="640"/>
              </a:spcBef>
              <a:buClr>
                <a:srgbClr val="009900"/>
              </a:buClr>
              <a:buSzPts val="3200"/>
            </a:pP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binary encoding of a Turing Machine</a:t>
            </a:r>
            <a:endParaRPr/>
          </a:p>
        </p:txBody>
      </p:sp>
      <p:sp>
        <p:nvSpPr>
          <p:cNvPr id="2584" name="Google Shape;2584;p106"/>
          <p:cNvSpPr txBox="1"/>
          <p:nvPr/>
        </p:nvSpPr>
        <p:spPr>
          <a:xfrm>
            <a:off x="1676401" y="2209801"/>
            <a:ext cx="22955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9900"/>
              </a:buClr>
              <a:buSzPts val="3200"/>
            </a:pP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Therefore: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4115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107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590" name="Google Shape;2590;p107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13</a:t>
            </a:fld>
            <a:endParaRPr/>
          </a:p>
        </p:txBody>
      </p:sp>
      <p:sp>
        <p:nvSpPr>
          <p:cNvPr id="2591" name="Google Shape;2591;p107"/>
          <p:cNvSpPr txBox="1"/>
          <p:nvPr/>
        </p:nvSpPr>
        <p:spPr>
          <a:xfrm>
            <a:off x="2041526" y="406401"/>
            <a:ext cx="5673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Language of Turing Machines</a:t>
            </a:r>
            <a:endParaRPr/>
          </a:p>
        </p:txBody>
      </p:sp>
      <p:sp>
        <p:nvSpPr>
          <p:cNvPr id="2592" name="Google Shape;2592;p107"/>
          <p:cNvSpPr txBox="1"/>
          <p:nvPr/>
        </p:nvSpPr>
        <p:spPr>
          <a:xfrm>
            <a:off x="1752600" y="1981201"/>
            <a:ext cx="5016500" cy="408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 = {</a:t>
            </a: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010100101,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endParaRPr sz="3200">
              <a:solidFill>
                <a:srgbClr val="0099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00100100101111,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endParaRPr sz="32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111010011110010101,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/>
          </a:p>
          <a:p>
            <a:pPr>
              <a:spcBef>
                <a:spcPts val="640"/>
              </a:spcBef>
              <a:buClr>
                <a:srgbClr val="009900"/>
              </a:buClr>
              <a:buSzPts val="3200"/>
            </a:pPr>
            <a:r>
              <a:rPr lang="en-US" sz="32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……</a:t>
            </a: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32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/>
          </a:p>
        </p:txBody>
      </p:sp>
      <p:sp>
        <p:nvSpPr>
          <p:cNvPr id="2593" name="Google Shape;2593;p107"/>
          <p:cNvSpPr txBox="1"/>
          <p:nvPr/>
        </p:nvSpPr>
        <p:spPr>
          <a:xfrm>
            <a:off x="6629400" y="1905001"/>
            <a:ext cx="36957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FF"/>
              </a:buClr>
              <a:buSzPts val="3200"/>
            </a:pP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(Turing Machine 1)</a:t>
            </a:r>
            <a:endParaRPr/>
          </a:p>
        </p:txBody>
      </p:sp>
      <p:sp>
        <p:nvSpPr>
          <p:cNvPr id="2594" name="Google Shape;2594;p107"/>
          <p:cNvSpPr txBox="1"/>
          <p:nvPr/>
        </p:nvSpPr>
        <p:spPr>
          <a:xfrm>
            <a:off x="6705601" y="3048001"/>
            <a:ext cx="37607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FF"/>
              </a:buClr>
              <a:buSzPts val="3200"/>
            </a:pP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(Turing Machine 2)</a:t>
            </a:r>
            <a:endParaRPr/>
          </a:p>
        </p:txBody>
      </p:sp>
      <p:sp>
        <p:nvSpPr>
          <p:cNvPr id="2595" name="Google Shape;2595;p107"/>
          <p:cNvSpPr txBox="1"/>
          <p:nvPr/>
        </p:nvSpPr>
        <p:spPr>
          <a:xfrm>
            <a:off x="8366126" y="4216401"/>
            <a:ext cx="7334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FF"/>
              </a:buClr>
              <a:buSzPts val="3200"/>
            </a:pP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……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1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" name="Google Shape;2600;p108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601" name="Google Shape;2601;p108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14</a:t>
            </a:fld>
            <a:endParaRPr/>
          </a:p>
        </p:txBody>
      </p:sp>
      <p:pic>
        <p:nvPicPr>
          <p:cNvPr id="2602" name="Google Shape;2602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86800" y="3124200"/>
            <a:ext cx="3286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3" name="Google Shape;2603;p108"/>
          <p:cNvSpPr/>
          <p:nvPr/>
        </p:nvSpPr>
        <p:spPr>
          <a:xfrm>
            <a:off x="2362200" y="1447800"/>
            <a:ext cx="7543800" cy="480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4" name="Google Shape;2604;p108"/>
          <p:cNvSpPr/>
          <p:nvPr/>
        </p:nvSpPr>
        <p:spPr>
          <a:xfrm>
            <a:off x="3886200" y="3124200"/>
            <a:ext cx="4419600" cy="2514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05" name="Google Shape;2605;p108"/>
          <p:cNvSpPr txBox="1"/>
          <p:nvPr/>
        </p:nvSpPr>
        <p:spPr>
          <a:xfrm>
            <a:off x="5181600" y="4038601"/>
            <a:ext cx="20113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</a:t>
            </a:r>
            <a:endParaRPr/>
          </a:p>
        </p:txBody>
      </p:sp>
      <p:sp>
        <p:nvSpPr>
          <p:cNvPr id="2606" name="Google Shape;2606;p108"/>
          <p:cNvSpPr txBox="1"/>
          <p:nvPr/>
        </p:nvSpPr>
        <p:spPr>
          <a:xfrm>
            <a:off x="3962401" y="2057401"/>
            <a:ext cx="46497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Recursively Enumerable</a:t>
            </a:r>
            <a:endParaRPr/>
          </a:p>
        </p:txBody>
      </p:sp>
      <p:sp>
        <p:nvSpPr>
          <p:cNvPr id="2607" name="Google Shape;2607;p108"/>
          <p:cNvSpPr txBox="1"/>
          <p:nvPr/>
        </p:nvSpPr>
        <p:spPr>
          <a:xfrm>
            <a:off x="3505200" y="381001"/>
            <a:ext cx="55229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 Recursively Enumerable</a:t>
            </a:r>
            <a:endParaRPr/>
          </a:p>
        </p:txBody>
      </p:sp>
      <p:pic>
        <p:nvPicPr>
          <p:cNvPr id="2608" name="Google Shape;2608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1600" y="1219201"/>
            <a:ext cx="328612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9" name="Google Shape;2609;p108"/>
          <p:cNvSpPr txBox="1"/>
          <p:nvPr/>
        </p:nvSpPr>
        <p:spPr>
          <a:xfrm>
            <a:off x="1981200" y="152401"/>
            <a:ext cx="8305800" cy="5847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621909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4" name="Google Shape;2614;p109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Busch - LSU</a:t>
            </a:r>
            <a:endParaRPr/>
          </a:p>
        </p:txBody>
      </p:sp>
      <p:sp>
        <p:nvSpPr>
          <p:cNvPr id="2615" name="Google Shape;2615;p109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ctr">
                <a:buClr>
                  <a:schemeClr val="dk1"/>
                </a:buClr>
                <a:buSzPts val="1400"/>
              </a:pPr>
              <a:t>15</a:t>
            </a:fld>
            <a:endParaRPr/>
          </a:p>
        </p:txBody>
      </p:sp>
      <p:sp>
        <p:nvSpPr>
          <p:cNvPr id="2616" name="Google Shape;2616;p109"/>
          <p:cNvSpPr/>
          <p:nvPr/>
        </p:nvSpPr>
        <p:spPr>
          <a:xfrm>
            <a:off x="1828800" y="1752600"/>
            <a:ext cx="8458200" cy="472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7" name="Google Shape;2617;p109"/>
          <p:cNvSpPr/>
          <p:nvPr/>
        </p:nvSpPr>
        <p:spPr>
          <a:xfrm>
            <a:off x="2514600" y="2667000"/>
            <a:ext cx="7086600" cy="37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8" name="Google Shape;2618;p109"/>
          <p:cNvSpPr/>
          <p:nvPr/>
        </p:nvSpPr>
        <p:spPr>
          <a:xfrm>
            <a:off x="3429000" y="3429000"/>
            <a:ext cx="5257800" cy="2895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9" name="Google Shape;2619;p109"/>
          <p:cNvSpPr txBox="1"/>
          <p:nvPr/>
        </p:nvSpPr>
        <p:spPr>
          <a:xfrm>
            <a:off x="3886200" y="1066801"/>
            <a:ext cx="45831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 Turing-Acceptable</a:t>
            </a:r>
            <a:endParaRPr/>
          </a:p>
        </p:txBody>
      </p:sp>
      <p:sp>
        <p:nvSpPr>
          <p:cNvPr id="2620" name="Google Shape;2620;p109"/>
          <p:cNvSpPr txBox="1"/>
          <p:nvPr/>
        </p:nvSpPr>
        <p:spPr>
          <a:xfrm>
            <a:off x="4267201" y="2057401"/>
            <a:ext cx="37099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Turing-Acceptable</a:t>
            </a:r>
            <a:endParaRPr/>
          </a:p>
        </p:txBody>
      </p:sp>
      <p:sp>
        <p:nvSpPr>
          <p:cNvPr id="2621" name="Google Shape;2621;p109"/>
          <p:cNvSpPr txBox="1"/>
          <p:nvPr/>
        </p:nvSpPr>
        <p:spPr>
          <a:xfrm>
            <a:off x="5105401" y="2819401"/>
            <a:ext cx="198913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decidable</a:t>
            </a:r>
            <a:endParaRPr/>
          </a:p>
        </p:txBody>
      </p:sp>
      <p:sp>
        <p:nvSpPr>
          <p:cNvPr id="2622" name="Google Shape;2622;p109"/>
          <p:cNvSpPr txBox="1"/>
          <p:nvPr/>
        </p:nvSpPr>
        <p:spPr>
          <a:xfrm>
            <a:off x="4267201" y="3810001"/>
            <a:ext cx="3544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Context-sensitive</a:t>
            </a:r>
            <a:endParaRPr/>
          </a:p>
        </p:txBody>
      </p:sp>
      <p:sp>
        <p:nvSpPr>
          <p:cNvPr id="2623" name="Google Shape;2623;p109"/>
          <p:cNvSpPr/>
          <p:nvPr/>
        </p:nvSpPr>
        <p:spPr>
          <a:xfrm>
            <a:off x="4038600" y="4495800"/>
            <a:ext cx="4114800" cy="175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4" name="Google Shape;2624;p109"/>
          <p:cNvSpPr txBox="1"/>
          <p:nvPr/>
        </p:nvSpPr>
        <p:spPr>
          <a:xfrm>
            <a:off x="4724400" y="4724401"/>
            <a:ext cx="2717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Context-free</a:t>
            </a:r>
            <a:endParaRPr/>
          </a:p>
        </p:txBody>
      </p:sp>
      <p:sp>
        <p:nvSpPr>
          <p:cNvPr id="2625" name="Google Shape;2625;p109"/>
          <p:cNvSpPr txBox="1"/>
          <p:nvPr/>
        </p:nvSpPr>
        <p:spPr>
          <a:xfrm>
            <a:off x="5334001" y="5562601"/>
            <a:ext cx="16033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</a:t>
            </a:r>
            <a:endParaRPr/>
          </a:p>
        </p:txBody>
      </p:sp>
      <p:sp>
        <p:nvSpPr>
          <p:cNvPr id="2626" name="Google Shape;2626;p109"/>
          <p:cNvSpPr/>
          <p:nvPr/>
        </p:nvSpPr>
        <p:spPr>
          <a:xfrm>
            <a:off x="4648200" y="5334000"/>
            <a:ext cx="28956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7" name="Google Shape;2627;p109"/>
          <p:cNvSpPr txBox="1"/>
          <p:nvPr/>
        </p:nvSpPr>
        <p:spPr>
          <a:xfrm>
            <a:off x="3810001" y="152400"/>
            <a:ext cx="4713287" cy="588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Chomsky Hierarchy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777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110"/>
          <p:cNvSpPr txBox="1"/>
          <p:nvPr/>
        </p:nvSpPr>
        <p:spPr>
          <a:xfrm>
            <a:off x="16764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633" name="Google Shape;2633;p110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ctr">
                <a:buClr>
                  <a:schemeClr val="dk1"/>
                </a:buClr>
                <a:buSzPts val="1400"/>
              </a:pPr>
              <a:t>16</a:t>
            </a:fld>
            <a:endParaRPr/>
          </a:p>
        </p:txBody>
      </p:sp>
      <p:sp>
        <p:nvSpPr>
          <p:cNvPr id="2634" name="Google Shape;2634;p110"/>
          <p:cNvSpPr/>
          <p:nvPr/>
        </p:nvSpPr>
        <p:spPr>
          <a:xfrm>
            <a:off x="1828800" y="1752600"/>
            <a:ext cx="8458200" cy="4724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5" name="Google Shape;2635;p110"/>
          <p:cNvSpPr/>
          <p:nvPr/>
        </p:nvSpPr>
        <p:spPr>
          <a:xfrm>
            <a:off x="2514600" y="2667000"/>
            <a:ext cx="7086600" cy="3733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6" name="Google Shape;2636;p110"/>
          <p:cNvSpPr/>
          <p:nvPr/>
        </p:nvSpPr>
        <p:spPr>
          <a:xfrm>
            <a:off x="3429000" y="3429000"/>
            <a:ext cx="5257800" cy="2895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7" name="Google Shape;2637;p110"/>
          <p:cNvSpPr txBox="1"/>
          <p:nvPr/>
        </p:nvSpPr>
        <p:spPr>
          <a:xfrm>
            <a:off x="3505200" y="1066801"/>
            <a:ext cx="5478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Non-recursively enumerable</a:t>
            </a:r>
            <a:endParaRPr/>
          </a:p>
        </p:txBody>
      </p:sp>
      <p:sp>
        <p:nvSpPr>
          <p:cNvPr id="2638" name="Google Shape;2638;p110"/>
          <p:cNvSpPr txBox="1"/>
          <p:nvPr/>
        </p:nvSpPr>
        <p:spPr>
          <a:xfrm>
            <a:off x="3733800" y="2057401"/>
            <a:ext cx="46656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Recursively-enumerable</a:t>
            </a:r>
            <a:endParaRPr/>
          </a:p>
        </p:txBody>
      </p:sp>
      <p:sp>
        <p:nvSpPr>
          <p:cNvPr id="2639" name="Google Shape;2639;p110"/>
          <p:cNvSpPr txBox="1"/>
          <p:nvPr/>
        </p:nvSpPr>
        <p:spPr>
          <a:xfrm>
            <a:off x="5105400" y="2819401"/>
            <a:ext cx="20113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</a:t>
            </a:r>
            <a:endParaRPr/>
          </a:p>
        </p:txBody>
      </p:sp>
      <p:sp>
        <p:nvSpPr>
          <p:cNvPr id="2640" name="Google Shape;2640;p110"/>
          <p:cNvSpPr txBox="1"/>
          <p:nvPr/>
        </p:nvSpPr>
        <p:spPr>
          <a:xfrm>
            <a:off x="4267201" y="3810001"/>
            <a:ext cx="35448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Context-sensitive</a:t>
            </a:r>
            <a:endParaRPr/>
          </a:p>
        </p:txBody>
      </p:sp>
      <p:sp>
        <p:nvSpPr>
          <p:cNvPr id="2641" name="Google Shape;2641;p110"/>
          <p:cNvSpPr/>
          <p:nvPr/>
        </p:nvSpPr>
        <p:spPr>
          <a:xfrm>
            <a:off x="4038600" y="4495800"/>
            <a:ext cx="4114800" cy="1752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2" name="Google Shape;2642;p110"/>
          <p:cNvSpPr txBox="1"/>
          <p:nvPr/>
        </p:nvSpPr>
        <p:spPr>
          <a:xfrm>
            <a:off x="4724400" y="4724401"/>
            <a:ext cx="2717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Context-free</a:t>
            </a:r>
            <a:endParaRPr/>
          </a:p>
        </p:txBody>
      </p:sp>
      <p:sp>
        <p:nvSpPr>
          <p:cNvPr id="2643" name="Google Shape;2643;p110"/>
          <p:cNvSpPr txBox="1"/>
          <p:nvPr/>
        </p:nvSpPr>
        <p:spPr>
          <a:xfrm>
            <a:off x="5334001" y="5562601"/>
            <a:ext cx="16033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Regular</a:t>
            </a:r>
            <a:endParaRPr/>
          </a:p>
        </p:txBody>
      </p:sp>
      <p:sp>
        <p:nvSpPr>
          <p:cNvPr id="2644" name="Google Shape;2644;p110"/>
          <p:cNvSpPr/>
          <p:nvPr/>
        </p:nvSpPr>
        <p:spPr>
          <a:xfrm>
            <a:off x="4648200" y="5334000"/>
            <a:ext cx="28956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5" name="Google Shape;2645;p110"/>
          <p:cNvSpPr txBox="1"/>
          <p:nvPr/>
        </p:nvSpPr>
        <p:spPr>
          <a:xfrm>
            <a:off x="3810001" y="228600"/>
            <a:ext cx="4713287" cy="5889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Chomsky Hierarchy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268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111"/>
          <p:cNvSpPr txBox="1">
            <a:spLocks noGrp="1"/>
          </p:cNvSpPr>
          <p:nvPr>
            <p:ph type="ctrTitle"/>
          </p:nvPr>
        </p:nvSpPr>
        <p:spPr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3600"/>
            </a:pPr>
            <a:r>
              <a:rPr lang="en-US" sz="3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Curtain Falls on the ToA Course</a:t>
            </a:r>
            <a:endParaRPr/>
          </a:p>
        </p:txBody>
      </p:sp>
      <p:sp>
        <p:nvSpPr>
          <p:cNvPr id="2651" name="Google Shape;2651;p111"/>
          <p:cNvSpPr txBox="1"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Best of Luck</a:t>
            </a:r>
            <a:endParaRPr/>
          </a:p>
        </p:txBody>
      </p:sp>
      <p:sp>
        <p:nvSpPr>
          <p:cNvPr id="2652" name="Google Shape;2652;p111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653" name="Google Shape;2653;p111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993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96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391" name="Google Shape;2391;p96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2</a:t>
            </a:fld>
            <a:endParaRPr/>
          </a:p>
        </p:txBody>
      </p:sp>
      <p:sp>
        <p:nvSpPr>
          <p:cNvPr id="2392" name="Google Shape;2392;p96"/>
          <p:cNvSpPr txBox="1"/>
          <p:nvPr/>
        </p:nvSpPr>
        <p:spPr>
          <a:xfrm>
            <a:off x="3200400" y="1600201"/>
            <a:ext cx="64055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 Machines are “hardwired”</a:t>
            </a:r>
            <a:endParaRPr/>
          </a:p>
        </p:txBody>
      </p:sp>
      <p:sp>
        <p:nvSpPr>
          <p:cNvPr id="2393" name="Google Shape;2393;p96"/>
          <p:cNvSpPr txBox="1"/>
          <p:nvPr/>
        </p:nvSpPr>
        <p:spPr>
          <a:xfrm>
            <a:off x="6858000" y="2743201"/>
            <a:ext cx="3389312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execute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one program</a:t>
            </a:r>
            <a:endParaRPr/>
          </a:p>
        </p:txBody>
      </p:sp>
      <p:sp>
        <p:nvSpPr>
          <p:cNvPr id="2394" name="Google Shape;2394;p96"/>
          <p:cNvSpPr txBox="1"/>
          <p:nvPr/>
        </p:nvSpPr>
        <p:spPr>
          <a:xfrm>
            <a:off x="1736725" y="406401"/>
            <a:ext cx="62865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limitation of Turing Machines:</a:t>
            </a:r>
            <a:endParaRPr/>
          </a:p>
        </p:txBody>
      </p:sp>
      <p:sp>
        <p:nvSpPr>
          <p:cNvPr id="2395" name="Google Shape;2395;p96"/>
          <p:cNvSpPr txBox="1"/>
          <p:nvPr/>
        </p:nvSpPr>
        <p:spPr>
          <a:xfrm>
            <a:off x="1828800" y="5334001"/>
            <a:ext cx="72326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FF"/>
              </a:buClr>
              <a:buSzPts val="3200"/>
            </a:pP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Computers are re-programmable</a:t>
            </a:r>
            <a:endParaRPr/>
          </a:p>
        </p:txBody>
      </p:sp>
      <p:sp>
        <p:nvSpPr>
          <p:cNvPr id="2396" name="Google Shape;2396;p96"/>
          <p:cNvSpPr/>
          <p:nvPr/>
        </p:nvSpPr>
        <p:spPr>
          <a:xfrm rot="5400000">
            <a:off x="8153400" y="1524000"/>
            <a:ext cx="457200" cy="1981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6531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97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402" name="Google Shape;2402;p97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3</a:t>
            </a:fld>
            <a:endParaRPr/>
          </a:p>
        </p:txBody>
      </p:sp>
      <p:sp>
        <p:nvSpPr>
          <p:cNvPr id="2403" name="Google Shape;2403;p97"/>
          <p:cNvSpPr txBox="1"/>
          <p:nvPr/>
        </p:nvSpPr>
        <p:spPr>
          <a:xfrm>
            <a:off x="1660525" y="254001"/>
            <a:ext cx="18589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</a:t>
            </a:r>
            <a:endParaRPr/>
          </a:p>
        </p:txBody>
      </p:sp>
      <p:sp>
        <p:nvSpPr>
          <p:cNvPr id="2404" name="Google Shape;2404;p97"/>
          <p:cNvSpPr txBox="1"/>
          <p:nvPr/>
        </p:nvSpPr>
        <p:spPr>
          <a:xfrm>
            <a:off x="3962401" y="304801"/>
            <a:ext cx="49752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Turing Machine</a:t>
            </a:r>
            <a:endParaRPr/>
          </a:p>
        </p:txBody>
      </p:sp>
      <p:sp>
        <p:nvSpPr>
          <p:cNvPr id="2405" name="Google Shape;2405;p97"/>
          <p:cNvSpPr txBox="1"/>
          <p:nvPr/>
        </p:nvSpPr>
        <p:spPr>
          <a:xfrm>
            <a:off x="2590801" y="3352801"/>
            <a:ext cx="7285037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indent="-203200"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Reprogrammable machine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03200">
              <a:spcBef>
                <a:spcPts val="640"/>
              </a:spcBef>
              <a:buClr>
                <a:schemeClr val="accent2"/>
              </a:buClr>
              <a:buSzPts val="3200"/>
              <a:buFont typeface="Comic Sans MS"/>
              <a:buChar char="•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Simulates any other Turing Machine</a:t>
            </a:r>
            <a:endParaRPr/>
          </a:p>
        </p:txBody>
      </p:sp>
      <p:sp>
        <p:nvSpPr>
          <p:cNvPr id="2406" name="Google Shape;2406;p97"/>
          <p:cNvSpPr txBox="1"/>
          <p:nvPr/>
        </p:nvSpPr>
        <p:spPr>
          <a:xfrm>
            <a:off x="1676400" y="2362201"/>
            <a:ext cx="23622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Attributes: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9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98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412" name="Google Shape;2412;p98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4</a:t>
            </a:fld>
            <a:endParaRPr/>
          </a:p>
        </p:txBody>
      </p:sp>
      <p:sp>
        <p:nvSpPr>
          <p:cNvPr id="2413" name="Google Shape;2413;p98"/>
          <p:cNvSpPr txBox="1"/>
          <p:nvPr/>
        </p:nvSpPr>
        <p:spPr>
          <a:xfrm>
            <a:off x="2041525" y="177801"/>
            <a:ext cx="50974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Turing Machine </a:t>
            </a:r>
            <a:endParaRPr/>
          </a:p>
        </p:txBody>
      </p:sp>
      <p:sp>
        <p:nvSpPr>
          <p:cNvPr id="2414" name="Google Shape;2414;p98"/>
          <p:cNvSpPr txBox="1"/>
          <p:nvPr/>
        </p:nvSpPr>
        <p:spPr>
          <a:xfrm>
            <a:off x="1981200" y="914401"/>
            <a:ext cx="69215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simulates any other Turing Machine</a:t>
            </a:r>
            <a:endParaRPr/>
          </a:p>
        </p:txBody>
      </p:sp>
      <p:pic>
        <p:nvPicPr>
          <p:cNvPr id="2415" name="Google Shape;241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1600" y="990600"/>
            <a:ext cx="5445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6" name="Google Shape;2416;p98"/>
          <p:cNvSpPr txBox="1"/>
          <p:nvPr/>
        </p:nvSpPr>
        <p:spPr>
          <a:xfrm>
            <a:off x="2057400" y="3124201"/>
            <a:ext cx="69405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of  Universal Turing Machine:</a:t>
            </a:r>
            <a:endParaRPr/>
          </a:p>
        </p:txBody>
      </p:sp>
      <p:sp>
        <p:nvSpPr>
          <p:cNvPr id="2417" name="Google Shape;2417;p98"/>
          <p:cNvSpPr txBox="1"/>
          <p:nvPr/>
        </p:nvSpPr>
        <p:spPr>
          <a:xfrm>
            <a:off x="2971801" y="4191001"/>
            <a:ext cx="56292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Description of transitions of</a:t>
            </a:r>
            <a:endParaRPr/>
          </a:p>
        </p:txBody>
      </p:sp>
      <p:pic>
        <p:nvPicPr>
          <p:cNvPr id="2418" name="Google Shape;2418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0" y="4265612"/>
            <a:ext cx="5445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9" name="Google Shape;2419;p98"/>
          <p:cNvSpPr txBox="1"/>
          <p:nvPr/>
        </p:nvSpPr>
        <p:spPr>
          <a:xfrm>
            <a:off x="3048000" y="5181601"/>
            <a:ext cx="47625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Initial tape contents of </a:t>
            </a:r>
            <a:endParaRPr/>
          </a:p>
        </p:txBody>
      </p:sp>
      <p:pic>
        <p:nvPicPr>
          <p:cNvPr id="2420" name="Google Shape;2420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9725" y="5230812"/>
            <a:ext cx="544512" cy="39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45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99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426" name="Google Shape;2426;p99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5</a:t>
            </a:fld>
            <a:endParaRPr/>
          </a:p>
        </p:txBody>
      </p:sp>
      <p:sp>
        <p:nvSpPr>
          <p:cNvPr id="2427" name="Google Shape;2427;p99"/>
          <p:cNvSpPr txBox="1"/>
          <p:nvPr/>
        </p:nvSpPr>
        <p:spPr>
          <a:xfrm>
            <a:off x="1828800" y="2984233"/>
            <a:ext cx="2819400" cy="5847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8" name="Google Shape;2428;p99"/>
          <p:cNvSpPr txBox="1"/>
          <p:nvPr/>
        </p:nvSpPr>
        <p:spPr>
          <a:xfrm>
            <a:off x="2209801" y="2438401"/>
            <a:ext cx="2066925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Turing 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Machine</a:t>
            </a:r>
            <a:endParaRPr/>
          </a:p>
        </p:txBody>
      </p:sp>
      <p:pic>
        <p:nvPicPr>
          <p:cNvPr id="2429" name="Google Shape;2429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23487" y="3960812"/>
            <a:ext cx="544512" cy="39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0" name="Google Shape;2430;p99"/>
          <p:cNvCxnSpPr/>
          <p:nvPr/>
        </p:nvCxnSpPr>
        <p:spPr>
          <a:xfrm>
            <a:off x="7391400" y="6858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1" name="Google Shape;2431;p99"/>
          <p:cNvCxnSpPr/>
          <p:nvPr/>
        </p:nvCxnSpPr>
        <p:spPr>
          <a:xfrm>
            <a:off x="7391400" y="12954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2" name="Google Shape;2432;p99"/>
          <p:cNvCxnSpPr/>
          <p:nvPr/>
        </p:nvCxnSpPr>
        <p:spPr>
          <a:xfrm>
            <a:off x="76962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3" name="Google Shape;2433;p99"/>
          <p:cNvCxnSpPr/>
          <p:nvPr/>
        </p:nvCxnSpPr>
        <p:spPr>
          <a:xfrm>
            <a:off x="82296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4" name="Google Shape;2434;p99"/>
          <p:cNvCxnSpPr/>
          <p:nvPr/>
        </p:nvCxnSpPr>
        <p:spPr>
          <a:xfrm>
            <a:off x="87630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5" name="Google Shape;2435;p99"/>
          <p:cNvCxnSpPr/>
          <p:nvPr/>
        </p:nvCxnSpPr>
        <p:spPr>
          <a:xfrm>
            <a:off x="92964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6" name="Google Shape;2436;p99"/>
          <p:cNvCxnSpPr/>
          <p:nvPr/>
        </p:nvCxnSpPr>
        <p:spPr>
          <a:xfrm>
            <a:off x="7486650" y="32004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7" name="Google Shape;2437;p99"/>
          <p:cNvCxnSpPr/>
          <p:nvPr/>
        </p:nvCxnSpPr>
        <p:spPr>
          <a:xfrm>
            <a:off x="7486650" y="38100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8" name="Google Shape;2438;p99"/>
          <p:cNvCxnSpPr/>
          <p:nvPr/>
        </p:nvCxnSpPr>
        <p:spPr>
          <a:xfrm>
            <a:off x="7791450" y="32004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39" name="Google Shape;2439;p99"/>
          <p:cNvCxnSpPr/>
          <p:nvPr/>
        </p:nvCxnSpPr>
        <p:spPr>
          <a:xfrm>
            <a:off x="8324850" y="32004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0" name="Google Shape;2440;p99"/>
          <p:cNvCxnSpPr/>
          <p:nvPr/>
        </p:nvCxnSpPr>
        <p:spPr>
          <a:xfrm>
            <a:off x="8858250" y="32004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1" name="Google Shape;2441;p99"/>
          <p:cNvCxnSpPr/>
          <p:nvPr/>
        </p:nvCxnSpPr>
        <p:spPr>
          <a:xfrm>
            <a:off x="9391650" y="32004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2" name="Google Shape;2442;p99"/>
          <p:cNvCxnSpPr/>
          <p:nvPr/>
        </p:nvCxnSpPr>
        <p:spPr>
          <a:xfrm>
            <a:off x="7467600" y="5567362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3" name="Google Shape;2443;p99"/>
          <p:cNvCxnSpPr/>
          <p:nvPr/>
        </p:nvCxnSpPr>
        <p:spPr>
          <a:xfrm>
            <a:off x="7467600" y="6176962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4" name="Google Shape;2444;p99"/>
          <p:cNvCxnSpPr/>
          <p:nvPr/>
        </p:nvCxnSpPr>
        <p:spPr>
          <a:xfrm>
            <a:off x="7772400" y="556736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5" name="Google Shape;2445;p99"/>
          <p:cNvCxnSpPr/>
          <p:nvPr/>
        </p:nvCxnSpPr>
        <p:spPr>
          <a:xfrm>
            <a:off x="8305800" y="556736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6" name="Google Shape;2446;p99"/>
          <p:cNvCxnSpPr/>
          <p:nvPr/>
        </p:nvCxnSpPr>
        <p:spPr>
          <a:xfrm>
            <a:off x="8839200" y="556736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47" name="Google Shape;2447;p99"/>
          <p:cNvCxnSpPr/>
          <p:nvPr/>
        </p:nvCxnSpPr>
        <p:spPr>
          <a:xfrm>
            <a:off x="9372600" y="5567362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48" name="Google Shape;2448;p99"/>
          <p:cNvSpPr txBox="1"/>
          <p:nvPr/>
        </p:nvSpPr>
        <p:spPr>
          <a:xfrm>
            <a:off x="6858000" y="1371601"/>
            <a:ext cx="3033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Description of </a:t>
            </a:r>
            <a:endParaRPr/>
          </a:p>
        </p:txBody>
      </p:sp>
      <p:sp>
        <p:nvSpPr>
          <p:cNvPr id="2449" name="Google Shape;2449;p99"/>
          <p:cNvSpPr txBox="1"/>
          <p:nvPr/>
        </p:nvSpPr>
        <p:spPr>
          <a:xfrm>
            <a:off x="6523038" y="3886201"/>
            <a:ext cx="35845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Contents of</a:t>
            </a: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pic>
        <p:nvPicPr>
          <p:cNvPr id="2450" name="Google Shape;2450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8850" y="1446212"/>
            <a:ext cx="5445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1" name="Google Shape;2451;p99"/>
          <p:cNvSpPr txBox="1"/>
          <p:nvPr/>
        </p:nvSpPr>
        <p:spPr>
          <a:xfrm>
            <a:off x="7451726" y="6278563"/>
            <a:ext cx="19462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 of </a:t>
            </a:r>
            <a:endParaRPr/>
          </a:p>
        </p:txBody>
      </p:sp>
      <p:pic>
        <p:nvPicPr>
          <p:cNvPr id="2452" name="Google Shape;2452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91650" y="6327775"/>
            <a:ext cx="5445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3" name="Google Shape;2453;p99"/>
          <p:cNvSpPr/>
          <p:nvPr/>
        </p:nvSpPr>
        <p:spPr>
          <a:xfrm>
            <a:off x="4648200" y="990600"/>
            <a:ext cx="2590800" cy="1447800"/>
          </a:xfrm>
          <a:custGeom>
            <a:avLst/>
            <a:gdLst/>
            <a:ahLst/>
            <a:cxnLst/>
            <a:rect l="l" t="t" r="r" b="b"/>
            <a:pathLst>
              <a:path w="1632" h="816" extrusionOk="0">
                <a:moveTo>
                  <a:pt x="1632" y="0"/>
                </a:moveTo>
                <a:cubicBezTo>
                  <a:pt x="1336" y="28"/>
                  <a:pt x="1040" y="56"/>
                  <a:pt x="768" y="192"/>
                </a:cubicBezTo>
                <a:cubicBezTo>
                  <a:pt x="496" y="328"/>
                  <a:pt x="248" y="572"/>
                  <a:pt x="0" y="81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54" name="Google Shape;2454;p99"/>
          <p:cNvCxnSpPr/>
          <p:nvPr/>
        </p:nvCxnSpPr>
        <p:spPr>
          <a:xfrm rot="10800000">
            <a:off x="4648200" y="3276600"/>
            <a:ext cx="27432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2455" name="Google Shape;2455;p99"/>
          <p:cNvSpPr/>
          <p:nvPr/>
        </p:nvSpPr>
        <p:spPr>
          <a:xfrm>
            <a:off x="4648200" y="4114800"/>
            <a:ext cx="2743200" cy="1828800"/>
          </a:xfrm>
          <a:custGeom>
            <a:avLst/>
            <a:gdLst/>
            <a:ahLst/>
            <a:cxnLst/>
            <a:rect l="l" t="t" r="r" b="b"/>
            <a:pathLst>
              <a:path w="1728" h="816" extrusionOk="0">
                <a:moveTo>
                  <a:pt x="1728" y="816"/>
                </a:moveTo>
                <a:cubicBezTo>
                  <a:pt x="1440" y="788"/>
                  <a:pt x="1152" y="760"/>
                  <a:pt x="864" y="624"/>
                </a:cubicBezTo>
                <a:cubicBezTo>
                  <a:pt x="576" y="488"/>
                  <a:pt x="288" y="244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56" name="Google Shape;2456;p99"/>
          <p:cNvSpPr txBox="1"/>
          <p:nvPr/>
        </p:nvSpPr>
        <p:spPr>
          <a:xfrm>
            <a:off x="2270125" y="406401"/>
            <a:ext cx="24955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 tapes</a:t>
            </a:r>
            <a:endParaRPr/>
          </a:p>
        </p:txBody>
      </p:sp>
      <p:sp>
        <p:nvSpPr>
          <p:cNvPr id="2457" name="Google Shape;2457;p99"/>
          <p:cNvSpPr txBox="1"/>
          <p:nvPr/>
        </p:nvSpPr>
        <p:spPr>
          <a:xfrm>
            <a:off x="7851775" y="2789237"/>
            <a:ext cx="1154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9900"/>
              </a:buClr>
              <a:buSzPts val="2400"/>
            </a:pPr>
            <a:r>
              <a:rPr lang="en-US" sz="24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2</a:t>
            </a:r>
            <a:endParaRPr/>
          </a:p>
        </p:txBody>
      </p:sp>
      <p:sp>
        <p:nvSpPr>
          <p:cNvPr id="2458" name="Google Shape;2458;p99"/>
          <p:cNvSpPr txBox="1"/>
          <p:nvPr/>
        </p:nvSpPr>
        <p:spPr>
          <a:xfrm>
            <a:off x="7924800" y="5110162"/>
            <a:ext cx="11541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9900"/>
              </a:buClr>
              <a:buSzPts val="2400"/>
            </a:pPr>
            <a:r>
              <a:rPr lang="en-US" sz="24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3</a:t>
            </a:r>
            <a:endParaRPr/>
          </a:p>
        </p:txBody>
      </p:sp>
      <p:sp>
        <p:nvSpPr>
          <p:cNvPr id="2459" name="Google Shape;2459;p99"/>
          <p:cNvSpPr txBox="1"/>
          <p:nvPr/>
        </p:nvSpPr>
        <p:spPr>
          <a:xfrm>
            <a:off x="7848600" y="228600"/>
            <a:ext cx="110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9900"/>
              </a:buClr>
              <a:buSzPts val="2400"/>
            </a:pPr>
            <a:r>
              <a:rPr lang="en-US" sz="24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139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00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465" name="Google Shape;2465;p100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6</a:t>
            </a:fld>
            <a:endParaRPr/>
          </a:p>
        </p:txBody>
      </p:sp>
      <p:sp>
        <p:nvSpPr>
          <p:cNvPr id="2466" name="Google Shape;2466;p100"/>
          <p:cNvSpPr txBox="1"/>
          <p:nvPr/>
        </p:nvSpPr>
        <p:spPr>
          <a:xfrm>
            <a:off x="2438400" y="3048001"/>
            <a:ext cx="7391400" cy="233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describe Turing machine 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a string of symbols:</a:t>
            </a:r>
            <a:endParaRPr/>
          </a:p>
          <a:p>
            <a:pPr>
              <a:spcBef>
                <a:spcPts val="640"/>
              </a:spcBef>
              <a:buClr>
                <a:schemeClr val="accent2"/>
              </a:buClr>
              <a:buSzPts val="3200"/>
            </a:pPr>
            <a:endParaRPr sz="32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>
              <a:spcBef>
                <a:spcPts val="640"/>
              </a:spcBef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encode        as a string of symbols</a:t>
            </a:r>
            <a:endParaRPr/>
          </a:p>
        </p:txBody>
      </p:sp>
      <p:pic>
        <p:nvPicPr>
          <p:cNvPr id="2467" name="Google Shape;246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400" y="3124200"/>
            <a:ext cx="544512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8" name="Google Shape;2468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4876800"/>
            <a:ext cx="544512" cy="39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9" name="Google Shape;2469;p100"/>
          <p:cNvCxnSpPr/>
          <p:nvPr/>
        </p:nvCxnSpPr>
        <p:spPr>
          <a:xfrm>
            <a:off x="7391400" y="6858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0" name="Google Shape;2470;p100"/>
          <p:cNvCxnSpPr/>
          <p:nvPr/>
        </p:nvCxnSpPr>
        <p:spPr>
          <a:xfrm>
            <a:off x="7391400" y="1295400"/>
            <a:ext cx="228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1" name="Google Shape;2471;p100"/>
          <p:cNvCxnSpPr/>
          <p:nvPr/>
        </p:nvCxnSpPr>
        <p:spPr>
          <a:xfrm>
            <a:off x="76962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2" name="Google Shape;2472;p100"/>
          <p:cNvCxnSpPr/>
          <p:nvPr/>
        </p:nvCxnSpPr>
        <p:spPr>
          <a:xfrm>
            <a:off x="82296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3" name="Google Shape;2473;p100"/>
          <p:cNvCxnSpPr/>
          <p:nvPr/>
        </p:nvCxnSpPr>
        <p:spPr>
          <a:xfrm>
            <a:off x="87630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474" name="Google Shape;2474;p100"/>
          <p:cNvCxnSpPr/>
          <p:nvPr/>
        </p:nvCxnSpPr>
        <p:spPr>
          <a:xfrm>
            <a:off x="9296400" y="685800"/>
            <a:ext cx="0" cy="60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475" name="Google Shape;2475;p100"/>
          <p:cNvSpPr txBox="1"/>
          <p:nvPr/>
        </p:nvSpPr>
        <p:spPr>
          <a:xfrm>
            <a:off x="6858000" y="1371601"/>
            <a:ext cx="30337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Description of </a:t>
            </a:r>
            <a:endParaRPr/>
          </a:p>
        </p:txBody>
      </p:sp>
      <p:pic>
        <p:nvPicPr>
          <p:cNvPr id="2476" name="Google Shape;247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8850" y="1446212"/>
            <a:ext cx="544512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7" name="Google Shape;2477;p100"/>
          <p:cNvSpPr txBox="1"/>
          <p:nvPr/>
        </p:nvSpPr>
        <p:spPr>
          <a:xfrm>
            <a:off x="7848600" y="228600"/>
            <a:ext cx="110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9900"/>
              </a:buClr>
              <a:buSzPts val="2400"/>
            </a:pPr>
            <a:r>
              <a:rPr lang="en-US" sz="2400">
                <a:solidFill>
                  <a:srgbClr val="00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Tape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624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101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483" name="Google Shape;2483;p101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7</a:t>
            </a:fld>
            <a:endParaRPr/>
          </a:p>
        </p:txBody>
      </p:sp>
      <p:sp>
        <p:nvSpPr>
          <p:cNvPr id="2484" name="Google Shape;2484;p101"/>
          <p:cNvSpPr txBox="1"/>
          <p:nvPr/>
        </p:nvSpPr>
        <p:spPr>
          <a:xfrm>
            <a:off x="4114800" y="457201"/>
            <a:ext cx="370205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Alphabet Encoding</a:t>
            </a:r>
            <a:endParaRPr/>
          </a:p>
        </p:txBody>
      </p:sp>
      <p:sp>
        <p:nvSpPr>
          <p:cNvPr id="2485" name="Google Shape;2485;p101"/>
          <p:cNvSpPr txBox="1"/>
          <p:nvPr/>
        </p:nvSpPr>
        <p:spPr>
          <a:xfrm>
            <a:off x="1806576" y="1681163"/>
            <a:ext cx="18811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Symbols:</a:t>
            </a:r>
            <a:endParaRPr/>
          </a:p>
        </p:txBody>
      </p:sp>
      <p:pic>
        <p:nvPicPr>
          <p:cNvPr id="2486" name="Google Shape;2486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4350" y="1795462"/>
            <a:ext cx="2905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7" name="Google Shape;2487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1050" y="1733550"/>
            <a:ext cx="265112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8" name="Google Shape;2488;p1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8850" y="1816100"/>
            <a:ext cx="25241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9" name="Google Shape;2489;p1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50300" y="1733550"/>
            <a:ext cx="328612" cy="43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0" name="Google Shape;2490;p1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000" y="1905000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491" name="Google Shape;2491;p101"/>
          <p:cNvSpPr txBox="1"/>
          <p:nvPr/>
        </p:nvSpPr>
        <p:spPr>
          <a:xfrm>
            <a:off x="1660526" y="2921001"/>
            <a:ext cx="19780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Encoding:</a:t>
            </a:r>
            <a:endParaRPr/>
          </a:p>
        </p:txBody>
      </p:sp>
      <p:pic>
        <p:nvPicPr>
          <p:cNvPr id="2492" name="Google Shape;2492;p10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43400" y="3048000"/>
            <a:ext cx="1635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3" name="Google Shape;2493;p10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715000" y="3048000"/>
            <a:ext cx="3921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4" name="Google Shape;2494;p10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131050" y="3068637"/>
            <a:ext cx="6207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5" name="Google Shape;2495;p10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72500" y="3048000"/>
            <a:ext cx="850900" cy="3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6" name="Google Shape;2496;p101"/>
          <p:cNvCxnSpPr/>
          <p:nvPr/>
        </p:nvCxnSpPr>
        <p:spPr>
          <a:xfrm>
            <a:off x="44958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497" name="Google Shape;2497;p101"/>
          <p:cNvCxnSpPr/>
          <p:nvPr/>
        </p:nvCxnSpPr>
        <p:spPr>
          <a:xfrm>
            <a:off x="59436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498" name="Google Shape;2498;p101"/>
          <p:cNvCxnSpPr/>
          <p:nvPr/>
        </p:nvCxnSpPr>
        <p:spPr>
          <a:xfrm>
            <a:off x="7397750" y="2230437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499" name="Google Shape;2499;p101"/>
          <p:cNvCxnSpPr/>
          <p:nvPr/>
        </p:nvCxnSpPr>
        <p:spPr>
          <a:xfrm>
            <a:off x="8877300" y="22098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8385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102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505" name="Google Shape;2505;p102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8</a:t>
            </a:fld>
            <a:endParaRPr/>
          </a:p>
        </p:txBody>
      </p:sp>
      <p:sp>
        <p:nvSpPr>
          <p:cNvPr id="2506" name="Google Shape;2506;p102"/>
          <p:cNvSpPr txBox="1"/>
          <p:nvPr/>
        </p:nvSpPr>
        <p:spPr>
          <a:xfrm>
            <a:off x="4343401" y="1"/>
            <a:ext cx="30749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 Encoding</a:t>
            </a:r>
            <a:endParaRPr/>
          </a:p>
        </p:txBody>
      </p:sp>
      <p:sp>
        <p:nvSpPr>
          <p:cNvPr id="2507" name="Google Shape;2507;p102"/>
          <p:cNvSpPr txBox="1"/>
          <p:nvPr/>
        </p:nvSpPr>
        <p:spPr>
          <a:xfrm>
            <a:off x="1806576" y="906463"/>
            <a:ext cx="1601787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States:</a:t>
            </a:r>
            <a:endParaRPr/>
          </a:p>
        </p:txBody>
      </p:sp>
      <p:pic>
        <p:nvPicPr>
          <p:cNvPr id="2508" name="Google Shape;2508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9900" y="912812"/>
            <a:ext cx="381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1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72150" y="9144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10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9950" y="928687"/>
            <a:ext cx="430212" cy="53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10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93150" y="914400"/>
            <a:ext cx="442912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2" name="Google Shape;2512;p10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906000" y="1130300"/>
            <a:ext cx="419100" cy="112712"/>
          </a:xfrm>
          <a:prstGeom prst="rect">
            <a:avLst/>
          </a:prstGeom>
          <a:noFill/>
          <a:ln>
            <a:noFill/>
          </a:ln>
        </p:spPr>
      </p:pic>
      <p:sp>
        <p:nvSpPr>
          <p:cNvPr id="2513" name="Google Shape;2513;p102"/>
          <p:cNvSpPr txBox="1"/>
          <p:nvPr/>
        </p:nvSpPr>
        <p:spPr>
          <a:xfrm>
            <a:off x="1524001" y="2298701"/>
            <a:ext cx="19780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Encoding:</a:t>
            </a:r>
            <a:endParaRPr/>
          </a:p>
        </p:txBody>
      </p:sp>
      <p:pic>
        <p:nvPicPr>
          <p:cNvPr id="2514" name="Google Shape;2514;p10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05300" y="2425700"/>
            <a:ext cx="1635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10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76900" y="2425700"/>
            <a:ext cx="3921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6" name="Google Shape;2516;p10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092950" y="2446337"/>
            <a:ext cx="6207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7" name="Google Shape;2517;p10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534400" y="2425700"/>
            <a:ext cx="850900" cy="3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8" name="Google Shape;2518;p102"/>
          <p:cNvCxnSpPr/>
          <p:nvPr/>
        </p:nvCxnSpPr>
        <p:spPr>
          <a:xfrm>
            <a:off x="4495800" y="16637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19" name="Google Shape;2519;p102"/>
          <p:cNvCxnSpPr/>
          <p:nvPr/>
        </p:nvCxnSpPr>
        <p:spPr>
          <a:xfrm>
            <a:off x="5943600" y="16637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20" name="Google Shape;2520;p102"/>
          <p:cNvCxnSpPr/>
          <p:nvPr/>
        </p:nvCxnSpPr>
        <p:spPr>
          <a:xfrm>
            <a:off x="7391400" y="16637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21" name="Google Shape;2521;p102"/>
          <p:cNvCxnSpPr/>
          <p:nvPr/>
        </p:nvCxnSpPr>
        <p:spPr>
          <a:xfrm>
            <a:off x="8839200" y="1663700"/>
            <a:ext cx="0" cy="609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522" name="Google Shape;2522;p102"/>
          <p:cNvSpPr txBox="1"/>
          <p:nvPr/>
        </p:nvSpPr>
        <p:spPr>
          <a:xfrm>
            <a:off x="4191000" y="3657601"/>
            <a:ext cx="407511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 Move Encoding</a:t>
            </a:r>
            <a:endParaRPr/>
          </a:p>
        </p:txBody>
      </p:sp>
      <p:sp>
        <p:nvSpPr>
          <p:cNvPr id="2523" name="Google Shape;2523;p102"/>
          <p:cNvSpPr txBox="1"/>
          <p:nvPr/>
        </p:nvSpPr>
        <p:spPr>
          <a:xfrm>
            <a:off x="2149475" y="4572001"/>
            <a:ext cx="13001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Move:</a:t>
            </a:r>
            <a:endParaRPr/>
          </a:p>
        </p:txBody>
      </p:sp>
      <p:sp>
        <p:nvSpPr>
          <p:cNvPr id="2524" name="Google Shape;2524;p102"/>
          <p:cNvSpPr txBox="1"/>
          <p:nvPr/>
        </p:nvSpPr>
        <p:spPr>
          <a:xfrm>
            <a:off x="1524001" y="5740401"/>
            <a:ext cx="19780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Encoding:</a:t>
            </a:r>
            <a:endParaRPr/>
          </a:p>
        </p:txBody>
      </p:sp>
      <p:pic>
        <p:nvPicPr>
          <p:cNvPr id="2525" name="Google Shape;2525;p10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91000" y="4648200"/>
            <a:ext cx="303212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6" name="Google Shape;2526;p10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867400" y="4648200"/>
            <a:ext cx="330200" cy="3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7" name="Google Shape;2527;p102"/>
          <p:cNvCxnSpPr/>
          <p:nvPr/>
        </p:nvCxnSpPr>
        <p:spPr>
          <a:xfrm>
            <a:off x="4267200" y="5181600"/>
            <a:ext cx="0" cy="533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pic>
        <p:nvPicPr>
          <p:cNvPr id="2528" name="Google Shape;2528;p10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91000" y="5867400"/>
            <a:ext cx="163512" cy="36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9" name="Google Shape;2529;p102"/>
          <p:cNvCxnSpPr/>
          <p:nvPr/>
        </p:nvCxnSpPr>
        <p:spPr>
          <a:xfrm>
            <a:off x="6019800" y="5181600"/>
            <a:ext cx="0" cy="533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pic>
        <p:nvPicPr>
          <p:cNvPr id="2530" name="Google Shape;2530;p10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867400" y="5867400"/>
            <a:ext cx="392112" cy="36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30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103"/>
          <p:cNvSpPr txBox="1"/>
          <p:nvPr/>
        </p:nvSpPr>
        <p:spPr>
          <a:xfrm>
            <a:off x="4648200" y="6553200"/>
            <a:ext cx="2895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400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Courtesy Costas Busch - RPI</a:t>
            </a:r>
            <a:endParaRPr/>
          </a:p>
        </p:txBody>
      </p:sp>
      <p:sp>
        <p:nvSpPr>
          <p:cNvPr id="2536" name="Google Shape;2536;p103"/>
          <p:cNvSpPr txBox="1"/>
          <p:nvPr/>
        </p:nvSpPr>
        <p:spPr>
          <a:xfrm>
            <a:off x="8610600" y="65532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chemeClr val="dk1"/>
              </a:buClr>
              <a:buSzPts val="1400"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ts val="1400"/>
              </a:pPr>
              <a:t>9</a:t>
            </a:fld>
            <a:endParaRPr/>
          </a:p>
        </p:txBody>
      </p:sp>
      <p:sp>
        <p:nvSpPr>
          <p:cNvPr id="2537" name="Google Shape;2537;p103"/>
          <p:cNvSpPr txBox="1"/>
          <p:nvPr/>
        </p:nvSpPr>
        <p:spPr>
          <a:xfrm>
            <a:off x="4343400" y="685801"/>
            <a:ext cx="3916362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00"/>
              </a:buClr>
              <a:buSzPts val="3200"/>
            </a:pPr>
            <a:r>
              <a:rPr lang="en-US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 Encoding</a:t>
            </a:r>
            <a:endParaRPr/>
          </a:p>
        </p:txBody>
      </p:sp>
      <p:sp>
        <p:nvSpPr>
          <p:cNvPr id="2538" name="Google Shape;2538;p103"/>
          <p:cNvSpPr txBox="1"/>
          <p:nvPr/>
        </p:nvSpPr>
        <p:spPr>
          <a:xfrm>
            <a:off x="1806576" y="1909763"/>
            <a:ext cx="22447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Transition:</a:t>
            </a:r>
            <a:endParaRPr/>
          </a:p>
        </p:txBody>
      </p:sp>
      <p:pic>
        <p:nvPicPr>
          <p:cNvPr id="2539" name="Google Shape;2539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1905000"/>
            <a:ext cx="38481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0" name="Google Shape;2540;p103"/>
          <p:cNvSpPr txBox="1"/>
          <p:nvPr/>
        </p:nvSpPr>
        <p:spPr>
          <a:xfrm>
            <a:off x="1965326" y="3454401"/>
            <a:ext cx="197802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chemeClr val="accent2"/>
              </a:buClr>
              <a:buSzPts val="3200"/>
            </a:pPr>
            <a:r>
              <a:rPr lang="en-US" sz="32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Encoding:</a:t>
            </a:r>
            <a:endParaRPr/>
          </a:p>
        </p:txBody>
      </p:sp>
      <p:pic>
        <p:nvPicPr>
          <p:cNvPr id="2541" name="Google Shape;2541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3505200"/>
            <a:ext cx="3200400" cy="531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2" name="Google Shape;2542;p103"/>
          <p:cNvCxnSpPr/>
          <p:nvPr/>
        </p:nvCxnSpPr>
        <p:spPr>
          <a:xfrm flipH="1">
            <a:off x="4724400" y="2514600"/>
            <a:ext cx="304800" cy="914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43" name="Google Shape;2543;p103"/>
          <p:cNvCxnSpPr/>
          <p:nvPr/>
        </p:nvCxnSpPr>
        <p:spPr>
          <a:xfrm flipH="1">
            <a:off x="5334000" y="2514600"/>
            <a:ext cx="228600" cy="914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44" name="Google Shape;2544;p103"/>
          <p:cNvCxnSpPr/>
          <p:nvPr/>
        </p:nvCxnSpPr>
        <p:spPr>
          <a:xfrm flipH="1">
            <a:off x="6096000" y="2514600"/>
            <a:ext cx="685800" cy="914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45" name="Google Shape;2545;p103"/>
          <p:cNvCxnSpPr/>
          <p:nvPr/>
        </p:nvCxnSpPr>
        <p:spPr>
          <a:xfrm flipH="1">
            <a:off x="7010400" y="2438400"/>
            <a:ext cx="381000" cy="9906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46" name="Google Shape;2546;p103"/>
          <p:cNvCxnSpPr/>
          <p:nvPr/>
        </p:nvCxnSpPr>
        <p:spPr>
          <a:xfrm flipH="1">
            <a:off x="7696200" y="2514600"/>
            <a:ext cx="152400" cy="9144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2547" name="Google Shape;2547;p103"/>
          <p:cNvCxnSpPr/>
          <p:nvPr/>
        </p:nvCxnSpPr>
        <p:spPr>
          <a:xfrm rot="10800000" flipH="1">
            <a:off x="4953000" y="3962400"/>
            <a:ext cx="76200" cy="762000"/>
          </a:xfrm>
          <a:prstGeom prst="straightConnector1">
            <a:avLst/>
          </a:prstGeom>
          <a:noFill/>
          <a:ln w="9525" cap="flat" cmpd="sng">
            <a:solidFill>
              <a:srgbClr val="FF00FF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548" name="Google Shape;2548;p103"/>
          <p:cNvSpPr txBox="1"/>
          <p:nvPr/>
        </p:nvSpPr>
        <p:spPr>
          <a:xfrm>
            <a:off x="4038601" y="4648201"/>
            <a:ext cx="2035175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FF00FF"/>
              </a:buClr>
              <a:buSzPts val="3200"/>
            </a:pPr>
            <a:r>
              <a:rPr lang="en-US" sz="32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348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Widescreen</PresentationFormat>
  <Paragraphs>125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 New Roman</vt:lpstr>
      <vt:lpstr>Office Theme</vt:lpstr>
      <vt:lpstr>A Universal Turing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Curtain Falls on the ToA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Universal Turing Machine</dc:title>
  <dc:creator>Fast</dc:creator>
  <cp:lastModifiedBy>Fast</cp:lastModifiedBy>
  <cp:revision>1</cp:revision>
  <dcterms:created xsi:type="dcterms:W3CDTF">2023-05-12T04:28:48Z</dcterms:created>
  <dcterms:modified xsi:type="dcterms:W3CDTF">2023-05-12T04:29:16Z</dcterms:modified>
</cp:coreProperties>
</file>