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256" r:id="rId2"/>
    <p:sldId id="291" r:id="rId3"/>
    <p:sldId id="292" r:id="rId4"/>
    <p:sldId id="324" r:id="rId5"/>
    <p:sldId id="294" r:id="rId6"/>
    <p:sldId id="295" r:id="rId7"/>
    <p:sldId id="320" r:id="rId8"/>
    <p:sldId id="296" r:id="rId9"/>
    <p:sldId id="321" r:id="rId10"/>
    <p:sldId id="325" r:id="rId11"/>
    <p:sldId id="297" r:id="rId12"/>
    <p:sldId id="298" r:id="rId13"/>
    <p:sldId id="299" r:id="rId14"/>
    <p:sldId id="300" r:id="rId15"/>
    <p:sldId id="322" r:id="rId16"/>
    <p:sldId id="301" r:id="rId17"/>
    <p:sldId id="302" r:id="rId18"/>
    <p:sldId id="303" r:id="rId19"/>
    <p:sldId id="304" r:id="rId20"/>
    <p:sldId id="306" r:id="rId21"/>
    <p:sldId id="307" r:id="rId22"/>
    <p:sldId id="305" r:id="rId23"/>
    <p:sldId id="309" r:id="rId24"/>
    <p:sldId id="326" r:id="rId25"/>
    <p:sldId id="310" r:id="rId26"/>
    <p:sldId id="311" r:id="rId27"/>
    <p:sldId id="323" r:id="rId28"/>
    <p:sldId id="308" r:id="rId29"/>
    <p:sldId id="312" r:id="rId30"/>
    <p:sldId id="313" r:id="rId31"/>
    <p:sldId id="314" r:id="rId32"/>
    <p:sldId id="316" r:id="rId33"/>
    <p:sldId id="319" r:id="rId34"/>
    <p:sldId id="317" r:id="rId35"/>
    <p:sldId id="318" r:id="rId36"/>
    <p:sldId id="315" r:id="rId37"/>
    <p:sldId id="290" r:id="rId3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3300"/>
    <a:srgbClr val="008000"/>
    <a:srgbClr val="CC34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7" autoAdjust="0"/>
  </p:normalViewPr>
  <p:slideViewPr>
    <p:cSldViewPr>
      <p:cViewPr varScale="1">
        <p:scale>
          <a:sx n="69" d="100"/>
          <a:sy n="69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5112939-BBFA-4A76-8D56-C0375F783A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6EDC64B-57D8-41F0-86BD-34C3B0AFA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2E4EC-25BC-49A6-8B85-DC5C78B0F4F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EA534-B757-4327-B4D7-193CAFC8A430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87995-8DD0-4306-8D27-2E81E75B61BB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7F2DF6-F40C-4893-8F70-BFC9A28174B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1AE607-D0E0-4072-82AD-EFBDE772B8A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9644A-82EC-416F-91FB-6A0BE982ABF9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3616F-D661-40E8-AA42-76C44A2EAA96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AD65A-2AD0-425F-8A4C-3F4D2E1C126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9DB62-5CDA-4382-8F11-003757DE85F8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17C87-0136-4337-AB07-DBAD07E1737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65A968-AB65-437A-9A13-8348BD48B35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3F5FA-1E36-4DD4-BB45-CD60E637F14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3295F-7DBF-4024-8BE2-90288FD16C4A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399998-9F1A-421D-855F-52341F7BB67B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FC3FD-AFCF-41E9-86E1-506D216B056B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69E2F-C749-4287-9478-6C019C38F89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79164-15C5-4867-90C5-DC32E19B8CE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815AD0-BCD2-40EF-9FC4-266784FBB4B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1D3ED-F06C-4107-A1E2-9A33FED8CF87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426CDB-2FD9-4558-BB4E-84A406F444A3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417433-F0CD-4BF7-8E57-FE070C396E3A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93C0F-9B5F-4240-B4AB-FC4CE53F6EDA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CA055-1D9E-4981-96A2-5F17D321FF9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D58AA-C6FD-4D76-8F84-0C641B10582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2160C1-8B64-4256-B05D-39E7E844C2B4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10521-6883-44A5-AF72-DF7FF7F79B02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1C3B37-A7AF-4287-9279-6BCFEA7D0F4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919A0-D34A-44A4-B651-C996A31DEB8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15DD9B-47A5-4604-B284-87C7D5D4287D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79409-9E59-4419-A771-33FD8A2D1C0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E4F7E0-BD65-47AF-B335-A2196E806C9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F4BDD-D172-4632-93D0-BE4398704B7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5E485C-47D7-4B59-8628-DFAED8BE5A7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73989-8856-44C5-A1FE-BB296AED688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4AAF78-EE5A-4530-A7FC-DFAE5BFDFBC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7AF0340-418E-414F-BAC0-35D69722AB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90EA1-CA86-49B3-9AEE-E0F9E744D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CACA4-A11C-4D82-B585-9DDD24558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14AC7-722E-4DAA-B38C-7797E73DDF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455B9-BA7E-4902-ADEF-20B5FAB5A4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A0E46-D08A-4878-AB30-3E010CEF2D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09D32-D536-46AF-B0BF-B5EFC04D5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AEFFD-B227-4F04-9E5B-E8CEDB744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C6821-4D16-4903-BC8E-11CFAF26C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0D0ED-DCEA-4BD4-89D5-B75786A41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A285C-19F6-4EC9-9C38-84BB9B208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BD8F6D1-8681-43CD-80DD-0DC0C737F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5DF9DE-1BCF-47D3-BE88-CA58F0E3852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Pushdown Automata (PDA)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D00830-2E8B-4814-BE9D-CA51CC160A2B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Example 2: language of balanced paranthesis (another design)</a:t>
            </a:r>
          </a:p>
        </p:txBody>
      </p:sp>
      <p:sp>
        <p:nvSpPr>
          <p:cNvPr id="12292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389063" cy="13239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 (, ) 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( 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12293" name="Oval 12"/>
          <p:cNvSpPr>
            <a:spLocks noChangeArrowheads="1"/>
          </p:cNvSpPr>
          <p:nvPr/>
        </p:nvSpPr>
        <p:spPr bwMode="auto">
          <a:xfrm>
            <a:off x="3478213" y="37179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2294" name="Line 13"/>
          <p:cNvSpPr>
            <a:spLocks noChangeShapeType="1"/>
          </p:cNvSpPr>
          <p:nvPr/>
        </p:nvSpPr>
        <p:spPr bwMode="auto">
          <a:xfrm flipV="1">
            <a:off x="2744788" y="3870325"/>
            <a:ext cx="7334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4"/>
          <p:cNvSpPr>
            <a:spLocks/>
          </p:cNvSpPr>
          <p:nvPr/>
        </p:nvSpPr>
        <p:spPr bwMode="auto">
          <a:xfrm>
            <a:off x="3300413" y="3336925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3352800" y="2438400"/>
            <a:ext cx="9921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(,Z</a:t>
            </a:r>
            <a:r>
              <a:rPr lang="en-US" sz="1600" baseline="-25000"/>
              <a:t>0 </a:t>
            </a:r>
            <a:r>
              <a:rPr lang="en-US" sz="1600"/>
              <a:t>/ ( Z</a:t>
            </a:r>
            <a:r>
              <a:rPr lang="en-US" sz="1600" baseline="-25000"/>
              <a:t>0</a:t>
            </a:r>
          </a:p>
          <a:p>
            <a:r>
              <a:rPr lang="en-US" sz="1600"/>
              <a:t>(,( / ( (</a:t>
            </a:r>
            <a:endParaRPr lang="en-US" sz="1600" baseline="-25000"/>
          </a:p>
          <a:p>
            <a:r>
              <a:rPr lang="en-US" sz="1600"/>
              <a:t>), ( / </a:t>
            </a:r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 </a:t>
            </a:r>
            <a:endParaRPr lang="en-US" sz="1600" baseline="-25000"/>
          </a:p>
        </p:txBody>
      </p:sp>
      <p:sp>
        <p:nvSpPr>
          <p:cNvPr id="12297" name="Text Box 15"/>
          <p:cNvSpPr txBox="1">
            <a:spLocks noChangeArrowheads="1"/>
          </p:cNvSpPr>
          <p:nvPr/>
        </p:nvSpPr>
        <p:spPr bwMode="auto">
          <a:xfrm>
            <a:off x="2592388" y="3595688"/>
            <a:ext cx="5857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37" name="Line 19"/>
          <p:cNvSpPr>
            <a:spLocks noChangeShapeType="1"/>
          </p:cNvSpPr>
          <p:nvPr/>
        </p:nvSpPr>
        <p:spPr bwMode="auto">
          <a:xfrm flipV="1">
            <a:off x="3840163" y="3878263"/>
            <a:ext cx="8858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4725988" y="3649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4802188" y="37258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0000"/>
                </a:solidFill>
              </a:rPr>
              <a:t>q</a:t>
            </a:r>
            <a:r>
              <a:rPr lang="en-US" sz="1600" b="1" baseline="-25000">
                <a:solidFill>
                  <a:srgbClr val="FF0000"/>
                </a:solidFill>
              </a:rPr>
              <a:t>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3976688" y="3505200"/>
            <a:ext cx="9064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2302" name="Text Box 23"/>
          <p:cNvSpPr txBox="1">
            <a:spLocks noChangeArrowheads="1"/>
          </p:cNvSpPr>
          <p:nvPr/>
        </p:nvSpPr>
        <p:spPr bwMode="auto">
          <a:xfrm>
            <a:off x="2592388" y="3929063"/>
            <a:ext cx="9064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7" grpId="0" animBg="1"/>
      <p:bldP spid="38" grpId="0" animBg="1"/>
      <p:bldP spid="39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7ABB4A-2DD6-456B-8F68-C309F156EB9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PDA’s Instantaneous Description (ID)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A PDA has a configuration at any given instance: 	</a:t>
            </a:r>
            <a:r>
              <a:rPr lang="en-US" sz="2400" b="1" smtClean="0"/>
              <a:t>(q,w,y)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q -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w - remainder of the input (i.e., unconsumed part)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y - current stack contents as a string from top to bottom of stack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000" smtClean="0"/>
              <a:t>If </a:t>
            </a:r>
            <a:r>
              <a:rPr lang="el-GR" sz="2000" smtClean="0">
                <a:cs typeface="Tahoma" pitchFamily="28" charset="0"/>
              </a:rPr>
              <a:t>δ(</a:t>
            </a:r>
            <a:r>
              <a:rPr lang="el-GR" sz="2000" smtClean="0">
                <a:solidFill>
                  <a:srgbClr val="7030A0"/>
                </a:solidFill>
                <a:cs typeface="Tahoma" pitchFamily="28" charset="0"/>
              </a:rPr>
              <a:t>q,a, X</a:t>
            </a:r>
            <a:r>
              <a:rPr lang="el-GR" sz="2000" smtClean="0">
                <a:cs typeface="Tahoma" pitchFamily="28" charset="0"/>
              </a:rPr>
              <a:t>)={(</a:t>
            </a:r>
            <a:r>
              <a:rPr lang="el-GR" sz="2000" smtClean="0">
                <a:solidFill>
                  <a:srgbClr val="7030A0"/>
                </a:solidFill>
                <a:cs typeface="Tahoma" pitchFamily="28" charset="0"/>
              </a:rPr>
              <a:t>p, A</a:t>
            </a:r>
            <a:r>
              <a:rPr lang="el-GR" sz="2000" smtClean="0">
                <a:cs typeface="Tahoma" pitchFamily="28" charset="0"/>
              </a:rPr>
              <a:t>)} is a transition, then</a:t>
            </a:r>
            <a:r>
              <a:rPr lang="en-US" sz="2000" smtClean="0">
                <a:cs typeface="Tahoma" pitchFamily="28" charset="0"/>
              </a:rPr>
              <a:t> the following are also true</a:t>
            </a:r>
            <a:r>
              <a:rPr lang="el-GR" sz="2000" smtClean="0">
                <a:cs typeface="Tahoma" pitchFamily="28" charset="0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(</a:t>
            </a:r>
            <a:r>
              <a:rPr lang="en-US" sz="2000" smtClean="0">
                <a:solidFill>
                  <a:srgbClr val="7030A0"/>
                </a:solidFill>
              </a:rPr>
              <a:t>q, a</a:t>
            </a:r>
            <a:r>
              <a:rPr lang="en-US" sz="2000" smtClean="0"/>
              <a:t>, </a:t>
            </a:r>
            <a:r>
              <a:rPr lang="en-US" sz="2000" smtClean="0">
                <a:solidFill>
                  <a:srgbClr val="7030A0"/>
                </a:solidFill>
              </a:rPr>
              <a:t>X</a:t>
            </a:r>
            <a:r>
              <a:rPr lang="en-US" sz="2000" smtClean="0"/>
              <a:t> ) |--- (</a:t>
            </a:r>
            <a:r>
              <a:rPr lang="en-US" sz="2000" smtClean="0">
                <a:solidFill>
                  <a:srgbClr val="7030A0"/>
                </a:solidFill>
              </a:rPr>
              <a:t>p</a:t>
            </a:r>
            <a:r>
              <a:rPr lang="en-US" sz="2000" smtClean="0"/>
              <a:t>,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2000" smtClean="0"/>
              <a:t>,</a:t>
            </a:r>
            <a:r>
              <a:rPr lang="en-US" sz="2000" smtClean="0">
                <a:solidFill>
                  <a:srgbClr val="7030A0"/>
                </a:solidFill>
              </a:rPr>
              <a:t>A</a:t>
            </a:r>
            <a:r>
              <a:rPr lang="en-US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(</a:t>
            </a:r>
            <a:r>
              <a:rPr lang="en-US" sz="2000" smtClean="0">
                <a:solidFill>
                  <a:srgbClr val="7030A0"/>
                </a:solidFill>
              </a:rPr>
              <a:t>q, a</a:t>
            </a:r>
            <a:r>
              <a:rPr lang="en-US" sz="2000" smtClean="0"/>
              <a:t>w, </a:t>
            </a:r>
            <a:r>
              <a:rPr lang="en-US" sz="2000" smtClean="0">
                <a:solidFill>
                  <a:srgbClr val="7030A0"/>
                </a:solidFill>
              </a:rPr>
              <a:t>X</a:t>
            </a:r>
            <a:r>
              <a:rPr lang="en-US" sz="2000" smtClean="0"/>
              <a:t>B ) |--- (</a:t>
            </a:r>
            <a:r>
              <a:rPr lang="en-US" sz="2000" smtClean="0">
                <a:solidFill>
                  <a:srgbClr val="7030A0"/>
                </a:solidFill>
              </a:rPr>
              <a:t>p</a:t>
            </a:r>
            <a:r>
              <a:rPr lang="en-US" sz="2000" smtClean="0"/>
              <a:t>,w,</a:t>
            </a:r>
            <a:r>
              <a:rPr lang="en-US" sz="2000" smtClean="0">
                <a:solidFill>
                  <a:srgbClr val="7030A0"/>
                </a:solidFill>
              </a:rPr>
              <a:t>A</a:t>
            </a:r>
            <a:r>
              <a:rPr lang="en-US" sz="2000" smtClean="0"/>
              <a:t>B)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500" smtClean="0"/>
              <a:t>|--- sign is called a “turnstile notation” and represents one move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500" smtClean="0"/>
              <a:t>|---* sign represents a sequence of moves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>
            <a:off x="381000" y="4114800"/>
            <a:ext cx="868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304800" y="5181600"/>
            <a:ext cx="8686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0AF264-E69A-44E8-8073-DC761F93DF0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the PDA for L</a:t>
            </a:r>
            <a:r>
              <a:rPr lang="en-US" baseline="-25000" smtClean="0"/>
              <a:t>wwr</a:t>
            </a:r>
            <a:r>
              <a:rPr lang="en-US" smtClean="0"/>
              <a:t> work on input “1111”?</a:t>
            </a:r>
          </a:p>
        </p:txBody>
      </p:sp>
      <p:sp>
        <p:nvSpPr>
          <p:cNvPr id="14340" name="Text Box 6"/>
          <p:cNvSpPr txBox="1">
            <a:spLocks noChangeArrowheads="1"/>
          </p:cNvSpPr>
          <p:nvPr/>
        </p:nvSpPr>
        <p:spPr bwMode="auto">
          <a:xfrm>
            <a:off x="1584325" y="2579688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,1111,Z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>
            <a:off x="1600200" y="31686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,111,1Z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1676400" y="37782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,11,11Z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676400" y="43878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,1,111Z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4" name="Text Box 10"/>
          <p:cNvSpPr txBox="1">
            <a:spLocks noChangeArrowheads="1"/>
          </p:cNvSpPr>
          <p:nvPr/>
        </p:nvSpPr>
        <p:spPr bwMode="auto">
          <a:xfrm>
            <a:off x="1695450" y="5073650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,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5" name="Text Box 11"/>
          <p:cNvSpPr txBox="1">
            <a:spLocks noChangeArrowheads="1"/>
          </p:cNvSpPr>
          <p:nvPr/>
        </p:nvSpPr>
        <p:spPr bwMode="auto">
          <a:xfrm>
            <a:off x="1752600" y="5768975"/>
            <a:ext cx="142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 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3829050" y="571500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 </a:t>
            </a:r>
            <a:r>
              <a:rPr lang="en-US" sz="160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chemeClr val="hlink"/>
                </a:solidFill>
              </a:rPr>
              <a:t>,11Z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3752850" y="5073650"/>
            <a:ext cx="1428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,1,111Z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3676650" y="43434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,11,11Z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3600450" y="37782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,111,1Z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50" name="Text Box 16"/>
          <p:cNvSpPr txBox="1">
            <a:spLocks noChangeArrowheads="1"/>
          </p:cNvSpPr>
          <p:nvPr/>
        </p:nvSpPr>
        <p:spPr bwMode="auto">
          <a:xfrm>
            <a:off x="3505200" y="3092450"/>
            <a:ext cx="127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(q</a:t>
            </a:r>
            <a:r>
              <a:rPr lang="en-US" sz="1600" baseline="-25000">
                <a:solidFill>
                  <a:schemeClr val="hlink"/>
                </a:solidFill>
              </a:rPr>
              <a:t>1</a:t>
            </a:r>
            <a:r>
              <a:rPr lang="en-US" sz="1600">
                <a:solidFill>
                  <a:schemeClr val="hlink"/>
                </a:solidFill>
              </a:rPr>
              <a:t>,1111,Z</a:t>
            </a:r>
            <a:r>
              <a:rPr lang="en-US" sz="1600" baseline="-25000">
                <a:solidFill>
                  <a:schemeClr val="hlink"/>
                </a:solidFill>
              </a:rPr>
              <a:t>0</a:t>
            </a:r>
            <a:r>
              <a:rPr lang="en-US" sz="1600">
                <a:solidFill>
                  <a:schemeClr val="hlink"/>
                </a:solidFill>
              </a:rPr>
              <a:t>)</a:t>
            </a:r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5581650" y="3048000"/>
            <a:ext cx="1244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52" name="Text Box 18"/>
          <p:cNvSpPr txBox="1">
            <a:spLocks noChangeArrowheads="1"/>
          </p:cNvSpPr>
          <p:nvPr/>
        </p:nvSpPr>
        <p:spPr bwMode="auto">
          <a:xfrm>
            <a:off x="5581650" y="370205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53" name="Text Box 20"/>
          <p:cNvSpPr txBox="1">
            <a:spLocks noChangeArrowheads="1"/>
          </p:cNvSpPr>
          <p:nvPr/>
        </p:nvSpPr>
        <p:spPr bwMode="auto">
          <a:xfrm>
            <a:off x="5715000" y="4997450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,1,1Z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4" name="Text Box 21"/>
          <p:cNvSpPr txBox="1">
            <a:spLocks noChangeArrowheads="1"/>
          </p:cNvSpPr>
          <p:nvPr/>
        </p:nvSpPr>
        <p:spPr bwMode="auto">
          <a:xfrm>
            <a:off x="5734050" y="56832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1</a:t>
            </a:r>
            <a:r>
              <a:rPr lang="en-US" sz="1600">
                <a:solidFill>
                  <a:srgbClr val="006600"/>
                </a:solidFill>
              </a:rPr>
              <a:t>, </a:t>
            </a:r>
            <a:r>
              <a:rPr lang="en-US" sz="1600">
                <a:solidFill>
                  <a:srgbClr val="006600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rgbClr val="006600"/>
                </a:solidFill>
              </a:rPr>
              <a:t>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5" name="Text Box 22"/>
          <p:cNvSpPr txBox="1">
            <a:spLocks noChangeArrowheads="1"/>
          </p:cNvSpPr>
          <p:nvPr/>
        </p:nvSpPr>
        <p:spPr bwMode="auto">
          <a:xfrm>
            <a:off x="5734050" y="6292850"/>
            <a:ext cx="1047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(q</a:t>
            </a:r>
            <a:r>
              <a:rPr lang="en-US" sz="1600" baseline="-25000">
                <a:solidFill>
                  <a:srgbClr val="006600"/>
                </a:solidFill>
              </a:rPr>
              <a:t>2</a:t>
            </a:r>
            <a:r>
              <a:rPr lang="en-US" sz="1600">
                <a:solidFill>
                  <a:srgbClr val="006600"/>
                </a:solidFill>
              </a:rPr>
              <a:t>, </a:t>
            </a:r>
            <a:r>
              <a:rPr lang="en-US" sz="1600">
                <a:solidFill>
                  <a:srgbClr val="006600"/>
                </a:solidFill>
                <a:sym typeface="Symbol" pitchFamily="28" charset="2"/>
              </a:rPr>
              <a:t></a:t>
            </a:r>
            <a:r>
              <a:rPr lang="en-US" sz="1600">
                <a:solidFill>
                  <a:srgbClr val="006600"/>
                </a:solidFill>
              </a:rPr>
              <a:t>,Z</a:t>
            </a:r>
            <a:r>
              <a:rPr lang="en-US" sz="1600" baseline="-25000">
                <a:solidFill>
                  <a:srgbClr val="006600"/>
                </a:solidFill>
              </a:rPr>
              <a:t>0</a:t>
            </a:r>
            <a:r>
              <a:rPr lang="en-US" sz="16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4356" name="Line 23"/>
          <p:cNvSpPr>
            <a:spLocks noChangeShapeType="1"/>
          </p:cNvSpPr>
          <p:nvPr/>
        </p:nvSpPr>
        <p:spPr bwMode="auto">
          <a:xfrm>
            <a:off x="22098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4"/>
          <p:cNvSpPr>
            <a:spLocks noChangeShapeType="1"/>
          </p:cNvSpPr>
          <p:nvPr/>
        </p:nvSpPr>
        <p:spPr bwMode="auto">
          <a:xfrm>
            <a:off x="22098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5"/>
          <p:cNvSpPr>
            <a:spLocks noChangeShapeType="1"/>
          </p:cNvSpPr>
          <p:nvPr/>
        </p:nvSpPr>
        <p:spPr bwMode="auto">
          <a:xfrm>
            <a:off x="22098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6"/>
          <p:cNvSpPr>
            <a:spLocks noChangeShapeType="1"/>
          </p:cNvSpPr>
          <p:nvPr/>
        </p:nvSpPr>
        <p:spPr bwMode="auto">
          <a:xfrm>
            <a:off x="22098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7"/>
          <p:cNvSpPr>
            <a:spLocks noChangeShapeType="1"/>
          </p:cNvSpPr>
          <p:nvPr/>
        </p:nvSpPr>
        <p:spPr bwMode="auto">
          <a:xfrm>
            <a:off x="22098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8"/>
          <p:cNvSpPr>
            <a:spLocks noChangeShapeType="1"/>
          </p:cNvSpPr>
          <p:nvPr/>
        </p:nvSpPr>
        <p:spPr bwMode="auto">
          <a:xfrm>
            <a:off x="42672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Line 29"/>
          <p:cNvSpPr>
            <a:spLocks noChangeShapeType="1"/>
          </p:cNvSpPr>
          <p:nvPr/>
        </p:nvSpPr>
        <p:spPr bwMode="auto">
          <a:xfrm>
            <a:off x="60960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Line 30"/>
          <p:cNvSpPr>
            <a:spLocks noChangeShapeType="1"/>
          </p:cNvSpPr>
          <p:nvPr/>
        </p:nvSpPr>
        <p:spPr bwMode="auto">
          <a:xfrm>
            <a:off x="6096000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Line 31"/>
          <p:cNvSpPr>
            <a:spLocks noChangeShapeType="1"/>
          </p:cNvSpPr>
          <p:nvPr/>
        </p:nvSpPr>
        <p:spPr bwMode="auto">
          <a:xfrm>
            <a:off x="2895600" y="2819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Line 32"/>
          <p:cNvSpPr>
            <a:spLocks noChangeShapeType="1"/>
          </p:cNvSpPr>
          <p:nvPr/>
        </p:nvSpPr>
        <p:spPr bwMode="auto">
          <a:xfrm>
            <a:off x="2895600" y="3505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Line 33"/>
          <p:cNvSpPr>
            <a:spLocks noChangeShapeType="1"/>
          </p:cNvSpPr>
          <p:nvPr/>
        </p:nvSpPr>
        <p:spPr bwMode="auto">
          <a:xfrm>
            <a:off x="2971800" y="41148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Line 34"/>
          <p:cNvSpPr>
            <a:spLocks noChangeShapeType="1"/>
          </p:cNvSpPr>
          <p:nvPr/>
        </p:nvSpPr>
        <p:spPr bwMode="auto">
          <a:xfrm>
            <a:off x="2971800" y="4724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Line 35"/>
          <p:cNvSpPr>
            <a:spLocks noChangeShapeType="1"/>
          </p:cNvSpPr>
          <p:nvPr/>
        </p:nvSpPr>
        <p:spPr bwMode="auto">
          <a:xfrm>
            <a:off x="4876800" y="4724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Line 36"/>
          <p:cNvSpPr>
            <a:spLocks noChangeShapeType="1"/>
          </p:cNvSpPr>
          <p:nvPr/>
        </p:nvSpPr>
        <p:spPr bwMode="auto">
          <a:xfrm>
            <a:off x="47244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Line 37"/>
          <p:cNvSpPr>
            <a:spLocks noChangeShapeType="1"/>
          </p:cNvSpPr>
          <p:nvPr/>
        </p:nvSpPr>
        <p:spPr bwMode="auto">
          <a:xfrm>
            <a:off x="48768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Text Box 40"/>
          <p:cNvSpPr txBox="1">
            <a:spLocks noChangeArrowheads="1"/>
          </p:cNvSpPr>
          <p:nvPr/>
        </p:nvSpPr>
        <p:spPr bwMode="auto">
          <a:xfrm>
            <a:off x="7118350" y="5029200"/>
            <a:ext cx="1573213" cy="15589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i="1" u="sng"/>
              <a:t>Acceptance by </a:t>
            </a:r>
            <a:br>
              <a:rPr lang="en-US" sz="1600" i="1" u="sng"/>
            </a:br>
            <a:r>
              <a:rPr lang="en-US" sz="1600" i="1" u="sng"/>
              <a:t>final state:</a:t>
            </a:r>
            <a:endParaRPr lang="en-US" sz="1600"/>
          </a:p>
          <a:p>
            <a:r>
              <a:rPr lang="en-US" sz="1600"/>
              <a:t/>
            </a:r>
            <a:br>
              <a:rPr lang="en-US" sz="1600"/>
            </a:br>
            <a:r>
              <a:rPr lang="en-US" sz="1600"/>
              <a:t>= </a:t>
            </a:r>
            <a:r>
              <a:rPr lang="en-US" sz="1600" i="1"/>
              <a:t>empty input</a:t>
            </a:r>
            <a:r>
              <a:rPr lang="en-US" sz="1600"/>
              <a:t>  </a:t>
            </a:r>
            <a:br>
              <a:rPr lang="en-US" sz="1600"/>
            </a:br>
            <a:r>
              <a:rPr lang="en-US" sz="1600"/>
              <a:t>   AND</a:t>
            </a:r>
            <a:br>
              <a:rPr lang="en-US" sz="1600"/>
            </a:br>
            <a:r>
              <a:rPr lang="en-US" sz="1600"/>
              <a:t>   </a:t>
            </a:r>
            <a:r>
              <a:rPr lang="en-US" sz="1600" i="1"/>
              <a:t>final state</a:t>
            </a:r>
            <a:endParaRPr lang="en-US" sz="1600"/>
          </a:p>
        </p:txBody>
      </p:sp>
      <p:sp>
        <p:nvSpPr>
          <p:cNvPr id="14372" name="Line 41"/>
          <p:cNvSpPr>
            <a:spLocks noChangeShapeType="1"/>
          </p:cNvSpPr>
          <p:nvPr/>
        </p:nvSpPr>
        <p:spPr bwMode="auto">
          <a:xfrm flipH="1">
            <a:off x="6705600" y="5638800"/>
            <a:ext cx="457200" cy="838200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Text Box 42"/>
          <p:cNvSpPr txBox="1">
            <a:spLocks noChangeArrowheads="1"/>
          </p:cNvSpPr>
          <p:nvPr/>
        </p:nvSpPr>
        <p:spPr bwMode="auto">
          <a:xfrm>
            <a:off x="3352800" y="2057400"/>
            <a:ext cx="5399088" cy="400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moves made by the non-deterministic PDA</a:t>
            </a:r>
          </a:p>
        </p:txBody>
      </p:sp>
      <p:sp>
        <p:nvSpPr>
          <p:cNvPr id="41" name="Freeform 40"/>
          <p:cNvSpPr/>
          <p:nvPr/>
        </p:nvSpPr>
        <p:spPr bwMode="auto">
          <a:xfrm>
            <a:off x="2808288" y="2797175"/>
            <a:ext cx="2879725" cy="3778250"/>
          </a:xfrm>
          <a:custGeom>
            <a:avLst/>
            <a:gdLst>
              <a:gd name="connsiteX0" fmla="*/ 0 w 2879123"/>
              <a:gd name="connsiteY0" fmla="*/ 0 h 3777342"/>
              <a:gd name="connsiteX1" fmla="*/ 10886 w 2879123"/>
              <a:gd name="connsiteY1" fmla="*/ 457200 h 3777342"/>
              <a:gd name="connsiteX2" fmla="*/ 21772 w 2879123"/>
              <a:gd name="connsiteY2" fmla="*/ 533400 h 3777342"/>
              <a:gd name="connsiteX3" fmla="*/ 43543 w 2879123"/>
              <a:gd name="connsiteY3" fmla="*/ 772885 h 3777342"/>
              <a:gd name="connsiteX4" fmla="*/ 54429 w 2879123"/>
              <a:gd name="connsiteY4" fmla="*/ 805542 h 3777342"/>
              <a:gd name="connsiteX5" fmla="*/ 76200 w 2879123"/>
              <a:gd name="connsiteY5" fmla="*/ 892628 h 3777342"/>
              <a:gd name="connsiteX6" fmla="*/ 97972 w 2879123"/>
              <a:gd name="connsiteY6" fmla="*/ 925285 h 3777342"/>
              <a:gd name="connsiteX7" fmla="*/ 163286 w 2879123"/>
              <a:gd name="connsiteY7" fmla="*/ 1012371 h 3777342"/>
              <a:gd name="connsiteX8" fmla="*/ 217715 w 2879123"/>
              <a:gd name="connsiteY8" fmla="*/ 1077685 h 3777342"/>
              <a:gd name="connsiteX9" fmla="*/ 283029 w 2879123"/>
              <a:gd name="connsiteY9" fmla="*/ 1121228 h 3777342"/>
              <a:gd name="connsiteX10" fmla="*/ 370115 w 2879123"/>
              <a:gd name="connsiteY10" fmla="*/ 1186542 h 3777342"/>
              <a:gd name="connsiteX11" fmla="*/ 424543 w 2879123"/>
              <a:gd name="connsiteY11" fmla="*/ 1230085 h 3777342"/>
              <a:gd name="connsiteX12" fmla="*/ 478972 w 2879123"/>
              <a:gd name="connsiteY12" fmla="*/ 1284514 h 3777342"/>
              <a:gd name="connsiteX13" fmla="*/ 576943 w 2879123"/>
              <a:gd name="connsiteY13" fmla="*/ 1306285 h 3777342"/>
              <a:gd name="connsiteX14" fmla="*/ 674915 w 2879123"/>
              <a:gd name="connsiteY14" fmla="*/ 1328057 h 3777342"/>
              <a:gd name="connsiteX15" fmla="*/ 707572 w 2879123"/>
              <a:gd name="connsiteY15" fmla="*/ 1338942 h 3777342"/>
              <a:gd name="connsiteX16" fmla="*/ 925286 w 2879123"/>
              <a:gd name="connsiteY16" fmla="*/ 1360714 h 3777342"/>
              <a:gd name="connsiteX17" fmla="*/ 1132115 w 2879123"/>
              <a:gd name="connsiteY17" fmla="*/ 1382485 h 3777342"/>
              <a:gd name="connsiteX18" fmla="*/ 1164772 w 2879123"/>
              <a:gd name="connsiteY18" fmla="*/ 1393371 h 3777342"/>
              <a:gd name="connsiteX19" fmla="*/ 1208315 w 2879123"/>
              <a:gd name="connsiteY19" fmla="*/ 1404257 h 3777342"/>
              <a:gd name="connsiteX20" fmla="*/ 1295400 w 2879123"/>
              <a:gd name="connsiteY20" fmla="*/ 1426028 h 3777342"/>
              <a:gd name="connsiteX21" fmla="*/ 1513115 w 2879123"/>
              <a:gd name="connsiteY21" fmla="*/ 1436914 h 3777342"/>
              <a:gd name="connsiteX22" fmla="*/ 1600200 w 2879123"/>
              <a:gd name="connsiteY22" fmla="*/ 1458685 h 3777342"/>
              <a:gd name="connsiteX23" fmla="*/ 1632857 w 2879123"/>
              <a:gd name="connsiteY23" fmla="*/ 1469571 h 3777342"/>
              <a:gd name="connsiteX24" fmla="*/ 1807029 w 2879123"/>
              <a:gd name="connsiteY24" fmla="*/ 1491342 h 3777342"/>
              <a:gd name="connsiteX25" fmla="*/ 2166257 w 2879123"/>
              <a:gd name="connsiteY25" fmla="*/ 1513114 h 3777342"/>
              <a:gd name="connsiteX26" fmla="*/ 2351315 w 2879123"/>
              <a:gd name="connsiteY26" fmla="*/ 1524000 h 3777342"/>
              <a:gd name="connsiteX27" fmla="*/ 2394857 w 2879123"/>
              <a:gd name="connsiteY27" fmla="*/ 1534885 h 3777342"/>
              <a:gd name="connsiteX28" fmla="*/ 2427515 w 2879123"/>
              <a:gd name="connsiteY28" fmla="*/ 1545771 h 3777342"/>
              <a:gd name="connsiteX29" fmla="*/ 2492829 w 2879123"/>
              <a:gd name="connsiteY29" fmla="*/ 1556657 h 3777342"/>
              <a:gd name="connsiteX30" fmla="*/ 2547257 w 2879123"/>
              <a:gd name="connsiteY30" fmla="*/ 1567542 h 3777342"/>
              <a:gd name="connsiteX31" fmla="*/ 2590800 w 2879123"/>
              <a:gd name="connsiteY31" fmla="*/ 1578428 h 3777342"/>
              <a:gd name="connsiteX32" fmla="*/ 2656115 w 2879123"/>
              <a:gd name="connsiteY32" fmla="*/ 1589314 h 3777342"/>
              <a:gd name="connsiteX33" fmla="*/ 2721429 w 2879123"/>
              <a:gd name="connsiteY33" fmla="*/ 1621971 h 3777342"/>
              <a:gd name="connsiteX34" fmla="*/ 2754086 w 2879123"/>
              <a:gd name="connsiteY34" fmla="*/ 1687285 h 3777342"/>
              <a:gd name="connsiteX35" fmla="*/ 2775857 w 2879123"/>
              <a:gd name="connsiteY35" fmla="*/ 1709057 h 3777342"/>
              <a:gd name="connsiteX36" fmla="*/ 2797629 w 2879123"/>
              <a:gd name="connsiteY36" fmla="*/ 1774371 h 3777342"/>
              <a:gd name="connsiteX37" fmla="*/ 2808515 w 2879123"/>
              <a:gd name="connsiteY37" fmla="*/ 1807028 h 3777342"/>
              <a:gd name="connsiteX38" fmla="*/ 2819400 w 2879123"/>
              <a:gd name="connsiteY38" fmla="*/ 2013857 h 3777342"/>
              <a:gd name="connsiteX39" fmla="*/ 2841172 w 2879123"/>
              <a:gd name="connsiteY39" fmla="*/ 2079171 h 3777342"/>
              <a:gd name="connsiteX40" fmla="*/ 2852057 w 2879123"/>
              <a:gd name="connsiteY40" fmla="*/ 2111828 h 3777342"/>
              <a:gd name="connsiteX41" fmla="*/ 2862943 w 2879123"/>
              <a:gd name="connsiteY41" fmla="*/ 2144485 h 3777342"/>
              <a:gd name="connsiteX42" fmla="*/ 2873829 w 2879123"/>
              <a:gd name="connsiteY42" fmla="*/ 3777342 h 377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879123" h="3777342">
                <a:moveTo>
                  <a:pt x="0" y="0"/>
                </a:moveTo>
                <a:cubicBezTo>
                  <a:pt x="3629" y="152400"/>
                  <a:pt x="4669" y="304884"/>
                  <a:pt x="10886" y="457200"/>
                </a:cubicBezTo>
                <a:cubicBezTo>
                  <a:pt x="11932" y="482837"/>
                  <a:pt x="19339" y="507858"/>
                  <a:pt x="21772" y="533400"/>
                </a:cubicBezTo>
                <a:cubicBezTo>
                  <a:pt x="28848" y="607696"/>
                  <a:pt x="29725" y="696889"/>
                  <a:pt x="43543" y="772885"/>
                </a:cubicBezTo>
                <a:cubicBezTo>
                  <a:pt x="45596" y="784174"/>
                  <a:pt x="51646" y="794410"/>
                  <a:pt x="54429" y="805542"/>
                </a:cubicBezTo>
                <a:cubicBezTo>
                  <a:pt x="60638" y="830377"/>
                  <a:pt x="63761" y="867749"/>
                  <a:pt x="76200" y="892628"/>
                </a:cubicBezTo>
                <a:cubicBezTo>
                  <a:pt x="82051" y="904330"/>
                  <a:pt x="90715" y="914399"/>
                  <a:pt x="97972" y="925285"/>
                </a:cubicBezTo>
                <a:cubicBezTo>
                  <a:pt x="119122" y="988738"/>
                  <a:pt x="95933" y="935396"/>
                  <a:pt x="163286" y="1012371"/>
                </a:cubicBezTo>
                <a:cubicBezTo>
                  <a:pt x="201573" y="1056128"/>
                  <a:pt x="166420" y="1037789"/>
                  <a:pt x="217715" y="1077685"/>
                </a:cubicBezTo>
                <a:cubicBezTo>
                  <a:pt x="238369" y="1093749"/>
                  <a:pt x="264527" y="1102726"/>
                  <a:pt x="283029" y="1121228"/>
                </a:cubicBezTo>
                <a:cubicBezTo>
                  <a:pt x="345571" y="1183771"/>
                  <a:pt x="313116" y="1167544"/>
                  <a:pt x="370115" y="1186542"/>
                </a:cubicBezTo>
                <a:cubicBezTo>
                  <a:pt x="388258" y="1201056"/>
                  <a:pt x="407273" y="1214542"/>
                  <a:pt x="424543" y="1230085"/>
                </a:cubicBezTo>
                <a:cubicBezTo>
                  <a:pt x="443614" y="1247249"/>
                  <a:pt x="458446" y="1269119"/>
                  <a:pt x="478972" y="1284514"/>
                </a:cubicBezTo>
                <a:cubicBezTo>
                  <a:pt x="494287" y="1296000"/>
                  <a:pt x="573946" y="1305786"/>
                  <a:pt x="576943" y="1306285"/>
                </a:cubicBezTo>
                <a:cubicBezTo>
                  <a:pt x="650453" y="1330789"/>
                  <a:pt x="559976" y="1302516"/>
                  <a:pt x="674915" y="1328057"/>
                </a:cubicBezTo>
                <a:cubicBezTo>
                  <a:pt x="686116" y="1330546"/>
                  <a:pt x="696254" y="1337056"/>
                  <a:pt x="707572" y="1338942"/>
                </a:cubicBezTo>
                <a:cubicBezTo>
                  <a:pt x="744324" y="1345067"/>
                  <a:pt x="896080" y="1358059"/>
                  <a:pt x="925286" y="1360714"/>
                </a:cubicBezTo>
                <a:cubicBezTo>
                  <a:pt x="1037391" y="1388741"/>
                  <a:pt x="896873" y="1356348"/>
                  <a:pt x="1132115" y="1382485"/>
                </a:cubicBezTo>
                <a:cubicBezTo>
                  <a:pt x="1143519" y="1383752"/>
                  <a:pt x="1153739" y="1390219"/>
                  <a:pt x="1164772" y="1393371"/>
                </a:cubicBezTo>
                <a:cubicBezTo>
                  <a:pt x="1179157" y="1397481"/>
                  <a:pt x="1193930" y="1400147"/>
                  <a:pt x="1208315" y="1404257"/>
                </a:cubicBezTo>
                <a:cubicBezTo>
                  <a:pt x="1246381" y="1415133"/>
                  <a:pt x="1249301" y="1422340"/>
                  <a:pt x="1295400" y="1426028"/>
                </a:cubicBezTo>
                <a:cubicBezTo>
                  <a:pt x="1367831" y="1431823"/>
                  <a:pt x="1440543" y="1433285"/>
                  <a:pt x="1513115" y="1436914"/>
                </a:cubicBezTo>
                <a:cubicBezTo>
                  <a:pt x="1587765" y="1461798"/>
                  <a:pt x="1495112" y="1432413"/>
                  <a:pt x="1600200" y="1458685"/>
                </a:cubicBezTo>
                <a:cubicBezTo>
                  <a:pt x="1611332" y="1461468"/>
                  <a:pt x="1621656" y="1467082"/>
                  <a:pt x="1632857" y="1469571"/>
                </a:cubicBezTo>
                <a:cubicBezTo>
                  <a:pt x="1688106" y="1481849"/>
                  <a:pt x="1752269" y="1485866"/>
                  <a:pt x="1807029" y="1491342"/>
                </a:cubicBezTo>
                <a:cubicBezTo>
                  <a:pt x="1944143" y="1537048"/>
                  <a:pt x="1817500" y="1498273"/>
                  <a:pt x="2166257" y="1513114"/>
                </a:cubicBezTo>
                <a:cubicBezTo>
                  <a:pt x="2227994" y="1515741"/>
                  <a:pt x="2289629" y="1520371"/>
                  <a:pt x="2351315" y="1524000"/>
                </a:cubicBezTo>
                <a:cubicBezTo>
                  <a:pt x="2365829" y="1527628"/>
                  <a:pt x="2380472" y="1530775"/>
                  <a:pt x="2394857" y="1534885"/>
                </a:cubicBezTo>
                <a:cubicBezTo>
                  <a:pt x="2405890" y="1538037"/>
                  <a:pt x="2416313" y="1543282"/>
                  <a:pt x="2427515" y="1545771"/>
                </a:cubicBezTo>
                <a:cubicBezTo>
                  <a:pt x="2449061" y="1550559"/>
                  <a:pt x="2471113" y="1552709"/>
                  <a:pt x="2492829" y="1556657"/>
                </a:cubicBezTo>
                <a:cubicBezTo>
                  <a:pt x="2511032" y="1559967"/>
                  <a:pt x="2529196" y="1563528"/>
                  <a:pt x="2547257" y="1567542"/>
                </a:cubicBezTo>
                <a:cubicBezTo>
                  <a:pt x="2561862" y="1570787"/>
                  <a:pt x="2576129" y="1575494"/>
                  <a:pt x="2590800" y="1578428"/>
                </a:cubicBezTo>
                <a:cubicBezTo>
                  <a:pt x="2612443" y="1582757"/>
                  <a:pt x="2634343" y="1585685"/>
                  <a:pt x="2656115" y="1589314"/>
                </a:cubicBezTo>
                <a:cubicBezTo>
                  <a:pt x="2682675" y="1598167"/>
                  <a:pt x="2700328" y="1600870"/>
                  <a:pt x="2721429" y="1621971"/>
                </a:cubicBezTo>
                <a:cubicBezTo>
                  <a:pt x="2762717" y="1663259"/>
                  <a:pt x="2727528" y="1643020"/>
                  <a:pt x="2754086" y="1687285"/>
                </a:cubicBezTo>
                <a:cubicBezTo>
                  <a:pt x="2759366" y="1696086"/>
                  <a:pt x="2768600" y="1701800"/>
                  <a:pt x="2775857" y="1709057"/>
                </a:cubicBezTo>
                <a:lnTo>
                  <a:pt x="2797629" y="1774371"/>
                </a:lnTo>
                <a:lnTo>
                  <a:pt x="2808515" y="1807028"/>
                </a:lnTo>
                <a:cubicBezTo>
                  <a:pt x="2812143" y="1875971"/>
                  <a:pt x="2811174" y="1945310"/>
                  <a:pt x="2819400" y="2013857"/>
                </a:cubicBezTo>
                <a:cubicBezTo>
                  <a:pt x="2822134" y="2036643"/>
                  <a:pt x="2833915" y="2057400"/>
                  <a:pt x="2841172" y="2079171"/>
                </a:cubicBezTo>
                <a:lnTo>
                  <a:pt x="2852057" y="2111828"/>
                </a:lnTo>
                <a:lnTo>
                  <a:pt x="2862943" y="2144485"/>
                </a:lnTo>
                <a:cubicBezTo>
                  <a:pt x="2879123" y="3131413"/>
                  <a:pt x="2873829" y="2587141"/>
                  <a:pt x="2873829" y="3777342"/>
                </a:cubicBezTo>
              </a:path>
            </a:pathLst>
          </a:cu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75" name="Text Box 18"/>
          <p:cNvSpPr txBox="1">
            <a:spLocks noChangeArrowheads="1"/>
          </p:cNvSpPr>
          <p:nvPr/>
        </p:nvSpPr>
        <p:spPr bwMode="auto">
          <a:xfrm>
            <a:off x="3810000" y="60960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76" name="Text Box 18"/>
          <p:cNvSpPr txBox="1">
            <a:spLocks noChangeArrowheads="1"/>
          </p:cNvSpPr>
          <p:nvPr/>
        </p:nvSpPr>
        <p:spPr bwMode="auto">
          <a:xfrm>
            <a:off x="1752600" y="6172200"/>
            <a:ext cx="1352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Path dies…</a:t>
            </a:r>
          </a:p>
        </p:txBody>
      </p:sp>
      <p:sp>
        <p:nvSpPr>
          <p:cNvPr id="14377" name="Line 23"/>
          <p:cNvSpPr>
            <a:spLocks noChangeShapeType="1"/>
          </p:cNvSpPr>
          <p:nvPr/>
        </p:nvSpPr>
        <p:spPr bwMode="auto">
          <a:xfrm>
            <a:off x="2133600" y="2209800"/>
            <a:ext cx="0" cy="304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2A49F-391D-4E73-BEE7-141AA2DC2E75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Principles about IDs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Theorem 1:</a:t>
            </a:r>
            <a:r>
              <a:rPr lang="en-US" sz="2800" smtClean="0"/>
              <a:t> If for a PDA, </a:t>
            </a:r>
            <a:br>
              <a:rPr lang="en-US" sz="2800" smtClean="0"/>
            </a:br>
            <a:r>
              <a:rPr lang="en-US" sz="2800" smtClean="0">
                <a:solidFill>
                  <a:schemeClr val="hlink"/>
                </a:solidFill>
              </a:rPr>
              <a:t>(q, x, A) |---* (p, y, B)</a:t>
            </a:r>
            <a:r>
              <a:rPr lang="en-US" sz="2800" smtClean="0"/>
              <a:t>, then for any string </a:t>
            </a:r>
            <a:br>
              <a:rPr lang="en-US" sz="2800" smtClean="0"/>
            </a:br>
            <a:r>
              <a:rPr lang="en-US" sz="2800" smtClean="0"/>
              <a:t>w </a:t>
            </a:r>
            <a:r>
              <a:rPr lang="en-US" sz="2800" smtClean="0">
                <a:sym typeface="Symbol" pitchFamily="28" charset="2"/>
              </a:rPr>
              <a:t></a:t>
            </a:r>
            <a:r>
              <a:rPr lang="en-US" sz="2800" smtClean="0"/>
              <a:t> ∑* and </a:t>
            </a:r>
            <a:r>
              <a:rPr lang="en-US" sz="2800" smtClean="0">
                <a:solidFill>
                  <a:schemeClr val="folHlink"/>
                </a:solidFill>
                <a:sym typeface="Symbol" pitchFamily="28" charset="2"/>
              </a:rPr>
              <a:t></a:t>
            </a:r>
            <a:r>
              <a:rPr lang="en-US" sz="2800" smtClean="0"/>
              <a:t> </a:t>
            </a:r>
            <a:r>
              <a:rPr lang="en-US" sz="2800" smtClean="0">
                <a:sym typeface="Symbol" pitchFamily="28" charset="2"/>
              </a:rPr>
              <a:t></a:t>
            </a:r>
            <a:r>
              <a:rPr lang="en-US" sz="2800" smtClean="0"/>
              <a:t> </a:t>
            </a:r>
            <a:r>
              <a:rPr lang="en-US" sz="2800" smtClean="0">
                <a:sym typeface="Symbol" pitchFamily="28" charset="2"/>
              </a:rPr>
              <a:t></a:t>
            </a:r>
            <a:r>
              <a:rPr lang="en-US" sz="2800" smtClean="0"/>
              <a:t>*, it is also true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(</a:t>
            </a:r>
            <a:r>
              <a:rPr lang="en-US" sz="2400" smtClean="0">
                <a:solidFill>
                  <a:srgbClr val="FF0000"/>
                </a:solidFill>
              </a:rPr>
              <a:t>q, x </a:t>
            </a:r>
            <a:r>
              <a:rPr lang="en-US" sz="2400" smtClean="0">
                <a:solidFill>
                  <a:schemeClr val="folHlink"/>
                </a:solidFill>
              </a:rPr>
              <a:t>w, </a:t>
            </a:r>
            <a:r>
              <a:rPr lang="en-US" sz="2400" smtClean="0">
                <a:solidFill>
                  <a:srgbClr val="FF0000"/>
                </a:solidFill>
              </a:rPr>
              <a:t>A</a:t>
            </a:r>
            <a:r>
              <a:rPr lang="en-US" sz="2400" smtClean="0">
                <a:solidFill>
                  <a:schemeClr val="folHlink"/>
                </a:solidFill>
              </a:rPr>
              <a:t> </a:t>
            </a:r>
            <a:r>
              <a:rPr lang="en-US" sz="2400" smtClean="0">
                <a:solidFill>
                  <a:schemeClr val="folHlink"/>
                </a:solidFill>
                <a:sym typeface="Symbol" pitchFamily="28" charset="2"/>
              </a:rPr>
              <a:t></a:t>
            </a:r>
            <a:r>
              <a:rPr lang="en-US" sz="2400" smtClean="0">
                <a:solidFill>
                  <a:schemeClr val="folHlink"/>
                </a:solidFill>
              </a:rPr>
              <a:t>) |---* (</a:t>
            </a:r>
            <a:r>
              <a:rPr lang="en-US" sz="2400" smtClean="0">
                <a:solidFill>
                  <a:srgbClr val="FF0000"/>
                </a:solidFill>
              </a:rPr>
              <a:t>p</a:t>
            </a:r>
            <a:r>
              <a:rPr lang="en-US" sz="2400" smtClean="0">
                <a:solidFill>
                  <a:schemeClr val="folHlink"/>
                </a:solidFill>
              </a:rPr>
              <a:t>, </a:t>
            </a:r>
            <a:r>
              <a:rPr lang="en-US" sz="2400" smtClean="0">
                <a:solidFill>
                  <a:srgbClr val="FF0000"/>
                </a:solidFill>
              </a:rPr>
              <a:t>y </a:t>
            </a:r>
            <a:r>
              <a:rPr lang="en-US" sz="2400" smtClean="0">
                <a:solidFill>
                  <a:schemeClr val="folHlink"/>
                </a:solidFill>
              </a:rPr>
              <a:t>w, </a:t>
            </a:r>
            <a:r>
              <a:rPr lang="en-US" sz="2400" smtClean="0">
                <a:solidFill>
                  <a:srgbClr val="FF0000"/>
                </a:solidFill>
              </a:rPr>
              <a:t>B</a:t>
            </a:r>
            <a:r>
              <a:rPr lang="en-US" sz="2400" smtClean="0">
                <a:solidFill>
                  <a:schemeClr val="folHlink"/>
                </a:solidFill>
              </a:rPr>
              <a:t> </a:t>
            </a:r>
            <a:r>
              <a:rPr lang="en-US" sz="2400" smtClean="0">
                <a:solidFill>
                  <a:schemeClr val="folHlink"/>
                </a:solidFill>
                <a:sym typeface="Symbol" pitchFamily="28" charset="2"/>
              </a:rPr>
              <a:t></a:t>
            </a:r>
            <a:r>
              <a:rPr lang="en-US" sz="2400" smtClean="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Theorem 2: </a:t>
            </a:r>
            <a:r>
              <a:rPr lang="en-US" sz="2800" smtClean="0"/>
              <a:t>If for a PDA, </a:t>
            </a:r>
            <a:br>
              <a:rPr lang="en-US" sz="2800" smtClean="0"/>
            </a:br>
            <a:r>
              <a:rPr lang="en-US" sz="2800" smtClean="0">
                <a:solidFill>
                  <a:schemeClr val="folHlink"/>
                </a:solidFill>
              </a:rPr>
              <a:t>(</a:t>
            </a:r>
            <a:r>
              <a:rPr lang="en-US" sz="2800" smtClean="0">
                <a:solidFill>
                  <a:srgbClr val="FF0000"/>
                </a:solidFill>
              </a:rPr>
              <a:t>q, x </a:t>
            </a:r>
            <a:r>
              <a:rPr lang="en-US" sz="2800" smtClean="0">
                <a:solidFill>
                  <a:schemeClr val="folHlink"/>
                </a:solidFill>
              </a:rPr>
              <a:t>w, </a:t>
            </a:r>
            <a:r>
              <a:rPr lang="en-US" sz="2800" smtClean="0">
                <a:solidFill>
                  <a:srgbClr val="FF0000"/>
                </a:solidFill>
              </a:rPr>
              <a:t>A</a:t>
            </a:r>
            <a:r>
              <a:rPr lang="en-US" sz="2800" smtClean="0">
                <a:solidFill>
                  <a:schemeClr val="folHlink"/>
                </a:solidFill>
              </a:rPr>
              <a:t>) |---* (</a:t>
            </a:r>
            <a:r>
              <a:rPr lang="en-US" sz="2800" smtClean="0">
                <a:solidFill>
                  <a:srgbClr val="FF0000"/>
                </a:solidFill>
              </a:rPr>
              <a:t>p, y </a:t>
            </a:r>
            <a:r>
              <a:rPr lang="en-US" sz="2800" smtClean="0">
                <a:solidFill>
                  <a:schemeClr val="folHlink"/>
                </a:solidFill>
              </a:rPr>
              <a:t>w, </a:t>
            </a:r>
            <a:r>
              <a:rPr lang="en-US" sz="2800" smtClean="0">
                <a:solidFill>
                  <a:srgbClr val="FF0000"/>
                </a:solidFill>
              </a:rPr>
              <a:t>B</a:t>
            </a:r>
            <a:r>
              <a:rPr lang="en-US" sz="2800" smtClean="0">
                <a:solidFill>
                  <a:schemeClr val="folHlink"/>
                </a:solidFill>
              </a:rPr>
              <a:t>)</a:t>
            </a:r>
            <a:r>
              <a:rPr lang="en-US" sz="2800" smtClean="0"/>
              <a:t>, then it is also true that: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(q, x, A) |---* (p, y, B)</a:t>
            </a:r>
            <a:r>
              <a:rPr lang="en-US" sz="240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BF432D-B774-4403-B665-BB9D1C3E563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Acceptance by…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u="sng" smtClean="0"/>
              <a:t>PDAs that accept by </a:t>
            </a:r>
            <a:r>
              <a:rPr lang="en-US" sz="2800" b="1" i="1" u="sng" smtClean="0"/>
              <a:t>final state</a:t>
            </a:r>
            <a:r>
              <a:rPr lang="en-US" sz="2800" i="1" u="sng" smtClean="0"/>
              <a:t>:</a:t>
            </a:r>
            <a:endParaRPr lang="en-US" sz="28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a PDA P, the language accepted by P, denoted by </a:t>
            </a:r>
            <a:r>
              <a:rPr lang="en-US" sz="2400" smtClean="0">
                <a:solidFill>
                  <a:schemeClr val="folHlink"/>
                </a:solidFill>
              </a:rPr>
              <a:t>L(P)</a:t>
            </a:r>
            <a:r>
              <a:rPr lang="en-US" sz="2400" smtClean="0"/>
              <a:t> by </a:t>
            </a:r>
            <a:r>
              <a:rPr lang="en-US" sz="2400" i="1" smtClean="0"/>
              <a:t>final state</a:t>
            </a:r>
            <a:r>
              <a:rPr lang="en-US" sz="2400" smtClean="0"/>
              <a:t>, 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folHlink"/>
                </a:solidFill>
              </a:rPr>
              <a:t>{w | (q</a:t>
            </a:r>
            <a:r>
              <a:rPr lang="en-US" sz="2000" baseline="-25000" smtClean="0">
                <a:solidFill>
                  <a:schemeClr val="folHlink"/>
                </a:solidFill>
              </a:rPr>
              <a:t>0</a:t>
            </a:r>
            <a:r>
              <a:rPr lang="en-US" sz="2000" smtClean="0">
                <a:solidFill>
                  <a:schemeClr val="folHlink"/>
                </a:solidFill>
              </a:rPr>
              <a:t>,w,Z</a:t>
            </a:r>
            <a:r>
              <a:rPr lang="en-US" sz="2000" baseline="-25000" smtClean="0">
                <a:solidFill>
                  <a:schemeClr val="folHlink"/>
                </a:solidFill>
              </a:rPr>
              <a:t>0</a:t>
            </a:r>
            <a:r>
              <a:rPr lang="en-US" sz="2000" smtClean="0">
                <a:solidFill>
                  <a:schemeClr val="folHlink"/>
                </a:solidFill>
              </a:rPr>
              <a:t>) |---* (q,</a:t>
            </a:r>
            <a:r>
              <a:rPr lang="en-US" sz="2000" smtClean="0">
                <a:solidFill>
                  <a:schemeClr val="fol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folHlink"/>
                </a:solidFill>
              </a:rPr>
              <a:t>, A) }</a:t>
            </a:r>
            <a:r>
              <a:rPr lang="en-US" sz="2000" smtClean="0"/>
              <a:t>, s.t., q </a:t>
            </a:r>
            <a:r>
              <a:rPr lang="en-US" sz="2000" smtClean="0">
                <a:sym typeface="Symbol" pitchFamily="28" charset="2"/>
              </a:rPr>
              <a:t></a:t>
            </a:r>
            <a:r>
              <a:rPr lang="en-US" sz="2000" smtClean="0"/>
              <a:t> F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i="1" u="sng" smtClean="0"/>
              <a:t>PDAs that accept by </a:t>
            </a:r>
            <a:r>
              <a:rPr lang="en-US" sz="2800" b="1" i="1" u="sng" smtClean="0"/>
              <a:t>empty stack</a:t>
            </a:r>
            <a:r>
              <a:rPr lang="en-US" sz="2800" i="1" u="sng" smtClean="0"/>
              <a:t>:</a:t>
            </a:r>
            <a:endParaRPr lang="en-US" sz="28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 a PDA P, the language accepted by P, denoted by </a:t>
            </a:r>
            <a:r>
              <a:rPr lang="en-US" sz="2400" smtClean="0">
                <a:solidFill>
                  <a:schemeClr val="hlink"/>
                </a:solidFill>
              </a:rPr>
              <a:t>N(P)</a:t>
            </a:r>
            <a:r>
              <a:rPr lang="en-US" sz="2400" smtClean="0"/>
              <a:t> by </a:t>
            </a:r>
            <a:r>
              <a:rPr lang="en-US" sz="2400" i="1" smtClean="0"/>
              <a:t>empty stack</a:t>
            </a:r>
            <a:r>
              <a:rPr lang="en-US" sz="2400" smtClean="0"/>
              <a:t>, 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chemeClr val="hlink"/>
                </a:solidFill>
              </a:rPr>
              <a:t>{w | (q</a:t>
            </a:r>
            <a:r>
              <a:rPr lang="en-US" sz="2000" baseline="-25000" smtClean="0">
                <a:solidFill>
                  <a:schemeClr val="hlink"/>
                </a:solidFill>
              </a:rPr>
              <a:t>0</a:t>
            </a:r>
            <a:r>
              <a:rPr lang="en-US" sz="2000" smtClean="0">
                <a:solidFill>
                  <a:schemeClr val="hlink"/>
                </a:solidFill>
              </a:rPr>
              <a:t>,w,Z</a:t>
            </a:r>
            <a:r>
              <a:rPr lang="en-US" sz="2000" baseline="-25000" smtClean="0">
                <a:solidFill>
                  <a:schemeClr val="hlink"/>
                </a:solidFill>
              </a:rPr>
              <a:t>0</a:t>
            </a:r>
            <a:r>
              <a:rPr lang="en-US" sz="2000" smtClean="0">
                <a:solidFill>
                  <a:schemeClr val="hlink"/>
                </a:solidFill>
              </a:rPr>
              <a:t>) |---* (q, </a:t>
            </a:r>
            <a:r>
              <a:rPr lang="en-US" sz="2000" smtClean="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hlink"/>
                </a:solidFill>
              </a:rPr>
              <a:t>, </a:t>
            </a:r>
            <a:r>
              <a:rPr lang="en-US" sz="2000" smtClean="0">
                <a:solidFill>
                  <a:schemeClr val="hlink"/>
                </a:solidFill>
                <a:sym typeface="Symbol" pitchFamily="28" charset="2"/>
              </a:rPr>
              <a:t></a:t>
            </a:r>
            <a:r>
              <a:rPr lang="en-US" sz="2000" smtClean="0">
                <a:solidFill>
                  <a:schemeClr val="hlink"/>
                </a:solidFill>
              </a:rPr>
              <a:t>) }</a:t>
            </a:r>
            <a:r>
              <a:rPr lang="en-US" sz="2000" smtClean="0"/>
              <a:t>, for any q </a:t>
            </a:r>
            <a:r>
              <a:rPr lang="en-US" sz="2000" smtClean="0">
                <a:sym typeface="Symbol" pitchFamily="28" charset="2"/>
              </a:rPr>
              <a:t></a:t>
            </a:r>
            <a:r>
              <a:rPr lang="en-US" sz="2000" smtClean="0"/>
              <a:t> Q.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794500" y="2895600"/>
            <a:ext cx="1987550" cy="83026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/>
              <a:t>Checklist:</a:t>
            </a:r>
            <a:endParaRPr lang="en-US" sz="1600"/>
          </a:p>
          <a:p>
            <a:r>
              <a:rPr lang="en-US" sz="1600"/>
              <a:t>  - input exhausted?</a:t>
            </a:r>
          </a:p>
          <a:p>
            <a:r>
              <a:rPr lang="en-US" sz="1600"/>
              <a:t>  - in a final state?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172200" y="6027738"/>
            <a:ext cx="2185988" cy="830262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/>
              <a:t>Checklist:</a:t>
            </a:r>
            <a:endParaRPr lang="en-US" sz="1600"/>
          </a:p>
          <a:p>
            <a:r>
              <a:rPr lang="en-US" sz="1600"/>
              <a:t>  - input exhausted?</a:t>
            </a:r>
          </a:p>
          <a:p>
            <a:r>
              <a:rPr lang="en-US" sz="1600"/>
              <a:t>  - is the stack empty?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228600" y="0"/>
            <a:ext cx="664210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 are two types of PDAs that one can design: </a:t>
            </a:r>
          </a:p>
          <a:p>
            <a:r>
              <a:rPr lang="en-US"/>
              <a:t>	those that accept by </a:t>
            </a:r>
            <a:r>
              <a:rPr lang="en-US" u="sng"/>
              <a:t>final state</a:t>
            </a:r>
            <a:r>
              <a:rPr lang="en-US"/>
              <a:t> or by </a:t>
            </a:r>
            <a:r>
              <a:rPr lang="en-US" u="sng"/>
              <a:t>empty stack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6019800"/>
            <a:ext cx="6080125" cy="708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Does a PDA that accepts by </a:t>
            </a:r>
            <a:r>
              <a:rPr lang="en-US" u="sng" dirty="0"/>
              <a:t>empty stack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need any final state specified in the design?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  <p:bldP spid="14341" grpId="0" animBg="1"/>
      <p:bldP spid="1434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L of balanced parenthesis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9DE23-20F8-4E02-8F7A-49C391419437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2" name="Oval 12"/>
          <p:cNvSpPr>
            <a:spLocks noChangeArrowheads="1"/>
          </p:cNvSpPr>
          <p:nvPr/>
        </p:nvSpPr>
        <p:spPr bwMode="auto">
          <a:xfrm>
            <a:off x="1800225" y="44799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7413" name="Line 13"/>
          <p:cNvSpPr>
            <a:spLocks noChangeShapeType="1"/>
          </p:cNvSpPr>
          <p:nvPr/>
        </p:nvSpPr>
        <p:spPr bwMode="auto">
          <a:xfrm flipV="1">
            <a:off x="1066800" y="4632325"/>
            <a:ext cx="7334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Freeform 14"/>
          <p:cNvSpPr>
            <a:spLocks/>
          </p:cNvSpPr>
          <p:nvPr/>
        </p:nvSpPr>
        <p:spPr bwMode="auto">
          <a:xfrm>
            <a:off x="1622425" y="4098925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Text Box 16"/>
          <p:cNvSpPr txBox="1">
            <a:spLocks noChangeArrowheads="1"/>
          </p:cNvSpPr>
          <p:nvPr/>
        </p:nvSpPr>
        <p:spPr bwMode="auto">
          <a:xfrm>
            <a:off x="1674813" y="3200400"/>
            <a:ext cx="99218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(,Z</a:t>
            </a:r>
            <a:r>
              <a:rPr lang="en-US" sz="1600" baseline="-25000"/>
              <a:t>0 </a:t>
            </a:r>
            <a:r>
              <a:rPr lang="en-US" sz="1600"/>
              <a:t>/ ( Z</a:t>
            </a:r>
            <a:r>
              <a:rPr lang="en-US" sz="1600" baseline="-25000"/>
              <a:t>0</a:t>
            </a:r>
          </a:p>
          <a:p>
            <a:r>
              <a:rPr lang="en-US" sz="1600"/>
              <a:t>(,( / ( (</a:t>
            </a:r>
            <a:endParaRPr lang="en-US" sz="1600" baseline="-25000"/>
          </a:p>
          <a:p>
            <a:r>
              <a:rPr lang="en-US" sz="1600"/>
              <a:t>), ( / </a:t>
            </a:r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 </a:t>
            </a:r>
            <a:endParaRPr lang="en-US" sz="1600" baseline="-25000"/>
          </a:p>
        </p:txBody>
      </p:sp>
      <p:sp>
        <p:nvSpPr>
          <p:cNvPr id="17416" name="Text Box 15"/>
          <p:cNvSpPr txBox="1">
            <a:spLocks noChangeArrowheads="1"/>
          </p:cNvSpPr>
          <p:nvPr/>
        </p:nvSpPr>
        <p:spPr bwMode="auto">
          <a:xfrm>
            <a:off x="914400" y="4357688"/>
            <a:ext cx="5857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start</a:t>
            </a:r>
          </a:p>
        </p:txBody>
      </p:sp>
      <p:sp>
        <p:nvSpPr>
          <p:cNvPr id="17417" name="Line 19"/>
          <p:cNvSpPr>
            <a:spLocks noChangeShapeType="1"/>
          </p:cNvSpPr>
          <p:nvPr/>
        </p:nvSpPr>
        <p:spPr bwMode="auto">
          <a:xfrm flipV="1">
            <a:off x="2162175" y="4640263"/>
            <a:ext cx="885825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Oval 20"/>
          <p:cNvSpPr>
            <a:spLocks noChangeArrowheads="1"/>
          </p:cNvSpPr>
          <p:nvPr/>
        </p:nvSpPr>
        <p:spPr bwMode="auto">
          <a:xfrm>
            <a:off x="3048000" y="4411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Oval 21"/>
          <p:cNvSpPr>
            <a:spLocks noChangeArrowheads="1"/>
          </p:cNvSpPr>
          <p:nvPr/>
        </p:nvSpPr>
        <p:spPr bwMode="auto">
          <a:xfrm>
            <a:off x="3124200" y="4487863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>
                <a:solidFill>
                  <a:srgbClr val="FF0000"/>
                </a:solidFill>
              </a:rPr>
              <a:t>q</a:t>
            </a:r>
            <a:r>
              <a:rPr lang="en-US" sz="1600" b="1" baseline="-25000">
                <a:solidFill>
                  <a:srgbClr val="FF0000"/>
                </a:solidFill>
              </a:rPr>
              <a:t>1</a:t>
            </a:r>
            <a:endParaRPr lang="en-US" sz="1600" b="1">
              <a:solidFill>
                <a:srgbClr val="FF0000"/>
              </a:solidFill>
            </a:endParaRPr>
          </a:p>
        </p:txBody>
      </p:sp>
      <p:sp>
        <p:nvSpPr>
          <p:cNvPr id="17420" name="Text Box 23"/>
          <p:cNvSpPr txBox="1">
            <a:spLocks noChangeArrowheads="1"/>
          </p:cNvSpPr>
          <p:nvPr/>
        </p:nvSpPr>
        <p:spPr bwMode="auto">
          <a:xfrm>
            <a:off x="2298700" y="4267200"/>
            <a:ext cx="906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7421" name="Text Box 23"/>
          <p:cNvSpPr txBox="1">
            <a:spLocks noChangeArrowheads="1"/>
          </p:cNvSpPr>
          <p:nvPr/>
        </p:nvSpPr>
        <p:spPr bwMode="auto">
          <a:xfrm>
            <a:off x="914400" y="4691063"/>
            <a:ext cx="906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,Z</a:t>
            </a:r>
            <a:r>
              <a:rPr lang="en-US" sz="1600" baseline="-25000"/>
              <a:t>0</a:t>
            </a:r>
            <a:r>
              <a:rPr lang="en-US" sz="1600"/>
              <a:t>/ Z</a:t>
            </a:r>
            <a:r>
              <a:rPr lang="en-US" sz="1600" baseline="-25000"/>
              <a:t>0</a:t>
            </a:r>
            <a:r>
              <a:rPr lang="en-US" sz="1600"/>
              <a:t> </a:t>
            </a:r>
            <a:endParaRPr lang="en-US" sz="1600">
              <a:latin typeface="ヒラギノ角ゴ Pro W3" pitchFamily="28" charset="-128"/>
            </a:endParaRPr>
          </a:p>
        </p:txBody>
      </p:sp>
      <p:sp>
        <p:nvSpPr>
          <p:cNvPr id="17422" name="TextBox 26"/>
          <p:cNvSpPr txBox="1">
            <a:spLocks noChangeArrowheads="1"/>
          </p:cNvSpPr>
          <p:nvPr/>
        </p:nvSpPr>
        <p:spPr bwMode="auto">
          <a:xfrm>
            <a:off x="762000" y="2514600"/>
            <a:ext cx="36591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PDA that accepts by final state</a:t>
            </a:r>
          </a:p>
        </p:txBody>
      </p:sp>
      <p:cxnSp>
        <p:nvCxnSpPr>
          <p:cNvPr id="17423" name="Straight Connector 28"/>
          <p:cNvCxnSpPr>
            <a:cxnSpLocks noChangeShapeType="1"/>
          </p:cNvCxnSpPr>
          <p:nvPr/>
        </p:nvCxnSpPr>
        <p:spPr bwMode="auto">
          <a:xfrm>
            <a:off x="4572000" y="2057400"/>
            <a:ext cx="0" cy="3505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876800" y="2209800"/>
            <a:ext cx="2892425" cy="2928938"/>
            <a:chOff x="4876800" y="2590800"/>
            <a:chExt cx="2892735" cy="2548354"/>
          </a:xfrm>
        </p:grpSpPr>
        <p:grpSp>
          <p:nvGrpSpPr>
            <p:cNvPr id="17428" name="Group 30"/>
            <p:cNvGrpSpPr>
              <a:grpSpLocks/>
            </p:cNvGrpSpPr>
            <p:nvPr/>
          </p:nvGrpSpPr>
          <p:grpSpPr bwMode="auto">
            <a:xfrm>
              <a:off x="4876800" y="2590800"/>
              <a:ext cx="2892735" cy="2346325"/>
              <a:chOff x="4876800" y="2590800"/>
              <a:chExt cx="2892735" cy="2346325"/>
            </a:xfrm>
          </p:grpSpPr>
          <p:sp>
            <p:nvSpPr>
              <p:cNvPr id="17430" name="Oval 6"/>
              <p:cNvSpPr>
                <a:spLocks noChangeArrowheads="1"/>
              </p:cNvSpPr>
              <p:nvPr/>
            </p:nvSpPr>
            <p:spPr bwMode="auto">
              <a:xfrm>
                <a:off x="6530975" y="4556125"/>
                <a:ext cx="381000" cy="3810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endParaRPr lang="en-US" sz="1600"/>
              </a:p>
            </p:txBody>
          </p:sp>
          <p:sp>
            <p:nvSpPr>
              <p:cNvPr id="17431" name="Line 8"/>
              <p:cNvSpPr>
                <a:spLocks noChangeShapeType="1"/>
              </p:cNvSpPr>
              <p:nvPr/>
            </p:nvSpPr>
            <p:spPr bwMode="auto">
              <a:xfrm>
                <a:off x="5997575" y="4708525"/>
                <a:ext cx="533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2" name="Freeform 9"/>
              <p:cNvSpPr>
                <a:spLocks/>
              </p:cNvSpPr>
              <p:nvPr/>
            </p:nvSpPr>
            <p:spPr bwMode="auto">
              <a:xfrm>
                <a:off x="6353175" y="4175125"/>
                <a:ext cx="673100" cy="457200"/>
              </a:xfrm>
              <a:custGeom>
                <a:avLst/>
                <a:gdLst>
                  <a:gd name="T0" fmla="*/ 2147483647 w 424"/>
                  <a:gd name="T1" fmla="*/ 2147483647 h 288"/>
                  <a:gd name="T2" fmla="*/ 2147483647 w 424"/>
                  <a:gd name="T3" fmla="*/ 2147483647 h 288"/>
                  <a:gd name="T4" fmla="*/ 2147483647 w 424"/>
                  <a:gd name="T5" fmla="*/ 0 h 288"/>
                  <a:gd name="T6" fmla="*/ 2147483647 w 424"/>
                  <a:gd name="T7" fmla="*/ 2147483647 h 288"/>
                  <a:gd name="T8" fmla="*/ 2147483647 w 424"/>
                  <a:gd name="T9" fmla="*/ 2147483647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4"/>
                  <a:gd name="T16" fmla="*/ 0 h 288"/>
                  <a:gd name="T17" fmla="*/ 424 w 42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4" h="288">
                    <a:moveTo>
                      <a:pt x="112" y="288"/>
                    </a:moveTo>
                    <a:cubicBezTo>
                      <a:pt x="56" y="240"/>
                      <a:pt x="0" y="192"/>
                      <a:pt x="16" y="144"/>
                    </a:cubicBezTo>
                    <a:cubicBezTo>
                      <a:pt x="32" y="96"/>
                      <a:pt x="144" y="0"/>
                      <a:pt x="208" y="0"/>
                    </a:cubicBezTo>
                    <a:cubicBezTo>
                      <a:pt x="272" y="0"/>
                      <a:pt x="376" y="96"/>
                      <a:pt x="400" y="144"/>
                    </a:cubicBezTo>
                    <a:cubicBezTo>
                      <a:pt x="424" y="192"/>
                      <a:pt x="388" y="240"/>
                      <a:pt x="352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Text Box 10"/>
              <p:cNvSpPr txBox="1">
                <a:spLocks noChangeArrowheads="1"/>
              </p:cNvSpPr>
              <p:nvPr/>
            </p:nvSpPr>
            <p:spPr bwMode="auto">
              <a:xfrm>
                <a:off x="5715000" y="4365625"/>
                <a:ext cx="585417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start</a:t>
                </a:r>
              </a:p>
            </p:txBody>
          </p:sp>
          <p:sp>
            <p:nvSpPr>
              <p:cNvPr id="17434" name="Text Box 11"/>
              <p:cNvSpPr txBox="1">
                <a:spLocks noChangeArrowheads="1"/>
              </p:cNvSpPr>
              <p:nvPr/>
            </p:nvSpPr>
            <p:spPr bwMode="auto">
              <a:xfrm>
                <a:off x="6382791" y="3124200"/>
                <a:ext cx="994183" cy="1077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(,Z</a:t>
                </a:r>
                <a:r>
                  <a:rPr lang="en-US" sz="1600" baseline="-25000"/>
                  <a:t>0 </a:t>
                </a:r>
                <a:r>
                  <a:rPr lang="en-US" sz="1600"/>
                  <a:t>/ ( Z</a:t>
                </a:r>
                <a:r>
                  <a:rPr lang="en-US" sz="1600" baseline="-25000"/>
                  <a:t>0</a:t>
                </a:r>
              </a:p>
              <a:p>
                <a:r>
                  <a:rPr lang="en-US" sz="1600"/>
                  <a:t>(, (</a:t>
                </a:r>
                <a:r>
                  <a:rPr lang="en-US" sz="1600" baseline="-25000"/>
                  <a:t> </a:t>
                </a:r>
                <a:r>
                  <a:rPr lang="en-US" sz="1600"/>
                  <a:t>/ ( (</a:t>
                </a:r>
                <a:endParaRPr lang="en-US" sz="1600" baseline="-25000"/>
              </a:p>
              <a:p>
                <a:r>
                  <a:rPr lang="en-US" sz="1600"/>
                  <a:t>), (</a:t>
                </a:r>
                <a:r>
                  <a:rPr lang="en-US" sz="1600" baseline="-25000"/>
                  <a:t> </a:t>
                </a:r>
                <a:r>
                  <a:rPr lang="en-US" sz="1600"/>
                  <a:t>/ </a:t>
                </a:r>
                <a:r>
                  <a:rPr lang="en-US" sz="1600">
                    <a:sym typeface="Symbol" pitchFamily="28" charset="2"/>
                  </a:rPr>
                  <a:t></a:t>
                </a:r>
                <a:endParaRPr lang="en-US" sz="1600" baseline="-25000"/>
              </a:p>
              <a:p>
                <a:r>
                  <a:rPr lang="en-US" sz="1600" b="1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600" b="1">
                    <a:solidFill>
                      <a:srgbClr val="FF0000"/>
                    </a:solidFill>
                  </a:rPr>
                  <a:t>,Z</a:t>
                </a:r>
                <a:r>
                  <a:rPr lang="en-US" sz="1600" b="1" baseline="-25000">
                    <a:solidFill>
                      <a:srgbClr val="FF0000"/>
                    </a:solidFill>
                  </a:rPr>
                  <a:t>0 </a:t>
                </a:r>
                <a:r>
                  <a:rPr lang="en-US" sz="1600" b="1">
                    <a:solidFill>
                      <a:srgbClr val="FF0000"/>
                    </a:solidFill>
                  </a:rPr>
                  <a:t>/ </a:t>
                </a:r>
                <a:r>
                  <a:rPr lang="en-US" sz="1600" b="1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600" b="1">
                    <a:solidFill>
                      <a:srgbClr val="FF0000"/>
                    </a:solidFill>
                  </a:rPr>
                  <a:t> </a:t>
                </a:r>
                <a:endParaRPr lang="en-US" sz="1600" b="1">
                  <a:solidFill>
                    <a:srgbClr val="FF0000"/>
                  </a:solidFill>
                  <a:latin typeface="ヒラギノ角ゴ Pro W3" pitchFamily="28" charset="-128"/>
                </a:endParaRPr>
              </a:p>
            </p:txBody>
          </p:sp>
          <p:sp>
            <p:nvSpPr>
              <p:cNvPr id="17435" name="TextBox 29"/>
              <p:cNvSpPr txBox="1">
                <a:spLocks noChangeArrowheads="1"/>
              </p:cNvSpPr>
              <p:nvPr/>
            </p:nvSpPr>
            <p:spPr bwMode="auto">
              <a:xfrm>
                <a:off x="4876800" y="2590800"/>
                <a:ext cx="2892735" cy="708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u="sng"/>
                  <a:t>An equivalent PDA that </a:t>
                </a:r>
                <a:br>
                  <a:rPr lang="en-US" u="sng"/>
                </a:br>
                <a:r>
                  <a:rPr lang="en-US" u="sng"/>
                  <a:t>accepts by empty stack</a:t>
                </a:r>
              </a:p>
            </p:txBody>
          </p:sp>
        </p:grpSp>
        <p:sp>
          <p:nvSpPr>
            <p:cNvPr id="17429" name="Text Box 23"/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9060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ym typeface="Symbol" pitchFamily="28" charset="2"/>
                </a:rPr>
                <a:t></a:t>
              </a:r>
              <a:r>
                <a:rPr lang="en-US" sz="1600"/>
                <a:t>,Z</a:t>
              </a:r>
              <a:r>
                <a:rPr lang="en-US" sz="1600" baseline="-25000"/>
                <a:t>0</a:t>
              </a:r>
              <a:r>
                <a:rPr lang="en-US" sz="1600"/>
                <a:t>/ Z</a:t>
              </a:r>
              <a:r>
                <a:rPr lang="en-US" sz="1600" baseline="-25000"/>
                <a:t>0</a:t>
              </a:r>
              <a:r>
                <a:rPr lang="en-US" sz="1600"/>
                <a:t> </a:t>
              </a:r>
              <a:endParaRPr lang="en-US" sz="1600">
                <a:latin typeface="ヒラギノ角ゴ Pro W3" pitchFamily="28" charset="-128"/>
              </a:endParaRPr>
            </a:p>
          </p:txBody>
        </p:sp>
      </p:grpSp>
      <p:sp>
        <p:nvSpPr>
          <p:cNvPr id="17425" name="TextBox 33"/>
          <p:cNvSpPr txBox="1">
            <a:spLocks noChangeArrowheads="1"/>
          </p:cNvSpPr>
          <p:nvPr/>
        </p:nvSpPr>
        <p:spPr bwMode="auto">
          <a:xfrm>
            <a:off x="609600" y="3124200"/>
            <a:ext cx="546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F</a:t>
            </a:r>
            <a:r>
              <a:rPr lang="en-US" b="1"/>
              <a:t>: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4940300" y="3028950"/>
            <a:ext cx="5651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r>
              <a:rPr lang="en-US" b="1" baseline="-25000"/>
              <a:t>N</a:t>
            </a:r>
            <a:r>
              <a:rPr lang="en-US" b="1"/>
              <a:t>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8200" y="6172200"/>
            <a:ext cx="6811963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i="1" dirty="0"/>
              <a:t>How will these two PDAs work on the input: ( ( ( ) ) ( ) )  (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D28ECB-F634-44C7-912E-0DC9CAEAB97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for L</a:t>
            </a:r>
            <a:r>
              <a:rPr lang="en-US" baseline="-25000" smtClean="0"/>
              <a:t>wwr</a:t>
            </a:r>
            <a:r>
              <a:rPr lang="en-US" smtClean="0"/>
              <a:t>: Proof of correctness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 smtClean="0">
                <a:solidFill>
                  <a:schemeClr val="folHlink"/>
                </a:solidFill>
              </a:rPr>
              <a:t>Theorem:</a:t>
            </a:r>
            <a:r>
              <a:rPr lang="en-US" sz="2800" dirty="0" smtClean="0"/>
              <a:t> The PDA for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wwr</a:t>
            </a:r>
            <a:r>
              <a:rPr lang="en-US" sz="2800" dirty="0" smtClean="0"/>
              <a:t> accepts a string x by final state </a:t>
            </a:r>
            <a:r>
              <a:rPr lang="en-US" sz="2800" dirty="0" smtClean="0">
                <a:solidFill>
                  <a:schemeClr val="tx2"/>
                </a:solidFill>
              </a:rPr>
              <a:t>if and only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tx2"/>
                </a:solidFill>
              </a:rPr>
              <a:t>if</a:t>
            </a:r>
            <a:r>
              <a:rPr lang="en-US" sz="2800" dirty="0" smtClean="0"/>
              <a:t> x is of the form </a:t>
            </a:r>
            <a:r>
              <a:rPr lang="en-US" sz="2800" dirty="0" err="1" smtClean="0"/>
              <a:t>ww</a:t>
            </a:r>
            <a:r>
              <a:rPr lang="en-US" sz="2800" baseline="30000" dirty="0" err="1" smtClean="0"/>
              <a:t>R</a:t>
            </a:r>
            <a:r>
              <a:rPr lang="en-US" sz="2800" dirty="0" smtClean="0"/>
              <a:t>.  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 smtClean="0">
                <a:solidFill>
                  <a:schemeClr val="folHlink"/>
                </a:solidFill>
              </a:rPr>
              <a:t>Proof: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 smtClean="0"/>
              <a:t>(if-part)</a:t>
            </a:r>
            <a:r>
              <a:rPr lang="en-US" sz="2400" dirty="0" smtClean="0"/>
              <a:t> If the string is of the form </a:t>
            </a:r>
            <a:r>
              <a:rPr lang="en-US" sz="2400" dirty="0" err="1" smtClean="0"/>
              <a:t>ww</a:t>
            </a:r>
            <a:r>
              <a:rPr lang="en-US" sz="2400" baseline="30000" dirty="0" err="1" smtClean="0"/>
              <a:t>R</a:t>
            </a:r>
            <a:r>
              <a:rPr lang="en-US" sz="2400" dirty="0" smtClean="0"/>
              <a:t> then there exists a sequence of IDs that leads to a final state: (q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,ww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,Z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|---* (q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,w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,wZ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|---* (q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,w</a:t>
            </a:r>
            <a:r>
              <a:rPr lang="en-US" sz="2400" baseline="30000" dirty="0" smtClean="0"/>
              <a:t>R</a:t>
            </a:r>
            <a:r>
              <a:rPr lang="en-US" sz="2400" dirty="0" smtClean="0"/>
              <a:t>,wZ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|---* </a:t>
            </a:r>
            <a:br>
              <a:rPr lang="en-US" sz="2400" dirty="0" smtClean="0"/>
            </a:br>
            <a:r>
              <a:rPr lang="en-US" sz="2400" dirty="0" smtClean="0"/>
              <a:t>(q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28" charset="2"/>
              </a:rPr>
              <a:t></a:t>
            </a:r>
            <a:r>
              <a:rPr lang="en-US" sz="2400" dirty="0" smtClean="0"/>
              <a:t>,Z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 |---* (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q</a:t>
            </a:r>
            <a:r>
              <a:rPr lang="en-US" sz="2400" b="1" baseline="-25000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dirty="0" smtClean="0"/>
              <a:t>, </a:t>
            </a:r>
            <a:r>
              <a:rPr lang="en-US" sz="2400" dirty="0" smtClean="0">
                <a:sym typeface="Symbol" pitchFamily="28" charset="2"/>
              </a:rPr>
              <a:t></a:t>
            </a:r>
            <a:r>
              <a:rPr lang="en-US" sz="2400" dirty="0" smtClean="0"/>
              <a:t>,Z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0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i="1" dirty="0" smtClean="0"/>
              <a:t>(only-if part)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000" dirty="0" smtClean="0"/>
              <a:t>Proof by induction on |x|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1EF45F-28A3-4160-9CC2-B129F7DACBC9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PDAs accepting by final state and empty stack are </a:t>
            </a:r>
            <a:r>
              <a:rPr lang="en-US" sz="3000" u="sng" smtClean="0"/>
              <a:t>equivalent</a:t>
            </a:r>
            <a:endParaRPr lang="en-US" u="sng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P</a:t>
            </a:r>
            <a:r>
              <a:rPr lang="en-US" sz="2800" baseline="-25000" smtClean="0">
                <a:solidFill>
                  <a:schemeClr val="hlink"/>
                </a:solidFill>
              </a:rPr>
              <a:t>F</a:t>
            </a:r>
            <a:r>
              <a:rPr lang="en-US" sz="2800" smtClean="0">
                <a:solidFill>
                  <a:schemeClr val="hlink"/>
                </a:solidFill>
              </a:rPr>
              <a:t> &lt;= PDA accepting by final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P</a:t>
            </a:r>
            <a:r>
              <a:rPr lang="en-US" sz="2400" baseline="-25000" smtClean="0">
                <a:solidFill>
                  <a:schemeClr val="hlink"/>
                </a:solidFill>
              </a:rPr>
              <a:t>F</a:t>
            </a:r>
            <a:r>
              <a:rPr lang="en-US" sz="2400" smtClean="0">
                <a:solidFill>
                  <a:schemeClr val="hlink"/>
                </a:solidFill>
              </a:rPr>
              <a:t> = (Q</a:t>
            </a:r>
            <a:r>
              <a:rPr lang="el-GR" sz="2400" baseline="-25000" smtClean="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n-US" sz="2400" smtClean="0">
                <a:solidFill>
                  <a:schemeClr val="hlink"/>
                </a:solidFill>
              </a:rPr>
              <a:t>,∑, </a:t>
            </a:r>
            <a:r>
              <a:rPr lang="en-US" sz="2400" smtClean="0">
                <a:solidFill>
                  <a:schemeClr val="hlink"/>
                </a:solidFill>
                <a:sym typeface="Symbol" pitchFamily="28" charset="2"/>
              </a:rPr>
              <a:t></a:t>
            </a:r>
            <a:r>
              <a:rPr lang="en-US" sz="2400" smtClean="0">
                <a:solidFill>
                  <a:schemeClr val="hlink"/>
                </a:solidFill>
              </a:rPr>
              <a:t>, </a:t>
            </a:r>
            <a:r>
              <a:rPr lang="el-GR" sz="2400" smtClean="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2400" baseline="-25000" smtClean="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2400" smtClean="0">
                <a:solidFill>
                  <a:schemeClr val="hlink"/>
                </a:solidFill>
                <a:cs typeface="Tahoma" pitchFamily="28" charset="0"/>
              </a:rPr>
              <a:t>,q</a:t>
            </a:r>
            <a:r>
              <a:rPr lang="el-GR" sz="24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chemeClr val="hlink"/>
                </a:solidFill>
                <a:cs typeface="Tahoma" pitchFamily="28" charset="0"/>
              </a:rPr>
              <a:t>,Z</a:t>
            </a:r>
            <a:r>
              <a:rPr lang="el-GR" sz="24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chemeClr val="hlink"/>
                </a:solidFill>
                <a:cs typeface="Tahoma" pitchFamily="28" charset="0"/>
              </a:rPr>
              <a:t>,F</a:t>
            </a:r>
            <a:r>
              <a:rPr lang="en-US" sz="2400" smtClean="0">
                <a:solidFill>
                  <a:schemeClr val="hlink"/>
                </a:solidFill>
              </a:rPr>
              <a:t>)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folHlink"/>
                </a:solidFill>
              </a:rPr>
              <a:t>P</a:t>
            </a:r>
            <a:r>
              <a:rPr lang="en-US" sz="2800" baseline="-25000" smtClean="0">
                <a:solidFill>
                  <a:schemeClr val="folHlink"/>
                </a:solidFill>
              </a:rPr>
              <a:t>N</a:t>
            </a:r>
            <a:r>
              <a:rPr lang="en-US" sz="2800" smtClean="0">
                <a:solidFill>
                  <a:schemeClr val="folHlink"/>
                </a:solidFill>
              </a:rPr>
              <a:t> &lt;= PDA accepting by empty stack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P</a:t>
            </a:r>
            <a:r>
              <a:rPr lang="en-US" sz="2400" baseline="-25000" smtClean="0">
                <a:solidFill>
                  <a:schemeClr val="folHlink"/>
                </a:solidFill>
              </a:rPr>
              <a:t>N</a:t>
            </a:r>
            <a:r>
              <a:rPr lang="en-US" sz="2400" smtClean="0">
                <a:solidFill>
                  <a:schemeClr val="folHlink"/>
                </a:solidFill>
              </a:rPr>
              <a:t> = (Q</a:t>
            </a:r>
            <a:r>
              <a:rPr lang="el-GR" sz="2400" baseline="-25000" smtClean="0">
                <a:solidFill>
                  <a:schemeClr val="folHlink"/>
                </a:solidFill>
                <a:cs typeface="Tahoma" pitchFamily="28" charset="0"/>
              </a:rPr>
              <a:t>N</a:t>
            </a:r>
            <a:r>
              <a:rPr lang="en-US" sz="2400" smtClean="0">
                <a:solidFill>
                  <a:schemeClr val="folHlink"/>
                </a:solidFill>
              </a:rPr>
              <a:t>,∑, </a:t>
            </a:r>
            <a:r>
              <a:rPr lang="en-US" sz="2400" smtClean="0">
                <a:solidFill>
                  <a:schemeClr val="folHlink"/>
                </a:solidFill>
                <a:sym typeface="Symbol" pitchFamily="28" charset="2"/>
              </a:rPr>
              <a:t></a:t>
            </a:r>
            <a:r>
              <a:rPr lang="en-US" sz="2400" smtClean="0">
                <a:solidFill>
                  <a:schemeClr val="folHlink"/>
                </a:solidFill>
              </a:rPr>
              <a:t>, </a:t>
            </a:r>
            <a:r>
              <a:rPr lang="el-GR" sz="2400" smtClean="0">
                <a:solidFill>
                  <a:schemeClr val="folHlink"/>
                </a:solidFill>
                <a:cs typeface="Tahoma" pitchFamily="28" charset="0"/>
              </a:rPr>
              <a:t>δ</a:t>
            </a:r>
            <a:r>
              <a:rPr lang="el-GR" sz="2400" baseline="-25000" smtClean="0">
                <a:solidFill>
                  <a:schemeClr val="folHlink"/>
                </a:solidFill>
                <a:cs typeface="Tahoma" pitchFamily="28" charset="0"/>
              </a:rPr>
              <a:t>N</a:t>
            </a:r>
            <a:r>
              <a:rPr lang="el-GR" sz="2400" smtClean="0">
                <a:solidFill>
                  <a:schemeClr val="folHlink"/>
                </a:solidFill>
                <a:cs typeface="Tahoma" pitchFamily="28" charset="0"/>
              </a:rPr>
              <a:t>,q</a:t>
            </a:r>
            <a:r>
              <a:rPr lang="el-GR" sz="2400" baseline="-25000" smtClean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chemeClr val="folHlink"/>
                </a:solidFill>
                <a:cs typeface="Tahoma" pitchFamily="28" charset="0"/>
              </a:rPr>
              <a:t>,Z</a:t>
            </a:r>
            <a:r>
              <a:rPr lang="el-GR" sz="2400" baseline="-25000" smtClean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n-US" sz="2400" smtClean="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Theorem: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(P</a:t>
            </a:r>
            <a:r>
              <a:rPr lang="en-US" sz="2000" i="1" baseline="-25000" smtClean="0"/>
              <a:t>N</a:t>
            </a:r>
            <a:r>
              <a:rPr lang="en-US" sz="2000" i="1" smtClean="0"/>
              <a:t>==&gt; P</a:t>
            </a:r>
            <a:r>
              <a:rPr lang="en-US" sz="2000" i="1" baseline="-25000" smtClean="0"/>
              <a:t>F</a:t>
            </a:r>
            <a:r>
              <a:rPr lang="en-US" sz="2000" i="1" smtClean="0"/>
              <a:t>) </a:t>
            </a:r>
            <a:r>
              <a:rPr lang="en-US" sz="2000" smtClean="0"/>
              <a:t>For every P</a:t>
            </a:r>
            <a:r>
              <a:rPr lang="en-US" sz="2000" baseline="-25000" smtClean="0"/>
              <a:t>N</a:t>
            </a:r>
            <a:r>
              <a:rPr lang="en-US" sz="2000" smtClean="0"/>
              <a:t>, there exists a P</a:t>
            </a:r>
            <a:r>
              <a:rPr lang="en-US" sz="2000" baseline="-25000" smtClean="0"/>
              <a:t>F</a:t>
            </a:r>
            <a:r>
              <a:rPr lang="en-US" sz="2000" smtClean="0"/>
              <a:t> s.t. L(P</a:t>
            </a:r>
            <a:r>
              <a:rPr lang="en-US" sz="2000" baseline="-25000" smtClean="0"/>
              <a:t>F</a:t>
            </a:r>
            <a:r>
              <a:rPr lang="en-US" sz="2000" smtClean="0"/>
              <a:t>)=L(P</a:t>
            </a:r>
            <a:r>
              <a:rPr lang="en-US" sz="2000" baseline="-25000" smtClean="0"/>
              <a:t>N</a:t>
            </a:r>
            <a:r>
              <a:rPr lang="en-US" sz="2000" smtClean="0"/>
              <a:t>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i="1" smtClean="0"/>
              <a:t>(P</a:t>
            </a:r>
            <a:r>
              <a:rPr lang="en-US" sz="2000" i="1" baseline="-25000" smtClean="0"/>
              <a:t>F</a:t>
            </a:r>
            <a:r>
              <a:rPr lang="en-US" sz="2000" i="1" smtClean="0"/>
              <a:t>==&gt; P</a:t>
            </a:r>
            <a:r>
              <a:rPr lang="en-US" sz="2000" i="1" baseline="-25000" smtClean="0"/>
              <a:t>N</a:t>
            </a:r>
            <a:r>
              <a:rPr lang="en-US" sz="2000" i="1" smtClean="0"/>
              <a:t>) </a:t>
            </a:r>
            <a:r>
              <a:rPr lang="en-US" sz="2000" smtClean="0"/>
              <a:t>For every P</a:t>
            </a:r>
            <a:r>
              <a:rPr lang="en-US" sz="2000" baseline="-25000" smtClean="0"/>
              <a:t>F</a:t>
            </a:r>
            <a:r>
              <a:rPr lang="en-US" sz="2000" smtClean="0"/>
              <a:t>, there exists a P</a:t>
            </a:r>
            <a:r>
              <a:rPr lang="en-US" sz="2000" baseline="-25000" smtClean="0"/>
              <a:t>N</a:t>
            </a:r>
            <a:r>
              <a:rPr lang="en-US" sz="2000" smtClean="0"/>
              <a:t> s.t. L(P</a:t>
            </a:r>
            <a:r>
              <a:rPr lang="en-US" sz="2000" baseline="-25000" smtClean="0"/>
              <a:t>F</a:t>
            </a:r>
            <a:r>
              <a:rPr lang="en-US" sz="2000" smtClean="0"/>
              <a:t>)=L(P</a:t>
            </a:r>
            <a:r>
              <a:rPr lang="en-US" sz="2000" baseline="-25000" smtClean="0"/>
              <a:t>N</a:t>
            </a:r>
            <a:r>
              <a:rPr lang="en-US" sz="2000" smtClean="0"/>
              <a:t>)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3D42C3-1FFD-427E-93A4-E129FA0FC84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</a:t>
            </a:r>
            <a:r>
              <a:rPr lang="en-US" sz="4000" baseline="-25000" smtClean="0"/>
              <a:t>N</a:t>
            </a:r>
            <a:r>
              <a:rPr lang="en-US" sz="4000" smtClean="0"/>
              <a:t>==&gt; P</a:t>
            </a:r>
            <a:r>
              <a:rPr lang="en-US" sz="4000" baseline="-25000" smtClean="0"/>
              <a:t>F</a:t>
            </a:r>
            <a:r>
              <a:rPr lang="en-US" sz="4000" smtClean="0"/>
              <a:t> construction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78087"/>
          </a:xfrm>
        </p:spPr>
        <p:txBody>
          <a:bodyPr/>
          <a:lstStyle/>
          <a:p>
            <a:pPr eaLnBrk="1" hangingPunct="1"/>
            <a:r>
              <a:rPr lang="en-US" sz="2400" smtClean="0"/>
              <a:t>Whenever P</a:t>
            </a:r>
            <a:r>
              <a:rPr lang="en-US" sz="2400" baseline="-25000" smtClean="0"/>
              <a:t>N</a:t>
            </a:r>
            <a:r>
              <a:rPr lang="en-US" sz="2400" smtClean="0"/>
              <a:t>’s stack becomes empty, make P</a:t>
            </a:r>
            <a:r>
              <a:rPr lang="en-US" sz="2400" baseline="-25000" smtClean="0"/>
              <a:t>F</a:t>
            </a:r>
            <a:r>
              <a:rPr lang="en-US" sz="2400" smtClean="0"/>
              <a:t> go to a final state without consuming any addition symbol</a:t>
            </a:r>
          </a:p>
          <a:p>
            <a:pPr eaLnBrk="1" hangingPunct="1"/>
            <a:r>
              <a:rPr lang="en-US" sz="2400" u="sng" smtClean="0"/>
              <a:t>To detect empty stack in P</a:t>
            </a:r>
            <a:r>
              <a:rPr lang="en-US" sz="2400" u="sng" baseline="-25000" smtClean="0"/>
              <a:t>N</a:t>
            </a:r>
            <a:r>
              <a:rPr lang="en-US" sz="2400" u="sng" smtClean="0"/>
              <a:t>:</a:t>
            </a:r>
            <a:r>
              <a:rPr lang="en-US" sz="2400" smtClean="0"/>
              <a:t> P</a:t>
            </a:r>
            <a:r>
              <a:rPr lang="en-US" sz="2400" baseline="-25000" smtClean="0"/>
              <a:t>F</a:t>
            </a:r>
            <a:r>
              <a:rPr lang="en-US" sz="2400" smtClean="0"/>
              <a:t> pushes a new stack symbol X</a:t>
            </a:r>
            <a:r>
              <a:rPr lang="en-US" sz="2400" baseline="-25000" smtClean="0"/>
              <a:t>0</a:t>
            </a:r>
            <a:r>
              <a:rPr lang="en-US" sz="2400" smtClean="0"/>
              <a:t> (not in </a:t>
            </a:r>
            <a:r>
              <a:rPr lang="en-US" sz="2400" smtClean="0">
                <a:sym typeface="Symbol" pitchFamily="28" charset="2"/>
              </a:rPr>
              <a:t></a:t>
            </a:r>
            <a:r>
              <a:rPr lang="en-US" sz="2400" smtClean="0"/>
              <a:t> of P</a:t>
            </a:r>
            <a:r>
              <a:rPr lang="en-US" sz="2400" baseline="-25000" smtClean="0"/>
              <a:t>N</a:t>
            </a:r>
            <a:r>
              <a:rPr lang="en-US" sz="2400" smtClean="0"/>
              <a:t>) initially before simultating P</a:t>
            </a:r>
            <a:r>
              <a:rPr lang="en-US" sz="2400" baseline="-25000" smtClean="0"/>
              <a:t>N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124200" y="5029200"/>
            <a:ext cx="2743200" cy="1143000"/>
            <a:chOff x="1296" y="3120"/>
            <a:chExt cx="1728" cy="720"/>
          </a:xfrm>
        </p:grpSpPr>
        <p:sp>
          <p:nvSpPr>
            <p:cNvPr id="20511" name="Oval 7"/>
            <p:cNvSpPr>
              <a:spLocks noChangeArrowheads="1"/>
            </p:cNvSpPr>
            <p:nvPr/>
          </p:nvSpPr>
          <p:spPr bwMode="auto">
            <a:xfrm>
              <a:off x="1680" y="326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sp>
          <p:nvSpPr>
            <p:cNvPr id="20512" name="Oval 8"/>
            <p:cNvSpPr>
              <a:spLocks noChangeArrowheads="1"/>
            </p:cNvSpPr>
            <p:nvPr/>
          </p:nvSpPr>
          <p:spPr bwMode="auto">
            <a:xfrm>
              <a:off x="2352" y="312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513" name="Oval 9"/>
            <p:cNvSpPr>
              <a:spLocks noChangeArrowheads="1"/>
            </p:cNvSpPr>
            <p:nvPr/>
          </p:nvSpPr>
          <p:spPr bwMode="auto">
            <a:xfrm>
              <a:off x="2208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514" name="Oval 10"/>
            <p:cNvSpPr>
              <a:spLocks noChangeArrowheads="1"/>
            </p:cNvSpPr>
            <p:nvPr/>
          </p:nvSpPr>
          <p:spPr bwMode="auto">
            <a:xfrm>
              <a:off x="2784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20515" name="Text Box 12"/>
            <p:cNvSpPr txBox="1">
              <a:spLocks noChangeArrowheads="1"/>
            </p:cNvSpPr>
            <p:nvPr/>
          </p:nvSpPr>
          <p:spPr bwMode="auto">
            <a:xfrm>
              <a:off x="2246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0516" name="Line 13"/>
            <p:cNvSpPr>
              <a:spLocks noChangeShapeType="1"/>
            </p:cNvSpPr>
            <p:nvPr/>
          </p:nvSpPr>
          <p:spPr bwMode="auto">
            <a:xfrm>
              <a:off x="1296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934200" y="5181600"/>
            <a:ext cx="533400" cy="533400"/>
            <a:chOff x="4368" y="3264"/>
            <a:chExt cx="336" cy="336"/>
          </a:xfrm>
        </p:grpSpPr>
        <p:sp>
          <p:nvSpPr>
            <p:cNvPr id="20509" name="Oval 11"/>
            <p:cNvSpPr>
              <a:spLocks noChangeArrowheads="1"/>
            </p:cNvSpPr>
            <p:nvPr/>
          </p:nvSpPr>
          <p:spPr bwMode="auto">
            <a:xfrm>
              <a:off x="4416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r>
                <a:rPr lang="en-US" sz="1600" baseline="-25000"/>
                <a:t>f</a:t>
              </a:r>
              <a:endParaRPr lang="en-US" sz="1600"/>
            </a:p>
          </p:txBody>
        </p:sp>
        <p:sp>
          <p:nvSpPr>
            <p:cNvPr id="20510" name="Oval 16"/>
            <p:cNvSpPr>
              <a:spLocks noChangeArrowheads="1"/>
            </p:cNvSpPr>
            <p:nvPr/>
          </p:nvSpPr>
          <p:spPr bwMode="auto">
            <a:xfrm>
              <a:off x="4368" y="326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831975" y="4908550"/>
            <a:ext cx="2136775" cy="730250"/>
            <a:chOff x="1154" y="3092"/>
            <a:chExt cx="1346" cy="460"/>
          </a:xfrm>
        </p:grpSpPr>
        <p:sp>
          <p:nvSpPr>
            <p:cNvPr id="20505" name="Oval 4"/>
            <p:cNvSpPr>
              <a:spLocks noChangeArrowheads="1"/>
            </p:cNvSpPr>
            <p:nvPr/>
          </p:nvSpPr>
          <p:spPr bwMode="auto">
            <a:xfrm>
              <a:off x="1728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sp>
          <p:nvSpPr>
            <p:cNvPr id="20506" name="Line 5"/>
            <p:cNvSpPr>
              <a:spLocks noChangeShapeType="1"/>
            </p:cNvSpPr>
            <p:nvPr/>
          </p:nvSpPr>
          <p:spPr bwMode="auto">
            <a:xfrm>
              <a:off x="1440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Text Box 20"/>
            <p:cNvSpPr txBox="1">
              <a:spLocks noChangeArrowheads="1"/>
            </p:cNvSpPr>
            <p:nvPr/>
          </p:nvSpPr>
          <p:spPr bwMode="auto">
            <a:xfrm>
              <a:off x="1872" y="3092"/>
              <a:ext cx="6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 b="1">
                  <a:solidFill>
                    <a:srgbClr val="FF0000"/>
                  </a:solidFill>
                </a:rPr>
                <a:t>, X</a:t>
              </a:r>
              <a:r>
                <a:rPr lang="en-US" sz="1400" b="1" baseline="-25000">
                  <a:solidFill>
                    <a:srgbClr val="FF0000"/>
                  </a:solidFill>
                </a:rPr>
                <a:t>0</a:t>
              </a:r>
              <a:r>
                <a:rPr lang="en-US" sz="1400" b="1">
                  <a:solidFill>
                    <a:srgbClr val="FF0000"/>
                  </a:solidFill>
                </a:rPr>
                <a:t>/Z</a:t>
              </a:r>
              <a:r>
                <a:rPr lang="en-US" sz="1400" b="1" baseline="-25000">
                  <a:solidFill>
                    <a:srgbClr val="FF0000"/>
                  </a:solidFill>
                </a:rPr>
                <a:t>0</a:t>
              </a:r>
              <a:r>
                <a:rPr lang="en-US" sz="1400" b="1">
                  <a:solidFill>
                    <a:srgbClr val="FF0000"/>
                  </a:solidFill>
                </a:rPr>
                <a:t>X</a:t>
              </a:r>
              <a:r>
                <a:rPr lang="en-US" sz="1400" b="1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0508" name="Text Box 21"/>
            <p:cNvSpPr txBox="1">
              <a:spLocks noChangeArrowheads="1"/>
            </p:cNvSpPr>
            <p:nvPr/>
          </p:nvSpPr>
          <p:spPr bwMode="auto">
            <a:xfrm>
              <a:off x="1154" y="3216"/>
              <a:ext cx="37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New </a:t>
              </a:r>
              <a:br>
                <a:rPr lang="en-US" sz="1400"/>
              </a:br>
              <a:r>
                <a:rPr lang="en-US" sz="1400"/>
                <a:t>start</a:t>
              </a:r>
              <a:endParaRPr lang="en-US" sz="1400" baseline="-25000"/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962400" y="4559300"/>
            <a:ext cx="3309938" cy="1587500"/>
            <a:chOff x="2496" y="2872"/>
            <a:chExt cx="2085" cy="1000"/>
          </a:xfrm>
        </p:grpSpPr>
        <p:sp>
          <p:nvSpPr>
            <p:cNvPr id="20497" name="Freeform 15"/>
            <p:cNvSpPr>
              <a:spLocks/>
            </p:cNvSpPr>
            <p:nvPr/>
          </p:nvSpPr>
          <p:spPr bwMode="auto">
            <a:xfrm>
              <a:off x="3216" y="3048"/>
              <a:ext cx="1152" cy="264"/>
            </a:xfrm>
            <a:custGeom>
              <a:avLst/>
              <a:gdLst>
                <a:gd name="T0" fmla="*/ 0 w 1152"/>
                <a:gd name="T1" fmla="*/ 120 h 264"/>
                <a:gd name="T2" fmla="*/ 480 w 1152"/>
                <a:gd name="T3" fmla="*/ 24 h 264"/>
                <a:gd name="T4" fmla="*/ 1152 w 1152"/>
                <a:gd name="T5" fmla="*/ 264 h 264"/>
                <a:gd name="T6" fmla="*/ 0 60000 65536"/>
                <a:gd name="T7" fmla="*/ 0 60000 65536"/>
                <a:gd name="T8" fmla="*/ 0 60000 65536"/>
                <a:gd name="T9" fmla="*/ 0 w 1152"/>
                <a:gd name="T10" fmla="*/ 0 h 264"/>
                <a:gd name="T11" fmla="*/ 1152 w 1152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64">
                  <a:moveTo>
                    <a:pt x="0" y="120"/>
                  </a:moveTo>
                  <a:cubicBezTo>
                    <a:pt x="144" y="60"/>
                    <a:pt x="288" y="0"/>
                    <a:pt x="480" y="24"/>
                  </a:cubicBezTo>
                  <a:cubicBezTo>
                    <a:pt x="672" y="48"/>
                    <a:pt x="912" y="156"/>
                    <a:pt x="1152" y="2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Freeform 18"/>
            <p:cNvSpPr>
              <a:spLocks/>
            </p:cNvSpPr>
            <p:nvPr/>
          </p:nvSpPr>
          <p:spPr bwMode="auto">
            <a:xfrm>
              <a:off x="3120" y="3552"/>
              <a:ext cx="1248" cy="280"/>
            </a:xfrm>
            <a:custGeom>
              <a:avLst/>
              <a:gdLst>
                <a:gd name="T0" fmla="*/ 0 w 1248"/>
                <a:gd name="T1" fmla="*/ 240 h 280"/>
                <a:gd name="T2" fmla="*/ 768 w 1248"/>
                <a:gd name="T3" fmla="*/ 240 h 280"/>
                <a:gd name="T4" fmla="*/ 1248 w 1248"/>
                <a:gd name="T5" fmla="*/ 0 h 280"/>
                <a:gd name="T6" fmla="*/ 0 60000 65536"/>
                <a:gd name="T7" fmla="*/ 0 60000 65536"/>
                <a:gd name="T8" fmla="*/ 0 60000 65536"/>
                <a:gd name="T9" fmla="*/ 0 w 1248"/>
                <a:gd name="T10" fmla="*/ 0 h 280"/>
                <a:gd name="T11" fmla="*/ 1248 w 1248"/>
                <a:gd name="T12" fmla="*/ 280 h 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280">
                  <a:moveTo>
                    <a:pt x="0" y="240"/>
                  </a:moveTo>
                  <a:cubicBezTo>
                    <a:pt x="280" y="260"/>
                    <a:pt x="560" y="280"/>
                    <a:pt x="768" y="240"/>
                  </a:cubicBezTo>
                  <a:cubicBezTo>
                    <a:pt x="976" y="200"/>
                    <a:pt x="1112" y="100"/>
                    <a:pt x="12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Freeform 19"/>
            <p:cNvSpPr>
              <a:spLocks/>
            </p:cNvSpPr>
            <p:nvPr/>
          </p:nvSpPr>
          <p:spPr bwMode="auto">
            <a:xfrm>
              <a:off x="2496" y="2872"/>
              <a:ext cx="1968" cy="440"/>
            </a:xfrm>
            <a:custGeom>
              <a:avLst/>
              <a:gdLst>
                <a:gd name="T0" fmla="*/ 0 w 1968"/>
                <a:gd name="T1" fmla="*/ 440 h 440"/>
                <a:gd name="T2" fmla="*/ 1008 w 1968"/>
                <a:gd name="T3" fmla="*/ 8 h 440"/>
                <a:gd name="T4" fmla="*/ 1968 w 1968"/>
                <a:gd name="T5" fmla="*/ 392 h 440"/>
                <a:gd name="T6" fmla="*/ 0 60000 65536"/>
                <a:gd name="T7" fmla="*/ 0 60000 65536"/>
                <a:gd name="T8" fmla="*/ 0 60000 65536"/>
                <a:gd name="T9" fmla="*/ 0 w 1968"/>
                <a:gd name="T10" fmla="*/ 0 h 440"/>
                <a:gd name="T11" fmla="*/ 1968 w 1968"/>
                <a:gd name="T12" fmla="*/ 440 h 4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440">
                  <a:moveTo>
                    <a:pt x="0" y="440"/>
                  </a:moveTo>
                  <a:cubicBezTo>
                    <a:pt x="340" y="228"/>
                    <a:pt x="680" y="16"/>
                    <a:pt x="1008" y="8"/>
                  </a:cubicBezTo>
                  <a:cubicBezTo>
                    <a:pt x="1336" y="0"/>
                    <a:pt x="1652" y="196"/>
                    <a:pt x="1968" y="3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23"/>
            <p:cNvSpPr txBox="1">
              <a:spLocks noChangeArrowheads="1"/>
            </p:cNvSpPr>
            <p:nvPr/>
          </p:nvSpPr>
          <p:spPr bwMode="auto">
            <a:xfrm>
              <a:off x="4032" y="2900"/>
              <a:ext cx="5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  <p:sp>
          <p:nvSpPr>
            <p:cNvPr id="20501" name="Text Box 24"/>
            <p:cNvSpPr txBox="1">
              <a:spLocks noChangeArrowheads="1"/>
            </p:cNvSpPr>
            <p:nvPr/>
          </p:nvSpPr>
          <p:spPr bwMode="auto">
            <a:xfrm>
              <a:off x="3360" y="3044"/>
              <a:ext cx="5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  <p:sp>
          <p:nvSpPr>
            <p:cNvPr id="20502" name="Freeform 25"/>
            <p:cNvSpPr>
              <a:spLocks/>
            </p:cNvSpPr>
            <p:nvPr/>
          </p:nvSpPr>
          <p:spPr bwMode="auto">
            <a:xfrm>
              <a:off x="3696" y="3408"/>
              <a:ext cx="672" cy="48"/>
            </a:xfrm>
            <a:custGeom>
              <a:avLst/>
              <a:gdLst>
                <a:gd name="T0" fmla="*/ 0 w 672"/>
                <a:gd name="T1" fmla="*/ 48 h 48"/>
                <a:gd name="T2" fmla="*/ 672 w 672"/>
                <a:gd name="T3" fmla="*/ 0 h 48"/>
                <a:gd name="T4" fmla="*/ 0 60000 65536"/>
                <a:gd name="T5" fmla="*/ 0 60000 65536"/>
                <a:gd name="T6" fmla="*/ 0 w 672"/>
                <a:gd name="T7" fmla="*/ 0 h 48"/>
                <a:gd name="T8" fmla="*/ 672 w 67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48">
                  <a:moveTo>
                    <a:pt x="0" y="48"/>
                  </a:moveTo>
                  <a:cubicBezTo>
                    <a:pt x="280" y="28"/>
                    <a:pt x="560" y="8"/>
                    <a:pt x="67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Text Box 26"/>
            <p:cNvSpPr txBox="1">
              <a:spLocks noChangeArrowheads="1"/>
            </p:cNvSpPr>
            <p:nvPr/>
          </p:nvSpPr>
          <p:spPr bwMode="auto">
            <a:xfrm>
              <a:off x="3792" y="3236"/>
              <a:ext cx="5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  <p:sp>
          <p:nvSpPr>
            <p:cNvPr id="20504" name="Text Box 27"/>
            <p:cNvSpPr txBox="1">
              <a:spLocks noChangeArrowheads="1"/>
            </p:cNvSpPr>
            <p:nvPr/>
          </p:nvSpPr>
          <p:spPr bwMode="auto">
            <a:xfrm>
              <a:off x="3456" y="3620"/>
              <a:ext cx="58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 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  <a:sym typeface="Symbol" pitchFamily="28" charset="2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286000" y="4495800"/>
            <a:ext cx="3962400" cy="2133600"/>
            <a:chOff x="2256" y="1872"/>
            <a:chExt cx="2496" cy="1344"/>
          </a:xfrm>
        </p:grpSpPr>
        <p:sp>
          <p:nvSpPr>
            <p:cNvPr id="20495" name="AutoShape 32"/>
            <p:cNvSpPr>
              <a:spLocks noChangeArrowheads="1"/>
            </p:cNvSpPr>
            <p:nvPr/>
          </p:nvSpPr>
          <p:spPr bwMode="auto">
            <a:xfrm>
              <a:off x="3072" y="1872"/>
              <a:ext cx="1680" cy="1152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27843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33"/>
            <p:cNvSpPr txBox="1">
              <a:spLocks noChangeArrowheads="1"/>
            </p:cNvSpPr>
            <p:nvPr/>
          </p:nvSpPr>
          <p:spPr bwMode="auto">
            <a:xfrm>
              <a:off x="2256" y="3024"/>
              <a:ext cx="24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</a:t>
              </a:r>
              <a:r>
                <a:rPr lang="en-US" sz="1400" baseline="-25000"/>
                <a:t>N</a:t>
              </a:r>
              <a:endParaRPr lang="en-US" sz="1400"/>
            </a:p>
          </p:txBody>
        </p:sp>
      </p:grpSp>
      <p:sp>
        <p:nvSpPr>
          <p:cNvPr id="20490" name="Text Box 34"/>
          <p:cNvSpPr txBox="1">
            <a:spLocks noChangeArrowheads="1"/>
          </p:cNvSpPr>
          <p:nvPr/>
        </p:nvSpPr>
        <p:spPr bwMode="auto">
          <a:xfrm>
            <a:off x="1050925" y="4648200"/>
            <a:ext cx="5254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F</a:t>
            </a:r>
            <a:r>
              <a:rPr lang="en-US"/>
              <a:t>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2400" y="6335713"/>
            <a:ext cx="4783138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lvl="1">
              <a:defRPr/>
            </a:pPr>
            <a:r>
              <a:rPr lang="en-US" sz="1800" dirty="0"/>
              <a:t>P</a:t>
            </a:r>
            <a:r>
              <a:rPr lang="en-US" sz="1800" baseline="-25000" dirty="0"/>
              <a:t>F</a:t>
            </a:r>
            <a:r>
              <a:rPr lang="en-US" sz="1800" dirty="0"/>
              <a:t> = </a:t>
            </a:r>
            <a:r>
              <a:rPr lang="en-US" sz="1800" dirty="0">
                <a:solidFill>
                  <a:schemeClr val="folHlink"/>
                </a:solidFill>
              </a:rPr>
              <a:t>(Q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N</a:t>
            </a:r>
            <a:r>
              <a:rPr lang="en-US" sz="1800" dirty="0">
                <a:solidFill>
                  <a:schemeClr val="folHlink"/>
                </a:solidFill>
              </a:rPr>
              <a:t> U {p</a:t>
            </a:r>
            <a:r>
              <a:rPr lang="en-US" sz="1800" baseline="-25000" dirty="0">
                <a:solidFill>
                  <a:schemeClr val="folHlink"/>
                </a:solidFill>
              </a:rPr>
              <a:t>0</a:t>
            </a:r>
            <a:r>
              <a:rPr lang="en-US" sz="1800" dirty="0">
                <a:solidFill>
                  <a:schemeClr val="folHlink"/>
                </a:solidFill>
              </a:rPr>
              <a:t>,p</a:t>
            </a:r>
            <a:r>
              <a:rPr lang="en-US" sz="1800" baseline="-25000" dirty="0">
                <a:solidFill>
                  <a:schemeClr val="folHlink"/>
                </a:solidFill>
              </a:rPr>
              <a:t>f</a:t>
            </a:r>
            <a:r>
              <a:rPr lang="en-US" sz="1800" dirty="0">
                <a:solidFill>
                  <a:schemeClr val="folHlink"/>
                </a:solidFill>
              </a:rPr>
              <a:t>}, ∑, </a:t>
            </a:r>
            <a:r>
              <a:rPr lang="en-US" sz="1800" dirty="0">
                <a:solidFill>
                  <a:schemeClr val="folHlink"/>
                </a:solidFill>
                <a:sym typeface="Symbol" pitchFamily="28" charset="2"/>
              </a:rPr>
              <a:t></a:t>
            </a:r>
            <a:r>
              <a:rPr lang="en-US" sz="1800" dirty="0">
                <a:solidFill>
                  <a:schemeClr val="folHlink"/>
                </a:solidFill>
              </a:rPr>
              <a:t> U {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X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n-US" sz="1800" dirty="0">
                <a:solidFill>
                  <a:schemeClr val="folHlink"/>
                </a:solidFill>
              </a:rPr>
              <a:t>}, 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δ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F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, p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l-GR" sz="1800" dirty="0">
                <a:solidFill>
                  <a:schemeClr val="folHlink"/>
                </a:solidFill>
                <a:cs typeface="Tahoma" pitchFamily="28" charset="0"/>
              </a:rPr>
              <a:t>, X</a:t>
            </a:r>
            <a:r>
              <a:rPr lang="el-GR" sz="1800" baseline="-25000" dirty="0">
                <a:solidFill>
                  <a:schemeClr val="folHlink"/>
                </a:solidFill>
                <a:cs typeface="Tahoma" pitchFamily="28" charset="0"/>
              </a:rPr>
              <a:t>0</a:t>
            </a:r>
            <a:r>
              <a:rPr lang="en-US" sz="1800" dirty="0">
                <a:solidFill>
                  <a:schemeClr val="folHlink"/>
                </a:solidFill>
              </a:rPr>
              <a:t>, {</a:t>
            </a:r>
            <a:r>
              <a:rPr lang="en-US" sz="1800" dirty="0" err="1">
                <a:solidFill>
                  <a:schemeClr val="folHlink"/>
                </a:solidFill>
              </a:rPr>
              <a:t>p</a:t>
            </a:r>
            <a:r>
              <a:rPr lang="en-US" sz="1800" baseline="-25000" dirty="0" err="1">
                <a:solidFill>
                  <a:schemeClr val="folHlink"/>
                </a:solidFill>
              </a:rPr>
              <a:t>f</a:t>
            </a:r>
            <a:r>
              <a:rPr lang="en-US" sz="1800" dirty="0">
                <a:solidFill>
                  <a:schemeClr val="folHlink"/>
                </a:solidFill>
              </a:rPr>
              <a:t>})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733800" y="4648200"/>
            <a:ext cx="4778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P</a:t>
            </a:r>
            <a:r>
              <a:rPr lang="en-US" sz="1600" baseline="-25000"/>
              <a:t>N</a:t>
            </a:r>
            <a:r>
              <a:rPr lang="en-US" sz="1600"/>
              <a:t>: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1828800" y="5486400"/>
            <a:ext cx="904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X</a:t>
            </a:r>
            <a:r>
              <a:rPr lang="en-US" sz="1400" b="1" baseline="-25000">
                <a:solidFill>
                  <a:srgbClr val="FF0000"/>
                </a:solidFill>
              </a:rPr>
              <a:t>0 </a:t>
            </a:r>
            <a:r>
              <a:rPr lang="en-US" sz="1400" b="1">
                <a:solidFill>
                  <a:srgbClr val="FF0000"/>
                </a:solidFill>
              </a:rPr>
              <a:t>/ X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494" name="TextBox 35"/>
          <p:cNvSpPr txBox="1">
            <a:spLocks noChangeArrowheads="1"/>
          </p:cNvSpPr>
          <p:nvPr/>
        </p:nvSpPr>
        <p:spPr bwMode="auto">
          <a:xfrm>
            <a:off x="0" y="0"/>
            <a:ext cx="6877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How to convert an empty stack PDA into a final state PDA?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2CF4BC-CE6A-448A-B66F-2E9A683DABE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Example: Matching parenthesis “(” “)”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4267200" y="19812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669925" y="2147888"/>
            <a:ext cx="33877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tx2"/>
                </a:solidFill>
              </a:rPr>
              <a:t>P</a:t>
            </a:r>
            <a:r>
              <a:rPr lang="en-US" sz="1400" baseline="-25000">
                <a:solidFill>
                  <a:schemeClr val="tx2"/>
                </a:solidFill>
              </a:rPr>
              <a:t>N</a:t>
            </a:r>
            <a:r>
              <a:rPr lang="en-US" sz="1400">
                <a:solidFill>
                  <a:schemeClr val="tx2"/>
                </a:solidFill>
              </a:rPr>
              <a:t>:	</a:t>
            </a:r>
            <a:r>
              <a:rPr lang="en-US" sz="1400"/>
              <a:t>( {q</a:t>
            </a:r>
            <a:r>
              <a:rPr lang="en-US" sz="1400" baseline="-25000"/>
              <a:t>0</a:t>
            </a:r>
            <a:r>
              <a:rPr lang="en-US" sz="1400"/>
              <a:t>}, {(,)}, {Z</a:t>
            </a:r>
            <a:r>
              <a:rPr lang="en-US" sz="1400" baseline="-25000"/>
              <a:t>0</a:t>
            </a:r>
            <a:r>
              <a:rPr lang="en-US" sz="1400"/>
              <a:t>,Z</a:t>
            </a:r>
            <a:r>
              <a:rPr lang="en-US" sz="1400" baseline="-25000"/>
              <a:t>1</a:t>
            </a:r>
            <a:r>
              <a:rPr lang="en-US" sz="1400"/>
              <a:t>}, </a:t>
            </a:r>
            <a:r>
              <a:rPr lang="el-GR" sz="1400">
                <a:cs typeface="Tahoma" pitchFamily="28" charset="0"/>
              </a:rPr>
              <a:t>δ</a:t>
            </a:r>
            <a:r>
              <a:rPr lang="el-GR" sz="1400" baseline="-25000">
                <a:cs typeface="Tahoma" pitchFamily="28" charset="0"/>
              </a:rPr>
              <a:t>N</a:t>
            </a:r>
            <a:r>
              <a:rPr lang="el-GR" sz="1400">
                <a:cs typeface="Tahoma" pitchFamily="28" charset="0"/>
              </a:rPr>
              <a:t>, q</a:t>
            </a:r>
            <a:r>
              <a:rPr lang="el-GR" sz="1400" baseline="-25000">
                <a:cs typeface="Tahoma" pitchFamily="28" charset="0"/>
              </a:rPr>
              <a:t>0</a:t>
            </a:r>
            <a:r>
              <a:rPr lang="el-GR" sz="1400">
                <a:cs typeface="Tahoma" pitchFamily="28" charset="0"/>
              </a:rPr>
              <a:t>, Z</a:t>
            </a:r>
            <a:r>
              <a:rPr lang="el-GR" sz="1400" baseline="-25000">
                <a:cs typeface="Tahoma" pitchFamily="28" charset="0"/>
              </a:rPr>
              <a:t>0 </a:t>
            </a:r>
            <a:r>
              <a:rPr lang="en-US" sz="1400">
                <a:cs typeface="Tahoma" pitchFamily="28" charset="0"/>
              </a:rPr>
              <a:t>)</a:t>
            </a:r>
          </a:p>
          <a:p>
            <a:endParaRPr lang="el-GR" sz="1400">
              <a:solidFill>
                <a:schemeClr val="tx2"/>
              </a:solidFill>
              <a:cs typeface="Tahoma" pitchFamily="28" charset="0"/>
            </a:endParaRP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: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,),Z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N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  <a:endParaRPr lang="en-US" sz="1400">
              <a:solidFill>
                <a:schemeClr val="tx2"/>
              </a:solidFill>
              <a:cs typeface="Tahoma" pitchFamily="28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524000" y="4130675"/>
            <a:ext cx="1493838" cy="1660525"/>
            <a:chOff x="960" y="2602"/>
            <a:chExt cx="941" cy="1046"/>
          </a:xfrm>
        </p:grpSpPr>
        <p:sp>
          <p:nvSpPr>
            <p:cNvPr id="21529" name="Oval 6"/>
            <p:cNvSpPr>
              <a:spLocks noChangeArrowheads="1"/>
            </p:cNvSpPr>
            <p:nvPr/>
          </p:nvSpPr>
          <p:spPr bwMode="auto">
            <a:xfrm>
              <a:off x="1474" y="34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q</a:t>
              </a:r>
              <a:r>
                <a:rPr lang="en-US" sz="1200" baseline="-25000"/>
                <a:t>0</a:t>
              </a:r>
              <a:endParaRPr lang="en-US" sz="1200"/>
            </a:p>
          </p:txBody>
        </p:sp>
        <p:sp>
          <p:nvSpPr>
            <p:cNvPr id="21530" name="Line 8"/>
            <p:cNvSpPr>
              <a:spLocks noChangeShapeType="1"/>
            </p:cNvSpPr>
            <p:nvPr/>
          </p:nvSpPr>
          <p:spPr bwMode="auto">
            <a:xfrm>
              <a:off x="1138" y="35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Freeform 9"/>
            <p:cNvSpPr>
              <a:spLocks/>
            </p:cNvSpPr>
            <p:nvPr/>
          </p:nvSpPr>
          <p:spPr bwMode="auto">
            <a:xfrm>
              <a:off x="1362" y="3168"/>
              <a:ext cx="424" cy="288"/>
            </a:xfrm>
            <a:custGeom>
              <a:avLst/>
              <a:gdLst>
                <a:gd name="T0" fmla="*/ 112 w 424"/>
                <a:gd name="T1" fmla="*/ 288 h 288"/>
                <a:gd name="T2" fmla="*/ 16 w 424"/>
                <a:gd name="T3" fmla="*/ 144 h 288"/>
                <a:gd name="T4" fmla="*/ 208 w 424"/>
                <a:gd name="T5" fmla="*/ 0 h 288"/>
                <a:gd name="T6" fmla="*/ 400 w 424"/>
                <a:gd name="T7" fmla="*/ 144 h 288"/>
                <a:gd name="T8" fmla="*/ 352 w 424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Text Box 10"/>
            <p:cNvSpPr txBox="1">
              <a:spLocks noChangeArrowheads="1"/>
            </p:cNvSpPr>
            <p:nvPr/>
          </p:nvSpPr>
          <p:spPr bwMode="auto">
            <a:xfrm>
              <a:off x="960" y="3288"/>
              <a:ext cx="30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start</a:t>
              </a:r>
            </a:p>
          </p:txBody>
        </p:sp>
        <p:sp>
          <p:nvSpPr>
            <p:cNvPr id="21533" name="Text Box 11"/>
            <p:cNvSpPr txBox="1">
              <a:spLocks noChangeArrowheads="1"/>
            </p:cNvSpPr>
            <p:nvPr/>
          </p:nvSpPr>
          <p:spPr bwMode="auto">
            <a:xfrm>
              <a:off x="1392" y="2602"/>
              <a:ext cx="50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(,Z</a:t>
              </a:r>
              <a:r>
                <a:rPr lang="en-US" sz="1200" baseline="-25000"/>
                <a:t>0 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0</a:t>
              </a:r>
            </a:p>
            <a:p>
              <a:r>
                <a:rPr lang="en-US" sz="1200"/>
                <a:t>(,Z</a:t>
              </a:r>
              <a:r>
                <a:rPr lang="en-US" sz="1200" baseline="-25000"/>
                <a:t>1 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1</a:t>
              </a:r>
            </a:p>
            <a:p>
              <a:r>
                <a:rPr lang="en-US" sz="1200"/>
                <a:t>),Z</a:t>
              </a:r>
              <a:r>
                <a:rPr lang="en-US" sz="1200" baseline="-25000"/>
                <a:t>1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endParaRPr lang="en-US" sz="1200" baseline="-25000"/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,Z</a:t>
              </a:r>
              <a:r>
                <a:rPr lang="en-US" sz="1200" baseline="-25000"/>
                <a:t>0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791200" y="4191000"/>
            <a:ext cx="1382713" cy="1660525"/>
            <a:chOff x="3648" y="2640"/>
            <a:chExt cx="871" cy="1046"/>
          </a:xfrm>
        </p:grpSpPr>
        <p:sp>
          <p:nvSpPr>
            <p:cNvPr id="21525" name="Oval 12"/>
            <p:cNvSpPr>
              <a:spLocks noChangeArrowheads="1"/>
            </p:cNvSpPr>
            <p:nvPr/>
          </p:nvSpPr>
          <p:spPr bwMode="auto">
            <a:xfrm>
              <a:off x="4110" y="344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q</a:t>
              </a:r>
              <a:r>
                <a:rPr lang="en-US" sz="1200" baseline="-25000"/>
                <a:t>0</a:t>
              </a:r>
              <a:endParaRPr lang="en-US" sz="1200"/>
            </a:p>
          </p:txBody>
        </p:sp>
        <p:sp>
          <p:nvSpPr>
            <p:cNvPr id="21526" name="Line 13"/>
            <p:cNvSpPr>
              <a:spLocks noChangeShapeType="1"/>
            </p:cNvSpPr>
            <p:nvPr/>
          </p:nvSpPr>
          <p:spPr bwMode="auto">
            <a:xfrm flipV="1">
              <a:off x="3648" y="3542"/>
              <a:ext cx="462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Freeform 14"/>
            <p:cNvSpPr>
              <a:spLocks/>
            </p:cNvSpPr>
            <p:nvPr/>
          </p:nvSpPr>
          <p:spPr bwMode="auto">
            <a:xfrm>
              <a:off x="3998" y="3206"/>
              <a:ext cx="424" cy="288"/>
            </a:xfrm>
            <a:custGeom>
              <a:avLst/>
              <a:gdLst>
                <a:gd name="T0" fmla="*/ 112 w 424"/>
                <a:gd name="T1" fmla="*/ 288 h 288"/>
                <a:gd name="T2" fmla="*/ 16 w 424"/>
                <a:gd name="T3" fmla="*/ 144 h 288"/>
                <a:gd name="T4" fmla="*/ 208 w 424"/>
                <a:gd name="T5" fmla="*/ 0 h 288"/>
                <a:gd name="T6" fmla="*/ 400 w 424"/>
                <a:gd name="T7" fmla="*/ 144 h 288"/>
                <a:gd name="T8" fmla="*/ 352 w 424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Text Box 16"/>
            <p:cNvSpPr txBox="1">
              <a:spLocks noChangeArrowheads="1"/>
            </p:cNvSpPr>
            <p:nvPr/>
          </p:nvSpPr>
          <p:spPr bwMode="auto">
            <a:xfrm>
              <a:off x="4028" y="2640"/>
              <a:ext cx="49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(,Z</a:t>
              </a:r>
              <a:r>
                <a:rPr lang="en-US" sz="1200" baseline="-25000"/>
                <a:t>0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0</a:t>
              </a:r>
            </a:p>
            <a:p>
              <a:r>
                <a:rPr lang="en-US" sz="1200"/>
                <a:t>(,Z</a:t>
              </a:r>
              <a:r>
                <a:rPr lang="en-US" sz="1200" baseline="-25000"/>
                <a:t>1</a:t>
              </a:r>
              <a:r>
                <a:rPr lang="en-US" sz="1200"/>
                <a:t>/Z</a:t>
              </a:r>
              <a:r>
                <a:rPr lang="en-US" sz="1200" baseline="-25000"/>
                <a:t>1</a:t>
              </a:r>
              <a:r>
                <a:rPr lang="en-US" sz="1200"/>
                <a:t>Z</a:t>
              </a:r>
              <a:r>
                <a:rPr lang="en-US" sz="1200" baseline="-25000"/>
                <a:t>1</a:t>
              </a:r>
            </a:p>
            <a:p>
              <a:r>
                <a:rPr lang="en-US" sz="1200"/>
                <a:t>),Z</a:t>
              </a:r>
              <a:r>
                <a:rPr lang="en-US" sz="1200" baseline="-25000"/>
                <a:t>1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 </a:t>
              </a:r>
              <a:endParaRPr lang="en-US" sz="1200" baseline="-25000"/>
            </a:p>
            <a:p>
              <a:r>
                <a:rPr lang="en-US" sz="1200">
                  <a:sym typeface="Symbol" pitchFamily="28" charset="2"/>
                </a:rPr>
                <a:t> </a:t>
              </a:r>
              <a:r>
                <a:rPr lang="en-US" sz="1200"/>
                <a:t>,Z</a:t>
              </a:r>
              <a:r>
                <a:rPr lang="en-US" sz="1200" baseline="-25000"/>
                <a:t>0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4648200" y="5265738"/>
            <a:ext cx="3657600" cy="677862"/>
            <a:chOff x="2928" y="3317"/>
            <a:chExt cx="2304" cy="427"/>
          </a:xfrm>
        </p:grpSpPr>
        <p:sp>
          <p:nvSpPr>
            <p:cNvPr id="21517" name="Text Box 15"/>
            <p:cNvSpPr txBox="1">
              <a:spLocks noChangeArrowheads="1"/>
            </p:cNvSpPr>
            <p:nvPr/>
          </p:nvSpPr>
          <p:spPr bwMode="auto">
            <a:xfrm>
              <a:off x="2928" y="3326"/>
              <a:ext cx="32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FF0000"/>
                  </a:solidFill>
                </a:rPr>
                <a:t>start</a:t>
              </a:r>
            </a:p>
          </p:txBody>
        </p:sp>
        <p:sp>
          <p:nvSpPr>
            <p:cNvPr id="21518" name="Oval 17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p</a:t>
              </a:r>
              <a:r>
                <a:rPr lang="en-US" sz="1400" baseline="-25000"/>
                <a:t>0</a:t>
              </a:r>
              <a:endParaRPr lang="en-US" sz="1400"/>
            </a:p>
          </p:txBody>
        </p:sp>
        <p:sp>
          <p:nvSpPr>
            <p:cNvPr id="21519" name="Line 18"/>
            <p:cNvSpPr>
              <a:spLocks noChangeShapeType="1"/>
            </p:cNvSpPr>
            <p:nvPr/>
          </p:nvSpPr>
          <p:spPr bwMode="auto">
            <a:xfrm>
              <a:off x="3072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19"/>
            <p:cNvSpPr>
              <a:spLocks noChangeShapeType="1"/>
            </p:cNvSpPr>
            <p:nvPr/>
          </p:nvSpPr>
          <p:spPr bwMode="auto">
            <a:xfrm flipV="1">
              <a:off x="4338" y="3552"/>
              <a:ext cx="558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Oval 20"/>
            <p:cNvSpPr>
              <a:spLocks noChangeArrowheads="1"/>
            </p:cNvSpPr>
            <p:nvPr/>
          </p:nvSpPr>
          <p:spPr bwMode="auto">
            <a:xfrm>
              <a:off x="4896" y="340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21"/>
            <p:cNvSpPr>
              <a:spLocks noChangeArrowheads="1"/>
            </p:cNvSpPr>
            <p:nvPr/>
          </p:nvSpPr>
          <p:spPr bwMode="auto">
            <a:xfrm>
              <a:off x="4944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p</a:t>
              </a:r>
              <a:r>
                <a:rPr lang="en-US" sz="1400" baseline="-25000"/>
                <a:t>f</a:t>
              </a:r>
              <a:endParaRPr lang="en-US" sz="1400"/>
            </a:p>
          </p:txBody>
        </p:sp>
        <p:sp>
          <p:nvSpPr>
            <p:cNvPr id="21523" name="Text Box 22"/>
            <p:cNvSpPr txBox="1">
              <a:spLocks noChangeArrowheads="1"/>
            </p:cNvSpPr>
            <p:nvPr/>
          </p:nvSpPr>
          <p:spPr bwMode="auto">
            <a:xfrm>
              <a:off x="3600" y="3336"/>
              <a:ext cx="5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 b="1">
                  <a:solidFill>
                    <a:srgbClr val="FF0000"/>
                  </a:solidFill>
                </a:rPr>
                <a:t>,X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r>
                <a:rPr lang="en-US" sz="1200" b="1">
                  <a:solidFill>
                    <a:srgbClr val="FF0000"/>
                  </a:solidFill>
                </a:rPr>
                <a:t>/Z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r>
                <a:rPr lang="en-US" sz="1200" b="1">
                  <a:solidFill>
                    <a:srgbClr val="FF0000"/>
                  </a:solidFill>
                </a:rPr>
                <a:t>X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endParaRPr lang="en-US" sz="1200" b="1">
                <a:solidFill>
                  <a:srgbClr val="FF0000"/>
                </a:solidFill>
                <a:latin typeface="ヒラギノ角ゴ Pro W3" pitchFamily="28" charset="-128"/>
              </a:endParaRPr>
            </a:p>
          </p:txBody>
        </p:sp>
        <p:sp>
          <p:nvSpPr>
            <p:cNvPr id="21524" name="Text Box 23"/>
            <p:cNvSpPr txBox="1">
              <a:spLocks noChangeArrowheads="1"/>
            </p:cNvSpPr>
            <p:nvPr/>
          </p:nvSpPr>
          <p:spPr bwMode="auto">
            <a:xfrm>
              <a:off x="4424" y="3317"/>
              <a:ext cx="5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 b="1">
                  <a:solidFill>
                    <a:srgbClr val="FF0000"/>
                  </a:solidFill>
                </a:rPr>
                <a:t>,X</a:t>
              </a:r>
              <a:r>
                <a:rPr lang="en-US" sz="1200" b="1" baseline="-25000">
                  <a:solidFill>
                    <a:srgbClr val="FF0000"/>
                  </a:solidFill>
                </a:rPr>
                <a:t>0</a:t>
              </a:r>
              <a:r>
                <a:rPr lang="en-US" sz="1200" b="1">
                  <a:solidFill>
                    <a:srgbClr val="FF0000"/>
                  </a:solidFill>
                </a:rPr>
                <a:t>/ X</a:t>
              </a:r>
              <a:r>
                <a:rPr lang="en-US" sz="1200" b="1" baseline="-25000">
                  <a:solidFill>
                    <a:srgbClr val="FF0000"/>
                  </a:solidFill>
                </a:rPr>
                <a:t>0 </a:t>
              </a:r>
              <a:r>
                <a:rPr lang="en-US" sz="1200" b="1">
                  <a:solidFill>
                    <a:srgbClr val="FF0000"/>
                  </a:solidFill>
                </a:rPr>
                <a:t> </a:t>
              </a:r>
              <a:endParaRPr lang="en-US" sz="1200" b="1">
                <a:solidFill>
                  <a:srgbClr val="FF0000"/>
                </a:solidFill>
                <a:latin typeface="ヒラギノ角ゴ Pro W3" pitchFamily="28" charset="-128"/>
              </a:endParaRPr>
            </a:p>
          </p:txBody>
        </p:sp>
      </p:grpSp>
      <p:sp>
        <p:nvSpPr>
          <p:cNvPr id="257048" name="Text Box 24"/>
          <p:cNvSpPr txBox="1">
            <a:spLocks noChangeArrowheads="1"/>
          </p:cNvSpPr>
          <p:nvPr/>
        </p:nvSpPr>
        <p:spPr bwMode="auto">
          <a:xfrm>
            <a:off x="4572000" y="2133600"/>
            <a:ext cx="4267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hlink"/>
                </a:solidFill>
              </a:rPr>
              <a:t>P</a:t>
            </a:r>
            <a:r>
              <a:rPr lang="en-US" sz="1400" baseline="-25000" dirty="0">
                <a:solidFill>
                  <a:schemeClr val="hlink"/>
                </a:solidFill>
              </a:rPr>
              <a:t>f</a:t>
            </a:r>
            <a:r>
              <a:rPr lang="en-US" sz="1400" dirty="0">
                <a:solidFill>
                  <a:schemeClr val="hlink"/>
                </a:solidFill>
              </a:rPr>
              <a:t>:</a:t>
            </a:r>
            <a:r>
              <a:rPr lang="en-US" sz="1400" dirty="0">
                <a:solidFill>
                  <a:schemeClr val="tx2"/>
                </a:solidFill>
              </a:rPr>
              <a:t>	</a:t>
            </a:r>
            <a:r>
              <a:rPr lang="en-US" sz="1400" dirty="0"/>
              <a:t>( {p</a:t>
            </a:r>
            <a:r>
              <a:rPr lang="en-US" sz="1400" baseline="-25000" dirty="0"/>
              <a:t>0</a:t>
            </a:r>
            <a:r>
              <a:rPr lang="en-US" sz="1400" dirty="0"/>
              <a:t>,q</a:t>
            </a:r>
            <a:r>
              <a:rPr lang="en-US" sz="1400" baseline="-25000" dirty="0"/>
              <a:t>0 </a:t>
            </a:r>
            <a:r>
              <a:rPr lang="en-US" sz="1400" dirty="0"/>
              <a:t>,</a:t>
            </a:r>
            <a:r>
              <a:rPr lang="en-US" sz="1400" dirty="0" err="1"/>
              <a:t>p</a:t>
            </a:r>
            <a:r>
              <a:rPr lang="en-US" sz="1400" baseline="-25000" dirty="0" err="1"/>
              <a:t>f</a:t>
            </a:r>
            <a:r>
              <a:rPr lang="en-US" sz="1400" dirty="0"/>
              <a:t>}, {(,)}, {X</a:t>
            </a:r>
            <a:r>
              <a:rPr lang="en-US" sz="1400" baseline="-25000" dirty="0"/>
              <a:t>0</a:t>
            </a:r>
            <a:r>
              <a:rPr lang="en-US" sz="1400" dirty="0"/>
              <a:t>,Z</a:t>
            </a:r>
            <a:r>
              <a:rPr lang="en-US" sz="1400" baseline="-25000" dirty="0"/>
              <a:t>0</a:t>
            </a:r>
            <a:r>
              <a:rPr lang="en-US" sz="1400" dirty="0"/>
              <a:t>,Z</a:t>
            </a:r>
            <a:r>
              <a:rPr lang="en-US" sz="1400" baseline="-25000" dirty="0"/>
              <a:t>1</a:t>
            </a:r>
            <a:r>
              <a:rPr lang="en-US" sz="1400" dirty="0"/>
              <a:t>}, </a:t>
            </a:r>
            <a:r>
              <a:rPr lang="el-GR" sz="1400" dirty="0">
                <a:cs typeface="Tahoma" pitchFamily="28" charset="0"/>
              </a:rPr>
              <a:t>δ</a:t>
            </a:r>
            <a:r>
              <a:rPr lang="el-GR" sz="1400" baseline="-25000" dirty="0">
                <a:cs typeface="Tahoma" pitchFamily="28" charset="0"/>
              </a:rPr>
              <a:t>f</a:t>
            </a:r>
            <a:r>
              <a:rPr lang="el-GR" sz="1400" dirty="0">
                <a:cs typeface="Tahoma" pitchFamily="28" charset="0"/>
              </a:rPr>
              <a:t>, p</a:t>
            </a:r>
            <a:r>
              <a:rPr lang="el-GR" sz="1400" baseline="-25000" dirty="0">
                <a:cs typeface="Tahoma" pitchFamily="28" charset="0"/>
              </a:rPr>
              <a:t>0</a:t>
            </a:r>
            <a:r>
              <a:rPr lang="el-GR" sz="1400" dirty="0">
                <a:cs typeface="Tahoma" pitchFamily="28" charset="0"/>
              </a:rPr>
              <a:t>, X</a:t>
            </a:r>
            <a:r>
              <a:rPr lang="el-GR" sz="1400" baseline="-25000" dirty="0">
                <a:cs typeface="Tahoma" pitchFamily="28" charset="0"/>
              </a:rPr>
              <a:t>0 , </a:t>
            </a:r>
            <a:r>
              <a:rPr lang="el-GR" sz="1400" dirty="0">
                <a:cs typeface="Tahoma" pitchFamily="28" charset="0"/>
              </a:rPr>
              <a:t>p</a:t>
            </a:r>
            <a:r>
              <a:rPr lang="el-GR" sz="1400" baseline="-25000" dirty="0">
                <a:cs typeface="Tahoma" pitchFamily="28" charset="0"/>
              </a:rPr>
              <a:t>f</a:t>
            </a:r>
            <a:r>
              <a:rPr lang="en-US" sz="1400" dirty="0">
                <a:cs typeface="Tahoma" pitchFamily="28" charset="0"/>
              </a:rPr>
              <a:t>)</a:t>
            </a:r>
          </a:p>
          <a:p>
            <a:endParaRPr lang="el-GR" sz="1400" dirty="0">
              <a:solidFill>
                <a:schemeClr val="tx2"/>
              </a:solidFill>
              <a:cs typeface="Tahoma" pitchFamily="28" charset="0"/>
            </a:endParaRPr>
          </a:p>
          <a:p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1400" baseline="-25000" dirty="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: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	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1400" baseline="-25000" dirty="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(p</a:t>
            </a:r>
            <a:r>
              <a:rPr lang="el-GR" sz="1400" baseline="-25000" dirty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, </a:t>
            </a:r>
            <a:r>
              <a:rPr lang="en-US" sz="1400" dirty="0">
                <a:solidFill>
                  <a:schemeClr val="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,X</a:t>
            </a:r>
            <a:r>
              <a:rPr lang="el-GR" sz="1400" baseline="-25000" dirty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) = { </a:t>
            </a:r>
            <a:r>
              <a:rPr lang="el-GR" sz="1400">
                <a:solidFill>
                  <a:schemeClr val="hlink"/>
                </a:solidFill>
                <a:cs typeface="Tahoma" pitchFamily="28" charset="0"/>
              </a:rPr>
              <a:t>(</a:t>
            </a:r>
            <a:r>
              <a:rPr lang="el-GR" sz="1400" smtClean="0">
                <a:solidFill>
                  <a:schemeClr val="hlink"/>
                </a:solidFill>
                <a:cs typeface="Tahoma" pitchFamily="28" charset="0"/>
              </a:rPr>
              <a:t>q</a:t>
            </a:r>
            <a:r>
              <a:rPr lang="el-GR" sz="14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 smtClean="0">
                <a:solidFill>
                  <a:schemeClr val="hlink"/>
                </a:solidFill>
                <a:cs typeface="Tahoma" pitchFamily="28" charset="0"/>
              </a:rPr>
              <a:t>,Z</a:t>
            </a:r>
            <a:r>
              <a:rPr lang="el-GR" sz="14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 smtClean="0">
                <a:solidFill>
                  <a:schemeClr val="hlink"/>
                </a:solidFill>
                <a:cs typeface="Tahoma" pitchFamily="28" charset="0"/>
              </a:rPr>
              <a:t> X</a:t>
            </a:r>
            <a:r>
              <a:rPr lang="el-GR" sz="14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 smtClean="0">
                <a:solidFill>
                  <a:schemeClr val="hlink"/>
                </a:solidFill>
                <a:cs typeface="Tahoma" pitchFamily="28" charset="0"/>
              </a:rPr>
              <a:t>) 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}</a:t>
            </a:r>
            <a:endParaRPr lang="el-GR" sz="1400" dirty="0">
              <a:solidFill>
                <a:schemeClr val="tx2"/>
              </a:solidFill>
              <a:cs typeface="Tahoma" pitchFamily="28" charset="0"/>
            </a:endParaRPr>
          </a:p>
          <a:p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1 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,(,Z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 Z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,),Z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 sz="1400" dirty="0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	δ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f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(q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 sz="1400" dirty="0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 dirty="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 sz="1400" dirty="0">
                <a:solidFill>
                  <a:schemeClr val="fol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 dirty="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	δ</a:t>
            </a:r>
            <a:r>
              <a:rPr lang="el-GR" sz="1400" baseline="-25000" dirty="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(p</a:t>
            </a:r>
            <a:r>
              <a:rPr lang="el-GR" sz="1400" baseline="-25000" dirty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, </a:t>
            </a:r>
            <a:r>
              <a:rPr lang="en-US" sz="1400" dirty="0">
                <a:solidFill>
                  <a:schemeClr val="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,X</a:t>
            </a:r>
            <a:r>
              <a:rPr lang="el-GR" sz="1400" baseline="-25000" dirty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) = { (p</a:t>
            </a:r>
            <a:r>
              <a:rPr lang="el-GR" sz="1400" baseline="-25000" dirty="0">
                <a:solidFill>
                  <a:schemeClr val="hlink"/>
                </a:solidFill>
                <a:cs typeface="Tahoma" pitchFamily="28" charset="0"/>
              </a:rPr>
              <a:t>f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, </a:t>
            </a:r>
            <a:r>
              <a:rPr lang="en-US" sz="1400" dirty="0">
                <a:solidFill>
                  <a:srgbClr val="FF0000"/>
                </a:solidFill>
              </a:rPr>
              <a:t>X</a:t>
            </a:r>
            <a:r>
              <a:rPr lang="en-US" sz="1400" baseline="-25000" dirty="0">
                <a:solidFill>
                  <a:srgbClr val="FF0000"/>
                </a:solidFill>
              </a:rPr>
              <a:t>0</a:t>
            </a:r>
            <a:r>
              <a:rPr lang="en-US" sz="1400" baseline="-25000" dirty="0"/>
              <a:t> </a:t>
            </a:r>
            <a:r>
              <a:rPr lang="el-GR" sz="1400" dirty="0">
                <a:solidFill>
                  <a:schemeClr val="hlink"/>
                </a:solidFill>
                <a:cs typeface="Tahoma" pitchFamily="28" charset="0"/>
              </a:rPr>
              <a:t>) }</a:t>
            </a:r>
            <a:endParaRPr lang="en-US" sz="1400" dirty="0">
              <a:solidFill>
                <a:schemeClr val="hlink"/>
              </a:solidFill>
              <a:cs typeface="Tahoma" pitchFamily="28" charset="0"/>
            </a:endParaRPr>
          </a:p>
        </p:txBody>
      </p:sp>
      <p:sp>
        <p:nvSpPr>
          <p:cNvPr id="27" name="Right Arrow 26"/>
          <p:cNvSpPr>
            <a:spLocks noChangeArrowheads="1"/>
          </p:cNvSpPr>
          <p:nvPr/>
        </p:nvSpPr>
        <p:spPr bwMode="auto">
          <a:xfrm>
            <a:off x="3733800" y="5257800"/>
            <a:ext cx="7620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5" name="TextBox 27"/>
          <p:cNvSpPr txBox="1">
            <a:spLocks noChangeArrowheads="1"/>
          </p:cNvSpPr>
          <p:nvPr/>
        </p:nvSpPr>
        <p:spPr bwMode="auto">
          <a:xfrm>
            <a:off x="1219200" y="6324600"/>
            <a:ext cx="2746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Accept by empty stack</a:t>
            </a:r>
          </a:p>
        </p:txBody>
      </p:sp>
      <p:sp>
        <p:nvSpPr>
          <p:cNvPr id="21516" name="TextBox 28"/>
          <p:cNvSpPr txBox="1">
            <a:spLocks noChangeArrowheads="1"/>
          </p:cNvSpPr>
          <p:nvPr/>
        </p:nvSpPr>
        <p:spPr bwMode="auto">
          <a:xfrm>
            <a:off x="5178425" y="6324600"/>
            <a:ext cx="2476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Accept by final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/>
      <p:bldP spid="257048" grpId="0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BB4ABC-08AB-4EA0-BB5A-2E70401E9B2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- the automata for CFLs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is?</a:t>
            </a:r>
          </a:p>
          <a:p>
            <a:pPr lvl="1" eaLnBrk="1" hangingPunct="1"/>
            <a:r>
              <a:rPr lang="en-US" smtClean="0"/>
              <a:t>FA to Reg Lang, 	PDA is to CFL</a:t>
            </a:r>
          </a:p>
          <a:p>
            <a:pPr eaLnBrk="1" hangingPunct="1"/>
            <a:r>
              <a:rPr lang="en-US" smtClean="0"/>
              <a:t>PDA == [</a:t>
            </a:r>
            <a:r>
              <a:rPr lang="en-US" sz="2600" smtClean="0"/>
              <a:t> </a:t>
            </a:r>
            <a:r>
              <a:rPr lang="en-US" sz="2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smtClean="0"/>
              <a:t> </a:t>
            </a:r>
            <a:r>
              <a:rPr lang="en-US" smtClean="0"/>
              <a:t>-NFA + “a stack” ]</a:t>
            </a:r>
          </a:p>
          <a:p>
            <a:pPr eaLnBrk="1" hangingPunct="1"/>
            <a:r>
              <a:rPr lang="en-US" smtClean="0"/>
              <a:t>Why a stack?</a:t>
            </a:r>
          </a:p>
          <a:p>
            <a:pPr eaLnBrk="1" hangingPunct="1"/>
            <a:endParaRPr lang="en-US" smtClean="0"/>
          </a:p>
        </p:txBody>
      </p:sp>
      <p:sp>
        <p:nvSpPr>
          <p:cNvPr id="4101" name="Line 4"/>
          <p:cNvSpPr>
            <a:spLocks noChangeShapeType="1"/>
          </p:cNvSpPr>
          <p:nvPr/>
        </p:nvSpPr>
        <p:spPr bwMode="auto">
          <a:xfrm>
            <a:off x="25146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AutoShape 5"/>
          <p:cNvSpPr>
            <a:spLocks noChangeArrowheads="1"/>
          </p:cNvSpPr>
          <p:nvPr/>
        </p:nvSpPr>
        <p:spPr bwMode="auto">
          <a:xfrm>
            <a:off x="3276600" y="4800600"/>
            <a:ext cx="1905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auto">
          <a:xfrm>
            <a:off x="51816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3810000" y="571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3810000" y="640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810000" y="601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810000" y="609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8100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3810000" y="624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810000" y="632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4267200" y="5715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4038600" y="5486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4327525" y="6038850"/>
            <a:ext cx="3967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stack filled with “stack symbols”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1812925" y="4895850"/>
            <a:ext cx="804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  <a:p>
            <a:r>
              <a:rPr lang="en-US"/>
              <a:t>string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5699125" y="4895850"/>
            <a:ext cx="1652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Accept/reject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4C3982-53C7-4D80-8464-1EEA80FAAE6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P</a:t>
            </a:r>
            <a:r>
              <a:rPr lang="en-US" sz="4000" baseline="-25000" smtClean="0"/>
              <a:t>F</a:t>
            </a:r>
            <a:r>
              <a:rPr lang="en-US" sz="4000" smtClean="0"/>
              <a:t>==&gt; P</a:t>
            </a:r>
            <a:r>
              <a:rPr lang="en-US" sz="4000" baseline="-25000" smtClean="0"/>
              <a:t>N</a:t>
            </a:r>
            <a:r>
              <a:rPr lang="en-US" sz="4000" smtClean="0"/>
              <a:t> construction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78087"/>
          </a:xfrm>
        </p:spPr>
        <p:txBody>
          <a:bodyPr/>
          <a:lstStyle/>
          <a:p>
            <a:pPr eaLnBrk="1" hangingPunct="1"/>
            <a:r>
              <a:rPr lang="en-US" sz="2000" u="sng" smtClean="0"/>
              <a:t>Main idea: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US" sz="1800" smtClean="0"/>
              <a:t>Whenever P</a:t>
            </a:r>
            <a:r>
              <a:rPr lang="en-US" sz="1800" baseline="-25000" smtClean="0"/>
              <a:t>F</a:t>
            </a:r>
            <a:r>
              <a:rPr lang="en-US" sz="1800" smtClean="0"/>
              <a:t> reaches a final state, just make an 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1200" smtClean="0">
                <a:ea typeface="ＭＳ Ｐゴシック" pitchFamily="28" charset="-128"/>
              </a:rPr>
              <a:t> </a:t>
            </a:r>
            <a:r>
              <a:rPr lang="en-US" sz="1800" smtClean="0"/>
              <a:t>-transition into a new end state, clear out the stack and accept</a:t>
            </a:r>
          </a:p>
          <a:p>
            <a:pPr lvl="1" eaLnBrk="1" hangingPunct="1"/>
            <a:r>
              <a:rPr lang="en-US" sz="1800" smtClean="0"/>
              <a:t>Danger: What if P</a:t>
            </a:r>
            <a:r>
              <a:rPr lang="en-US" sz="1800" baseline="-25000" smtClean="0"/>
              <a:t>F</a:t>
            </a:r>
            <a:r>
              <a:rPr lang="en-US" sz="1800" smtClean="0"/>
              <a:t> design is such that it clears the stack midway </a:t>
            </a:r>
            <a:r>
              <a:rPr lang="en-US" sz="1800" i="1" smtClean="0"/>
              <a:t>without </a:t>
            </a:r>
            <a:r>
              <a:rPr lang="en-US" sz="1800" smtClean="0"/>
              <a:t>entering a final state?</a:t>
            </a:r>
            <a:br>
              <a:rPr lang="en-US" sz="1800" smtClean="0"/>
            </a:br>
            <a:r>
              <a:rPr lang="en-US" sz="1800" smtClean="0"/>
              <a:t>	 </a:t>
            </a:r>
            <a:r>
              <a:rPr lang="en-US" sz="1800" smtClean="0">
                <a:sym typeface="Wingdings" pitchFamily="28" charset="2"/>
              </a:rPr>
              <a:t> to address this, </a:t>
            </a:r>
            <a:r>
              <a:rPr lang="en-US" sz="1800" smtClean="0"/>
              <a:t>add a new start symbol X</a:t>
            </a:r>
            <a:r>
              <a:rPr lang="en-US" sz="1800" baseline="-25000" smtClean="0"/>
              <a:t>0</a:t>
            </a:r>
            <a:r>
              <a:rPr lang="en-US" sz="1800" smtClean="0"/>
              <a:t> (not in </a:t>
            </a:r>
            <a:r>
              <a:rPr lang="en-US" sz="2400" smtClean="0">
                <a:sym typeface="Symbol" pitchFamily="28" charset="2"/>
              </a:rPr>
              <a:t></a:t>
            </a:r>
            <a:r>
              <a:rPr lang="en-US" sz="1800" smtClean="0"/>
              <a:t> of P</a:t>
            </a:r>
            <a:r>
              <a:rPr lang="en-US" sz="1800" baseline="-25000" smtClean="0"/>
              <a:t>F</a:t>
            </a:r>
            <a:r>
              <a:rPr lang="en-US" sz="1800" smtClean="0"/>
              <a:t>)  </a:t>
            </a:r>
          </a:p>
          <a:p>
            <a:pPr lvl="1" eaLnBrk="1" hangingPunct="1">
              <a:buFont typeface="Wingdings" pitchFamily="28" charset="2"/>
              <a:buNone/>
            </a:pPr>
            <a:r>
              <a:rPr lang="en-US" sz="1800" smtClean="0"/>
              <a:t> P</a:t>
            </a:r>
            <a:r>
              <a:rPr lang="en-US" sz="1800" baseline="-25000" smtClean="0"/>
              <a:t>N</a:t>
            </a:r>
            <a:r>
              <a:rPr lang="en-US" sz="1800" smtClean="0"/>
              <a:t> = </a:t>
            </a:r>
            <a:r>
              <a:rPr lang="en-US" sz="1800" smtClean="0">
                <a:solidFill>
                  <a:schemeClr val="folHlink"/>
                </a:solidFill>
              </a:rPr>
              <a:t>(Q U </a:t>
            </a:r>
            <a:r>
              <a:rPr lang="en-US" sz="1800" smtClean="0">
                <a:solidFill>
                  <a:schemeClr val="hlink"/>
                </a:solidFill>
              </a:rPr>
              <a:t>{p</a:t>
            </a:r>
            <a:r>
              <a:rPr lang="en-US" sz="1800" baseline="-25000" smtClean="0">
                <a:solidFill>
                  <a:schemeClr val="hlink"/>
                </a:solidFill>
              </a:rPr>
              <a:t>0</a:t>
            </a:r>
            <a:r>
              <a:rPr lang="en-US" sz="1800" smtClean="0">
                <a:solidFill>
                  <a:schemeClr val="hlink"/>
                </a:solidFill>
              </a:rPr>
              <a:t>,p</a:t>
            </a:r>
            <a:r>
              <a:rPr lang="en-US" sz="1800" baseline="-25000" smtClean="0">
                <a:solidFill>
                  <a:schemeClr val="hlink"/>
                </a:solidFill>
              </a:rPr>
              <a:t>e</a:t>
            </a:r>
            <a:r>
              <a:rPr lang="en-US" sz="1800" smtClean="0">
                <a:solidFill>
                  <a:schemeClr val="hlink"/>
                </a:solidFill>
              </a:rPr>
              <a:t>}</a:t>
            </a:r>
            <a:r>
              <a:rPr lang="en-US" sz="1800" smtClean="0">
                <a:solidFill>
                  <a:schemeClr val="folHlink"/>
                </a:solidFill>
              </a:rPr>
              <a:t>, ∑, </a:t>
            </a:r>
            <a:r>
              <a:rPr lang="en-US" sz="2400" smtClean="0">
                <a:solidFill>
                  <a:schemeClr val="folHlink"/>
                </a:solidFill>
                <a:sym typeface="Symbol" pitchFamily="28" charset="2"/>
              </a:rPr>
              <a:t></a:t>
            </a:r>
            <a:r>
              <a:rPr lang="en-US" sz="1800" smtClean="0">
                <a:solidFill>
                  <a:schemeClr val="folHlink"/>
                </a:solidFill>
              </a:rPr>
              <a:t> U </a:t>
            </a:r>
            <a:r>
              <a:rPr lang="en-US" sz="1800" smtClean="0">
                <a:solidFill>
                  <a:schemeClr val="hlink"/>
                </a:solidFill>
              </a:rPr>
              <a:t>{</a:t>
            </a:r>
            <a:r>
              <a:rPr lang="el-GR" sz="1800" smtClean="0">
                <a:solidFill>
                  <a:schemeClr val="hlink"/>
                </a:solidFill>
                <a:cs typeface="Tahoma" pitchFamily="28" charset="0"/>
              </a:rPr>
              <a:t>X</a:t>
            </a:r>
            <a:r>
              <a:rPr lang="el-GR" sz="18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n-US" sz="1800" smtClean="0">
                <a:solidFill>
                  <a:schemeClr val="hlink"/>
                </a:solidFill>
              </a:rPr>
              <a:t>}</a:t>
            </a:r>
            <a:r>
              <a:rPr lang="en-US" sz="1800" smtClean="0">
                <a:solidFill>
                  <a:schemeClr val="folHlink"/>
                </a:solidFill>
              </a:rPr>
              <a:t>, </a:t>
            </a:r>
            <a:r>
              <a:rPr lang="el-GR" sz="1800" smtClean="0">
                <a:solidFill>
                  <a:schemeClr val="hlink"/>
                </a:solidFill>
                <a:cs typeface="Tahoma" pitchFamily="28" charset="0"/>
              </a:rPr>
              <a:t>δ</a:t>
            </a:r>
            <a:r>
              <a:rPr lang="el-GR" sz="1800" baseline="-25000" smtClean="0">
                <a:solidFill>
                  <a:schemeClr val="hlink"/>
                </a:solidFill>
                <a:cs typeface="Tahoma" pitchFamily="28" charset="0"/>
              </a:rPr>
              <a:t>N</a:t>
            </a:r>
            <a:r>
              <a:rPr lang="el-GR" sz="1800" smtClean="0">
                <a:solidFill>
                  <a:schemeClr val="folHlink"/>
                </a:solidFill>
                <a:cs typeface="Tahoma" pitchFamily="28" charset="0"/>
              </a:rPr>
              <a:t>, </a:t>
            </a:r>
            <a:r>
              <a:rPr lang="el-GR" sz="1800" smtClean="0">
                <a:solidFill>
                  <a:schemeClr val="hlink"/>
                </a:solidFill>
                <a:cs typeface="Tahoma" pitchFamily="28" charset="0"/>
              </a:rPr>
              <a:t>p</a:t>
            </a:r>
            <a:r>
              <a:rPr lang="el-GR" sz="18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l-GR" sz="1800" smtClean="0">
                <a:solidFill>
                  <a:schemeClr val="hlink"/>
                </a:solidFill>
                <a:cs typeface="Tahoma" pitchFamily="28" charset="0"/>
              </a:rPr>
              <a:t>, X</a:t>
            </a:r>
            <a:r>
              <a:rPr lang="el-GR" sz="1800" baseline="-25000" smtClean="0">
                <a:solidFill>
                  <a:schemeClr val="hlink"/>
                </a:solidFill>
                <a:cs typeface="Tahoma" pitchFamily="28" charset="0"/>
              </a:rPr>
              <a:t>0</a:t>
            </a:r>
            <a:r>
              <a:rPr lang="en-US" sz="1800" smtClean="0">
                <a:solidFill>
                  <a:schemeClr val="folHlink"/>
                </a:solidFill>
              </a:rPr>
              <a:t>)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831975" y="4908550"/>
            <a:ext cx="2136775" cy="730250"/>
            <a:chOff x="1154" y="3092"/>
            <a:chExt cx="1346" cy="460"/>
          </a:xfrm>
        </p:grpSpPr>
        <p:sp>
          <p:nvSpPr>
            <p:cNvPr id="22562" name="Oval 15"/>
            <p:cNvSpPr>
              <a:spLocks noChangeArrowheads="1"/>
            </p:cNvSpPr>
            <p:nvPr/>
          </p:nvSpPr>
          <p:spPr bwMode="auto">
            <a:xfrm>
              <a:off x="1728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p</a:t>
              </a:r>
              <a:r>
                <a:rPr lang="en-US" sz="1600" baseline="-25000">
                  <a:solidFill>
                    <a:srgbClr val="FF0000"/>
                  </a:solidFill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22563" name="Line 16"/>
            <p:cNvSpPr>
              <a:spLocks noChangeShapeType="1"/>
            </p:cNvSpPr>
            <p:nvPr/>
          </p:nvSpPr>
          <p:spPr bwMode="auto">
            <a:xfrm>
              <a:off x="1440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4" name="Text Box 17"/>
            <p:cNvSpPr txBox="1">
              <a:spLocks noChangeArrowheads="1"/>
            </p:cNvSpPr>
            <p:nvPr/>
          </p:nvSpPr>
          <p:spPr bwMode="auto">
            <a:xfrm>
              <a:off x="1872" y="3092"/>
              <a:ext cx="6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/Z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  <a:r>
                <a:rPr lang="en-US" sz="1400">
                  <a:solidFill>
                    <a:srgbClr val="FF0000"/>
                  </a:solidFill>
                </a:rPr>
                <a:t>X</a:t>
              </a:r>
              <a:r>
                <a:rPr lang="en-US" sz="1400" baseline="-25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2565" name="Text Box 18"/>
            <p:cNvSpPr txBox="1">
              <a:spLocks noChangeArrowheads="1"/>
            </p:cNvSpPr>
            <p:nvPr/>
          </p:nvSpPr>
          <p:spPr bwMode="auto">
            <a:xfrm>
              <a:off x="1154" y="3216"/>
              <a:ext cx="37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New </a:t>
              </a:r>
              <a:br>
                <a:rPr lang="en-US" sz="1400">
                  <a:solidFill>
                    <a:srgbClr val="FF0000"/>
                  </a:solidFill>
                </a:rPr>
              </a:br>
              <a:r>
                <a:rPr lang="en-US" sz="1400">
                  <a:solidFill>
                    <a:srgbClr val="FF0000"/>
                  </a:solidFill>
                </a:rPr>
                <a:t>start</a:t>
              </a:r>
              <a:endParaRPr lang="en-US" sz="1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953000" y="4832350"/>
            <a:ext cx="2000250" cy="1311275"/>
            <a:chOff x="3120" y="3044"/>
            <a:chExt cx="1260" cy="826"/>
          </a:xfrm>
        </p:grpSpPr>
        <p:sp>
          <p:nvSpPr>
            <p:cNvPr id="22556" name="Freeform 20"/>
            <p:cNvSpPr>
              <a:spLocks/>
            </p:cNvSpPr>
            <p:nvPr/>
          </p:nvSpPr>
          <p:spPr bwMode="auto">
            <a:xfrm>
              <a:off x="3216" y="3048"/>
              <a:ext cx="1152" cy="264"/>
            </a:xfrm>
            <a:custGeom>
              <a:avLst/>
              <a:gdLst>
                <a:gd name="T0" fmla="*/ 0 w 1152"/>
                <a:gd name="T1" fmla="*/ 120 h 264"/>
                <a:gd name="T2" fmla="*/ 480 w 1152"/>
                <a:gd name="T3" fmla="*/ 24 h 264"/>
                <a:gd name="T4" fmla="*/ 1152 w 1152"/>
                <a:gd name="T5" fmla="*/ 264 h 264"/>
                <a:gd name="T6" fmla="*/ 0 60000 65536"/>
                <a:gd name="T7" fmla="*/ 0 60000 65536"/>
                <a:gd name="T8" fmla="*/ 0 60000 65536"/>
                <a:gd name="T9" fmla="*/ 0 w 1152"/>
                <a:gd name="T10" fmla="*/ 0 h 264"/>
                <a:gd name="T11" fmla="*/ 1152 w 1152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64">
                  <a:moveTo>
                    <a:pt x="0" y="120"/>
                  </a:moveTo>
                  <a:cubicBezTo>
                    <a:pt x="144" y="60"/>
                    <a:pt x="288" y="0"/>
                    <a:pt x="480" y="24"/>
                  </a:cubicBezTo>
                  <a:cubicBezTo>
                    <a:pt x="672" y="48"/>
                    <a:pt x="912" y="156"/>
                    <a:pt x="1152" y="2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Freeform 21"/>
            <p:cNvSpPr>
              <a:spLocks/>
            </p:cNvSpPr>
            <p:nvPr/>
          </p:nvSpPr>
          <p:spPr bwMode="auto">
            <a:xfrm>
              <a:off x="3120" y="3552"/>
              <a:ext cx="1248" cy="280"/>
            </a:xfrm>
            <a:custGeom>
              <a:avLst/>
              <a:gdLst>
                <a:gd name="T0" fmla="*/ 0 w 1248"/>
                <a:gd name="T1" fmla="*/ 240 h 280"/>
                <a:gd name="T2" fmla="*/ 768 w 1248"/>
                <a:gd name="T3" fmla="*/ 240 h 280"/>
                <a:gd name="T4" fmla="*/ 1248 w 1248"/>
                <a:gd name="T5" fmla="*/ 0 h 280"/>
                <a:gd name="T6" fmla="*/ 0 60000 65536"/>
                <a:gd name="T7" fmla="*/ 0 60000 65536"/>
                <a:gd name="T8" fmla="*/ 0 60000 65536"/>
                <a:gd name="T9" fmla="*/ 0 w 1248"/>
                <a:gd name="T10" fmla="*/ 0 h 280"/>
                <a:gd name="T11" fmla="*/ 1248 w 1248"/>
                <a:gd name="T12" fmla="*/ 280 h 2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280">
                  <a:moveTo>
                    <a:pt x="0" y="240"/>
                  </a:moveTo>
                  <a:cubicBezTo>
                    <a:pt x="280" y="260"/>
                    <a:pt x="560" y="280"/>
                    <a:pt x="768" y="240"/>
                  </a:cubicBezTo>
                  <a:cubicBezTo>
                    <a:pt x="976" y="200"/>
                    <a:pt x="1112" y="100"/>
                    <a:pt x="12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Text Box 24"/>
            <p:cNvSpPr txBox="1">
              <a:spLocks noChangeArrowheads="1"/>
            </p:cNvSpPr>
            <p:nvPr/>
          </p:nvSpPr>
          <p:spPr bwMode="auto">
            <a:xfrm>
              <a:off x="3360" y="3044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any/ </a:t>
              </a:r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2559" name="Freeform 25"/>
            <p:cNvSpPr>
              <a:spLocks/>
            </p:cNvSpPr>
            <p:nvPr/>
          </p:nvSpPr>
          <p:spPr bwMode="auto">
            <a:xfrm>
              <a:off x="3696" y="3408"/>
              <a:ext cx="672" cy="48"/>
            </a:xfrm>
            <a:custGeom>
              <a:avLst/>
              <a:gdLst>
                <a:gd name="T0" fmla="*/ 0 w 672"/>
                <a:gd name="T1" fmla="*/ 48 h 48"/>
                <a:gd name="T2" fmla="*/ 672 w 672"/>
                <a:gd name="T3" fmla="*/ 0 h 48"/>
                <a:gd name="T4" fmla="*/ 0 60000 65536"/>
                <a:gd name="T5" fmla="*/ 0 60000 65536"/>
                <a:gd name="T6" fmla="*/ 0 w 672"/>
                <a:gd name="T7" fmla="*/ 0 h 48"/>
                <a:gd name="T8" fmla="*/ 672 w 67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48">
                  <a:moveTo>
                    <a:pt x="0" y="48"/>
                  </a:moveTo>
                  <a:cubicBezTo>
                    <a:pt x="280" y="28"/>
                    <a:pt x="560" y="8"/>
                    <a:pt x="67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Text Box 26"/>
            <p:cNvSpPr txBox="1">
              <a:spLocks noChangeArrowheads="1"/>
            </p:cNvSpPr>
            <p:nvPr/>
          </p:nvSpPr>
          <p:spPr bwMode="auto">
            <a:xfrm>
              <a:off x="3792" y="3236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any/ </a:t>
              </a:r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22561" name="Text Box 27"/>
            <p:cNvSpPr txBox="1">
              <a:spLocks noChangeArrowheads="1"/>
            </p:cNvSpPr>
            <p:nvPr/>
          </p:nvSpPr>
          <p:spPr bwMode="auto">
            <a:xfrm>
              <a:off x="3456" y="3620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400">
                  <a:solidFill>
                    <a:srgbClr val="FF0000"/>
                  </a:solidFill>
                </a:rPr>
                <a:t>, any/ </a:t>
              </a:r>
              <a:r>
                <a:rPr lang="en-US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r>
                <a:rPr lang="en-US" sz="120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124200" y="4953000"/>
            <a:ext cx="2819400" cy="1295400"/>
            <a:chOff x="1968" y="3120"/>
            <a:chExt cx="1776" cy="816"/>
          </a:xfrm>
        </p:grpSpPr>
        <p:grpSp>
          <p:nvGrpSpPr>
            <p:cNvPr id="22546" name="Group 4"/>
            <p:cNvGrpSpPr>
              <a:grpSpLocks/>
            </p:cNvGrpSpPr>
            <p:nvPr/>
          </p:nvGrpSpPr>
          <p:grpSpPr bwMode="auto">
            <a:xfrm>
              <a:off x="1968" y="3168"/>
              <a:ext cx="1728" cy="720"/>
              <a:chOff x="1296" y="3120"/>
              <a:chExt cx="1728" cy="720"/>
            </a:xfrm>
          </p:grpSpPr>
          <p:sp>
            <p:nvSpPr>
              <p:cNvPr id="22550" name="Oval 5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endParaRPr lang="en-US" sz="1600"/>
              </a:p>
            </p:txBody>
          </p:sp>
          <p:sp>
            <p:nvSpPr>
              <p:cNvPr id="22551" name="Oval 6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552" name="Oval 7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553" name="Oval 8"/>
              <p:cNvSpPr>
                <a:spLocks noChangeArrowheads="1"/>
              </p:cNvSpPr>
              <p:nvPr/>
            </p:nvSpPr>
            <p:spPr bwMode="auto">
              <a:xfrm>
                <a:off x="2784" y="331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554" name="Text Box 9"/>
              <p:cNvSpPr txBox="1">
                <a:spLocks noChangeArrowheads="1"/>
              </p:cNvSpPr>
              <p:nvPr/>
            </p:nvSpPr>
            <p:spPr bwMode="auto">
              <a:xfrm>
                <a:off x="2246" y="332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22555" name="Line 10"/>
              <p:cNvSpPr>
                <a:spLocks noChangeShapeType="1"/>
              </p:cNvSpPr>
              <p:nvPr/>
            </p:nvSpPr>
            <p:spPr bwMode="auto">
              <a:xfrm>
                <a:off x="1296" y="336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7" name="Oval 13"/>
            <p:cNvSpPr>
              <a:spLocks noChangeArrowheads="1"/>
            </p:cNvSpPr>
            <p:nvPr/>
          </p:nvSpPr>
          <p:spPr bwMode="auto">
            <a:xfrm>
              <a:off x="2976" y="312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Oval 31"/>
            <p:cNvSpPr>
              <a:spLocks noChangeArrowheads="1"/>
            </p:cNvSpPr>
            <p:nvPr/>
          </p:nvSpPr>
          <p:spPr bwMode="auto">
            <a:xfrm>
              <a:off x="340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Oval 32"/>
            <p:cNvSpPr>
              <a:spLocks noChangeArrowheads="1"/>
            </p:cNvSpPr>
            <p:nvPr/>
          </p:nvSpPr>
          <p:spPr bwMode="auto">
            <a:xfrm>
              <a:off x="2832" y="36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7010400" y="4906963"/>
            <a:ext cx="1708150" cy="731837"/>
            <a:chOff x="4416" y="3091"/>
            <a:chExt cx="1076" cy="461"/>
          </a:xfrm>
        </p:grpSpPr>
        <p:sp>
          <p:nvSpPr>
            <p:cNvPr id="22542" name="Oval 12"/>
            <p:cNvSpPr>
              <a:spLocks noChangeArrowheads="1"/>
            </p:cNvSpPr>
            <p:nvPr/>
          </p:nvSpPr>
          <p:spPr bwMode="auto">
            <a:xfrm>
              <a:off x="4416" y="331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p</a:t>
              </a:r>
              <a:r>
                <a:rPr lang="en-US" sz="1600" baseline="-25000">
                  <a:solidFill>
                    <a:srgbClr val="FF0000"/>
                  </a:solidFill>
                </a:rPr>
                <a:t>e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grpSp>
          <p:nvGrpSpPr>
            <p:cNvPr id="22543" name="Group 35"/>
            <p:cNvGrpSpPr>
              <a:grpSpLocks/>
            </p:cNvGrpSpPr>
            <p:nvPr/>
          </p:nvGrpSpPr>
          <p:grpSpPr bwMode="auto">
            <a:xfrm>
              <a:off x="4608" y="3091"/>
              <a:ext cx="884" cy="405"/>
              <a:chOff x="4608" y="3091"/>
              <a:chExt cx="884" cy="405"/>
            </a:xfrm>
          </p:grpSpPr>
          <p:sp>
            <p:nvSpPr>
              <p:cNvPr id="22544" name="Freeform 33"/>
              <p:cNvSpPr>
                <a:spLocks/>
              </p:cNvSpPr>
              <p:nvPr/>
            </p:nvSpPr>
            <p:spPr bwMode="auto">
              <a:xfrm>
                <a:off x="4608" y="3192"/>
                <a:ext cx="368" cy="304"/>
              </a:xfrm>
              <a:custGeom>
                <a:avLst/>
                <a:gdLst>
                  <a:gd name="T0" fmla="*/ 0 w 368"/>
                  <a:gd name="T1" fmla="*/ 120 h 304"/>
                  <a:gd name="T2" fmla="*/ 240 w 368"/>
                  <a:gd name="T3" fmla="*/ 24 h 304"/>
                  <a:gd name="T4" fmla="*/ 336 w 368"/>
                  <a:gd name="T5" fmla="*/ 264 h 304"/>
                  <a:gd name="T6" fmla="*/ 48 w 368"/>
                  <a:gd name="T7" fmla="*/ 264 h 3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8"/>
                  <a:gd name="T13" fmla="*/ 0 h 304"/>
                  <a:gd name="T14" fmla="*/ 368 w 368"/>
                  <a:gd name="T15" fmla="*/ 304 h 3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8" h="304">
                    <a:moveTo>
                      <a:pt x="0" y="120"/>
                    </a:moveTo>
                    <a:cubicBezTo>
                      <a:pt x="92" y="60"/>
                      <a:pt x="184" y="0"/>
                      <a:pt x="240" y="24"/>
                    </a:cubicBezTo>
                    <a:cubicBezTo>
                      <a:pt x="296" y="48"/>
                      <a:pt x="368" y="224"/>
                      <a:pt x="336" y="264"/>
                    </a:cubicBezTo>
                    <a:cubicBezTo>
                      <a:pt x="304" y="304"/>
                      <a:pt x="176" y="284"/>
                      <a:pt x="48" y="2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5" name="Text Box 34"/>
              <p:cNvSpPr txBox="1">
                <a:spLocks noChangeArrowheads="1"/>
              </p:cNvSpPr>
              <p:nvPr/>
            </p:nvSpPr>
            <p:spPr bwMode="auto">
              <a:xfrm>
                <a:off x="4886" y="3091"/>
                <a:ext cx="6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 sz="1400">
                    <a:solidFill>
                      <a:srgbClr val="FF0000"/>
                    </a:solidFill>
                  </a:rPr>
                  <a:t>, any/ </a:t>
                </a:r>
                <a:r>
                  <a:rPr lang="en-US">
                    <a:solidFill>
                      <a:srgbClr val="FF0000"/>
                    </a:solidFill>
                    <a:sym typeface="Symbol" pitchFamily="28" charset="2"/>
                  </a:rPr>
                  <a:t></a:t>
                </a:r>
                <a:r>
                  <a:rPr lang="en-US">
                    <a:solidFill>
                      <a:srgbClr val="FF0000"/>
                    </a:solidFill>
                  </a:rPr>
                  <a:t> </a:t>
                </a:r>
              </a:p>
            </p:txBody>
          </p:sp>
        </p:grpSp>
      </p:grpSp>
      <p:grpSp>
        <p:nvGrpSpPr>
          <p:cNvPr id="8" name="Group 41"/>
          <p:cNvGrpSpPr>
            <a:grpSpLocks/>
          </p:cNvGrpSpPr>
          <p:nvPr/>
        </p:nvGrpSpPr>
        <p:grpSpPr bwMode="auto">
          <a:xfrm>
            <a:off x="3657600" y="4648200"/>
            <a:ext cx="2667000" cy="1828800"/>
            <a:chOff x="2208" y="2928"/>
            <a:chExt cx="1680" cy="1152"/>
          </a:xfrm>
        </p:grpSpPr>
        <p:sp>
          <p:nvSpPr>
            <p:cNvPr id="22540" name="AutoShape 39"/>
            <p:cNvSpPr>
              <a:spLocks noChangeArrowheads="1"/>
            </p:cNvSpPr>
            <p:nvPr/>
          </p:nvSpPr>
          <p:spPr bwMode="auto">
            <a:xfrm>
              <a:off x="2208" y="2928"/>
              <a:ext cx="1680" cy="1152"/>
            </a:xfrm>
            <a:prstGeom prst="roundRect">
              <a:avLst>
                <a:gd name="adj" fmla="val 16667"/>
              </a:avLst>
            </a:prstGeom>
            <a:solidFill>
              <a:srgbClr val="FFCC99">
                <a:alpha val="27843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1" name="Text Box 40"/>
            <p:cNvSpPr txBox="1">
              <a:spLocks noChangeArrowheads="1"/>
            </p:cNvSpPr>
            <p:nvPr/>
          </p:nvSpPr>
          <p:spPr bwMode="auto">
            <a:xfrm>
              <a:off x="2256" y="3837"/>
              <a:ext cx="235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P</a:t>
              </a:r>
              <a:r>
                <a:rPr lang="en-US" sz="1400" baseline="-25000"/>
                <a:t>F</a:t>
              </a:r>
              <a:endParaRPr lang="en-US" sz="1400"/>
            </a:p>
          </p:txBody>
        </p:sp>
      </p:grpSp>
      <p:sp>
        <p:nvSpPr>
          <p:cNvPr id="262186" name="Text Box 42"/>
          <p:cNvSpPr txBox="1">
            <a:spLocks noChangeArrowheads="1"/>
          </p:cNvSpPr>
          <p:nvPr/>
        </p:nvSpPr>
        <p:spPr bwMode="auto">
          <a:xfrm>
            <a:off x="1050925" y="4648200"/>
            <a:ext cx="5429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N</a:t>
            </a:r>
            <a:r>
              <a:rPr lang="en-US"/>
              <a:t>:</a:t>
            </a:r>
          </a:p>
        </p:txBody>
      </p:sp>
      <p:sp>
        <p:nvSpPr>
          <p:cNvPr id="22539" name="TextBox 36"/>
          <p:cNvSpPr txBox="1">
            <a:spLocks noChangeArrowheads="1"/>
          </p:cNvSpPr>
          <p:nvPr/>
        </p:nvSpPr>
        <p:spPr bwMode="auto">
          <a:xfrm>
            <a:off x="0" y="0"/>
            <a:ext cx="7024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2060"/>
                </a:solidFill>
              </a:rPr>
              <a:t>How to convert an final state PDA into an empty stack PDA?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2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2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7" grpId="0" build="p"/>
      <p:bldP spid="2621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702FB3-D424-4BC4-8849-1E6E281CA0C3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PDAs and CFGs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281A90-E2CD-4871-A599-5FE9442CB42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CFGs == PDAs ==&gt; CFLs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352800" y="50292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CFG</a:t>
            </a:r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2362200" y="28956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PDA by </a:t>
            </a:r>
            <a:br>
              <a:rPr lang="en-US"/>
            </a:br>
            <a:r>
              <a:rPr lang="en-US"/>
              <a:t>final state</a:t>
            </a:r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4419600" y="2895600"/>
            <a:ext cx="14478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PDA by</a:t>
            </a:r>
            <a:br>
              <a:rPr lang="en-US"/>
            </a:br>
            <a:r>
              <a:rPr lang="en-US"/>
              <a:t>empty stack</a:t>
            </a:r>
          </a:p>
        </p:txBody>
      </p:sp>
      <p:sp>
        <p:nvSpPr>
          <p:cNvPr id="24583" name="Freeform 8"/>
          <p:cNvSpPr>
            <a:spLocks/>
          </p:cNvSpPr>
          <p:nvPr/>
        </p:nvSpPr>
        <p:spPr bwMode="auto">
          <a:xfrm rot="-5400000">
            <a:off x="3397250" y="4603750"/>
            <a:ext cx="685800" cy="1651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Freeform 9"/>
          <p:cNvSpPr>
            <a:spLocks/>
          </p:cNvSpPr>
          <p:nvPr/>
        </p:nvSpPr>
        <p:spPr bwMode="auto">
          <a:xfrm>
            <a:off x="3733800" y="2895600"/>
            <a:ext cx="762000" cy="2413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Freeform 10"/>
          <p:cNvSpPr>
            <a:spLocks/>
          </p:cNvSpPr>
          <p:nvPr/>
        </p:nvSpPr>
        <p:spPr bwMode="auto">
          <a:xfrm flipV="1">
            <a:off x="3581400" y="3581400"/>
            <a:ext cx="914400" cy="2286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Freeform 11"/>
          <p:cNvSpPr>
            <a:spLocks/>
          </p:cNvSpPr>
          <p:nvPr/>
        </p:nvSpPr>
        <p:spPr bwMode="auto">
          <a:xfrm rot="16483634" flipV="1">
            <a:off x="4027488" y="4545013"/>
            <a:ext cx="685800" cy="304800"/>
          </a:xfrm>
          <a:custGeom>
            <a:avLst/>
            <a:gdLst>
              <a:gd name="T0" fmla="*/ 0 w 432"/>
              <a:gd name="T1" fmla="*/ 2147483647 h 152"/>
              <a:gd name="T2" fmla="*/ 2147483647 w 432"/>
              <a:gd name="T3" fmla="*/ 2147483647 h 152"/>
              <a:gd name="T4" fmla="*/ 2147483647 w 432"/>
              <a:gd name="T5" fmla="*/ 2147483647 h 152"/>
              <a:gd name="T6" fmla="*/ 0 60000 65536"/>
              <a:gd name="T7" fmla="*/ 0 60000 65536"/>
              <a:gd name="T8" fmla="*/ 0 60000 65536"/>
              <a:gd name="T9" fmla="*/ 0 w 432"/>
              <a:gd name="T10" fmla="*/ 0 h 152"/>
              <a:gd name="T11" fmla="*/ 432 w 432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52">
                <a:moveTo>
                  <a:pt x="0" y="104"/>
                </a:moveTo>
                <a:cubicBezTo>
                  <a:pt x="60" y="52"/>
                  <a:pt x="120" y="0"/>
                  <a:pt x="192" y="8"/>
                </a:cubicBezTo>
                <a:cubicBezTo>
                  <a:pt x="264" y="16"/>
                  <a:pt x="348" y="84"/>
                  <a:pt x="43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3810000" y="4343400"/>
            <a:ext cx="4699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hlink"/>
                </a:solidFill>
              </a:rPr>
              <a:t>?</a:t>
            </a:r>
          </a:p>
        </p:txBody>
      </p:sp>
      <p:sp>
        <p:nvSpPr>
          <p:cNvPr id="24588" name="TextBox 14"/>
          <p:cNvSpPr txBox="1">
            <a:spLocks noChangeArrowheads="1"/>
          </p:cNvSpPr>
          <p:nvPr/>
        </p:nvSpPr>
        <p:spPr bwMode="auto">
          <a:xfrm>
            <a:off x="3962400" y="3124200"/>
            <a:ext cx="333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cs typeface="Arial" charset="0"/>
              </a:rPr>
              <a:t>≡</a:t>
            </a:r>
            <a:endParaRPr lang="en-US"/>
          </a:p>
        </p:txBody>
      </p:sp>
      <p:sp>
        <p:nvSpPr>
          <p:cNvPr id="24589" name="Rectangle 15"/>
          <p:cNvSpPr>
            <a:spLocks noChangeArrowheads="1"/>
          </p:cNvSpPr>
          <p:nvPr/>
        </p:nvSpPr>
        <p:spPr bwMode="auto">
          <a:xfrm>
            <a:off x="2209800" y="2438400"/>
            <a:ext cx="4038600" cy="19050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BDE8F9-78DF-4C3A-A8D1-E91DF81943BF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CFG to PDA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400" u="sng" smtClean="0"/>
              <a:t>Main idea:</a:t>
            </a:r>
            <a:r>
              <a:rPr lang="en-US" sz="2800" u="sng" smtClean="0"/>
              <a:t> </a:t>
            </a:r>
            <a:r>
              <a:rPr lang="en-US" sz="2000" smtClean="0"/>
              <a:t>The PDA simulates the leftmost derivation on a given w, and upon consuming it fully it either arrives at acceptance (by </a:t>
            </a:r>
            <a:r>
              <a:rPr lang="en-US" sz="2000" u="sng" smtClean="0"/>
              <a:t>empty stack</a:t>
            </a:r>
            <a:r>
              <a:rPr lang="en-US" sz="2000" smtClean="0"/>
              <a:t>) or non-acceptance.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6132513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is same as: “implementing a CFG using a PDA”</a:t>
            </a:r>
          </a:p>
        </p:txBody>
      </p:sp>
      <p:sp>
        <p:nvSpPr>
          <p:cNvPr id="25606" name="Rounded Rectangle 5"/>
          <p:cNvSpPr>
            <a:spLocks noChangeArrowheads="1"/>
          </p:cNvSpPr>
          <p:nvPr/>
        </p:nvSpPr>
        <p:spPr bwMode="auto">
          <a:xfrm>
            <a:off x="3200400" y="3429000"/>
            <a:ext cx="1905000" cy="144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PDA</a:t>
            </a:r>
            <a:br>
              <a:rPr lang="en-US"/>
            </a:br>
            <a:r>
              <a:rPr lang="en-US"/>
              <a:t>(acceptance by empty stack)</a:t>
            </a:r>
          </a:p>
        </p:txBody>
      </p:sp>
      <p:cxnSp>
        <p:nvCxnSpPr>
          <p:cNvPr id="25607" name="Straight Arrow Connector 7"/>
          <p:cNvCxnSpPr>
            <a:cxnSpLocks noChangeShapeType="1"/>
          </p:cNvCxnSpPr>
          <p:nvPr/>
        </p:nvCxnSpPr>
        <p:spPr bwMode="auto">
          <a:xfrm>
            <a:off x="2590800" y="3886200"/>
            <a:ext cx="609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08" name="TextBox 8"/>
          <p:cNvSpPr txBox="1">
            <a:spLocks noChangeArrowheads="1"/>
          </p:cNvSpPr>
          <p:nvPr/>
        </p:nvSpPr>
        <p:spPr bwMode="auto">
          <a:xfrm>
            <a:off x="3733800" y="5791200"/>
            <a:ext cx="727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CFG</a:t>
            </a:r>
          </a:p>
        </p:txBody>
      </p:sp>
      <p:sp>
        <p:nvSpPr>
          <p:cNvPr id="25609" name="TextBox 10"/>
          <p:cNvSpPr txBox="1">
            <a:spLocks noChangeArrowheads="1"/>
          </p:cNvSpPr>
          <p:nvPr/>
        </p:nvSpPr>
        <p:spPr bwMode="auto">
          <a:xfrm>
            <a:off x="2057400" y="3733800"/>
            <a:ext cx="369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</a:p>
        </p:txBody>
      </p:sp>
      <p:cxnSp>
        <p:nvCxnSpPr>
          <p:cNvPr id="25610" name="Straight Arrow Connector 12"/>
          <p:cNvCxnSpPr>
            <a:cxnSpLocks noChangeShapeType="1"/>
          </p:cNvCxnSpPr>
          <p:nvPr/>
        </p:nvCxnSpPr>
        <p:spPr bwMode="auto">
          <a:xfrm flipV="1">
            <a:off x="5105400" y="35814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11" name="Straight Arrow Connector 14"/>
          <p:cNvCxnSpPr>
            <a:cxnSpLocks noChangeShapeType="1"/>
          </p:cNvCxnSpPr>
          <p:nvPr/>
        </p:nvCxnSpPr>
        <p:spPr bwMode="auto">
          <a:xfrm>
            <a:off x="5105400" y="4343400"/>
            <a:ext cx="7620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12" name="TextBox 15"/>
          <p:cNvSpPr txBox="1">
            <a:spLocks noChangeArrowheads="1"/>
          </p:cNvSpPr>
          <p:nvPr/>
        </p:nvSpPr>
        <p:spPr bwMode="auto">
          <a:xfrm>
            <a:off x="5867400" y="3352800"/>
            <a:ext cx="93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25613" name="TextBox 16"/>
          <p:cNvSpPr txBox="1">
            <a:spLocks noChangeArrowheads="1"/>
          </p:cNvSpPr>
          <p:nvPr/>
        </p:nvSpPr>
        <p:spPr bwMode="auto">
          <a:xfrm>
            <a:off x="5943600" y="4419600"/>
            <a:ext cx="811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reject</a:t>
            </a:r>
          </a:p>
        </p:txBody>
      </p:sp>
      <p:sp>
        <p:nvSpPr>
          <p:cNvPr id="25614" name="Down Arrow 13"/>
          <p:cNvSpPr>
            <a:spLocks noChangeArrowheads="1"/>
          </p:cNvSpPr>
          <p:nvPr/>
        </p:nvSpPr>
        <p:spPr bwMode="auto">
          <a:xfrm>
            <a:off x="3962400" y="5029200"/>
            <a:ext cx="381000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15" name="TextBox 14"/>
          <p:cNvSpPr txBox="1">
            <a:spLocks noChangeArrowheads="1"/>
          </p:cNvSpPr>
          <p:nvPr/>
        </p:nvSpPr>
        <p:spPr bwMode="auto">
          <a:xfrm>
            <a:off x="4343400" y="5105400"/>
            <a:ext cx="1495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implements</a:t>
            </a:r>
          </a:p>
        </p:txBody>
      </p:sp>
      <p:cxnSp>
        <p:nvCxnSpPr>
          <p:cNvPr id="25616" name="Straight Connector 16"/>
          <p:cNvCxnSpPr>
            <a:cxnSpLocks noChangeShapeType="1"/>
          </p:cNvCxnSpPr>
          <p:nvPr/>
        </p:nvCxnSpPr>
        <p:spPr bwMode="auto">
          <a:xfrm>
            <a:off x="1828800" y="5029200"/>
            <a:ext cx="5486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617" name="TextBox 17"/>
          <p:cNvSpPr txBox="1">
            <a:spLocks noChangeArrowheads="1"/>
          </p:cNvSpPr>
          <p:nvPr/>
        </p:nvSpPr>
        <p:spPr bwMode="auto">
          <a:xfrm rot="-5400000">
            <a:off x="1219200" y="3810001"/>
            <a:ext cx="955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25618" name="TextBox 18"/>
          <p:cNvSpPr txBox="1">
            <a:spLocks noChangeArrowheads="1"/>
          </p:cNvSpPr>
          <p:nvPr/>
        </p:nvSpPr>
        <p:spPr bwMode="auto">
          <a:xfrm rot="-5400000">
            <a:off x="6818312" y="3859213"/>
            <a:ext cx="1241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9E904C-DB9D-4CF2-85A7-D97C8AEBA571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a CFG into a PDA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  <a:defRPr/>
            </a:pPr>
            <a:r>
              <a:rPr lang="en-US" sz="2000" u="sng" dirty="0" smtClean="0"/>
              <a:t>Main idea: </a:t>
            </a:r>
            <a:r>
              <a:rPr lang="en-US" sz="2000" dirty="0" smtClean="0"/>
              <a:t>The PDA simulates the leftmost derivation on a given w, and upon consuming it fully it either arrives at acceptance (by </a:t>
            </a:r>
            <a:r>
              <a:rPr lang="en-US" sz="2000" u="sng" dirty="0" smtClean="0"/>
              <a:t>empty stack</a:t>
            </a:r>
            <a:r>
              <a:rPr lang="en-US" sz="2000" dirty="0" smtClean="0"/>
              <a:t>) or non-acceptance.</a:t>
            </a:r>
          </a:p>
          <a:p>
            <a:pPr eaLnBrk="1" hangingPunct="1">
              <a:buFont typeface="Wingdings" pitchFamily="28" charset="2"/>
              <a:buNone/>
              <a:defRPr/>
            </a:pPr>
            <a:r>
              <a:rPr lang="en-US" sz="2400" u="sng" dirty="0" smtClean="0"/>
              <a:t>Steps:</a:t>
            </a:r>
            <a:endParaRPr lang="en-US" sz="2400" dirty="0" smtClean="0"/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Push the right hand side of the production onto the stack, with leftmost symbol at the stack top</a:t>
            </a:r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rgbClr val="C00000"/>
                </a:solidFill>
              </a:rPr>
              <a:t>If stack top is the leftmost variable, then replace it by all its productions (each possible substitution will represent a </a:t>
            </a:r>
            <a:r>
              <a:rPr lang="en-US" sz="2000" i="1" u="sng" dirty="0" smtClean="0">
                <a:solidFill>
                  <a:srgbClr val="C00000"/>
                </a:solidFill>
              </a:rPr>
              <a:t>distinct </a:t>
            </a:r>
            <a:r>
              <a:rPr lang="en-US" sz="2000" dirty="0" smtClean="0">
                <a:solidFill>
                  <a:srgbClr val="C00000"/>
                </a:solidFill>
              </a:rPr>
              <a:t>path taken by the non-deterministic PDA)</a:t>
            </a:r>
          </a:p>
          <a:p>
            <a:pPr marL="857250" lvl="1" indent="-342900" eaLnBrk="1" hangingPunct="1"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chemeClr val="tx2"/>
                </a:solidFill>
              </a:rPr>
              <a:t>If stack top has a terminal symbol, and if it matches with the next symbol in the input string, then pop it </a:t>
            </a:r>
          </a:p>
          <a:p>
            <a:pPr marL="457200" eaLnBrk="1" hangingPunct="1">
              <a:buFont typeface="Wingdings" pitchFamily="28" charset="2"/>
              <a:buNone/>
              <a:defRPr/>
            </a:pPr>
            <a:r>
              <a:rPr lang="en-US" sz="2200" dirty="0" smtClean="0"/>
              <a:t>State is inconsequential (only one state is needed)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52400"/>
            <a:ext cx="6132513" cy="4000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is same as: “implementing a CFG using a PDA”</a:t>
            </a:r>
          </a:p>
        </p:txBody>
      </p:sp>
      <p:sp>
        <p:nvSpPr>
          <p:cNvPr id="6" name="U-Turn Arrow 5"/>
          <p:cNvSpPr/>
          <p:nvPr/>
        </p:nvSpPr>
        <p:spPr bwMode="auto">
          <a:xfrm rot="16200000">
            <a:off x="533400" y="4343400"/>
            <a:ext cx="1676400" cy="304800"/>
          </a:xfrm>
          <a:prstGeom prst="utur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EDFCE5-40AA-4570-96BD-1B7D5573A1F0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Formal construction of PDA from CFG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Given:</a:t>
            </a:r>
            <a:r>
              <a:rPr lang="en-US" smtClean="0"/>
              <a:t> G= (V,T,P,S)</a:t>
            </a:r>
          </a:p>
          <a:p>
            <a:pPr eaLnBrk="1" hangingPunct="1"/>
            <a:r>
              <a:rPr lang="en-US" u="sng" smtClean="0"/>
              <a:t>Output:</a:t>
            </a:r>
            <a:r>
              <a:rPr lang="en-US" smtClean="0"/>
              <a:t> P</a:t>
            </a:r>
            <a:r>
              <a:rPr lang="en-US" baseline="-25000" smtClean="0"/>
              <a:t>N</a:t>
            </a:r>
            <a:r>
              <a:rPr lang="en-US" smtClean="0"/>
              <a:t> = ({q}, T, V U T, </a:t>
            </a:r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, q, S)</a:t>
            </a:r>
          </a:p>
          <a:p>
            <a:pPr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:</a:t>
            </a:r>
          </a:p>
          <a:p>
            <a:pPr lvl="1" eaLnBrk="1" hangingPunct="1"/>
            <a:r>
              <a:rPr lang="en-US" smtClean="0"/>
              <a:t>For all A </a:t>
            </a:r>
            <a:r>
              <a:rPr lang="en-US" smtClean="0">
                <a:sym typeface="Symbol" pitchFamily="28" charset="2"/>
              </a:rPr>
              <a:t></a:t>
            </a:r>
            <a:r>
              <a:rPr lang="en-US" smtClean="0"/>
              <a:t> V , add the following transition(s) in the PDA:</a:t>
            </a:r>
          </a:p>
          <a:p>
            <a:pPr lvl="2"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(q,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>
                <a:ea typeface="ＭＳ Ｐゴシック" pitchFamily="28" charset="-128"/>
              </a:rPr>
              <a:t> </a:t>
            </a:r>
            <a:r>
              <a:rPr lang="en-US" smtClean="0"/>
              <a:t>,A) = { (q, </a:t>
            </a:r>
            <a:r>
              <a:rPr lang="en-US" smtClean="0">
                <a:sym typeface="Symbol" pitchFamily="28" charset="2"/>
              </a:rPr>
              <a:t></a:t>
            </a:r>
            <a:r>
              <a:rPr lang="en-US" smtClean="0"/>
              <a:t>) | “A ==&gt;</a:t>
            </a:r>
            <a:r>
              <a:rPr lang="en-US" smtClean="0">
                <a:sym typeface="Symbol" pitchFamily="28" charset="2"/>
              </a:rPr>
              <a:t>”  P</a:t>
            </a:r>
            <a:r>
              <a:rPr lang="en-US" smtClean="0"/>
              <a:t>}</a:t>
            </a:r>
          </a:p>
          <a:p>
            <a:pPr lvl="1" eaLnBrk="1" hangingPunct="1"/>
            <a:r>
              <a:rPr lang="en-US" smtClean="0"/>
              <a:t>For all </a:t>
            </a:r>
            <a:r>
              <a:rPr lang="en-US" i="1" smtClean="0"/>
              <a:t>a</a:t>
            </a:r>
            <a:r>
              <a:rPr lang="en-US" smtClean="0"/>
              <a:t> </a:t>
            </a:r>
            <a:r>
              <a:rPr lang="en-US" smtClean="0">
                <a:sym typeface="Symbol" pitchFamily="28" charset="2"/>
              </a:rPr>
              <a:t></a:t>
            </a:r>
            <a:r>
              <a:rPr lang="en-US" smtClean="0"/>
              <a:t> T, add the following </a:t>
            </a:r>
            <a:br>
              <a:rPr lang="en-US" smtClean="0"/>
            </a:br>
            <a:r>
              <a:rPr lang="en-US" smtClean="0"/>
              <a:t>transition(s) in the PDA:</a:t>
            </a:r>
          </a:p>
          <a:p>
            <a:pPr lvl="2"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(q</a:t>
            </a:r>
            <a:r>
              <a:rPr lang="en-US" i="1" smtClean="0"/>
              <a:t>,</a:t>
            </a:r>
            <a:r>
              <a:rPr lang="en-US" i="1" smtClean="0">
                <a:solidFill>
                  <a:srgbClr val="7030A0"/>
                </a:solidFill>
              </a:rPr>
              <a:t>a</a:t>
            </a:r>
            <a:r>
              <a:rPr lang="en-US" i="1" smtClean="0"/>
              <a:t>,</a:t>
            </a:r>
            <a:r>
              <a:rPr lang="en-US" i="1" smtClean="0">
                <a:solidFill>
                  <a:srgbClr val="FF0000"/>
                </a:solidFill>
              </a:rPr>
              <a:t>a</a:t>
            </a:r>
            <a:r>
              <a:rPr lang="en-US" smtClean="0"/>
              <a:t>)= { (q,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>
                <a:ea typeface="ＭＳ Ｐゴシック" pitchFamily="28" charset="-128"/>
              </a:rPr>
              <a:t> </a:t>
            </a:r>
            <a:r>
              <a:rPr lang="en-US" smtClean="0"/>
              <a:t>) } 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52400" y="3700463"/>
            <a:ext cx="914400" cy="1176337"/>
            <a:chOff x="152400" y="3700046"/>
            <a:chExt cx="914400" cy="1176754"/>
          </a:xfrm>
        </p:grpSpPr>
        <p:cxnSp>
          <p:nvCxnSpPr>
            <p:cNvPr id="27694" name="Straight Connector 5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5" name="Straight Connector 7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6" name="Straight Connector 9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7" name="Straight Connector 11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98" name="TextBox 12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7699" name="Straight Connector 15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700" name="Straight Arrow Connector 17"/>
            <p:cNvCxnSpPr>
              <a:cxnSpLocks noChangeShapeType="1"/>
              <a:endCxn id="27698" idx="1"/>
            </p:cNvCxnSpPr>
            <p:nvPr/>
          </p:nvCxnSpPr>
          <p:spPr bwMode="auto">
            <a:xfrm flipV="1">
              <a:off x="381000" y="43265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701" name="TextBox 18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846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Before:</a:t>
              </a:r>
            </a:p>
          </p:txBody>
        </p:sp>
        <p:sp>
          <p:nvSpPr>
            <p:cNvPr id="27702" name="TextBox 19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81000" y="5181600"/>
            <a:ext cx="914400" cy="1176338"/>
            <a:chOff x="152400" y="3700046"/>
            <a:chExt cx="914400" cy="1176754"/>
          </a:xfrm>
        </p:grpSpPr>
        <p:cxnSp>
          <p:nvCxnSpPr>
            <p:cNvPr id="27685" name="Straight Connector 22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6" name="Straight Connector 23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7" name="Straight Connector 24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8" name="Straight Connector 25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9" name="TextBox 26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7690" name="Straight Connector 27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91" name="Straight Arrow Connector 28"/>
            <p:cNvCxnSpPr>
              <a:cxnSpLocks noChangeShapeType="1"/>
              <a:endCxn id="27689" idx="1"/>
            </p:cNvCxnSpPr>
            <p:nvPr/>
          </p:nvCxnSpPr>
          <p:spPr bwMode="auto">
            <a:xfrm flipV="1">
              <a:off x="381000" y="4326523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92" name="TextBox 29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8467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Before:</a:t>
              </a:r>
            </a:p>
          </p:txBody>
        </p:sp>
        <p:sp>
          <p:nvSpPr>
            <p:cNvPr id="27693" name="TextBox 30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7391400" y="3776663"/>
            <a:ext cx="914400" cy="1176337"/>
            <a:chOff x="152400" y="3700046"/>
            <a:chExt cx="914400" cy="1176754"/>
          </a:xfrm>
        </p:grpSpPr>
        <p:cxnSp>
          <p:nvCxnSpPr>
            <p:cNvPr id="27676" name="Straight Connector 32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7" name="Straight Connector 33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8" name="Straight Connector 34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9" name="Straight Connector 35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80" name="TextBox 36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31451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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7681" name="Straight Connector 37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82" name="Straight Arrow Connector 38"/>
            <p:cNvCxnSpPr>
              <a:cxnSpLocks noChangeShapeType="1"/>
            </p:cNvCxnSpPr>
            <p:nvPr/>
          </p:nvCxnSpPr>
          <p:spPr bwMode="auto">
            <a:xfrm flipV="1">
              <a:off x="381000" y="4233446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83" name="TextBox 39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67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After:</a:t>
              </a:r>
            </a:p>
          </p:txBody>
        </p:sp>
        <p:sp>
          <p:nvSpPr>
            <p:cNvPr id="27684" name="TextBox 40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cxnSp>
        <p:nvCxnSpPr>
          <p:cNvPr id="27656" name="Straight Connector 42"/>
          <p:cNvCxnSpPr>
            <a:cxnSpLocks noChangeShapeType="1"/>
          </p:cNvCxnSpPr>
          <p:nvPr/>
        </p:nvCxnSpPr>
        <p:spPr bwMode="auto">
          <a:xfrm>
            <a:off x="304800" y="5105400"/>
            <a:ext cx="8458200" cy="0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dash"/>
            <a:round/>
            <a:headEnd/>
            <a:tailEnd/>
          </a:ln>
        </p:spPr>
      </p:cxn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7391400" y="5300663"/>
            <a:ext cx="914400" cy="1176337"/>
            <a:chOff x="152400" y="3700046"/>
            <a:chExt cx="914400" cy="1176754"/>
          </a:xfrm>
        </p:grpSpPr>
        <p:cxnSp>
          <p:nvCxnSpPr>
            <p:cNvPr id="27667" name="Straight Connector 46"/>
            <p:cNvCxnSpPr>
              <a:cxnSpLocks noChangeShapeType="1"/>
            </p:cNvCxnSpPr>
            <p:nvPr/>
          </p:nvCxnSpPr>
          <p:spPr bwMode="auto">
            <a:xfrm rot="5400000">
              <a:off x="2667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8" name="Straight Connector 47"/>
            <p:cNvCxnSpPr>
              <a:cxnSpLocks noChangeShapeType="1"/>
            </p:cNvCxnSpPr>
            <p:nvPr/>
          </p:nvCxnSpPr>
          <p:spPr bwMode="auto">
            <a:xfrm>
              <a:off x="609600" y="47244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69" name="Straight Connector 48"/>
            <p:cNvCxnSpPr>
              <a:cxnSpLocks noChangeShapeType="1"/>
            </p:cNvCxnSpPr>
            <p:nvPr/>
          </p:nvCxnSpPr>
          <p:spPr bwMode="auto">
            <a:xfrm rot="5400000" flipH="1" flipV="1">
              <a:off x="571500" y="4381500"/>
              <a:ext cx="685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0" name="Straight Connector 49"/>
            <p:cNvCxnSpPr>
              <a:cxnSpLocks noChangeShapeType="1"/>
            </p:cNvCxnSpPr>
            <p:nvPr/>
          </p:nvCxnSpPr>
          <p:spPr bwMode="auto">
            <a:xfrm>
              <a:off x="609600" y="4495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7671" name="TextBox 50"/>
            <p:cNvSpPr txBox="1">
              <a:spLocks noChangeArrowheads="1"/>
            </p:cNvSpPr>
            <p:nvPr/>
          </p:nvSpPr>
          <p:spPr bwMode="auto">
            <a:xfrm>
              <a:off x="609600" y="4157246"/>
              <a:ext cx="298480" cy="338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a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27672" name="Straight Connector 51"/>
            <p:cNvCxnSpPr>
              <a:cxnSpLocks noChangeShapeType="1"/>
            </p:cNvCxnSpPr>
            <p:nvPr/>
          </p:nvCxnSpPr>
          <p:spPr bwMode="auto">
            <a:xfrm>
              <a:off x="60960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673" name="Straight Arrow Connector 52"/>
            <p:cNvCxnSpPr>
              <a:cxnSpLocks noChangeShapeType="1"/>
            </p:cNvCxnSpPr>
            <p:nvPr/>
          </p:nvCxnSpPr>
          <p:spPr bwMode="auto">
            <a:xfrm flipV="1">
              <a:off x="381000" y="4521368"/>
              <a:ext cx="228600" cy="1687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7674" name="TextBox 53"/>
            <p:cNvSpPr txBox="1">
              <a:spLocks noChangeArrowheads="1"/>
            </p:cNvSpPr>
            <p:nvPr/>
          </p:nvSpPr>
          <p:spPr bwMode="auto">
            <a:xfrm>
              <a:off x="152400" y="3700046"/>
              <a:ext cx="6767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u="sng">
                  <a:solidFill>
                    <a:srgbClr val="FF0000"/>
                  </a:solidFill>
                </a:rPr>
                <a:t>After:</a:t>
              </a:r>
            </a:p>
          </p:txBody>
        </p:sp>
        <p:sp>
          <p:nvSpPr>
            <p:cNvPr id="27675" name="TextBox 54"/>
            <p:cNvSpPr txBox="1">
              <a:spLocks noChangeArrowheads="1"/>
            </p:cNvSpPr>
            <p:nvPr/>
          </p:nvSpPr>
          <p:spPr bwMode="auto">
            <a:xfrm rot="5400000">
              <a:off x="646172" y="445617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…</a:t>
              </a:r>
            </a:p>
          </p:txBody>
        </p:sp>
      </p:grpSp>
      <p:cxnSp>
        <p:nvCxnSpPr>
          <p:cNvPr id="48" name="Straight Arrow Connector 47"/>
          <p:cNvCxnSpPr>
            <a:cxnSpLocks noChangeShapeType="1"/>
            <a:stCxn id="46" idx="1"/>
          </p:cNvCxnSpPr>
          <p:nvPr/>
        </p:nvCxnSpPr>
        <p:spPr bwMode="auto">
          <a:xfrm flipH="1">
            <a:off x="5181600" y="1757363"/>
            <a:ext cx="701675" cy="376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5883275" y="1295400"/>
            <a:ext cx="3108325" cy="1371600"/>
            <a:chOff x="5883057" y="1295400"/>
            <a:chExt cx="3108543" cy="1371600"/>
          </a:xfrm>
        </p:grpSpPr>
        <p:sp>
          <p:nvSpPr>
            <p:cNvPr id="46" name="TextBox 45"/>
            <p:cNvSpPr txBox="1"/>
            <p:nvPr/>
          </p:nvSpPr>
          <p:spPr>
            <a:xfrm>
              <a:off x="5883057" y="1295400"/>
              <a:ext cx="3108543" cy="92392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u="sng" dirty="0">
                  <a:solidFill>
                    <a:srgbClr val="7030A0"/>
                  </a:solidFill>
                </a:rPr>
                <a:t>Note:</a:t>
              </a:r>
              <a:r>
                <a:rPr lang="en-US" sz="1800" dirty="0">
                  <a:solidFill>
                    <a:srgbClr val="7030A0"/>
                  </a:solidFill>
                </a:rPr>
                <a:t> Initial stack symbol (S)</a:t>
              </a:r>
              <a:br>
                <a:rPr lang="en-US" sz="1800" dirty="0">
                  <a:solidFill>
                    <a:srgbClr val="7030A0"/>
                  </a:solidFill>
                </a:rPr>
              </a:br>
              <a:r>
                <a:rPr lang="en-US" sz="1800" dirty="0">
                  <a:solidFill>
                    <a:srgbClr val="7030A0"/>
                  </a:solidFill>
                </a:rPr>
                <a:t>same as the start variable</a:t>
              </a:r>
              <a:br>
                <a:rPr lang="en-US" sz="1800" dirty="0">
                  <a:solidFill>
                    <a:srgbClr val="7030A0"/>
                  </a:solidFill>
                </a:rPr>
              </a:br>
              <a:r>
                <a:rPr lang="en-US" sz="1800" dirty="0">
                  <a:solidFill>
                    <a:srgbClr val="7030A0"/>
                  </a:solidFill>
                </a:rPr>
                <a:t>in the grammar</a:t>
              </a:r>
            </a:p>
          </p:txBody>
        </p:sp>
        <p:cxnSp>
          <p:nvCxnSpPr>
            <p:cNvPr id="27666" name="Straight Arrow Connector 49"/>
            <p:cNvCxnSpPr>
              <a:cxnSpLocks noChangeShapeType="1"/>
            </p:cNvCxnSpPr>
            <p:nvPr/>
          </p:nvCxnSpPr>
          <p:spPr bwMode="auto">
            <a:xfrm>
              <a:off x="7620000" y="2133600"/>
              <a:ext cx="0" cy="533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 flipH="1">
            <a:off x="7620000" y="5867400"/>
            <a:ext cx="609600" cy="15240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153400" y="5757863"/>
            <a:ext cx="525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pop</a:t>
            </a: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8305800" y="5257800"/>
            <a:ext cx="685800" cy="476250"/>
            <a:chOff x="8305800" y="5257800"/>
            <a:chExt cx="685800" cy="476310"/>
          </a:xfrm>
        </p:grpSpPr>
        <p:sp>
          <p:nvSpPr>
            <p:cNvPr id="27663" name="TextBox 55"/>
            <p:cNvSpPr txBox="1">
              <a:spLocks noChangeArrowheads="1"/>
            </p:cNvSpPr>
            <p:nvPr/>
          </p:nvSpPr>
          <p:spPr bwMode="auto">
            <a:xfrm>
              <a:off x="8305800" y="5334000"/>
              <a:ext cx="6858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7030A0"/>
                  </a:solidFill>
                </a:rPr>
                <a:t>a…</a:t>
              </a:r>
            </a:p>
          </p:txBody>
        </p:sp>
        <p:cxnSp>
          <p:nvCxnSpPr>
            <p:cNvPr id="27664" name="Straight Arrow Connector 57"/>
            <p:cNvCxnSpPr>
              <a:cxnSpLocks noChangeShapeType="1"/>
            </p:cNvCxnSpPr>
            <p:nvPr/>
          </p:nvCxnSpPr>
          <p:spPr bwMode="auto">
            <a:xfrm flipH="1">
              <a:off x="8534400" y="5257800"/>
              <a:ext cx="76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  <p:bldP spid="5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03FAA2-E8B8-4D0D-B87C-4EF38FCB46FB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CFG to PDA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G = ( {S,A}, {0,1}, P, 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 ==&gt; AS | 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1200" smtClean="0">
                <a:ea typeface="ＭＳ Ｐゴシック" pitchFamily="28" charset="-128"/>
              </a:rPr>
              <a:t> 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 ==&gt; 0A1 | A1 | 01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PDA = ({q}, {0,1}, {0,1,A,S}, </a:t>
            </a:r>
            <a:r>
              <a:rPr lang="el-GR" sz="2800" smtClean="0">
                <a:cs typeface="Tahoma" pitchFamily="28" charset="0"/>
              </a:rPr>
              <a:t>δ, q, S</a:t>
            </a:r>
            <a:r>
              <a:rPr lang="en-US" sz="28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l-GR" sz="2800" smtClean="0">
                <a:cs typeface="Tahoma" pitchFamily="28" charset="0"/>
              </a:rPr>
              <a:t>δ: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, S) = { (q, AS), (q,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)}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, A) = { (q,0A1), (q,A1), (q,01) 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0, 0) = { (q,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) 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2400" smtClean="0">
                <a:solidFill>
                  <a:srgbClr val="FF0000"/>
                </a:solidFill>
              </a:rPr>
              <a:t> 1, 1) = { (q, </a:t>
            </a:r>
            <a:r>
              <a:rPr lang="en-US" sz="2000" smtClean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200" smtClean="0">
                <a:solidFill>
                  <a:srgbClr val="FF0000"/>
                </a:solidFill>
                <a:ea typeface="ＭＳ Ｐゴシック" pitchFamily="28" charset="-128"/>
              </a:rPr>
              <a:t> </a:t>
            </a:r>
            <a:r>
              <a:rPr lang="en-US" sz="2400" smtClean="0">
                <a:solidFill>
                  <a:srgbClr val="FF0000"/>
                </a:solidFill>
              </a:rPr>
              <a:t>) 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76800" y="5791200"/>
            <a:ext cx="3481388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How will this new PDA work?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62600" y="6172200"/>
            <a:ext cx="3014663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Lets simulate string </a:t>
            </a:r>
            <a:r>
              <a:rPr lang="en-US" u="sng"/>
              <a:t>0011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162800" y="1752600"/>
            <a:ext cx="1752600" cy="2362200"/>
            <a:chOff x="7162800" y="1752600"/>
            <a:chExt cx="1752600" cy="2362200"/>
          </a:xfrm>
        </p:grpSpPr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7978775" y="3581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/>
                <a:t>q</a:t>
              </a:r>
            </a:p>
          </p:txBody>
        </p:sp>
        <p:sp>
          <p:nvSpPr>
            <p:cNvPr id="28681" name="Line 8"/>
            <p:cNvSpPr>
              <a:spLocks noChangeShapeType="1"/>
            </p:cNvSpPr>
            <p:nvPr/>
          </p:nvSpPr>
          <p:spPr bwMode="auto">
            <a:xfrm>
              <a:off x="7445375" y="37338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Freeform 9"/>
            <p:cNvSpPr>
              <a:spLocks/>
            </p:cNvSpPr>
            <p:nvPr/>
          </p:nvSpPr>
          <p:spPr bwMode="auto">
            <a:xfrm>
              <a:off x="7800975" y="3200400"/>
              <a:ext cx="673100" cy="457200"/>
            </a:xfrm>
            <a:custGeom>
              <a:avLst/>
              <a:gdLst>
                <a:gd name="T0" fmla="*/ 2147483647 w 424"/>
                <a:gd name="T1" fmla="*/ 2147483647 h 288"/>
                <a:gd name="T2" fmla="*/ 2147483647 w 424"/>
                <a:gd name="T3" fmla="*/ 2147483647 h 288"/>
                <a:gd name="T4" fmla="*/ 2147483647 w 424"/>
                <a:gd name="T5" fmla="*/ 0 h 288"/>
                <a:gd name="T6" fmla="*/ 2147483647 w 424"/>
                <a:gd name="T7" fmla="*/ 2147483647 h 288"/>
                <a:gd name="T8" fmla="*/ 2147483647 w 424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4"/>
                <a:gd name="T16" fmla="*/ 0 h 288"/>
                <a:gd name="T17" fmla="*/ 424 w 42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4" h="288">
                  <a:moveTo>
                    <a:pt x="112" y="288"/>
                  </a:moveTo>
                  <a:cubicBezTo>
                    <a:pt x="56" y="240"/>
                    <a:pt x="0" y="192"/>
                    <a:pt x="16" y="144"/>
                  </a:cubicBezTo>
                  <a:cubicBezTo>
                    <a:pt x="32" y="96"/>
                    <a:pt x="144" y="0"/>
                    <a:pt x="208" y="0"/>
                  </a:cubicBezTo>
                  <a:cubicBezTo>
                    <a:pt x="272" y="0"/>
                    <a:pt x="376" y="96"/>
                    <a:pt x="400" y="144"/>
                  </a:cubicBezTo>
                  <a:cubicBezTo>
                    <a:pt x="424" y="192"/>
                    <a:pt x="388" y="240"/>
                    <a:pt x="352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Text Box 10"/>
            <p:cNvSpPr txBox="1">
              <a:spLocks noChangeArrowheads="1"/>
            </p:cNvSpPr>
            <p:nvPr/>
          </p:nvSpPr>
          <p:spPr bwMode="auto">
            <a:xfrm>
              <a:off x="7162800" y="3390900"/>
              <a:ext cx="6591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S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  <p:sp>
          <p:nvSpPr>
            <p:cNvPr id="28684" name="Text Box 11"/>
            <p:cNvSpPr txBox="1">
              <a:spLocks noChangeArrowheads="1"/>
            </p:cNvSpPr>
            <p:nvPr/>
          </p:nvSpPr>
          <p:spPr bwMode="auto">
            <a:xfrm>
              <a:off x="7848600" y="1905000"/>
              <a:ext cx="777329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/>
                <a:t>1,1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</a:p>
            <a:p>
              <a:r>
                <a:rPr lang="en-US" sz="1200"/>
                <a:t>0,0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01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A1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,A</a:t>
              </a:r>
              <a:r>
                <a:rPr lang="en-US" sz="1200" baseline="-25000"/>
                <a:t> </a:t>
              </a:r>
              <a:r>
                <a:rPr lang="en-US" sz="1200"/>
                <a:t>/ 0A1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</a:t>
              </a:r>
              <a:endParaRPr lang="en-US" sz="1200">
                <a:latin typeface="ヒラギノ角ゴ Pro W3" pitchFamily="28" charset="-128"/>
              </a:endParaRPr>
            </a:p>
            <a:p>
              <a:r>
                <a:rPr lang="en-US" sz="1200">
                  <a:sym typeface="Symbol" pitchFamily="28" charset="2"/>
                </a:rPr>
                <a:t></a:t>
              </a:r>
              <a:r>
                <a:rPr lang="en-US" sz="1200"/>
                <a:t>,S</a:t>
              </a:r>
              <a:r>
                <a:rPr lang="en-US" sz="1200" baseline="-25000"/>
                <a:t> </a:t>
              </a:r>
              <a:r>
                <a:rPr lang="en-US" sz="1200"/>
                <a:t>/ </a:t>
              </a:r>
              <a:r>
                <a:rPr lang="en-US" sz="1200">
                  <a:sym typeface="Symbol" pitchFamily="28" charset="2"/>
                </a:rPr>
                <a:t>AS</a:t>
              </a:r>
              <a:r>
                <a:rPr lang="en-US" sz="1200"/>
                <a:t> </a:t>
              </a:r>
              <a:endParaRPr lang="en-US" sz="1200">
                <a:latin typeface="ヒラギノ角ゴ Pro W3" pitchFamily="28" charset="-128"/>
              </a:endParaRPr>
            </a:p>
          </p:txBody>
        </p:sp>
        <p:sp>
          <p:nvSpPr>
            <p:cNvPr id="28685" name="Rounded Rectangle 11"/>
            <p:cNvSpPr>
              <a:spLocks noChangeArrowheads="1"/>
            </p:cNvSpPr>
            <p:nvPr/>
          </p:nvSpPr>
          <p:spPr bwMode="auto">
            <a:xfrm>
              <a:off x="7162800" y="1752600"/>
              <a:ext cx="1752600" cy="236220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9019"/>
              </a:srgbClr>
            </a:solidFill>
            <a:ln w="31750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Simulating string 0011 on the new PDA …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02108C-68F9-4B41-914C-4EA33D62A2A6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381000" y="2209800"/>
            <a:ext cx="4572000" cy="120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600" u="sng" dirty="0">
                <a:cs typeface="Tahoma" pitchFamily="28" charset="0"/>
              </a:rPr>
              <a:t>PDA (</a:t>
            </a:r>
            <a:r>
              <a:rPr lang="el-GR" sz="1600" u="sng" dirty="0">
                <a:cs typeface="Tahoma" pitchFamily="28" charset="0"/>
              </a:rPr>
              <a:t>δ</a:t>
            </a:r>
            <a:r>
              <a:rPr lang="en-US" sz="1600" u="sng" dirty="0">
                <a:cs typeface="Tahoma" pitchFamily="28" charset="0"/>
              </a:rPr>
              <a:t>)</a:t>
            </a:r>
            <a:r>
              <a:rPr lang="el-GR" sz="1600" u="sng" dirty="0">
                <a:cs typeface="Tahoma" pitchFamily="28" charset="0"/>
              </a:rPr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, S) = { (q, AS),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, A) = { (q,0A1), (q,A1), (q,01) 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0, 0) = {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 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l-GR" sz="1600" dirty="0">
                <a:solidFill>
                  <a:srgbClr val="FF0000"/>
                </a:solidFill>
                <a:cs typeface="Tahoma" pitchFamily="28" charset="0"/>
              </a:rPr>
              <a:t>δ(q,</a:t>
            </a:r>
            <a:r>
              <a:rPr lang="en-US" sz="1600" dirty="0">
                <a:solidFill>
                  <a:srgbClr val="FF0000"/>
                </a:solidFill>
              </a:rPr>
              <a:t> 1, 1) = { (q, </a:t>
            </a:r>
            <a:r>
              <a:rPr lang="en-US" sz="1600" dirty="0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600" dirty="0">
                <a:solidFill>
                  <a:srgbClr val="FF0000"/>
                </a:solidFill>
              </a:rPr>
              <a:t> ) }</a:t>
            </a:r>
          </a:p>
        </p:txBody>
      </p:sp>
      <p:grpSp>
        <p:nvGrpSpPr>
          <p:cNvPr id="2" name="Group 142"/>
          <p:cNvGrpSpPr>
            <a:grpSpLocks/>
          </p:cNvGrpSpPr>
          <p:nvPr/>
        </p:nvGrpSpPr>
        <p:grpSpPr bwMode="auto">
          <a:xfrm>
            <a:off x="152400" y="4267200"/>
            <a:ext cx="549275" cy="1143000"/>
            <a:chOff x="1097258" y="4038600"/>
            <a:chExt cx="549522" cy="1143000"/>
          </a:xfrm>
        </p:grpSpPr>
        <p:cxnSp>
          <p:nvCxnSpPr>
            <p:cNvPr id="29827" name="Straight Connector 6"/>
            <p:cNvCxnSpPr>
              <a:cxnSpLocks noChangeShapeType="1"/>
            </p:cNvCxnSpPr>
            <p:nvPr/>
          </p:nvCxnSpPr>
          <p:spPr bwMode="auto">
            <a:xfrm rot="5400000">
              <a:off x="754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8" name="Straight Connector 7"/>
            <p:cNvCxnSpPr>
              <a:cxnSpLocks noChangeShapeType="1"/>
            </p:cNvCxnSpPr>
            <p:nvPr/>
          </p:nvCxnSpPr>
          <p:spPr bwMode="auto">
            <a:xfrm>
              <a:off x="1325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9" name="Straight Connector 8"/>
            <p:cNvCxnSpPr>
              <a:cxnSpLocks noChangeShapeType="1"/>
            </p:cNvCxnSpPr>
            <p:nvPr/>
          </p:nvCxnSpPr>
          <p:spPr bwMode="auto">
            <a:xfrm rot="5400000" flipH="1" flipV="1">
              <a:off x="1059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30" name="Straight Connector 9"/>
            <p:cNvCxnSpPr>
              <a:cxnSpLocks noChangeShapeType="1"/>
            </p:cNvCxnSpPr>
            <p:nvPr/>
          </p:nvCxnSpPr>
          <p:spPr bwMode="auto">
            <a:xfrm>
              <a:off x="1325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31" name="TextBox 10"/>
            <p:cNvSpPr txBox="1">
              <a:spLocks noChangeArrowheads="1"/>
            </p:cNvSpPr>
            <p:nvPr/>
          </p:nvSpPr>
          <p:spPr bwMode="auto">
            <a:xfrm>
              <a:off x="1325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29832" name="Straight Connector 11"/>
            <p:cNvCxnSpPr>
              <a:cxnSpLocks noChangeShapeType="1"/>
            </p:cNvCxnSpPr>
            <p:nvPr/>
          </p:nvCxnSpPr>
          <p:spPr bwMode="auto">
            <a:xfrm>
              <a:off x="1325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33" name="Straight Arrow Connector 12"/>
            <p:cNvCxnSpPr>
              <a:cxnSpLocks noChangeShapeType="1"/>
              <a:endCxn id="29831" idx="1"/>
            </p:cNvCxnSpPr>
            <p:nvPr/>
          </p:nvCxnSpPr>
          <p:spPr bwMode="auto">
            <a:xfrm flipV="1">
              <a:off x="1097258" y="50123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29702" name="TextBox 13"/>
          <p:cNvSpPr txBox="1">
            <a:spLocks noChangeArrowheads="1"/>
          </p:cNvSpPr>
          <p:nvPr/>
        </p:nvSpPr>
        <p:spPr bwMode="auto">
          <a:xfrm>
            <a:off x="152400" y="3548063"/>
            <a:ext cx="45434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u="sng">
                <a:solidFill>
                  <a:srgbClr val="00B050"/>
                </a:solidFill>
              </a:rPr>
              <a:t>Stack moves (shows only the successful path):</a:t>
            </a:r>
          </a:p>
        </p:txBody>
      </p:sp>
      <p:grpSp>
        <p:nvGrpSpPr>
          <p:cNvPr id="3" name="Group 143"/>
          <p:cNvGrpSpPr>
            <a:grpSpLocks/>
          </p:cNvGrpSpPr>
          <p:nvPr/>
        </p:nvGrpSpPr>
        <p:grpSpPr bwMode="auto">
          <a:xfrm>
            <a:off x="974725" y="4267200"/>
            <a:ext cx="565150" cy="1143000"/>
            <a:chOff x="1919336" y="4038600"/>
            <a:chExt cx="565644" cy="1143000"/>
          </a:xfrm>
        </p:grpSpPr>
        <p:cxnSp>
          <p:nvCxnSpPr>
            <p:cNvPr id="29818" name="Straight Connector 17"/>
            <p:cNvCxnSpPr>
              <a:cxnSpLocks noChangeShapeType="1"/>
            </p:cNvCxnSpPr>
            <p:nvPr/>
          </p:nvCxnSpPr>
          <p:spPr bwMode="auto">
            <a:xfrm rot="5400000">
              <a:off x="15764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9" name="Straight Connector 18"/>
            <p:cNvCxnSpPr>
              <a:cxnSpLocks noChangeShapeType="1"/>
            </p:cNvCxnSpPr>
            <p:nvPr/>
          </p:nvCxnSpPr>
          <p:spPr bwMode="auto">
            <a:xfrm>
              <a:off x="21479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0" name="Straight Connector 19"/>
            <p:cNvCxnSpPr>
              <a:cxnSpLocks noChangeShapeType="1"/>
            </p:cNvCxnSpPr>
            <p:nvPr/>
          </p:nvCxnSpPr>
          <p:spPr bwMode="auto">
            <a:xfrm rot="5400000" flipH="1" flipV="1">
              <a:off x="18812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1" name="Straight Connector 20"/>
            <p:cNvCxnSpPr>
              <a:cxnSpLocks noChangeShapeType="1"/>
            </p:cNvCxnSpPr>
            <p:nvPr/>
          </p:nvCxnSpPr>
          <p:spPr bwMode="auto">
            <a:xfrm>
              <a:off x="21479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22" name="TextBox 21"/>
            <p:cNvSpPr txBox="1">
              <a:spLocks noChangeArrowheads="1"/>
            </p:cNvSpPr>
            <p:nvPr/>
          </p:nvSpPr>
          <p:spPr bwMode="auto">
            <a:xfrm>
              <a:off x="2147936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S</a:t>
              </a:r>
            </a:p>
          </p:txBody>
        </p:sp>
        <p:cxnSp>
          <p:nvCxnSpPr>
            <p:cNvPr id="29823" name="Straight Connector 22"/>
            <p:cNvCxnSpPr>
              <a:cxnSpLocks noChangeShapeType="1"/>
            </p:cNvCxnSpPr>
            <p:nvPr/>
          </p:nvCxnSpPr>
          <p:spPr bwMode="auto">
            <a:xfrm>
              <a:off x="2147936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24" name="Straight Arrow Connector 23"/>
            <p:cNvCxnSpPr>
              <a:cxnSpLocks noChangeShapeType="1"/>
            </p:cNvCxnSpPr>
            <p:nvPr/>
          </p:nvCxnSpPr>
          <p:spPr bwMode="auto">
            <a:xfrm flipV="1">
              <a:off x="1919336" y="4724400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825" name="TextBox 25"/>
            <p:cNvSpPr txBox="1">
              <a:spLocks noChangeArrowheads="1"/>
            </p:cNvSpPr>
            <p:nvPr/>
          </p:nvSpPr>
          <p:spPr bwMode="auto">
            <a:xfrm>
              <a:off x="2164058" y="46144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9826" name="Straight Connector 26"/>
            <p:cNvCxnSpPr>
              <a:cxnSpLocks noChangeShapeType="1"/>
            </p:cNvCxnSpPr>
            <p:nvPr/>
          </p:nvCxnSpPr>
          <p:spPr bwMode="auto">
            <a:xfrm>
              <a:off x="21640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4" name="Group 144"/>
          <p:cNvGrpSpPr>
            <a:grpSpLocks/>
          </p:cNvGrpSpPr>
          <p:nvPr/>
        </p:nvGrpSpPr>
        <p:grpSpPr bwMode="auto">
          <a:xfrm>
            <a:off x="1676400" y="4267200"/>
            <a:ext cx="565150" cy="1143000"/>
            <a:chOff x="2621258" y="4038600"/>
            <a:chExt cx="565644" cy="1143000"/>
          </a:xfrm>
        </p:grpSpPr>
        <p:cxnSp>
          <p:nvCxnSpPr>
            <p:cNvPr id="29803" name="Straight Connector 27"/>
            <p:cNvCxnSpPr>
              <a:cxnSpLocks noChangeShapeType="1"/>
            </p:cNvCxnSpPr>
            <p:nvPr/>
          </p:nvCxnSpPr>
          <p:spPr bwMode="auto">
            <a:xfrm rot="5400000">
              <a:off x="2278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4" name="Straight Connector 28"/>
            <p:cNvCxnSpPr>
              <a:cxnSpLocks noChangeShapeType="1"/>
            </p:cNvCxnSpPr>
            <p:nvPr/>
          </p:nvCxnSpPr>
          <p:spPr bwMode="auto">
            <a:xfrm>
              <a:off x="2849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5" name="Straight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2583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6" name="Straight Connector 30"/>
            <p:cNvCxnSpPr>
              <a:cxnSpLocks noChangeShapeType="1"/>
            </p:cNvCxnSpPr>
            <p:nvPr/>
          </p:nvCxnSpPr>
          <p:spPr bwMode="auto">
            <a:xfrm>
              <a:off x="2849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07" name="TextBox 31"/>
            <p:cNvSpPr txBox="1">
              <a:spLocks noChangeArrowheads="1"/>
            </p:cNvSpPr>
            <p:nvPr/>
          </p:nvSpPr>
          <p:spPr bwMode="auto">
            <a:xfrm>
              <a:off x="2849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808" name="Straight Connector 32"/>
            <p:cNvCxnSpPr>
              <a:cxnSpLocks noChangeShapeType="1"/>
            </p:cNvCxnSpPr>
            <p:nvPr/>
          </p:nvCxnSpPr>
          <p:spPr bwMode="auto">
            <a:xfrm>
              <a:off x="2849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09" name="TextBox 33"/>
            <p:cNvSpPr txBox="1">
              <a:spLocks noChangeArrowheads="1"/>
            </p:cNvSpPr>
            <p:nvPr/>
          </p:nvSpPr>
          <p:spPr bwMode="auto">
            <a:xfrm>
              <a:off x="2865980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9810" name="Straight Connector 34"/>
            <p:cNvCxnSpPr>
              <a:cxnSpLocks noChangeShapeType="1"/>
            </p:cNvCxnSpPr>
            <p:nvPr/>
          </p:nvCxnSpPr>
          <p:spPr bwMode="auto">
            <a:xfrm>
              <a:off x="2865980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1" name="Straight Connector 36"/>
            <p:cNvCxnSpPr>
              <a:cxnSpLocks noChangeShapeType="1"/>
            </p:cNvCxnSpPr>
            <p:nvPr/>
          </p:nvCxnSpPr>
          <p:spPr bwMode="auto">
            <a:xfrm>
              <a:off x="28498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12" name="TextBox 37"/>
            <p:cNvSpPr txBox="1">
              <a:spLocks noChangeArrowheads="1"/>
            </p:cNvSpPr>
            <p:nvPr/>
          </p:nvSpPr>
          <p:spPr bwMode="auto">
            <a:xfrm>
              <a:off x="2865980" y="43858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9813" name="Straight Connector 38"/>
            <p:cNvCxnSpPr>
              <a:cxnSpLocks noChangeShapeType="1"/>
            </p:cNvCxnSpPr>
            <p:nvPr/>
          </p:nvCxnSpPr>
          <p:spPr bwMode="auto">
            <a:xfrm>
              <a:off x="2865980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4" name="Straight Connector 39"/>
            <p:cNvCxnSpPr>
              <a:cxnSpLocks noChangeShapeType="1"/>
            </p:cNvCxnSpPr>
            <p:nvPr/>
          </p:nvCxnSpPr>
          <p:spPr bwMode="auto">
            <a:xfrm>
              <a:off x="2849858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815" name="TextBox 40"/>
            <p:cNvSpPr txBox="1">
              <a:spLocks noChangeArrowheads="1"/>
            </p:cNvSpPr>
            <p:nvPr/>
          </p:nvSpPr>
          <p:spPr bwMode="auto">
            <a:xfrm>
              <a:off x="2865980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29816" name="Straight Connector 41"/>
            <p:cNvCxnSpPr>
              <a:cxnSpLocks noChangeShapeType="1"/>
            </p:cNvCxnSpPr>
            <p:nvPr/>
          </p:nvCxnSpPr>
          <p:spPr bwMode="auto">
            <a:xfrm>
              <a:off x="286598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17" name="Straight Arrow Connector 42"/>
            <p:cNvCxnSpPr>
              <a:cxnSpLocks noChangeShapeType="1"/>
            </p:cNvCxnSpPr>
            <p:nvPr/>
          </p:nvCxnSpPr>
          <p:spPr bwMode="auto">
            <a:xfrm flipV="1">
              <a:off x="2621258" y="4343400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145"/>
          <p:cNvGrpSpPr>
            <a:grpSpLocks/>
          </p:cNvGrpSpPr>
          <p:nvPr/>
        </p:nvGrpSpPr>
        <p:grpSpPr bwMode="auto">
          <a:xfrm>
            <a:off x="2438400" y="4267200"/>
            <a:ext cx="565150" cy="1619250"/>
            <a:chOff x="3383258" y="4038600"/>
            <a:chExt cx="565644" cy="1619310"/>
          </a:xfrm>
        </p:grpSpPr>
        <p:cxnSp>
          <p:nvCxnSpPr>
            <p:cNvPr id="29789" name="Straight Connector 43"/>
            <p:cNvCxnSpPr>
              <a:cxnSpLocks noChangeShapeType="1"/>
            </p:cNvCxnSpPr>
            <p:nvPr/>
          </p:nvCxnSpPr>
          <p:spPr bwMode="auto">
            <a:xfrm rot="5400000">
              <a:off x="30403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0" name="Straight Connector 44"/>
            <p:cNvCxnSpPr>
              <a:cxnSpLocks noChangeShapeType="1"/>
            </p:cNvCxnSpPr>
            <p:nvPr/>
          </p:nvCxnSpPr>
          <p:spPr bwMode="auto">
            <a:xfrm>
              <a:off x="3611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1" name="Straight Connector 45"/>
            <p:cNvCxnSpPr>
              <a:cxnSpLocks noChangeShapeType="1"/>
            </p:cNvCxnSpPr>
            <p:nvPr/>
          </p:nvCxnSpPr>
          <p:spPr bwMode="auto">
            <a:xfrm rot="5400000" flipH="1" flipV="1">
              <a:off x="33451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2" name="Straight Connector 46"/>
            <p:cNvCxnSpPr>
              <a:cxnSpLocks noChangeShapeType="1"/>
            </p:cNvCxnSpPr>
            <p:nvPr/>
          </p:nvCxnSpPr>
          <p:spPr bwMode="auto">
            <a:xfrm>
              <a:off x="36118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3" name="TextBox 47"/>
            <p:cNvSpPr txBox="1">
              <a:spLocks noChangeArrowheads="1"/>
            </p:cNvSpPr>
            <p:nvPr/>
          </p:nvSpPr>
          <p:spPr bwMode="auto">
            <a:xfrm>
              <a:off x="36118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94" name="Straight Connector 48"/>
            <p:cNvCxnSpPr>
              <a:cxnSpLocks noChangeShapeType="1"/>
            </p:cNvCxnSpPr>
            <p:nvPr/>
          </p:nvCxnSpPr>
          <p:spPr bwMode="auto">
            <a:xfrm>
              <a:off x="36118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5" name="TextBox 49"/>
            <p:cNvSpPr txBox="1">
              <a:spLocks noChangeArrowheads="1"/>
            </p:cNvSpPr>
            <p:nvPr/>
          </p:nvSpPr>
          <p:spPr bwMode="auto">
            <a:xfrm>
              <a:off x="3627980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96" name="Straight Connector 50"/>
            <p:cNvCxnSpPr>
              <a:cxnSpLocks noChangeShapeType="1"/>
            </p:cNvCxnSpPr>
            <p:nvPr/>
          </p:nvCxnSpPr>
          <p:spPr bwMode="auto">
            <a:xfrm>
              <a:off x="3627980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97" name="Straight Connector 51"/>
            <p:cNvCxnSpPr>
              <a:cxnSpLocks noChangeShapeType="1"/>
            </p:cNvCxnSpPr>
            <p:nvPr/>
          </p:nvCxnSpPr>
          <p:spPr bwMode="auto">
            <a:xfrm>
              <a:off x="36118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98" name="TextBox 52"/>
            <p:cNvSpPr txBox="1">
              <a:spLocks noChangeArrowheads="1"/>
            </p:cNvSpPr>
            <p:nvPr/>
          </p:nvSpPr>
          <p:spPr bwMode="auto">
            <a:xfrm>
              <a:off x="3627980" y="43858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cxnSp>
          <p:nvCxnSpPr>
            <p:cNvPr id="29799" name="Straight Connector 53"/>
            <p:cNvCxnSpPr>
              <a:cxnSpLocks noChangeShapeType="1"/>
            </p:cNvCxnSpPr>
            <p:nvPr/>
          </p:nvCxnSpPr>
          <p:spPr bwMode="auto">
            <a:xfrm>
              <a:off x="3627980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0" name="Straight Connector 54"/>
            <p:cNvCxnSpPr>
              <a:cxnSpLocks noChangeShapeType="1"/>
            </p:cNvCxnSpPr>
            <p:nvPr/>
          </p:nvCxnSpPr>
          <p:spPr bwMode="auto">
            <a:xfrm>
              <a:off x="3611858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801" name="Straight Arrow Connector 57"/>
            <p:cNvCxnSpPr>
              <a:cxnSpLocks noChangeShapeType="1"/>
            </p:cNvCxnSpPr>
            <p:nvPr/>
          </p:nvCxnSpPr>
          <p:spPr bwMode="auto">
            <a:xfrm flipV="1">
              <a:off x="3383258" y="45551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802" name="TextBox 58"/>
            <p:cNvSpPr txBox="1">
              <a:spLocks noChangeArrowheads="1"/>
            </p:cNvSpPr>
            <p:nvPr/>
          </p:nvSpPr>
          <p:spPr bwMode="auto">
            <a:xfrm>
              <a:off x="3611858" y="525780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146"/>
          <p:cNvGrpSpPr>
            <a:grpSpLocks/>
          </p:cNvGrpSpPr>
          <p:nvPr/>
        </p:nvGrpSpPr>
        <p:grpSpPr bwMode="auto">
          <a:xfrm>
            <a:off x="3168650" y="4267200"/>
            <a:ext cx="549275" cy="1143000"/>
            <a:chOff x="4113014" y="4038600"/>
            <a:chExt cx="549522" cy="1143000"/>
          </a:xfrm>
        </p:grpSpPr>
        <p:cxnSp>
          <p:nvCxnSpPr>
            <p:cNvPr id="29770" name="Straight Connector 59"/>
            <p:cNvCxnSpPr>
              <a:cxnSpLocks noChangeShapeType="1"/>
            </p:cNvCxnSpPr>
            <p:nvPr/>
          </p:nvCxnSpPr>
          <p:spPr bwMode="auto">
            <a:xfrm rot="5400000">
              <a:off x="37701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1" name="Straight Connector 60"/>
            <p:cNvCxnSpPr>
              <a:cxnSpLocks noChangeShapeType="1"/>
            </p:cNvCxnSpPr>
            <p:nvPr/>
          </p:nvCxnSpPr>
          <p:spPr bwMode="auto">
            <a:xfrm>
              <a:off x="43416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2" name="Straight Connector 61"/>
            <p:cNvCxnSpPr>
              <a:cxnSpLocks noChangeShapeType="1"/>
            </p:cNvCxnSpPr>
            <p:nvPr/>
          </p:nvCxnSpPr>
          <p:spPr bwMode="auto">
            <a:xfrm rot="5400000" flipH="1" flipV="1">
              <a:off x="40749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3" name="Straight Connector 62"/>
            <p:cNvCxnSpPr>
              <a:cxnSpLocks noChangeShapeType="1"/>
            </p:cNvCxnSpPr>
            <p:nvPr/>
          </p:nvCxnSpPr>
          <p:spPr bwMode="auto">
            <a:xfrm>
              <a:off x="43416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4" name="TextBox 63"/>
            <p:cNvSpPr txBox="1">
              <a:spLocks noChangeArrowheads="1"/>
            </p:cNvSpPr>
            <p:nvPr/>
          </p:nvSpPr>
          <p:spPr bwMode="auto">
            <a:xfrm>
              <a:off x="4341614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75" name="Straight Connector 64"/>
            <p:cNvCxnSpPr>
              <a:cxnSpLocks noChangeShapeType="1"/>
            </p:cNvCxnSpPr>
            <p:nvPr/>
          </p:nvCxnSpPr>
          <p:spPr bwMode="auto">
            <a:xfrm>
              <a:off x="4341614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6" name="TextBox 65"/>
            <p:cNvSpPr txBox="1">
              <a:spLocks noChangeArrowheads="1"/>
            </p:cNvSpPr>
            <p:nvPr/>
          </p:nvSpPr>
          <p:spPr bwMode="auto">
            <a:xfrm>
              <a:off x="4357736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77" name="Straight Connector 66"/>
            <p:cNvCxnSpPr>
              <a:cxnSpLocks noChangeShapeType="1"/>
            </p:cNvCxnSpPr>
            <p:nvPr/>
          </p:nvCxnSpPr>
          <p:spPr bwMode="auto">
            <a:xfrm>
              <a:off x="43577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78" name="Straight Connector 67"/>
            <p:cNvCxnSpPr>
              <a:cxnSpLocks noChangeShapeType="1"/>
            </p:cNvCxnSpPr>
            <p:nvPr/>
          </p:nvCxnSpPr>
          <p:spPr bwMode="auto">
            <a:xfrm>
              <a:off x="4341614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79" name="TextBox 68"/>
            <p:cNvSpPr txBox="1">
              <a:spLocks noChangeArrowheads="1"/>
            </p:cNvSpPr>
            <p:nvPr/>
          </p:nvSpPr>
          <p:spPr bwMode="auto">
            <a:xfrm>
              <a:off x="4357736" y="43858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9780" name="Straight Connector 69"/>
            <p:cNvCxnSpPr>
              <a:cxnSpLocks noChangeShapeType="1"/>
            </p:cNvCxnSpPr>
            <p:nvPr/>
          </p:nvCxnSpPr>
          <p:spPr bwMode="auto">
            <a:xfrm>
              <a:off x="43577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1" name="Straight Connector 70"/>
            <p:cNvCxnSpPr>
              <a:cxnSpLocks noChangeShapeType="1"/>
            </p:cNvCxnSpPr>
            <p:nvPr/>
          </p:nvCxnSpPr>
          <p:spPr bwMode="auto">
            <a:xfrm>
              <a:off x="43416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2" name="Straight Arrow Connector 71"/>
            <p:cNvCxnSpPr>
              <a:cxnSpLocks noChangeShapeType="1"/>
            </p:cNvCxnSpPr>
            <p:nvPr/>
          </p:nvCxnSpPr>
          <p:spPr bwMode="auto">
            <a:xfrm flipV="1">
              <a:off x="4113014" y="43265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83" name="Straight Connector 73"/>
            <p:cNvCxnSpPr>
              <a:cxnSpLocks noChangeShapeType="1"/>
            </p:cNvCxnSpPr>
            <p:nvPr/>
          </p:nvCxnSpPr>
          <p:spPr bwMode="auto">
            <a:xfrm>
              <a:off x="43577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4" name="Straight Connector 74"/>
            <p:cNvCxnSpPr>
              <a:cxnSpLocks noChangeShapeType="1"/>
            </p:cNvCxnSpPr>
            <p:nvPr/>
          </p:nvCxnSpPr>
          <p:spPr bwMode="auto">
            <a:xfrm>
              <a:off x="43416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85" name="TextBox 75"/>
            <p:cNvSpPr txBox="1">
              <a:spLocks noChangeArrowheads="1"/>
            </p:cNvSpPr>
            <p:nvPr/>
          </p:nvSpPr>
          <p:spPr bwMode="auto">
            <a:xfrm>
              <a:off x="4357736" y="41572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29786" name="Straight Connector 76"/>
            <p:cNvCxnSpPr>
              <a:cxnSpLocks noChangeShapeType="1"/>
            </p:cNvCxnSpPr>
            <p:nvPr/>
          </p:nvCxnSpPr>
          <p:spPr bwMode="auto">
            <a:xfrm>
              <a:off x="4357736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7" name="Straight Connector 77"/>
            <p:cNvCxnSpPr>
              <a:cxnSpLocks noChangeShapeType="1"/>
            </p:cNvCxnSpPr>
            <p:nvPr/>
          </p:nvCxnSpPr>
          <p:spPr bwMode="auto">
            <a:xfrm>
              <a:off x="4341614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88" name="Straight Connector 78"/>
            <p:cNvCxnSpPr>
              <a:cxnSpLocks noChangeShapeType="1"/>
            </p:cNvCxnSpPr>
            <p:nvPr/>
          </p:nvCxnSpPr>
          <p:spPr bwMode="auto">
            <a:xfrm>
              <a:off x="4313780" y="41910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8" name="Group 147"/>
          <p:cNvGrpSpPr>
            <a:grpSpLocks/>
          </p:cNvGrpSpPr>
          <p:nvPr/>
        </p:nvGrpSpPr>
        <p:grpSpPr bwMode="auto">
          <a:xfrm>
            <a:off x="3854450" y="4267200"/>
            <a:ext cx="565150" cy="1600200"/>
            <a:chOff x="4798814" y="4038600"/>
            <a:chExt cx="565644" cy="1600200"/>
          </a:xfrm>
        </p:grpSpPr>
        <p:cxnSp>
          <p:nvCxnSpPr>
            <p:cNvPr id="29754" name="Straight Connector 83"/>
            <p:cNvCxnSpPr>
              <a:cxnSpLocks noChangeShapeType="1"/>
            </p:cNvCxnSpPr>
            <p:nvPr/>
          </p:nvCxnSpPr>
          <p:spPr bwMode="auto">
            <a:xfrm rot="5400000">
              <a:off x="44559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5" name="Straight Connector 84"/>
            <p:cNvCxnSpPr>
              <a:cxnSpLocks noChangeShapeType="1"/>
            </p:cNvCxnSpPr>
            <p:nvPr/>
          </p:nvCxnSpPr>
          <p:spPr bwMode="auto">
            <a:xfrm>
              <a:off x="50274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6" name="Straight Connector 85"/>
            <p:cNvCxnSpPr>
              <a:cxnSpLocks noChangeShapeType="1"/>
            </p:cNvCxnSpPr>
            <p:nvPr/>
          </p:nvCxnSpPr>
          <p:spPr bwMode="auto">
            <a:xfrm rot="5400000" flipH="1" flipV="1">
              <a:off x="4760714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7" name="Straight Connector 86"/>
            <p:cNvCxnSpPr>
              <a:cxnSpLocks noChangeShapeType="1"/>
            </p:cNvCxnSpPr>
            <p:nvPr/>
          </p:nvCxnSpPr>
          <p:spPr bwMode="auto">
            <a:xfrm>
              <a:off x="5027414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58" name="TextBox 87"/>
            <p:cNvSpPr txBox="1">
              <a:spLocks noChangeArrowheads="1"/>
            </p:cNvSpPr>
            <p:nvPr/>
          </p:nvSpPr>
          <p:spPr bwMode="auto">
            <a:xfrm>
              <a:off x="5027414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59" name="Straight Connector 88"/>
            <p:cNvCxnSpPr>
              <a:cxnSpLocks noChangeShapeType="1"/>
            </p:cNvCxnSpPr>
            <p:nvPr/>
          </p:nvCxnSpPr>
          <p:spPr bwMode="auto">
            <a:xfrm>
              <a:off x="5027414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0" name="TextBox 89"/>
            <p:cNvSpPr txBox="1">
              <a:spLocks noChangeArrowheads="1"/>
            </p:cNvSpPr>
            <p:nvPr/>
          </p:nvSpPr>
          <p:spPr bwMode="auto">
            <a:xfrm>
              <a:off x="5043536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61" name="Straight Connector 90"/>
            <p:cNvCxnSpPr>
              <a:cxnSpLocks noChangeShapeType="1"/>
            </p:cNvCxnSpPr>
            <p:nvPr/>
          </p:nvCxnSpPr>
          <p:spPr bwMode="auto">
            <a:xfrm>
              <a:off x="50435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2" name="Straight Connector 91"/>
            <p:cNvCxnSpPr>
              <a:cxnSpLocks noChangeShapeType="1"/>
            </p:cNvCxnSpPr>
            <p:nvPr/>
          </p:nvCxnSpPr>
          <p:spPr bwMode="auto">
            <a:xfrm>
              <a:off x="5027414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3" name="TextBox 92"/>
            <p:cNvSpPr txBox="1">
              <a:spLocks noChangeArrowheads="1"/>
            </p:cNvSpPr>
            <p:nvPr/>
          </p:nvSpPr>
          <p:spPr bwMode="auto">
            <a:xfrm>
              <a:off x="5043536" y="43858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64" name="Straight Connector 93"/>
            <p:cNvCxnSpPr>
              <a:cxnSpLocks noChangeShapeType="1"/>
            </p:cNvCxnSpPr>
            <p:nvPr/>
          </p:nvCxnSpPr>
          <p:spPr bwMode="auto">
            <a:xfrm>
              <a:off x="50435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5" name="Straight Connector 94"/>
            <p:cNvCxnSpPr>
              <a:cxnSpLocks noChangeShapeType="1"/>
            </p:cNvCxnSpPr>
            <p:nvPr/>
          </p:nvCxnSpPr>
          <p:spPr bwMode="auto">
            <a:xfrm>
              <a:off x="50274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6" name="Straight Arrow Connector 95"/>
            <p:cNvCxnSpPr>
              <a:cxnSpLocks noChangeShapeType="1"/>
            </p:cNvCxnSpPr>
            <p:nvPr/>
          </p:nvCxnSpPr>
          <p:spPr bwMode="auto">
            <a:xfrm flipV="1">
              <a:off x="4798814" y="45551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9767" name="Straight Connector 96"/>
            <p:cNvCxnSpPr>
              <a:cxnSpLocks noChangeShapeType="1"/>
            </p:cNvCxnSpPr>
            <p:nvPr/>
          </p:nvCxnSpPr>
          <p:spPr bwMode="auto">
            <a:xfrm>
              <a:off x="5043536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68" name="Straight Connector 97"/>
            <p:cNvCxnSpPr>
              <a:cxnSpLocks noChangeShapeType="1"/>
            </p:cNvCxnSpPr>
            <p:nvPr/>
          </p:nvCxnSpPr>
          <p:spPr bwMode="auto">
            <a:xfrm>
              <a:off x="5027414" y="4419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69" name="TextBox 106"/>
            <p:cNvSpPr txBox="1">
              <a:spLocks noChangeArrowheads="1"/>
            </p:cNvSpPr>
            <p:nvPr/>
          </p:nvSpPr>
          <p:spPr bwMode="auto">
            <a:xfrm>
              <a:off x="5037124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9" name="Group 148"/>
          <p:cNvGrpSpPr>
            <a:grpSpLocks/>
          </p:cNvGrpSpPr>
          <p:nvPr/>
        </p:nvGrpSpPr>
        <p:grpSpPr bwMode="auto">
          <a:xfrm>
            <a:off x="4556125" y="4267200"/>
            <a:ext cx="571500" cy="1600200"/>
            <a:chOff x="5500736" y="4038600"/>
            <a:chExt cx="572056" cy="1600200"/>
          </a:xfrm>
        </p:grpSpPr>
        <p:cxnSp>
          <p:nvCxnSpPr>
            <p:cNvPr id="29743" name="Straight Connector 107"/>
            <p:cNvCxnSpPr>
              <a:cxnSpLocks noChangeShapeType="1"/>
            </p:cNvCxnSpPr>
            <p:nvPr/>
          </p:nvCxnSpPr>
          <p:spPr bwMode="auto">
            <a:xfrm rot="5400000">
              <a:off x="51578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4" name="Straight Connector 108"/>
            <p:cNvCxnSpPr>
              <a:cxnSpLocks noChangeShapeType="1"/>
            </p:cNvCxnSpPr>
            <p:nvPr/>
          </p:nvCxnSpPr>
          <p:spPr bwMode="auto">
            <a:xfrm>
              <a:off x="57293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5" name="Straight Connector 109"/>
            <p:cNvCxnSpPr>
              <a:cxnSpLocks noChangeShapeType="1"/>
            </p:cNvCxnSpPr>
            <p:nvPr/>
          </p:nvCxnSpPr>
          <p:spPr bwMode="auto">
            <a:xfrm rot="5400000" flipH="1" flipV="1">
              <a:off x="5462636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6" name="Straight Connector 110"/>
            <p:cNvCxnSpPr>
              <a:cxnSpLocks noChangeShapeType="1"/>
            </p:cNvCxnSpPr>
            <p:nvPr/>
          </p:nvCxnSpPr>
          <p:spPr bwMode="auto">
            <a:xfrm>
              <a:off x="5729336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47" name="TextBox 111"/>
            <p:cNvSpPr txBox="1">
              <a:spLocks noChangeArrowheads="1"/>
            </p:cNvSpPr>
            <p:nvPr/>
          </p:nvSpPr>
          <p:spPr bwMode="auto">
            <a:xfrm>
              <a:off x="5729336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48" name="Straight Connector 112"/>
            <p:cNvCxnSpPr>
              <a:cxnSpLocks noChangeShapeType="1"/>
            </p:cNvCxnSpPr>
            <p:nvPr/>
          </p:nvCxnSpPr>
          <p:spPr bwMode="auto">
            <a:xfrm>
              <a:off x="5729336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49" name="TextBox 113"/>
            <p:cNvSpPr txBox="1">
              <a:spLocks noChangeArrowheads="1"/>
            </p:cNvSpPr>
            <p:nvPr/>
          </p:nvSpPr>
          <p:spPr bwMode="auto">
            <a:xfrm>
              <a:off x="5745458" y="4614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cxnSp>
          <p:nvCxnSpPr>
            <p:cNvPr id="29750" name="Straight Connector 114"/>
            <p:cNvCxnSpPr>
              <a:cxnSpLocks noChangeShapeType="1"/>
            </p:cNvCxnSpPr>
            <p:nvPr/>
          </p:nvCxnSpPr>
          <p:spPr bwMode="auto">
            <a:xfrm>
              <a:off x="5745458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1" name="Straight Connector 115"/>
            <p:cNvCxnSpPr>
              <a:cxnSpLocks noChangeShapeType="1"/>
            </p:cNvCxnSpPr>
            <p:nvPr/>
          </p:nvCxnSpPr>
          <p:spPr bwMode="auto">
            <a:xfrm>
              <a:off x="5729336" y="46482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52" name="Straight Arrow Connector 119"/>
            <p:cNvCxnSpPr>
              <a:cxnSpLocks noChangeShapeType="1"/>
            </p:cNvCxnSpPr>
            <p:nvPr/>
          </p:nvCxnSpPr>
          <p:spPr bwMode="auto">
            <a:xfrm flipV="1">
              <a:off x="5500736" y="47837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53" name="TextBox 122"/>
            <p:cNvSpPr txBox="1">
              <a:spLocks noChangeArrowheads="1"/>
            </p:cNvSpPr>
            <p:nvPr/>
          </p:nvSpPr>
          <p:spPr bwMode="auto">
            <a:xfrm>
              <a:off x="5745458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0" name="Group 149"/>
          <p:cNvGrpSpPr>
            <a:grpSpLocks/>
          </p:cNvGrpSpPr>
          <p:nvPr/>
        </p:nvGrpSpPr>
        <p:grpSpPr bwMode="auto">
          <a:xfrm>
            <a:off x="5334000" y="4267200"/>
            <a:ext cx="573088" cy="1600200"/>
            <a:chOff x="6278858" y="4038600"/>
            <a:chExt cx="572056" cy="1600200"/>
          </a:xfrm>
        </p:grpSpPr>
        <p:cxnSp>
          <p:nvCxnSpPr>
            <p:cNvPr id="29735" name="Straight Connector 123"/>
            <p:cNvCxnSpPr>
              <a:cxnSpLocks noChangeShapeType="1"/>
            </p:cNvCxnSpPr>
            <p:nvPr/>
          </p:nvCxnSpPr>
          <p:spPr bwMode="auto">
            <a:xfrm rot="5400000">
              <a:off x="59359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6" name="Straight Connector 124"/>
            <p:cNvCxnSpPr>
              <a:cxnSpLocks noChangeShapeType="1"/>
            </p:cNvCxnSpPr>
            <p:nvPr/>
          </p:nvCxnSpPr>
          <p:spPr bwMode="auto">
            <a:xfrm>
              <a:off x="65074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7" name="Straight Connector 125"/>
            <p:cNvCxnSpPr>
              <a:cxnSpLocks noChangeShapeType="1"/>
            </p:cNvCxnSpPr>
            <p:nvPr/>
          </p:nvCxnSpPr>
          <p:spPr bwMode="auto">
            <a:xfrm rot="5400000" flipH="1" flipV="1">
              <a:off x="6240758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8" name="Straight Connector 126"/>
            <p:cNvCxnSpPr>
              <a:cxnSpLocks noChangeShapeType="1"/>
            </p:cNvCxnSpPr>
            <p:nvPr/>
          </p:nvCxnSpPr>
          <p:spPr bwMode="auto">
            <a:xfrm>
              <a:off x="6507458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39" name="TextBox 127"/>
            <p:cNvSpPr txBox="1">
              <a:spLocks noChangeArrowheads="1"/>
            </p:cNvSpPr>
            <p:nvPr/>
          </p:nvSpPr>
          <p:spPr bwMode="auto">
            <a:xfrm>
              <a:off x="6507458" y="4843046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S</a:t>
              </a:r>
            </a:p>
          </p:txBody>
        </p:sp>
        <p:cxnSp>
          <p:nvCxnSpPr>
            <p:cNvPr id="29740" name="Straight Connector 128"/>
            <p:cNvCxnSpPr>
              <a:cxnSpLocks noChangeShapeType="1"/>
            </p:cNvCxnSpPr>
            <p:nvPr/>
          </p:nvCxnSpPr>
          <p:spPr bwMode="auto">
            <a:xfrm>
              <a:off x="6507458" y="48768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41" name="Straight Arrow Connector 132"/>
            <p:cNvCxnSpPr>
              <a:cxnSpLocks noChangeShapeType="1"/>
            </p:cNvCxnSpPr>
            <p:nvPr/>
          </p:nvCxnSpPr>
          <p:spPr bwMode="auto">
            <a:xfrm flipV="1">
              <a:off x="6278858" y="50123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42" name="TextBox 133"/>
            <p:cNvSpPr txBox="1">
              <a:spLocks noChangeArrowheads="1"/>
            </p:cNvSpPr>
            <p:nvPr/>
          </p:nvSpPr>
          <p:spPr bwMode="auto">
            <a:xfrm>
              <a:off x="6523580" y="5238690"/>
              <a:ext cx="32733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11" name="Group 150"/>
          <p:cNvGrpSpPr>
            <a:grpSpLocks/>
          </p:cNvGrpSpPr>
          <p:nvPr/>
        </p:nvGrpSpPr>
        <p:grpSpPr bwMode="auto">
          <a:xfrm>
            <a:off x="6096000" y="4267200"/>
            <a:ext cx="579438" cy="1600200"/>
            <a:chOff x="7040858" y="4038600"/>
            <a:chExt cx="579142" cy="1600200"/>
          </a:xfrm>
        </p:grpSpPr>
        <p:cxnSp>
          <p:nvCxnSpPr>
            <p:cNvPr id="29729" name="Straight Connector 134"/>
            <p:cNvCxnSpPr>
              <a:cxnSpLocks noChangeShapeType="1"/>
            </p:cNvCxnSpPr>
            <p:nvPr/>
          </p:nvCxnSpPr>
          <p:spPr bwMode="auto">
            <a:xfrm rot="5400000">
              <a:off x="6735502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0" name="Straight Connector 135"/>
            <p:cNvCxnSpPr>
              <a:cxnSpLocks noChangeShapeType="1"/>
            </p:cNvCxnSpPr>
            <p:nvPr/>
          </p:nvCxnSpPr>
          <p:spPr bwMode="auto">
            <a:xfrm>
              <a:off x="7307002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1" name="Straight Connector 136"/>
            <p:cNvCxnSpPr>
              <a:cxnSpLocks noChangeShapeType="1"/>
            </p:cNvCxnSpPr>
            <p:nvPr/>
          </p:nvCxnSpPr>
          <p:spPr bwMode="auto">
            <a:xfrm rot="5400000" flipH="1" flipV="1">
              <a:off x="7040302" y="4610100"/>
              <a:ext cx="1143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2" name="Straight Connector 137"/>
            <p:cNvCxnSpPr>
              <a:cxnSpLocks noChangeShapeType="1"/>
            </p:cNvCxnSpPr>
            <p:nvPr/>
          </p:nvCxnSpPr>
          <p:spPr bwMode="auto">
            <a:xfrm>
              <a:off x="7307002" y="5181600"/>
              <a:ext cx="304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33" name="Straight Arrow Connector 140"/>
            <p:cNvCxnSpPr>
              <a:cxnSpLocks noChangeShapeType="1"/>
            </p:cNvCxnSpPr>
            <p:nvPr/>
          </p:nvCxnSpPr>
          <p:spPr bwMode="auto">
            <a:xfrm flipV="1">
              <a:off x="7040858" y="5164723"/>
              <a:ext cx="228600" cy="1687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9734" name="TextBox 141"/>
            <p:cNvSpPr txBox="1">
              <a:spLocks noChangeArrowheads="1"/>
            </p:cNvSpPr>
            <p:nvPr/>
          </p:nvSpPr>
          <p:spPr bwMode="auto">
            <a:xfrm>
              <a:off x="7323124" y="5238690"/>
              <a:ext cx="2968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28" charset="2"/>
                </a:rPr>
                <a:t></a:t>
              </a:r>
              <a:endParaRPr lang="en-US"/>
            </a:p>
          </p:txBody>
        </p:sp>
      </p:grpSp>
      <p:sp>
        <p:nvSpPr>
          <p:cNvPr id="152" name="TextBox 151"/>
          <p:cNvSpPr txBox="1">
            <a:spLocks noChangeArrowheads="1"/>
          </p:cNvSpPr>
          <p:nvPr/>
        </p:nvSpPr>
        <p:spPr bwMode="auto">
          <a:xfrm>
            <a:off x="7086600" y="4876800"/>
            <a:ext cx="1620838" cy="708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Accept by </a:t>
            </a:r>
            <a:br>
              <a:rPr lang="en-US" dirty="0"/>
            </a:br>
            <a:r>
              <a:rPr lang="en-US" dirty="0"/>
              <a:t> empty stack</a:t>
            </a:r>
          </a:p>
        </p:txBody>
      </p:sp>
      <p:sp>
        <p:nvSpPr>
          <p:cNvPr id="29712" name="Oval 6"/>
          <p:cNvSpPr>
            <a:spLocks noChangeArrowheads="1"/>
          </p:cNvSpPr>
          <p:nvPr/>
        </p:nvSpPr>
        <p:spPr bwMode="auto">
          <a:xfrm>
            <a:off x="6073775" y="3505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q</a:t>
            </a:r>
          </a:p>
        </p:txBody>
      </p:sp>
      <p:sp>
        <p:nvSpPr>
          <p:cNvPr id="29713" name="Line 8"/>
          <p:cNvSpPr>
            <a:spLocks noChangeShapeType="1"/>
          </p:cNvSpPr>
          <p:nvPr/>
        </p:nvSpPr>
        <p:spPr bwMode="auto">
          <a:xfrm>
            <a:off x="5540375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Freeform 9"/>
          <p:cNvSpPr>
            <a:spLocks/>
          </p:cNvSpPr>
          <p:nvPr/>
        </p:nvSpPr>
        <p:spPr bwMode="auto">
          <a:xfrm>
            <a:off x="5895975" y="3124200"/>
            <a:ext cx="673100" cy="457200"/>
          </a:xfrm>
          <a:custGeom>
            <a:avLst/>
            <a:gdLst>
              <a:gd name="T0" fmla="*/ 2147483647 w 424"/>
              <a:gd name="T1" fmla="*/ 2147483647 h 288"/>
              <a:gd name="T2" fmla="*/ 2147483647 w 424"/>
              <a:gd name="T3" fmla="*/ 2147483647 h 288"/>
              <a:gd name="T4" fmla="*/ 2147483647 w 424"/>
              <a:gd name="T5" fmla="*/ 0 h 288"/>
              <a:gd name="T6" fmla="*/ 2147483647 w 424"/>
              <a:gd name="T7" fmla="*/ 2147483647 h 288"/>
              <a:gd name="T8" fmla="*/ 2147483647 w 424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4"/>
              <a:gd name="T16" fmla="*/ 0 h 288"/>
              <a:gd name="T17" fmla="*/ 424 w 42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4" h="288">
                <a:moveTo>
                  <a:pt x="112" y="288"/>
                </a:moveTo>
                <a:cubicBezTo>
                  <a:pt x="56" y="240"/>
                  <a:pt x="0" y="192"/>
                  <a:pt x="16" y="144"/>
                </a:cubicBezTo>
                <a:cubicBezTo>
                  <a:pt x="32" y="96"/>
                  <a:pt x="144" y="0"/>
                  <a:pt x="208" y="0"/>
                </a:cubicBezTo>
                <a:cubicBezTo>
                  <a:pt x="272" y="0"/>
                  <a:pt x="376" y="96"/>
                  <a:pt x="400" y="144"/>
                </a:cubicBezTo>
                <a:cubicBezTo>
                  <a:pt x="424" y="192"/>
                  <a:pt x="388" y="240"/>
                  <a:pt x="352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Text Box 10"/>
          <p:cNvSpPr txBox="1">
            <a:spLocks noChangeArrowheads="1"/>
          </p:cNvSpPr>
          <p:nvPr/>
        </p:nvSpPr>
        <p:spPr bwMode="auto">
          <a:xfrm>
            <a:off x="5257800" y="3314700"/>
            <a:ext cx="6588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S</a:t>
            </a:r>
            <a:r>
              <a:rPr lang="en-US" sz="1200"/>
              <a:t> </a:t>
            </a:r>
            <a:endParaRPr lang="en-US" sz="1200">
              <a:latin typeface="ヒラギノ角ゴ Pro W3" pitchFamily="28" charset="-128"/>
            </a:endParaRPr>
          </a:p>
        </p:txBody>
      </p:sp>
      <p:sp>
        <p:nvSpPr>
          <p:cNvPr id="29716" name="Text Box 11"/>
          <p:cNvSpPr txBox="1">
            <a:spLocks noChangeArrowheads="1"/>
          </p:cNvSpPr>
          <p:nvPr/>
        </p:nvSpPr>
        <p:spPr bwMode="auto">
          <a:xfrm>
            <a:off x="5943600" y="1828800"/>
            <a:ext cx="777875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1,1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</a:p>
          <a:p>
            <a:r>
              <a:rPr lang="en-US" sz="1200"/>
              <a:t>0,0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01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A1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,A</a:t>
            </a:r>
            <a:r>
              <a:rPr lang="en-US" sz="1200" baseline="-25000"/>
              <a:t> </a:t>
            </a:r>
            <a:r>
              <a:rPr lang="en-US" sz="1200"/>
              <a:t>/ 0A1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</a:t>
            </a:r>
            <a:endParaRPr lang="en-US" sz="1200">
              <a:latin typeface="ヒラギノ角ゴ Pro W3" pitchFamily="28" charset="-128"/>
            </a:endParaRPr>
          </a:p>
          <a:p>
            <a:r>
              <a:rPr lang="en-US" sz="1200">
                <a:sym typeface="Symbol" pitchFamily="28" charset="2"/>
              </a:rPr>
              <a:t></a:t>
            </a:r>
            <a:r>
              <a:rPr lang="en-US" sz="1200"/>
              <a:t>,S</a:t>
            </a:r>
            <a:r>
              <a:rPr lang="en-US" sz="1200" baseline="-25000"/>
              <a:t> </a:t>
            </a:r>
            <a:r>
              <a:rPr lang="en-US" sz="1200"/>
              <a:t>/ </a:t>
            </a:r>
            <a:r>
              <a:rPr lang="en-US" sz="1200">
                <a:sym typeface="Symbol" pitchFamily="28" charset="2"/>
              </a:rPr>
              <a:t>AS</a:t>
            </a:r>
            <a:r>
              <a:rPr lang="en-US" sz="1200"/>
              <a:t> </a:t>
            </a:r>
            <a:endParaRPr lang="en-US" sz="1200">
              <a:latin typeface="ヒラギノ角ゴ Pro W3" pitchFamily="28" charset="-128"/>
            </a:endParaRPr>
          </a:p>
        </p:txBody>
      </p: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6934200" y="1371600"/>
            <a:ext cx="2209800" cy="2438400"/>
            <a:chOff x="6934200" y="1371600"/>
            <a:chExt cx="2209800" cy="2438400"/>
          </a:xfrm>
        </p:grpSpPr>
        <p:sp>
          <p:nvSpPr>
            <p:cNvPr id="29725" name="TextBox 126"/>
            <p:cNvSpPr txBox="1">
              <a:spLocks noChangeArrowheads="1"/>
            </p:cNvSpPr>
            <p:nvPr/>
          </p:nvSpPr>
          <p:spPr bwMode="auto">
            <a:xfrm>
              <a:off x="7467600" y="2057400"/>
              <a:ext cx="148810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 =&gt; AS</a:t>
              </a:r>
              <a:br>
                <a:rPr lang="en-US"/>
              </a:br>
              <a:r>
                <a:rPr lang="en-US"/>
                <a:t>   =&gt; 0A1S</a:t>
              </a:r>
            </a:p>
            <a:p>
              <a:r>
                <a:rPr lang="en-US"/>
                <a:t>   =&gt; 0011S</a:t>
              </a:r>
            </a:p>
            <a:p>
              <a:r>
                <a:rPr lang="en-US"/>
                <a:t>   =&gt; 0011</a:t>
              </a:r>
            </a:p>
          </p:txBody>
        </p:sp>
        <p:cxnSp>
          <p:nvCxnSpPr>
            <p:cNvPr id="29726" name="Straight Connector 128"/>
            <p:cNvCxnSpPr>
              <a:cxnSpLocks noChangeShapeType="1"/>
            </p:cNvCxnSpPr>
            <p:nvPr/>
          </p:nvCxnSpPr>
          <p:spPr bwMode="auto">
            <a:xfrm>
              <a:off x="7086600" y="1371600"/>
              <a:ext cx="0" cy="24384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9727" name="Straight Connector 130"/>
            <p:cNvCxnSpPr>
              <a:cxnSpLocks noChangeShapeType="1"/>
            </p:cNvCxnSpPr>
            <p:nvPr/>
          </p:nvCxnSpPr>
          <p:spPr bwMode="auto">
            <a:xfrm>
              <a:off x="6934200" y="3429000"/>
              <a:ext cx="2209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9728" name="TextBox 131"/>
            <p:cNvSpPr txBox="1">
              <a:spLocks noChangeArrowheads="1"/>
            </p:cNvSpPr>
            <p:nvPr/>
          </p:nvSpPr>
          <p:spPr bwMode="auto">
            <a:xfrm>
              <a:off x="7086600" y="1447800"/>
              <a:ext cx="191449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Leftmost deriv.:</a:t>
              </a:r>
            </a:p>
          </p:txBody>
        </p:sp>
      </p:grpSp>
      <p:grpSp>
        <p:nvGrpSpPr>
          <p:cNvPr id="13" name="Group 141"/>
          <p:cNvGrpSpPr>
            <a:grpSpLocks/>
          </p:cNvGrpSpPr>
          <p:nvPr/>
        </p:nvGrpSpPr>
        <p:grpSpPr bwMode="auto">
          <a:xfrm>
            <a:off x="0" y="5943600"/>
            <a:ext cx="7038975" cy="552450"/>
            <a:chOff x="0" y="5943600"/>
            <a:chExt cx="7039491" cy="552510"/>
          </a:xfrm>
        </p:grpSpPr>
        <p:sp>
          <p:nvSpPr>
            <p:cNvPr id="29719" name="TextBox 132"/>
            <p:cNvSpPr txBox="1">
              <a:spLocks noChangeArrowheads="1"/>
            </p:cNvSpPr>
            <p:nvPr/>
          </p:nvSpPr>
          <p:spPr bwMode="auto">
            <a:xfrm>
              <a:off x="0" y="6096000"/>
              <a:ext cx="70394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          =&gt;AS  =&gt;0A1S     =&gt;0011S                            =&gt; 0011</a:t>
              </a:r>
            </a:p>
          </p:txBody>
        </p:sp>
        <p:cxnSp>
          <p:nvCxnSpPr>
            <p:cNvPr id="29720" name="Straight Connector 134"/>
            <p:cNvCxnSpPr>
              <a:cxnSpLocks noChangeShapeType="1"/>
            </p:cNvCxnSpPr>
            <p:nvPr/>
          </p:nvCxnSpPr>
          <p:spPr bwMode="auto">
            <a:xfrm>
              <a:off x="0" y="5943600"/>
              <a:ext cx="6934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sp>
          <p:nvSpPr>
            <p:cNvPr id="29721" name="Down Arrow 137"/>
            <p:cNvSpPr>
              <a:spLocks noChangeArrowheads="1"/>
            </p:cNvSpPr>
            <p:nvPr/>
          </p:nvSpPr>
          <p:spPr bwMode="auto">
            <a:xfrm>
              <a:off x="12954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Down Arrow 138"/>
            <p:cNvSpPr>
              <a:spLocks noChangeArrowheads="1"/>
            </p:cNvSpPr>
            <p:nvPr/>
          </p:nvSpPr>
          <p:spPr bwMode="auto">
            <a:xfrm>
              <a:off x="19812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Down Arrow 139"/>
            <p:cNvSpPr>
              <a:spLocks noChangeArrowheads="1"/>
            </p:cNvSpPr>
            <p:nvPr/>
          </p:nvSpPr>
          <p:spPr bwMode="auto">
            <a:xfrm>
              <a:off x="35052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Down Arrow 140"/>
            <p:cNvSpPr>
              <a:spLocks noChangeArrowheads="1"/>
            </p:cNvSpPr>
            <p:nvPr/>
          </p:nvSpPr>
          <p:spPr bwMode="auto">
            <a:xfrm>
              <a:off x="6477000" y="5943600"/>
              <a:ext cx="152400" cy="152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549444-0843-4F13-86C2-824B1A51D92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Proof of correctness for CFG ==&gt; PDA construction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17713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Claim:</a:t>
            </a:r>
            <a:r>
              <a:rPr lang="en-US" sz="2800" smtClean="0"/>
              <a:t> A string is accepted by G iff it is accepted (by empty stack) by the PDA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Proof: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(</a:t>
            </a:r>
            <a:r>
              <a:rPr lang="en-US" sz="2400" i="1" smtClean="0"/>
              <a:t>only-if part</a:t>
            </a:r>
            <a:r>
              <a:rPr lang="en-US" sz="2400" smtClean="0"/>
              <a:t>)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Prove by induction on the number of derivation steps</a:t>
            </a:r>
          </a:p>
          <a:p>
            <a:pPr marL="1371600" lvl="2" indent="-457200" eaLnBrk="1" hangingPunct="1">
              <a:lnSpc>
                <a:spcPct val="90000"/>
              </a:lnSpc>
            </a:pPr>
            <a:endParaRPr lang="en-US" sz="200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(</a:t>
            </a:r>
            <a:r>
              <a:rPr lang="en-US" sz="2400" i="1" smtClean="0"/>
              <a:t>if part</a:t>
            </a:r>
            <a:r>
              <a:rPr lang="en-US" sz="2400" smtClean="0"/>
              <a:t>)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If </a:t>
            </a:r>
            <a:r>
              <a:rPr lang="en-US" sz="2000" smtClean="0">
                <a:solidFill>
                  <a:schemeClr val="hlink"/>
                </a:solidFill>
              </a:rPr>
              <a:t>(q, wx, S) |--</a:t>
            </a:r>
            <a:r>
              <a:rPr lang="en-US" sz="2000" baseline="30000" smtClean="0">
                <a:solidFill>
                  <a:schemeClr val="hlink"/>
                </a:solidFill>
              </a:rPr>
              <a:t>*</a:t>
            </a:r>
            <a:r>
              <a:rPr lang="en-US" sz="2000" smtClean="0">
                <a:solidFill>
                  <a:schemeClr val="hlink"/>
                </a:solidFill>
              </a:rPr>
              <a:t> (q,x,B) </a:t>
            </a:r>
            <a:r>
              <a:rPr lang="en-US" sz="2000" smtClean="0"/>
              <a:t>then </a:t>
            </a:r>
            <a:r>
              <a:rPr lang="en-US" sz="2000" smtClean="0">
                <a:solidFill>
                  <a:schemeClr val="folHlink"/>
                </a:solidFill>
              </a:rPr>
              <a:t>S =&gt;</a:t>
            </a:r>
            <a:r>
              <a:rPr lang="en-US" sz="2000" baseline="30000" smtClean="0">
                <a:solidFill>
                  <a:schemeClr val="folHlink"/>
                </a:solidFill>
              </a:rPr>
              <a:t>*</a:t>
            </a:r>
            <a:r>
              <a:rPr lang="en-US" sz="2000" baseline="-25000" smtClean="0">
                <a:solidFill>
                  <a:schemeClr val="folHlink"/>
                </a:solidFill>
              </a:rPr>
              <a:t>lm</a:t>
            </a:r>
            <a:r>
              <a:rPr lang="en-US" sz="2000" smtClean="0">
                <a:solidFill>
                  <a:schemeClr val="folHlink"/>
                </a:solidFill>
              </a:rPr>
              <a:t> wB</a:t>
            </a:r>
            <a:endParaRPr lang="en-US" sz="2000" smtClean="0"/>
          </a:p>
          <a:p>
            <a:pPr marL="1752600" lvl="3" indent="-381000" eaLnBrk="1" hangingPunct="1">
              <a:lnSpc>
                <a:spcPct val="90000"/>
              </a:lnSpc>
            </a:pPr>
            <a:endParaRPr lang="en-US" sz="1800" smtClean="0"/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D5B3E2-F86C-49A6-B33D-5B209A07159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a PDA into a CFG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Main idea:</a:t>
            </a:r>
            <a:r>
              <a:rPr lang="en-US" sz="2800" smtClean="0"/>
              <a:t> Reverse engineer the productions from transitions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If </a:t>
            </a:r>
            <a:r>
              <a:rPr lang="el-GR" sz="2800" smtClean="0">
                <a:cs typeface="Tahoma" pitchFamily="28" charset="0"/>
              </a:rPr>
              <a:t>δ(q,a,Z) </a:t>
            </a:r>
            <a:r>
              <a:rPr lang="en-US" sz="2800" smtClean="0">
                <a:cs typeface="Tahoma" pitchFamily="28" charset="0"/>
              </a:rPr>
              <a:t>=&gt; </a:t>
            </a:r>
            <a:r>
              <a:rPr lang="el-GR" sz="2800" smtClean="0">
                <a:cs typeface="Tahoma" pitchFamily="28" charset="0"/>
              </a:rPr>
              <a:t>(p, Y</a:t>
            </a:r>
            <a:r>
              <a:rPr lang="el-GR" sz="2800" baseline="-25000" smtClean="0">
                <a:cs typeface="Tahoma" pitchFamily="28" charset="0"/>
              </a:rPr>
              <a:t>1</a:t>
            </a:r>
            <a:r>
              <a:rPr lang="el-GR" sz="2800" smtClean="0">
                <a:cs typeface="Tahoma" pitchFamily="28" charset="0"/>
              </a:rPr>
              <a:t>Y</a:t>
            </a:r>
            <a:r>
              <a:rPr lang="el-GR" sz="2800" baseline="-25000" smtClean="0">
                <a:cs typeface="Tahoma" pitchFamily="28" charset="0"/>
              </a:rPr>
              <a:t>2</a:t>
            </a:r>
            <a:r>
              <a:rPr lang="el-GR" sz="2800" smtClean="0">
                <a:cs typeface="Tahoma" pitchFamily="28" charset="0"/>
              </a:rPr>
              <a:t>Y</a:t>
            </a:r>
            <a:r>
              <a:rPr lang="el-GR" sz="2800" baseline="-25000" smtClean="0">
                <a:cs typeface="Tahoma" pitchFamily="28" charset="0"/>
              </a:rPr>
              <a:t>3</a:t>
            </a:r>
            <a:r>
              <a:rPr lang="el-GR" sz="2800" smtClean="0">
                <a:cs typeface="Tahoma" pitchFamily="28" charset="0"/>
              </a:rPr>
              <a:t>…Y</a:t>
            </a:r>
            <a:r>
              <a:rPr lang="el-GR" sz="2800" baseline="-25000" smtClean="0">
                <a:cs typeface="Tahoma" pitchFamily="28" charset="0"/>
              </a:rPr>
              <a:t>k</a:t>
            </a:r>
            <a:r>
              <a:rPr lang="el-GR" sz="2800" smtClean="0">
                <a:cs typeface="Tahoma" pitchFamily="28" charset="0"/>
              </a:rPr>
              <a:t>):</a:t>
            </a:r>
          </a:p>
          <a:p>
            <a:pPr marL="1752600" lvl="3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/>
              <a:t>State is changed from q to p;</a:t>
            </a:r>
          </a:p>
          <a:p>
            <a:pPr marL="1752600" lvl="3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/>
              <a:t>Terminal </a:t>
            </a:r>
            <a:r>
              <a:rPr lang="en-US" sz="1800" i="1" smtClean="0"/>
              <a:t>a </a:t>
            </a:r>
            <a:r>
              <a:rPr lang="en-US" sz="1800" smtClean="0"/>
              <a:t>is consumed;</a:t>
            </a:r>
          </a:p>
          <a:p>
            <a:pPr marL="1752600" lvl="3" indent="-3810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/>
              <a:t>Stack top symbol Z is popped and replaced with a sequence of k variables.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u="sng" smtClean="0"/>
              <a:t>Action:</a:t>
            </a:r>
            <a:r>
              <a:rPr lang="en-US" smtClean="0"/>
              <a:t> Create a grammar variable called </a:t>
            </a:r>
            <a:r>
              <a:rPr lang="en-US" smtClean="0">
                <a:solidFill>
                  <a:srgbClr val="FF0000"/>
                </a:solidFill>
              </a:rPr>
              <a:t>“[qZp]” </a:t>
            </a:r>
            <a:r>
              <a:rPr lang="en-US" smtClean="0"/>
              <a:t>which includes the following production:</a:t>
            </a:r>
          </a:p>
          <a:p>
            <a:pPr marL="1752600" lvl="3" indent="-381000" eaLnBrk="1" hangingPunct="1">
              <a:lnSpc>
                <a:spcPct val="90000"/>
              </a:lnSpc>
            </a:pPr>
            <a:r>
              <a:rPr lang="en-US" sz="1800" smtClean="0">
                <a:solidFill>
                  <a:srgbClr val="FF0000"/>
                </a:solidFill>
              </a:rPr>
              <a:t>[qZp] =&gt; a[p</a:t>
            </a:r>
            <a:r>
              <a:rPr lang="el-GR" sz="1800" smtClean="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n-US" sz="1800" smtClean="0">
                <a:solidFill>
                  <a:srgbClr val="FF0000"/>
                </a:solidFill>
              </a:rPr>
              <a:t>q</a:t>
            </a:r>
            <a:r>
              <a:rPr lang="en-US" sz="1800" baseline="-25000" smtClean="0">
                <a:solidFill>
                  <a:srgbClr val="FF0000"/>
                </a:solidFill>
              </a:rPr>
              <a:t>1</a:t>
            </a:r>
            <a:r>
              <a:rPr lang="en-US" sz="1800" smtClean="0">
                <a:solidFill>
                  <a:srgbClr val="FF0000"/>
                </a:solidFill>
              </a:rPr>
              <a:t>] [q</a:t>
            </a:r>
            <a:r>
              <a:rPr lang="en-US" sz="1800" baseline="-25000" smtClean="0">
                <a:solidFill>
                  <a:srgbClr val="FF0000"/>
                </a:solidFill>
              </a:rPr>
              <a:t>1</a:t>
            </a:r>
            <a:r>
              <a:rPr lang="el-GR" sz="1800" smtClean="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 smtClean="0">
                <a:solidFill>
                  <a:srgbClr val="FF0000"/>
                </a:solidFill>
                <a:cs typeface="Tahoma" pitchFamily="28" charset="0"/>
              </a:rPr>
              <a:t>2</a:t>
            </a:r>
            <a:r>
              <a:rPr lang="en-US" sz="1800" smtClean="0">
                <a:solidFill>
                  <a:srgbClr val="FF0000"/>
                </a:solidFill>
              </a:rPr>
              <a:t>q</a:t>
            </a:r>
            <a:r>
              <a:rPr lang="en-US" sz="1800" baseline="-25000" smtClean="0">
                <a:solidFill>
                  <a:srgbClr val="FF0000"/>
                </a:solidFill>
              </a:rPr>
              <a:t>2</a:t>
            </a:r>
            <a:r>
              <a:rPr lang="en-US" sz="1800" smtClean="0">
                <a:solidFill>
                  <a:srgbClr val="FF0000"/>
                </a:solidFill>
              </a:rPr>
              <a:t>] [q</a:t>
            </a:r>
            <a:r>
              <a:rPr lang="en-US" sz="1800" baseline="-25000" smtClean="0">
                <a:solidFill>
                  <a:srgbClr val="FF0000"/>
                </a:solidFill>
              </a:rPr>
              <a:t>2</a:t>
            </a:r>
            <a:r>
              <a:rPr lang="el-GR" sz="1800" smtClean="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 smtClean="0">
                <a:solidFill>
                  <a:srgbClr val="FF0000"/>
                </a:solidFill>
                <a:cs typeface="Tahoma" pitchFamily="28" charset="0"/>
              </a:rPr>
              <a:t>3</a:t>
            </a:r>
            <a:r>
              <a:rPr lang="en-US" sz="1800" smtClean="0">
                <a:solidFill>
                  <a:srgbClr val="FF0000"/>
                </a:solidFill>
              </a:rPr>
              <a:t>q</a:t>
            </a:r>
            <a:r>
              <a:rPr lang="en-US" sz="1800" baseline="-25000" smtClean="0">
                <a:solidFill>
                  <a:srgbClr val="FF0000"/>
                </a:solidFill>
              </a:rPr>
              <a:t>3</a:t>
            </a:r>
            <a:r>
              <a:rPr lang="en-US" sz="1800" smtClean="0">
                <a:solidFill>
                  <a:srgbClr val="FF0000"/>
                </a:solidFill>
              </a:rPr>
              <a:t>]… [q</a:t>
            </a:r>
            <a:r>
              <a:rPr lang="en-US" sz="1800" baseline="-25000" smtClean="0">
                <a:solidFill>
                  <a:srgbClr val="FF0000"/>
                </a:solidFill>
              </a:rPr>
              <a:t>k-1</a:t>
            </a:r>
            <a:r>
              <a:rPr lang="el-GR" sz="1800" smtClean="0">
                <a:solidFill>
                  <a:srgbClr val="FF0000"/>
                </a:solidFill>
                <a:cs typeface="Tahoma" pitchFamily="28" charset="0"/>
              </a:rPr>
              <a:t>Y</a:t>
            </a:r>
            <a:r>
              <a:rPr lang="el-GR" sz="1800" baseline="-25000" smtClean="0">
                <a:solidFill>
                  <a:srgbClr val="FF0000"/>
                </a:solidFill>
                <a:cs typeface="Tahoma" pitchFamily="28" charset="0"/>
              </a:rPr>
              <a:t>k</a:t>
            </a:r>
            <a:r>
              <a:rPr lang="en-US" sz="1800" smtClean="0">
                <a:solidFill>
                  <a:srgbClr val="FF0000"/>
                </a:solidFill>
              </a:rPr>
              <a:t>q</a:t>
            </a:r>
            <a:r>
              <a:rPr lang="en-US" sz="1800" baseline="-25000" smtClean="0">
                <a:solidFill>
                  <a:srgbClr val="FF0000"/>
                </a:solidFill>
              </a:rPr>
              <a:t>k</a:t>
            </a:r>
            <a:r>
              <a:rPr lang="en-US" sz="1800" smtClean="0">
                <a:solidFill>
                  <a:srgbClr val="FF0000"/>
                </a:solidFill>
              </a:rPr>
              <a:t>]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 smtClean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Proof discussion (in the book)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0DC7CF-D7E9-41DF-BA85-5B536500418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Pushdown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PDA P := ( Q,∑,</a:t>
            </a:r>
            <a:r>
              <a:rPr lang="en-US" sz="2800" smtClean="0">
                <a:solidFill>
                  <a:srgbClr val="FF0000"/>
                </a:solidFill>
                <a:sym typeface="Symbol" pitchFamily="28" charset="2"/>
              </a:rPr>
              <a:t></a:t>
            </a:r>
            <a:r>
              <a:rPr lang="en-US" sz="2800" smtClean="0">
                <a:solidFill>
                  <a:srgbClr val="FF0000"/>
                </a:solidFill>
              </a:rPr>
              <a:t>, </a:t>
            </a:r>
            <a:r>
              <a:rPr lang="el-GR" sz="2800" smtClean="0">
                <a:solidFill>
                  <a:srgbClr val="FF0000"/>
                </a:solidFill>
                <a:cs typeface="Tahoma" pitchFamily="28" charset="0"/>
              </a:rPr>
              <a:t>δ</a:t>
            </a:r>
            <a:r>
              <a:rPr lang="el-GR" sz="2800" smtClean="0">
                <a:cs typeface="Tahoma" pitchFamily="28" charset="0"/>
              </a:rPr>
              <a:t>,q</a:t>
            </a:r>
            <a:r>
              <a:rPr lang="el-GR" sz="2800" baseline="-25000" smtClean="0"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</a:t>
            </a:r>
            <a:r>
              <a:rPr lang="el-GR" sz="2800" smtClean="0">
                <a:solidFill>
                  <a:srgbClr val="FF0000"/>
                </a:solidFill>
                <a:cs typeface="Tahoma" pitchFamily="28" charset="0"/>
              </a:rPr>
              <a:t>Z</a:t>
            </a:r>
            <a:r>
              <a:rPr lang="el-GR" sz="2800" baseline="-250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2800" smtClean="0">
                <a:cs typeface="Tahoma" pitchFamily="28" charset="0"/>
              </a:rPr>
              <a:t>,F</a:t>
            </a:r>
            <a:r>
              <a:rPr lang="en-US" sz="2800" smtClean="0"/>
              <a:t> ):</a:t>
            </a:r>
          </a:p>
          <a:p>
            <a:pPr lvl="1" eaLnBrk="1" hangingPunct="1"/>
            <a:r>
              <a:rPr lang="en-US" sz="2400" smtClean="0"/>
              <a:t>Q: 	states of the </a:t>
            </a:r>
            <a:r>
              <a:rPr lang="en-US" sz="24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400" smtClean="0"/>
              <a:t>-NFA</a:t>
            </a:r>
          </a:p>
          <a:p>
            <a:pPr lvl="1" eaLnBrk="1" hangingPunct="1"/>
            <a:r>
              <a:rPr lang="en-US" sz="2400" smtClean="0"/>
              <a:t>∑: 	input alphabet</a:t>
            </a:r>
          </a:p>
          <a:p>
            <a:pPr lvl="1" eaLnBrk="1" hangingPunct="1"/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</a:t>
            </a:r>
            <a:r>
              <a:rPr lang="en-US" sz="2400" smtClean="0">
                <a:solidFill>
                  <a:srgbClr val="FF0000"/>
                </a:solidFill>
              </a:rPr>
              <a:t> :	stack symbols </a:t>
            </a:r>
          </a:p>
          <a:p>
            <a:pPr lvl="1" eaLnBrk="1" hangingPunct="1"/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δ:	transition function</a:t>
            </a:r>
          </a:p>
          <a:p>
            <a:pPr lvl="1" eaLnBrk="1" hangingPunct="1"/>
            <a:r>
              <a:rPr lang="el-GR" sz="2400" smtClean="0">
                <a:cs typeface="Tahoma" pitchFamily="28" charset="0"/>
              </a:rPr>
              <a:t>q</a:t>
            </a:r>
            <a:r>
              <a:rPr lang="el-GR" sz="2400" baseline="-25000" smtClean="0">
                <a:cs typeface="Tahoma" pitchFamily="28" charset="0"/>
              </a:rPr>
              <a:t>0</a:t>
            </a:r>
            <a:r>
              <a:rPr lang="el-GR" sz="2400" smtClean="0">
                <a:cs typeface="Tahoma" pitchFamily="28" charset="0"/>
              </a:rPr>
              <a:t>:	start state</a:t>
            </a:r>
          </a:p>
          <a:p>
            <a:pPr lvl="1" eaLnBrk="1" hangingPunct="1"/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Z</a:t>
            </a:r>
            <a:r>
              <a:rPr lang="el-GR" sz="2400" baseline="-250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2400" smtClean="0">
                <a:solidFill>
                  <a:srgbClr val="FF0000"/>
                </a:solidFill>
                <a:cs typeface="Tahoma" pitchFamily="28" charset="0"/>
              </a:rPr>
              <a:t>:	Initial stack top symbol</a:t>
            </a:r>
          </a:p>
          <a:p>
            <a:pPr lvl="1" eaLnBrk="1" hangingPunct="1"/>
            <a:r>
              <a:rPr lang="el-GR" sz="2400" smtClean="0">
                <a:cs typeface="Tahoma" pitchFamily="28" charset="0"/>
              </a:rPr>
              <a:t>F:	Final/accepting states</a:t>
            </a:r>
          </a:p>
          <a:p>
            <a:pPr lvl="1" eaLnBrk="1" hangingPunct="1"/>
            <a:endParaRPr lang="en-US" sz="2400" smtClean="0">
              <a:cs typeface="Tahoma" pitchFamily="28" charset="0"/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1243013" y="619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7F8ED-C014-4FB3-8B6C-6A27794BBE1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Bracket matching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57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To avoid confusion, we will use </a:t>
            </a:r>
            <a:r>
              <a:rPr lang="en-US" sz="2000" i="1" smtClean="0"/>
              <a:t>b</a:t>
            </a:r>
            <a:r>
              <a:rPr lang="en-US" sz="2000" smtClean="0"/>
              <a:t>=“(“ and  </a:t>
            </a:r>
            <a:r>
              <a:rPr lang="en-US" sz="2000" i="1" smtClean="0"/>
              <a:t>e</a:t>
            </a:r>
            <a:r>
              <a:rPr lang="en-US" sz="2000" smtClean="0"/>
              <a:t>=“)”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271364" name="Text Box 4"/>
          <p:cNvSpPr txBox="1">
            <a:spLocks noChangeArrowheads="1"/>
          </p:cNvSpPr>
          <p:nvPr/>
        </p:nvSpPr>
        <p:spPr bwMode="auto">
          <a:xfrm>
            <a:off x="762000" y="2438400"/>
            <a:ext cx="3521075" cy="1562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chemeClr val="tx2"/>
                </a:solidFill>
              </a:rPr>
              <a:t>P</a:t>
            </a:r>
            <a:r>
              <a:rPr lang="en-US" sz="1400" baseline="-25000">
                <a:solidFill>
                  <a:schemeClr val="tx2"/>
                </a:solidFill>
              </a:rPr>
              <a:t>N</a:t>
            </a:r>
            <a:r>
              <a:rPr lang="en-US" sz="1400">
                <a:solidFill>
                  <a:schemeClr val="tx2"/>
                </a:solidFill>
              </a:rPr>
              <a:t>:	</a:t>
            </a:r>
            <a:r>
              <a:rPr lang="en-US" sz="1400"/>
              <a:t>( {q</a:t>
            </a:r>
            <a:r>
              <a:rPr lang="en-US" sz="1400" baseline="-25000"/>
              <a:t>0</a:t>
            </a:r>
            <a:r>
              <a:rPr lang="en-US" sz="1400"/>
              <a:t>}, {b,e}, {Z</a:t>
            </a:r>
            <a:r>
              <a:rPr lang="en-US" sz="1400" baseline="-25000"/>
              <a:t>0</a:t>
            </a:r>
            <a:r>
              <a:rPr lang="en-US" sz="1400"/>
              <a:t>,Z</a:t>
            </a:r>
            <a:r>
              <a:rPr lang="en-US" sz="1400" baseline="-25000"/>
              <a:t>1</a:t>
            </a:r>
            <a:r>
              <a:rPr lang="en-US" sz="1400"/>
              <a:t>}, </a:t>
            </a:r>
            <a:r>
              <a:rPr lang="el-GR" sz="1400">
                <a:cs typeface="Tahoma" pitchFamily="28" charset="0"/>
              </a:rPr>
              <a:t>δ, q</a:t>
            </a:r>
            <a:r>
              <a:rPr lang="el-GR" sz="1400" baseline="-25000">
                <a:cs typeface="Tahoma" pitchFamily="28" charset="0"/>
              </a:rPr>
              <a:t>0</a:t>
            </a:r>
            <a:r>
              <a:rPr lang="el-GR" sz="1400">
                <a:cs typeface="Tahoma" pitchFamily="28" charset="0"/>
              </a:rPr>
              <a:t>, Z</a:t>
            </a:r>
            <a:r>
              <a:rPr lang="el-GR" sz="1400" baseline="-25000">
                <a:cs typeface="Tahoma" pitchFamily="28" charset="0"/>
              </a:rPr>
              <a:t>0 </a:t>
            </a:r>
            <a:r>
              <a:rPr lang="en-US" sz="1400">
                <a:cs typeface="Tahoma" pitchFamily="28" charset="0"/>
              </a:rPr>
              <a:t>)</a:t>
            </a:r>
          </a:p>
          <a:p>
            <a:pPr marL="457200" indent="-457200"/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	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,b,Z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,b,Z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,e,Z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δ(q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,Z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= { (q</a:t>
            </a:r>
            <a:r>
              <a:rPr lang="el-GR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,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) }</a:t>
            </a:r>
            <a:endParaRPr lang="en-US" sz="1400">
              <a:solidFill>
                <a:schemeClr val="tx2"/>
              </a:solidFill>
              <a:cs typeface="Tahoma" pitchFamily="28" charset="0"/>
            </a:endParaRP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4937125" y="2590800"/>
            <a:ext cx="3521075" cy="12573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0.	S =&gt;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b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b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 =&gt;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4937125" y="3962400"/>
            <a:ext cx="1692275" cy="18954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Let A=[q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Let B=[q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Z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1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q</a:t>
            </a:r>
            <a:r>
              <a:rPr lang="en-US" sz="1400" baseline="-25000">
                <a:solidFill>
                  <a:schemeClr val="tx2"/>
                </a:solidFill>
                <a:cs typeface="Tahoma" pitchFamily="28" charset="0"/>
              </a:rPr>
              <a:t>0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]</a:t>
            </a:r>
          </a:p>
          <a:p>
            <a:pPr marL="457200" indent="-457200">
              <a:buFont typeface="Arial" charset="0"/>
              <a:buNone/>
            </a:pPr>
            <a:endParaRPr lang="en-US" sz="1400">
              <a:solidFill>
                <a:schemeClr val="tx2"/>
              </a:solidFill>
              <a:cs typeface="Tahoma" pitchFamily="28" charset="0"/>
            </a:endParaRPr>
          </a:p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0.	S =&gt; A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A =&gt; b B A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B =&gt; b B B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B =&gt; e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A =&gt;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7086600" y="3962400"/>
            <a:ext cx="1828800" cy="1044575"/>
          </a:xfrm>
          <a:prstGeom prst="rect">
            <a:avLst/>
          </a:prstGeom>
          <a:solidFill>
            <a:srgbClr val="CC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Simplifying, </a:t>
            </a:r>
          </a:p>
          <a:p>
            <a:pPr marL="457200" indent="-457200">
              <a:buFont typeface="Arial" charset="0"/>
              <a:buNone/>
            </a:pPr>
            <a:endParaRPr lang="en-US" sz="1400">
              <a:solidFill>
                <a:schemeClr val="tx2"/>
              </a:solidFill>
              <a:cs typeface="Tahoma" pitchFamily="28" charset="0"/>
            </a:endParaRPr>
          </a:p>
          <a:p>
            <a:pPr marL="457200" indent="-457200">
              <a:buFont typeface="Arial" charset="0"/>
              <a:buNone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0.	S =&gt; b B S |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 </a:t>
            </a:r>
            <a:r>
              <a:rPr lang="en-US">
                <a:solidFill>
                  <a:schemeClr val="tx2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tx2"/>
                </a:solidFill>
              </a:rPr>
              <a:t> </a:t>
            </a: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 </a:t>
            </a:r>
          </a:p>
          <a:p>
            <a:pPr marL="457200" indent="-457200">
              <a:buFont typeface="Arial" charset="0"/>
              <a:buAutoNum type="arabicPeriod"/>
            </a:pPr>
            <a:r>
              <a:rPr lang="en-US" sz="1400">
                <a:solidFill>
                  <a:schemeClr val="tx2"/>
                </a:solidFill>
                <a:cs typeface="Tahoma" pitchFamily="28" charset="0"/>
              </a:rPr>
              <a:t>B =&gt; b B B | e</a:t>
            </a:r>
          </a:p>
        </p:txBody>
      </p:sp>
      <p:sp>
        <p:nvSpPr>
          <p:cNvPr id="271372" name="AutoShape 12"/>
          <p:cNvSpPr>
            <a:spLocks noChangeArrowheads="1"/>
          </p:cNvSpPr>
          <p:nvPr/>
        </p:nvSpPr>
        <p:spPr bwMode="auto">
          <a:xfrm>
            <a:off x="5715000" y="3733800"/>
            <a:ext cx="152400" cy="2286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73" name="AutoShape 13"/>
          <p:cNvSpPr>
            <a:spLocks noChangeArrowheads="1"/>
          </p:cNvSpPr>
          <p:nvPr/>
        </p:nvSpPr>
        <p:spPr bwMode="auto">
          <a:xfrm>
            <a:off x="6705600" y="44196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1375" name="Text Box 15"/>
          <p:cNvSpPr txBox="1">
            <a:spLocks noChangeArrowheads="1"/>
          </p:cNvSpPr>
          <p:nvPr/>
        </p:nvSpPr>
        <p:spPr bwMode="auto">
          <a:xfrm>
            <a:off x="685800" y="4518025"/>
            <a:ext cx="3124200" cy="8318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chemeClr val="hlink"/>
                </a:solidFill>
                <a:cs typeface="Tahoma" pitchFamily="28" charset="0"/>
              </a:rPr>
              <a:t>If you were to directly write a CFG:</a:t>
            </a:r>
          </a:p>
          <a:p>
            <a:pPr marL="457200" indent="-457200"/>
            <a:endParaRPr lang="en-US" sz="1400">
              <a:solidFill>
                <a:schemeClr val="hlink"/>
              </a:solidFill>
              <a:cs typeface="Tahoma" pitchFamily="28" charset="0"/>
            </a:endParaRPr>
          </a:p>
          <a:p>
            <a:pPr marL="457200" indent="-457200"/>
            <a:r>
              <a:rPr lang="en-US" sz="1400">
                <a:solidFill>
                  <a:schemeClr val="hlink"/>
                </a:solidFill>
                <a:cs typeface="Tahoma" pitchFamily="28" charset="0"/>
              </a:rPr>
              <a:t>	S =&gt; b S e S | </a:t>
            </a:r>
            <a:r>
              <a:rPr lang="el-GR" sz="1400">
                <a:solidFill>
                  <a:schemeClr val="tx2"/>
                </a:solidFill>
                <a:cs typeface="Tahoma" pitchFamily="28" charset="0"/>
              </a:rPr>
              <a:t> </a:t>
            </a:r>
            <a:r>
              <a:rPr lang="en-US">
                <a:solidFill>
                  <a:schemeClr val="hlink"/>
                </a:solidFill>
                <a:cs typeface="Tahoma" pitchFamily="28" charset="0"/>
                <a:sym typeface="Symbol" pitchFamily="28" charset="2"/>
              </a:rPr>
              <a:t></a:t>
            </a:r>
            <a:r>
              <a:rPr lang="en-US" sz="1200">
                <a:solidFill>
                  <a:schemeClr val="hlink"/>
                </a:solidFill>
              </a:rPr>
              <a:t> </a:t>
            </a:r>
            <a:endParaRPr lang="en-US" sz="1200">
              <a:solidFill>
                <a:schemeClr val="tx2"/>
              </a:solidFill>
            </a:endParaRP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V="1">
            <a:off x="3200400" y="29718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V="1">
            <a:off x="3276600" y="32004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V="1">
            <a:off x="3276600" y="34290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V="1">
            <a:off x="3352800" y="3733800"/>
            <a:ext cx="1676400" cy="76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animBg="1"/>
      <p:bldP spid="271365" grpId="0" animBg="1"/>
      <p:bldP spid="271369" grpId="0" animBg="1"/>
      <p:bldP spid="271370" grpId="0" animBg="1"/>
      <p:bldP spid="271372" grpId="0" animBg="1"/>
      <p:bldP spid="271373" grpId="0" animBg="1"/>
      <p:bldP spid="27137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32087B-0E46-4D76-890D-DBEFEC5E456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 ways to build a CFG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667000" y="2346325"/>
            <a:ext cx="1554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Build a PDA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999038" y="2286000"/>
            <a:ext cx="1892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Construct</a:t>
            </a:r>
            <a:br>
              <a:rPr lang="en-US">
                <a:solidFill>
                  <a:schemeClr val="folHlink"/>
                </a:solidFill>
              </a:rPr>
            </a:br>
            <a:r>
              <a:rPr lang="en-US">
                <a:solidFill>
                  <a:schemeClr val="folHlink"/>
                </a:solidFill>
              </a:rPr>
              <a:t>CFG from PDA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819400" y="3429000"/>
            <a:ext cx="2400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Derive CFG directly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1600200" y="2590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4191000" y="2590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676400" y="3276600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457200" y="41910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2667000" y="4540250"/>
            <a:ext cx="173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Derive a CFG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999038" y="4479925"/>
            <a:ext cx="1892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Construct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PDA from CFG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2819400" y="5622925"/>
            <a:ext cx="2654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Design a PDA directly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1600200" y="4784725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4191000" y="4784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1676400" y="5470525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517525" y="4251325"/>
            <a:ext cx="139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Similarly…</a:t>
            </a:r>
          </a:p>
        </p:txBody>
      </p:sp>
      <p:sp>
        <p:nvSpPr>
          <p:cNvPr id="33810" name="TextBox 17"/>
          <p:cNvSpPr txBox="1">
            <a:spLocks noChangeArrowheads="1"/>
          </p:cNvSpPr>
          <p:nvPr/>
        </p:nvSpPr>
        <p:spPr bwMode="auto">
          <a:xfrm>
            <a:off x="7620000" y="2362200"/>
            <a:ext cx="1181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(indirect)</a:t>
            </a:r>
          </a:p>
        </p:txBody>
      </p:sp>
      <p:sp>
        <p:nvSpPr>
          <p:cNvPr id="33811" name="TextBox 18"/>
          <p:cNvSpPr txBox="1">
            <a:spLocks noChangeArrowheads="1"/>
          </p:cNvSpPr>
          <p:nvPr/>
        </p:nvSpPr>
        <p:spPr bwMode="auto">
          <a:xfrm>
            <a:off x="7696200" y="3333750"/>
            <a:ext cx="981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(direct)</a:t>
            </a:r>
          </a:p>
        </p:txBody>
      </p:sp>
      <p:sp>
        <p:nvSpPr>
          <p:cNvPr id="33812" name="TextBox 20"/>
          <p:cNvSpPr txBox="1">
            <a:spLocks noChangeArrowheads="1"/>
          </p:cNvSpPr>
          <p:nvPr/>
        </p:nvSpPr>
        <p:spPr bwMode="auto">
          <a:xfrm>
            <a:off x="7620000" y="4648200"/>
            <a:ext cx="1181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(indirect)</a:t>
            </a:r>
          </a:p>
        </p:txBody>
      </p:sp>
      <p:sp>
        <p:nvSpPr>
          <p:cNvPr id="33813" name="TextBox 21"/>
          <p:cNvSpPr txBox="1">
            <a:spLocks noChangeArrowheads="1"/>
          </p:cNvSpPr>
          <p:nvPr/>
        </p:nvSpPr>
        <p:spPr bwMode="auto">
          <a:xfrm>
            <a:off x="7696200" y="5619750"/>
            <a:ext cx="9810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(direct)</a:t>
            </a:r>
          </a:p>
        </p:txBody>
      </p:sp>
      <p:sp>
        <p:nvSpPr>
          <p:cNvPr id="33814" name="TextBox 21"/>
          <p:cNvSpPr txBox="1">
            <a:spLocks noChangeArrowheads="1"/>
          </p:cNvSpPr>
          <p:nvPr/>
        </p:nvSpPr>
        <p:spPr bwMode="auto">
          <a:xfrm>
            <a:off x="1981200" y="4191000"/>
            <a:ext cx="302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Two ways to build a PDA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B0F789-8956-472B-93D0-F586F3E2B5EA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PDAs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D6CB1-9364-4956-B808-BB44B3BDF06C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This PDA for L</a:t>
            </a:r>
            <a:r>
              <a:rPr lang="en-US" sz="3600" baseline="-25000" smtClean="0"/>
              <a:t>wwr</a:t>
            </a:r>
            <a:r>
              <a:rPr lang="en-US" sz="3600" smtClean="0"/>
              <a:t> is non-deterministic</a:t>
            </a:r>
          </a:p>
        </p:txBody>
      </p:sp>
      <p:sp>
        <p:nvSpPr>
          <p:cNvPr id="35844" name="Oval 3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35845" name="Line 4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Oval 5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35847" name="Line 6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35849" name="Line 8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4114800" y="3308350"/>
            <a:ext cx="690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0/ </a:t>
            </a:r>
            <a:r>
              <a:rPr lang="en-US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>
                <a:sym typeface="Symbol" pitchFamily="28" charset="2"/>
              </a:rPr>
              <a:t></a:t>
            </a:r>
          </a:p>
        </p:txBody>
      </p:sp>
      <p:sp>
        <p:nvSpPr>
          <p:cNvPr id="35853" name="Text Box 12"/>
          <p:cNvSpPr txBox="1">
            <a:spLocks noChangeArrowheads="1"/>
          </p:cNvSpPr>
          <p:nvPr/>
        </p:nvSpPr>
        <p:spPr bwMode="auto">
          <a:xfrm>
            <a:off x="2971800" y="4367213"/>
            <a:ext cx="8636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Z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  <a:r>
              <a:rPr lang="en-US" sz="1400" b="1">
                <a:solidFill>
                  <a:srgbClr val="FF0000"/>
                </a:solidFill>
              </a:rPr>
              <a:t>/Z</a:t>
            </a:r>
            <a:r>
              <a:rPr lang="en-US" sz="1400" b="1" baseline="-25000">
                <a:solidFill>
                  <a:srgbClr val="FF0000"/>
                </a:solidFill>
              </a:rPr>
              <a:t>0</a:t>
            </a:r>
            <a:r>
              <a:rPr lang="en-US" sz="1400" b="1">
                <a:solidFill>
                  <a:srgbClr val="FF0000"/>
                </a:solidFill>
              </a:rPr>
              <a:t> </a:t>
            </a:r>
          </a:p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0/0 </a:t>
            </a:r>
          </a:p>
          <a:p>
            <a:r>
              <a:rPr lang="en-US" sz="1400" b="1">
                <a:solidFill>
                  <a:srgbClr val="FF0000"/>
                </a:solidFill>
              </a:rPr>
              <a:t> </a:t>
            </a:r>
            <a:r>
              <a:rPr lang="en-US" sz="1400" b="1">
                <a:solidFill>
                  <a:srgbClr val="FF0000"/>
                </a:solidFill>
                <a:sym typeface="Symbol" pitchFamily="28" charset="2"/>
              </a:rPr>
              <a:t></a:t>
            </a:r>
            <a:r>
              <a:rPr lang="en-US" sz="1400" b="1">
                <a:solidFill>
                  <a:srgbClr val="FF0000"/>
                </a:solidFill>
              </a:rPr>
              <a:t>, 1/1 </a:t>
            </a:r>
          </a:p>
          <a:p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5105400" y="4346575"/>
            <a:ext cx="88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35855" name="Freeform 14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Freeform 15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6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35858" name="Text Box 17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35859" name="Text Box 18"/>
          <p:cNvSpPr txBox="1">
            <a:spLocks noChangeArrowheads="1"/>
          </p:cNvSpPr>
          <p:nvPr/>
        </p:nvSpPr>
        <p:spPr bwMode="auto">
          <a:xfrm>
            <a:off x="3727450" y="26670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35860" name="Text Box 19"/>
          <p:cNvSpPr txBox="1">
            <a:spLocks noChangeArrowheads="1"/>
          </p:cNvSpPr>
          <p:nvPr/>
        </p:nvSpPr>
        <p:spPr bwMode="auto">
          <a:xfrm>
            <a:off x="4794250" y="4784725"/>
            <a:ext cx="2605088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Accepts by final state</a:t>
            </a:r>
          </a:p>
        </p:txBody>
      </p:sp>
      <p:sp>
        <p:nvSpPr>
          <p:cNvPr id="293908" name="Comment 20"/>
          <p:cNvSpPr>
            <a:spLocks noChangeArrowheads="1"/>
          </p:cNvSpPr>
          <p:nvPr/>
        </p:nvSpPr>
        <p:spPr bwMode="auto">
          <a:xfrm>
            <a:off x="6477000" y="2362200"/>
            <a:ext cx="2117725" cy="925513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800" b="1">
                <a:solidFill>
                  <a:srgbClr val="000000"/>
                </a:solidFill>
                <a:latin typeface="Geneva" pitchFamily="28" charset="0"/>
              </a:rPr>
              <a:t>Why does it have to be non-deterministic?</a:t>
            </a:r>
            <a:endParaRPr lang="en-US" sz="1800">
              <a:solidFill>
                <a:srgbClr val="000000"/>
              </a:solidFill>
              <a:latin typeface="Geneva" pitchFamily="28" charset="0"/>
            </a:endParaRPr>
          </a:p>
        </p:txBody>
      </p:sp>
      <p:sp>
        <p:nvSpPr>
          <p:cNvPr id="293909" name="Comment 21"/>
          <p:cNvSpPr>
            <a:spLocks noChangeArrowheads="1"/>
          </p:cNvSpPr>
          <p:nvPr/>
        </p:nvSpPr>
        <p:spPr bwMode="auto">
          <a:xfrm>
            <a:off x="6096000" y="5181600"/>
            <a:ext cx="2117725" cy="1631950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To remove guessing, impose the user to insert c in the middle</a:t>
            </a:r>
            <a:endParaRPr lang="en-US" sz="1800" dirty="0">
              <a:solidFill>
                <a:srgbClr val="000000"/>
              </a:solidFill>
              <a:latin typeface="Geneva" pitchFamily="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08" grpId="0" animBg="1"/>
      <p:bldP spid="29390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14AC1-C644-40F0-9C81-3B5A128F362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D-PDA for L</a:t>
            </a:r>
            <a:r>
              <a:rPr lang="en-US" sz="3600" baseline="-25000" smtClean="0"/>
              <a:t>wcwr</a:t>
            </a:r>
            <a:r>
              <a:rPr lang="en-US" sz="3600" smtClean="0"/>
              <a:t> = {wcw</a:t>
            </a:r>
            <a:r>
              <a:rPr lang="en-US" sz="3600" baseline="30000" smtClean="0"/>
              <a:t>R</a:t>
            </a:r>
            <a:r>
              <a:rPr lang="en-US" sz="3600" smtClean="0"/>
              <a:t> | c is some special symbol not in w}</a:t>
            </a:r>
          </a:p>
        </p:txBody>
      </p:sp>
      <p:sp>
        <p:nvSpPr>
          <p:cNvPr id="36868" name="Oval 3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36869" name="Line 4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Oval 5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Oval 7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36873" name="Line 8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Oval 9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114800" y="3101975"/>
            <a:ext cx="838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0, 0/ </a:t>
            </a:r>
            <a:r>
              <a:rPr lang="en-US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>
                <a:sym typeface="Symbol" pitchFamily="28" charset="2"/>
              </a:rPr>
              <a:t></a:t>
            </a:r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2971800" y="4359275"/>
            <a:ext cx="82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0/0 </a:t>
            </a:r>
          </a:p>
          <a:p>
            <a:r>
              <a:rPr lang="en-US" sz="1400" b="1">
                <a:solidFill>
                  <a:schemeClr val="folHlink"/>
                </a:solidFill>
              </a:rPr>
              <a:t>c</a:t>
            </a:r>
            <a:r>
              <a:rPr lang="en-US" sz="1400"/>
              <a:t>, 1/1 </a:t>
            </a:r>
          </a:p>
          <a:p>
            <a:endParaRPr lang="en-US" sz="1400"/>
          </a:p>
        </p:txBody>
      </p:sp>
      <p:sp>
        <p:nvSpPr>
          <p:cNvPr id="36878" name="Text Box 13"/>
          <p:cNvSpPr txBox="1">
            <a:spLocks noChangeArrowheads="1"/>
          </p:cNvSpPr>
          <p:nvPr/>
        </p:nvSpPr>
        <p:spPr bwMode="auto">
          <a:xfrm>
            <a:off x="5105400" y="4346575"/>
            <a:ext cx="887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36879" name="Freeform 14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Freeform 15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16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3727450" y="23622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794250" y="4784725"/>
            <a:ext cx="1438275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Accepts by</a:t>
            </a:r>
          </a:p>
          <a:p>
            <a:r>
              <a:rPr lang="en-US">
                <a:solidFill>
                  <a:schemeClr val="hlink"/>
                </a:solidFill>
              </a:rPr>
              <a:t>final state</a:t>
            </a:r>
          </a:p>
        </p:txBody>
      </p:sp>
      <p:sp>
        <p:nvSpPr>
          <p:cNvPr id="285718" name="Comment 22"/>
          <p:cNvSpPr>
            <a:spLocks noChangeArrowheads="1"/>
          </p:cNvSpPr>
          <p:nvPr/>
        </p:nvSpPr>
        <p:spPr bwMode="auto">
          <a:xfrm>
            <a:off x="6172200" y="1752600"/>
            <a:ext cx="2514600" cy="954088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Note:</a:t>
            </a:r>
          </a:p>
          <a:p>
            <a:pPr>
              <a:buFontTx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Geneva" pitchFamily="28" charset="0"/>
              </a:rPr>
              <a:t> all transitions have become deterministic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838200" y="152400"/>
            <a:ext cx="6892925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Example shows that: Nondeterministic PDAs ≠ D-PDAs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8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7F884E-54B0-4C26-9ADC-E832B85C0A9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PDA: Definition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en-US" dirty="0" smtClean="0"/>
              <a:t>A PDA is </a:t>
            </a:r>
            <a:r>
              <a:rPr lang="en-US" i="1" dirty="0" smtClean="0"/>
              <a:t>deterministic </a:t>
            </a:r>
            <a:r>
              <a:rPr lang="en-US" dirty="0" smtClean="0"/>
              <a:t>if and only if:</a:t>
            </a:r>
          </a:p>
          <a:p>
            <a:pPr marL="990600" lvl="1" indent="-533400" eaLnBrk="1" hangingPunct="1">
              <a:buFont typeface="Arial" charset="0"/>
              <a:buAutoNum type="arabicPeriod"/>
              <a:defRPr/>
            </a:pPr>
            <a:r>
              <a:rPr lang="el-GR" dirty="0" smtClean="0">
                <a:cs typeface="Tahoma" pitchFamily="28" charset="0"/>
              </a:rPr>
              <a:t>δ(q,a,X) has </a:t>
            </a:r>
            <a:r>
              <a:rPr lang="el-GR" i="1" dirty="0" smtClean="0">
                <a:cs typeface="Tahoma" pitchFamily="28" charset="0"/>
              </a:rPr>
              <a:t>at most one </a:t>
            </a:r>
            <a:r>
              <a:rPr lang="el-GR" dirty="0" smtClean="0">
                <a:cs typeface="Tahoma" pitchFamily="28" charset="0"/>
              </a:rPr>
              <a:t>member for any a </a:t>
            </a:r>
            <a:r>
              <a:rPr lang="el-GR" dirty="0" smtClean="0">
                <a:cs typeface="Tahoma" pitchFamily="28" charset="0"/>
                <a:sym typeface="Symbol" pitchFamily="28" charset="2"/>
              </a:rPr>
              <a:t></a:t>
            </a:r>
            <a:r>
              <a:rPr lang="el-GR" dirty="0" smtClean="0">
                <a:cs typeface="Tahoma" pitchFamily="28" charset="0"/>
              </a:rPr>
              <a:t> ∑ U {</a:t>
            </a:r>
            <a:r>
              <a:rPr lang="en-US" dirty="0" smtClean="0">
                <a:sym typeface="Symbol" pitchFamily="28" charset="2"/>
              </a:rPr>
              <a:t></a:t>
            </a:r>
            <a:r>
              <a:rPr lang="el-GR" dirty="0" smtClean="0">
                <a:cs typeface="Tahoma" pitchFamily="28" charset="0"/>
              </a:rPr>
              <a:t>}</a:t>
            </a:r>
          </a:p>
          <a:p>
            <a:pPr marL="990600" lvl="1" indent="-533400" eaLnBrk="1" hangingPunct="1">
              <a:buFont typeface="Arial" charset="0"/>
              <a:buAutoNum type="arabicPeriod"/>
              <a:defRPr/>
            </a:pPr>
            <a:endParaRPr lang="el-GR" dirty="0" smtClean="0">
              <a:cs typeface="Tahoma" pitchFamily="28" charset="0"/>
            </a:endParaRPr>
          </a:p>
          <a:p>
            <a:pPr marL="590550" indent="-533400" eaLnBrk="1" hangingPunct="1">
              <a:buFont typeface="Wingdings" pitchFamily="28" charset="2"/>
              <a:buNone/>
              <a:defRPr/>
            </a:pPr>
            <a:r>
              <a:rPr lang="en-US" dirty="0" smtClean="0">
                <a:cs typeface="Tahoma" pitchFamily="28" charset="0"/>
                <a:sym typeface="Wingdings" pitchFamily="2" charset="2"/>
              </a:rPr>
              <a:t> </a:t>
            </a:r>
            <a:r>
              <a:rPr lang="el-GR" dirty="0" smtClean="0">
                <a:cs typeface="Tahoma" pitchFamily="28" charset="0"/>
              </a:rPr>
              <a:t>If δ(q,a,X) is non-empty</a:t>
            </a:r>
            <a:r>
              <a:rPr lang="en-US" dirty="0" smtClean="0">
                <a:cs typeface="Tahoma" pitchFamily="28" charset="0"/>
              </a:rPr>
              <a:t> for some </a:t>
            </a:r>
            <a:r>
              <a:rPr lang="el-GR" dirty="0" smtClean="0">
                <a:cs typeface="Tahoma" pitchFamily="28" charset="0"/>
              </a:rPr>
              <a:t>a</a:t>
            </a:r>
            <a:r>
              <a:rPr lang="el-GR" dirty="0" smtClean="0">
                <a:cs typeface="Tahoma" pitchFamily="28" charset="0"/>
                <a:sym typeface="Symbol" pitchFamily="28" charset="2"/>
              </a:rPr>
              <a:t></a:t>
            </a:r>
            <a:r>
              <a:rPr lang="el-GR" dirty="0" smtClean="0">
                <a:cs typeface="Tahoma" pitchFamily="28" charset="0"/>
              </a:rPr>
              <a:t>∑, then δ(q, </a:t>
            </a:r>
            <a:r>
              <a:rPr lang="en-US" dirty="0" smtClean="0">
                <a:sym typeface="Symbol" pitchFamily="28" charset="2"/>
              </a:rPr>
              <a:t></a:t>
            </a:r>
            <a:r>
              <a:rPr lang="el-GR" dirty="0" smtClean="0">
                <a:cs typeface="Tahoma" pitchFamily="28" charset="0"/>
              </a:rPr>
              <a:t>,X) must be empty.</a:t>
            </a:r>
          </a:p>
          <a:p>
            <a:pPr marL="609600" indent="-609600" eaLnBrk="1" hangingPunct="1">
              <a:defRPr/>
            </a:pPr>
            <a:endParaRPr lang="en-US" dirty="0" smtClean="0"/>
          </a:p>
          <a:p>
            <a:pPr marL="609600" indent="-609600" eaLnBrk="1" hangingPunct="1">
              <a:buFont typeface="Arial" charset="0"/>
              <a:buNone/>
              <a:defRPr/>
            </a:pPr>
            <a:r>
              <a:rPr lang="en-US" sz="1400" dirty="0" smtClean="0">
                <a:solidFill>
                  <a:schemeClr val="tx2"/>
                </a:solidFill>
                <a:cs typeface="Tahoma" pitchFamily="2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05B7A7-4EE2-4191-A964-C858E096905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vs DPDA vs Regular languages</a:t>
            </a: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2895600" y="3581400"/>
            <a:ext cx="2971800" cy="15240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Regular languages</a:t>
            </a:r>
          </a:p>
        </p:txBody>
      </p:sp>
      <p:sp>
        <p:nvSpPr>
          <p:cNvPr id="281606" name="Oval 6"/>
          <p:cNvSpPr>
            <a:spLocks noChangeArrowheads="1"/>
          </p:cNvSpPr>
          <p:nvPr/>
        </p:nvSpPr>
        <p:spPr bwMode="auto">
          <a:xfrm>
            <a:off x="2362200" y="2971800"/>
            <a:ext cx="4572000" cy="25146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			                      D-PDA</a:t>
            </a:r>
          </a:p>
        </p:txBody>
      </p:sp>
      <p:sp>
        <p:nvSpPr>
          <p:cNvPr id="281607" name="Oval 7"/>
          <p:cNvSpPr>
            <a:spLocks noChangeArrowheads="1"/>
          </p:cNvSpPr>
          <p:nvPr/>
        </p:nvSpPr>
        <p:spPr bwMode="auto">
          <a:xfrm>
            <a:off x="1905000" y="2514600"/>
            <a:ext cx="6705600" cy="35052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			                         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/>
              <a:t>non-deterministic PDA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315200" y="2362200"/>
            <a:ext cx="628650" cy="1600200"/>
            <a:chOff x="4608" y="1488"/>
            <a:chExt cx="396" cy="1008"/>
          </a:xfrm>
        </p:grpSpPr>
        <p:sp>
          <p:nvSpPr>
            <p:cNvPr id="38923" name="Text Box 10"/>
            <p:cNvSpPr txBox="1">
              <a:spLocks noChangeArrowheads="1"/>
            </p:cNvSpPr>
            <p:nvPr/>
          </p:nvSpPr>
          <p:spPr bwMode="auto">
            <a:xfrm>
              <a:off x="4608" y="1488"/>
              <a:ext cx="396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</a:t>
              </a:r>
              <a:r>
                <a:rPr lang="en-US" baseline="-25000"/>
                <a:t>wwr</a:t>
              </a:r>
              <a:endParaRPr lang="en-US"/>
            </a:p>
          </p:txBody>
        </p:sp>
        <p:sp>
          <p:nvSpPr>
            <p:cNvPr id="38924" name="Line 11"/>
            <p:cNvSpPr>
              <a:spLocks noChangeShapeType="1"/>
            </p:cNvSpPr>
            <p:nvPr/>
          </p:nvSpPr>
          <p:spPr bwMode="auto">
            <a:xfrm>
              <a:off x="4704" y="1728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715000" y="2286000"/>
            <a:ext cx="711200" cy="1600200"/>
            <a:chOff x="4608" y="1488"/>
            <a:chExt cx="448" cy="1008"/>
          </a:xfrm>
        </p:grpSpPr>
        <p:sp>
          <p:nvSpPr>
            <p:cNvPr id="38921" name="Text Box 18"/>
            <p:cNvSpPr txBox="1">
              <a:spLocks noChangeArrowheads="1"/>
            </p:cNvSpPr>
            <p:nvPr/>
          </p:nvSpPr>
          <p:spPr bwMode="auto">
            <a:xfrm>
              <a:off x="4608" y="1488"/>
              <a:ext cx="448" cy="256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L</a:t>
              </a:r>
              <a:r>
                <a:rPr lang="en-US" baseline="-25000"/>
                <a:t>wcwr</a:t>
              </a:r>
              <a:endParaRPr lang="en-US"/>
            </a:p>
          </p:txBody>
        </p:sp>
        <p:sp>
          <p:nvSpPr>
            <p:cNvPr id="38922" name="Line 19"/>
            <p:cNvSpPr>
              <a:spLocks noChangeShapeType="1"/>
            </p:cNvSpPr>
            <p:nvPr/>
          </p:nvSpPr>
          <p:spPr bwMode="auto">
            <a:xfrm>
              <a:off x="4704" y="1728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6" grpId="0" animBg="1"/>
      <p:bldP spid="28160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ACB041-2958-4226-A9FB-465B7974413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PDAs for CFLs and CFGs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Non-deterministic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Deterministic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PDA acceptance types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ea typeface="ＭＳ Ｐゴシック" pitchFamily="28" charset="-128"/>
              </a:rPr>
              <a:t>By final state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ea typeface="ＭＳ Ｐゴシック" pitchFamily="28" charset="-128"/>
              </a:rPr>
              <a:t>By empty stack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PDA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IDs, Transition diagram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28" charset="-128"/>
              </a:rPr>
              <a:t>Equivalence of CFG and PDA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CFG =&gt; PDA construction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28" charset="-128"/>
              </a:rPr>
              <a:t>PDA =&gt; CFG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smtClean="0">
                <a:cs typeface="Tahoma" pitchFamily="28" charset="0"/>
              </a:rPr>
              <a:t>δ</a:t>
            </a:r>
            <a:r>
              <a:rPr lang="en-US" smtClean="0"/>
              <a:t> : The Transition Function</a:t>
            </a:r>
            <a:endParaRPr lang="en-US" smtClean="0">
              <a:cs typeface="Tahoma" pitchFamily="2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2017713"/>
            <a:ext cx="4343400" cy="41148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1600" b="1" dirty="0" smtClean="0">
                <a:cs typeface="Tahoma" pitchFamily="28" charset="0"/>
              </a:rPr>
              <a:t>δ(q,a,X) = {(p,Y), …} 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state transition from q to p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a is the next input symbol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X is the current stack </a:t>
            </a:r>
            <a:r>
              <a:rPr lang="en-US" sz="1600" i="1" dirty="0" smtClean="0">
                <a:cs typeface="Tahoma" pitchFamily="28" charset="0"/>
              </a:rPr>
              <a:t>top </a:t>
            </a:r>
            <a:r>
              <a:rPr lang="en-US" sz="1600" dirty="0" smtClean="0">
                <a:cs typeface="Tahoma" pitchFamily="28" charset="0"/>
              </a:rPr>
              <a:t>symbol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600" dirty="0" smtClean="0">
                <a:cs typeface="Tahoma" pitchFamily="28" charset="0"/>
              </a:rPr>
              <a:t>Y is the replacement for X;</a:t>
            </a:r>
            <a:br>
              <a:rPr lang="en-US" sz="1600" dirty="0" smtClean="0">
                <a:cs typeface="Tahoma" pitchFamily="28" charset="0"/>
              </a:rPr>
            </a:br>
            <a:r>
              <a:rPr lang="en-US" sz="1600" dirty="0" smtClean="0">
                <a:cs typeface="Tahoma" pitchFamily="28" charset="0"/>
              </a:rPr>
              <a:t>it is in </a:t>
            </a:r>
            <a:r>
              <a:rPr lang="en-US" sz="1600" dirty="0" smtClean="0">
                <a:sym typeface="Symbol" pitchFamily="28" charset="2"/>
              </a:rPr>
              <a:t></a:t>
            </a:r>
            <a:r>
              <a:rPr lang="en-US" sz="1600" dirty="0" smtClean="0">
                <a:cs typeface="Tahoma" pitchFamily="28" charset="0"/>
              </a:rPr>
              <a:t>* (a string of stack symbols)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Set Y = </a:t>
            </a:r>
            <a:r>
              <a:rPr lang="en-US" sz="1600" dirty="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1600" dirty="0" smtClean="0">
                <a:cs typeface="Tahoma" pitchFamily="28" charset="0"/>
              </a:rPr>
              <a:t> for:	Pop(X) 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If Y=X: stack top is unchanged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</a:pPr>
            <a:r>
              <a:rPr lang="en-US" sz="1600" dirty="0" smtClean="0">
                <a:cs typeface="Tahoma" pitchFamily="28" charset="0"/>
              </a:rPr>
              <a:t>If Y=Z</a:t>
            </a:r>
            <a:r>
              <a:rPr lang="en-US" sz="1600" baseline="-25000" dirty="0" smtClean="0">
                <a:cs typeface="Tahoma" pitchFamily="28" charset="0"/>
              </a:rPr>
              <a:t>1</a:t>
            </a:r>
            <a:r>
              <a:rPr lang="en-US" sz="1600" dirty="0" smtClean="0">
                <a:cs typeface="Tahoma" pitchFamily="28" charset="0"/>
              </a:rPr>
              <a:t>Z</a:t>
            </a:r>
            <a:r>
              <a:rPr lang="en-US" sz="1600" baseline="-25000" dirty="0" smtClean="0">
                <a:cs typeface="Tahoma" pitchFamily="28" charset="0"/>
              </a:rPr>
              <a:t>2</a:t>
            </a:r>
            <a:r>
              <a:rPr lang="en-US" sz="1600" dirty="0" smtClean="0">
                <a:cs typeface="Tahoma" pitchFamily="28" charset="0"/>
              </a:rPr>
              <a:t>…</a:t>
            </a:r>
            <a:r>
              <a:rPr lang="en-US" sz="1600" dirty="0" err="1" smtClean="0">
                <a:cs typeface="Tahoma" pitchFamily="28" charset="0"/>
              </a:rPr>
              <a:t>Z</a:t>
            </a:r>
            <a:r>
              <a:rPr lang="en-US" sz="1600" baseline="-25000" dirty="0" err="1" smtClean="0">
                <a:cs typeface="Tahoma" pitchFamily="28" charset="0"/>
              </a:rPr>
              <a:t>k</a:t>
            </a:r>
            <a:r>
              <a:rPr lang="en-US" sz="1600" dirty="0" smtClean="0">
                <a:cs typeface="Tahoma" pitchFamily="28" charset="0"/>
              </a:rPr>
              <a:t>: 	X is popped and is replaced by Y in reverse order (i.e., Z</a:t>
            </a:r>
            <a:r>
              <a:rPr lang="en-US" sz="1600" baseline="-25000" dirty="0" smtClean="0">
                <a:cs typeface="Tahoma" pitchFamily="28" charset="0"/>
              </a:rPr>
              <a:t>1</a:t>
            </a:r>
            <a:r>
              <a:rPr lang="en-US" sz="1600" dirty="0" smtClean="0">
                <a:cs typeface="Tahoma" pitchFamily="28" charset="0"/>
              </a:rPr>
              <a:t> will be the new stack top)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4C0E0E-DC6A-4DF5-99E8-DF8A4B8FB9BE}" type="slidenum">
              <a:rPr lang="en-US" smtClean="0"/>
              <a:pPr/>
              <a:t>4</a:t>
            </a:fld>
            <a:endParaRPr lang="en-US" smtClean="0"/>
          </a:p>
        </p:txBody>
      </p:sp>
      <p:grpSp>
        <p:nvGrpSpPr>
          <p:cNvPr id="6149" name="Group 7"/>
          <p:cNvGrpSpPr>
            <a:grpSpLocks/>
          </p:cNvGrpSpPr>
          <p:nvPr/>
        </p:nvGrpSpPr>
        <p:grpSpPr bwMode="auto">
          <a:xfrm rot="7396253">
            <a:off x="-475456" y="3372644"/>
            <a:ext cx="2803525" cy="376237"/>
            <a:chOff x="3504" y="1584"/>
            <a:chExt cx="1766" cy="237"/>
          </a:xfrm>
        </p:grpSpPr>
        <p:sp>
          <p:nvSpPr>
            <p:cNvPr id="230405" name="Comment 5"/>
            <p:cNvSpPr>
              <a:spLocks noChangeArrowheads="1"/>
            </p:cNvSpPr>
            <p:nvPr/>
          </p:nvSpPr>
          <p:spPr bwMode="auto">
            <a:xfrm>
              <a:off x="3887" y="1589"/>
              <a:ext cx="1382" cy="237"/>
            </a:xfrm>
            <a:prstGeom prst="rect">
              <a:avLst/>
            </a:prstGeom>
            <a:solidFill>
              <a:srgbClr val="FCFDC6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Geneva" pitchFamily="28" charset="0"/>
                </a:rPr>
                <a:t>Non-determinism</a:t>
              </a:r>
              <a:endParaRPr lang="en-US" sz="1800" dirty="0">
                <a:solidFill>
                  <a:srgbClr val="000000"/>
                </a:solidFill>
                <a:latin typeface="Geneva" pitchFamily="28" charset="0"/>
              </a:endParaRPr>
            </a:p>
          </p:txBody>
        </p:sp>
        <p:sp>
          <p:nvSpPr>
            <p:cNvPr id="6205" name="Line 6"/>
            <p:cNvSpPr>
              <a:spLocks noChangeShapeType="1"/>
            </p:cNvSpPr>
            <p:nvPr/>
          </p:nvSpPr>
          <p:spPr bwMode="auto">
            <a:xfrm flipH="1">
              <a:off x="3504" y="1728"/>
              <a:ext cx="2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0" name="Group 16"/>
          <p:cNvGrpSpPr>
            <a:grpSpLocks/>
          </p:cNvGrpSpPr>
          <p:nvPr/>
        </p:nvGrpSpPr>
        <p:grpSpPr bwMode="auto">
          <a:xfrm>
            <a:off x="1600200" y="152400"/>
            <a:ext cx="5784850" cy="1092200"/>
            <a:chOff x="1600200" y="152400"/>
            <a:chExt cx="5785564" cy="1093216"/>
          </a:xfrm>
        </p:grpSpPr>
        <p:sp>
          <p:nvSpPr>
            <p:cNvPr id="6198" name="TextBox 8"/>
            <p:cNvSpPr txBox="1">
              <a:spLocks noChangeArrowheads="1"/>
            </p:cNvSpPr>
            <p:nvPr/>
          </p:nvSpPr>
          <p:spPr bwMode="auto">
            <a:xfrm>
              <a:off x="1752600" y="231577"/>
              <a:ext cx="86113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old state</a:t>
              </a:r>
            </a:p>
          </p:txBody>
        </p:sp>
        <p:sp>
          <p:nvSpPr>
            <p:cNvPr id="6199" name="TextBox 9"/>
            <p:cNvSpPr txBox="1">
              <a:spLocks noChangeArrowheads="1"/>
            </p:cNvSpPr>
            <p:nvPr/>
          </p:nvSpPr>
          <p:spPr bwMode="auto">
            <a:xfrm>
              <a:off x="3743305" y="228635"/>
              <a:ext cx="981480" cy="307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Stack top </a:t>
              </a:r>
            </a:p>
          </p:txBody>
        </p:sp>
        <p:sp>
          <p:nvSpPr>
            <p:cNvPr id="6200" name="TextBox 10"/>
            <p:cNvSpPr txBox="1">
              <a:spLocks noChangeArrowheads="1"/>
            </p:cNvSpPr>
            <p:nvPr/>
          </p:nvSpPr>
          <p:spPr bwMode="auto">
            <a:xfrm>
              <a:off x="2743341" y="228636"/>
              <a:ext cx="109998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FF0000"/>
                  </a:solidFill>
                </a:rPr>
                <a:t>input symb.</a:t>
              </a:r>
            </a:p>
          </p:txBody>
        </p:sp>
        <p:sp>
          <p:nvSpPr>
            <p:cNvPr id="6201" name="TextBox 11"/>
            <p:cNvSpPr txBox="1">
              <a:spLocks noChangeArrowheads="1"/>
            </p:cNvSpPr>
            <p:nvPr/>
          </p:nvSpPr>
          <p:spPr bwMode="auto">
            <a:xfrm>
              <a:off x="4876800" y="155377"/>
              <a:ext cx="11592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006600"/>
                  </a:solidFill>
                </a:rPr>
                <a:t>new state(s)</a:t>
              </a:r>
            </a:p>
          </p:txBody>
        </p:sp>
        <p:sp>
          <p:nvSpPr>
            <p:cNvPr id="6202" name="TextBox 12"/>
            <p:cNvSpPr txBox="1">
              <a:spLocks noChangeArrowheads="1"/>
            </p:cNvSpPr>
            <p:nvPr/>
          </p:nvSpPr>
          <p:spPr bwMode="auto">
            <a:xfrm>
              <a:off x="5867400" y="152400"/>
              <a:ext cx="151836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i="1">
                  <a:solidFill>
                    <a:srgbClr val="006600"/>
                  </a:solidFill>
                </a:rPr>
                <a:t>new Stack top(s)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0200" y="457484"/>
              <a:ext cx="4448724" cy="7881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660400" indent="-660400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3333CC"/>
                </a:buClr>
                <a:buSzPct val="60000"/>
                <a:defRPr/>
              </a:pP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δ : </a:t>
              </a:r>
              <a:r>
                <a:rPr lang="en-US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	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Q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x 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cs typeface="Tahoma" pitchFamily="28" charset="0"/>
                </a:rPr>
                <a:t>∑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sym typeface="Symbol" pitchFamily="28" charset="2"/>
                </a:rPr>
                <a:t>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sym typeface="Symbol" pitchFamily="28" charset="2"/>
                </a:rPr>
                <a:t>x 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sym typeface="Symbol" pitchFamily="28" charset="2"/>
                </a:rPr>
                <a:t></a:t>
              </a:r>
              <a:r>
                <a:rPr lang="el-GR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n-US" sz="2800" kern="0" dirty="0">
                  <a:solidFill>
                    <a:srgbClr val="FF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=&gt;</a:t>
              </a:r>
              <a:r>
                <a:rPr lang="en-US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00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Q 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x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l-GR" sz="2800" kern="0" dirty="0">
                  <a:solidFill>
                    <a:srgbClr val="006600"/>
                  </a:solidFill>
                  <a:latin typeface="Arial"/>
                  <a:ea typeface="+mn-ea"/>
                  <a:cs typeface="Tahoma" pitchFamily="28" charset="0"/>
                </a:rPr>
                <a:t> </a:t>
              </a:r>
              <a:r>
                <a:rPr lang="en-US" sz="2800" kern="0" dirty="0">
                  <a:solidFill>
                    <a:srgbClr val="006600"/>
                  </a:solidFill>
                  <a:latin typeface="Arial"/>
                  <a:ea typeface="+mn-ea"/>
                  <a:sym typeface="Symbol" pitchFamily="28" charset="2"/>
                </a:rPr>
                <a:t></a:t>
              </a:r>
              <a:endParaRPr lang="el-GR" sz="2800" kern="0" dirty="0">
                <a:solidFill>
                  <a:srgbClr val="006600"/>
                </a:solidFill>
                <a:latin typeface="Arial"/>
                <a:ea typeface="+mn-ea"/>
                <a:cs typeface="Tahoma" pitchFamily="28" charset="0"/>
              </a:endParaRPr>
            </a:p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151" name="Group 25"/>
          <p:cNvGrpSpPr>
            <a:grpSpLocks/>
          </p:cNvGrpSpPr>
          <p:nvPr/>
        </p:nvGrpSpPr>
        <p:grpSpPr bwMode="auto">
          <a:xfrm>
            <a:off x="7696200" y="2438400"/>
            <a:ext cx="457200" cy="685800"/>
            <a:chOff x="7696200" y="2438400"/>
            <a:chExt cx="457200" cy="685800"/>
          </a:xfrm>
        </p:grpSpPr>
        <p:sp>
          <p:nvSpPr>
            <p:cNvPr id="6190" name="Line 7"/>
            <p:cNvSpPr>
              <a:spLocks noChangeShapeType="1"/>
            </p:cNvSpPr>
            <p:nvPr/>
          </p:nvSpPr>
          <p:spPr bwMode="auto">
            <a:xfrm>
              <a:off x="769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8"/>
            <p:cNvSpPr>
              <a:spLocks noChangeShapeType="1"/>
            </p:cNvSpPr>
            <p:nvPr/>
          </p:nvSpPr>
          <p:spPr bwMode="auto">
            <a:xfrm>
              <a:off x="7696200" y="3124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10"/>
            <p:cNvSpPr>
              <a:spLocks noChangeShapeType="1"/>
            </p:cNvSpPr>
            <p:nvPr/>
          </p:nvSpPr>
          <p:spPr bwMode="auto">
            <a:xfrm>
              <a:off x="7696200" y="2743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Line 11"/>
            <p:cNvSpPr>
              <a:spLocks noChangeShapeType="1"/>
            </p:cNvSpPr>
            <p:nvPr/>
          </p:nvSpPr>
          <p:spPr bwMode="auto">
            <a:xfrm>
              <a:off x="7696200" y="2819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Line 12"/>
            <p:cNvSpPr>
              <a:spLocks noChangeShapeType="1"/>
            </p:cNvSpPr>
            <p:nvPr/>
          </p:nvSpPr>
          <p:spPr bwMode="auto">
            <a:xfrm>
              <a:off x="7696200" y="2895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Line 13"/>
            <p:cNvSpPr>
              <a:spLocks noChangeShapeType="1"/>
            </p:cNvSpPr>
            <p:nvPr/>
          </p:nvSpPr>
          <p:spPr bwMode="auto">
            <a:xfrm>
              <a:off x="7696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6" name="Line 14"/>
            <p:cNvSpPr>
              <a:spLocks noChangeShapeType="1"/>
            </p:cNvSpPr>
            <p:nvPr/>
          </p:nvSpPr>
          <p:spPr bwMode="auto">
            <a:xfrm>
              <a:off x="76962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7" name="Line 15"/>
            <p:cNvSpPr>
              <a:spLocks noChangeShapeType="1"/>
            </p:cNvSpPr>
            <p:nvPr/>
          </p:nvSpPr>
          <p:spPr bwMode="auto">
            <a:xfrm>
              <a:off x="8153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2" name="Oval 26"/>
          <p:cNvSpPr>
            <a:spLocks noChangeArrowheads="1"/>
          </p:cNvSpPr>
          <p:nvPr/>
        </p:nvSpPr>
        <p:spPr bwMode="auto">
          <a:xfrm>
            <a:off x="5867400" y="2667000"/>
            <a:ext cx="381000" cy="3810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q</a:t>
            </a:r>
          </a:p>
        </p:txBody>
      </p:sp>
      <p:cxnSp>
        <p:nvCxnSpPr>
          <p:cNvPr id="6153" name="Straight Arrow Connector 29"/>
          <p:cNvCxnSpPr>
            <a:cxnSpLocks noChangeShapeType="1"/>
            <a:stCxn id="6152" idx="6"/>
            <a:endCxn id="6156" idx="2"/>
          </p:cNvCxnSpPr>
          <p:nvPr/>
        </p:nvCxnSpPr>
        <p:spPr bwMode="auto">
          <a:xfrm>
            <a:off x="6248400" y="2857500"/>
            <a:ext cx="685800" cy="3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54" name="TextBox 30"/>
          <p:cNvSpPr txBox="1">
            <a:spLocks noChangeArrowheads="1"/>
          </p:cNvSpPr>
          <p:nvPr/>
        </p:nvSpPr>
        <p:spPr bwMode="auto">
          <a:xfrm>
            <a:off x="6400800" y="25146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155" name="TextBox 31"/>
          <p:cNvSpPr txBox="1">
            <a:spLocks noChangeArrowheads="1"/>
          </p:cNvSpPr>
          <p:nvPr/>
        </p:nvSpPr>
        <p:spPr bwMode="auto">
          <a:xfrm>
            <a:off x="7772400" y="24812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X</a:t>
            </a:r>
          </a:p>
        </p:txBody>
      </p:sp>
      <p:sp>
        <p:nvSpPr>
          <p:cNvPr id="6156" name="Oval 32"/>
          <p:cNvSpPr>
            <a:spLocks noChangeArrowheads="1"/>
          </p:cNvSpPr>
          <p:nvPr/>
        </p:nvSpPr>
        <p:spPr bwMode="auto">
          <a:xfrm>
            <a:off x="6934200" y="2667000"/>
            <a:ext cx="381000" cy="4572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p</a:t>
            </a:r>
          </a:p>
        </p:txBody>
      </p:sp>
      <p:grpSp>
        <p:nvGrpSpPr>
          <p:cNvPr id="6157" name="Group 34"/>
          <p:cNvGrpSpPr>
            <a:grpSpLocks/>
          </p:cNvGrpSpPr>
          <p:nvPr/>
        </p:nvGrpSpPr>
        <p:grpSpPr bwMode="auto">
          <a:xfrm>
            <a:off x="8458200" y="2438400"/>
            <a:ext cx="457200" cy="685800"/>
            <a:chOff x="7696200" y="2438400"/>
            <a:chExt cx="457200" cy="685800"/>
          </a:xfrm>
        </p:grpSpPr>
        <p:sp>
          <p:nvSpPr>
            <p:cNvPr id="6182" name="Line 7"/>
            <p:cNvSpPr>
              <a:spLocks noChangeShapeType="1"/>
            </p:cNvSpPr>
            <p:nvPr/>
          </p:nvSpPr>
          <p:spPr bwMode="auto">
            <a:xfrm>
              <a:off x="76962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Line 8"/>
            <p:cNvSpPr>
              <a:spLocks noChangeShapeType="1"/>
            </p:cNvSpPr>
            <p:nvPr/>
          </p:nvSpPr>
          <p:spPr bwMode="auto">
            <a:xfrm>
              <a:off x="7696200" y="3124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4" name="Line 10"/>
            <p:cNvSpPr>
              <a:spLocks noChangeShapeType="1"/>
            </p:cNvSpPr>
            <p:nvPr/>
          </p:nvSpPr>
          <p:spPr bwMode="auto">
            <a:xfrm>
              <a:off x="7696200" y="2743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Line 11"/>
            <p:cNvSpPr>
              <a:spLocks noChangeShapeType="1"/>
            </p:cNvSpPr>
            <p:nvPr/>
          </p:nvSpPr>
          <p:spPr bwMode="auto">
            <a:xfrm>
              <a:off x="7696200" y="28194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6" name="Line 12"/>
            <p:cNvSpPr>
              <a:spLocks noChangeShapeType="1"/>
            </p:cNvSpPr>
            <p:nvPr/>
          </p:nvSpPr>
          <p:spPr bwMode="auto">
            <a:xfrm>
              <a:off x="7696200" y="2895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13"/>
            <p:cNvSpPr>
              <a:spLocks noChangeShapeType="1"/>
            </p:cNvSpPr>
            <p:nvPr/>
          </p:nvSpPr>
          <p:spPr bwMode="auto">
            <a:xfrm>
              <a:off x="7696200" y="2971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14"/>
            <p:cNvSpPr>
              <a:spLocks noChangeShapeType="1"/>
            </p:cNvSpPr>
            <p:nvPr/>
          </p:nvSpPr>
          <p:spPr bwMode="auto">
            <a:xfrm>
              <a:off x="7696200" y="3048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15"/>
            <p:cNvSpPr>
              <a:spLocks noChangeShapeType="1"/>
            </p:cNvSpPr>
            <p:nvPr/>
          </p:nvSpPr>
          <p:spPr bwMode="auto">
            <a:xfrm>
              <a:off x="8153400" y="2438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8" name="TextBox 43"/>
          <p:cNvSpPr txBox="1">
            <a:spLocks noChangeArrowheads="1"/>
          </p:cNvSpPr>
          <p:nvPr/>
        </p:nvSpPr>
        <p:spPr bwMode="auto">
          <a:xfrm>
            <a:off x="8534400" y="24812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Y</a:t>
            </a:r>
          </a:p>
        </p:txBody>
      </p:sp>
      <p:sp>
        <p:nvSpPr>
          <p:cNvPr id="6159" name="Right Arrow 44"/>
          <p:cNvSpPr>
            <a:spLocks noChangeArrowheads="1"/>
          </p:cNvSpPr>
          <p:nvPr/>
        </p:nvSpPr>
        <p:spPr bwMode="auto">
          <a:xfrm>
            <a:off x="8229600" y="2743200"/>
            <a:ext cx="2286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410200" y="3352800"/>
          <a:ext cx="34290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600200"/>
                <a:gridCol w="1143000"/>
              </a:tblGrid>
              <a:tr h="381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</a:t>
                      </a:r>
                      <a:r>
                        <a:rPr lang="en-US" sz="1600" baseline="0" dirty="0" smtClean="0"/>
                        <a:t> = ?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</a:t>
                      </a:r>
                      <a:r>
                        <a:rPr lang="en-US" sz="1600" dirty="0" smtClean="0">
                          <a:sym typeface="Symbol"/>
                        </a:rPr>
                        <a:t>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  <a:endParaRPr lang="en-US" sz="16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ii)</a:t>
                      </a:r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Push(X)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iii)</a:t>
                      </a:r>
                      <a:endParaRPr lang="en-US" sz="1600" baseline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Y=Z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Z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..</a:t>
                      </a:r>
                      <a:r>
                        <a:rPr lang="en-US" sz="1600" dirty="0" err="1" smtClean="0"/>
                        <a:t>Z</a:t>
                      </a:r>
                      <a:r>
                        <a:rPr lang="en-US" sz="1600" baseline="-25000" dirty="0" err="1" smtClean="0"/>
                        <a:t>k</a:t>
                      </a:r>
                      <a:endParaRPr lang="en-US" sz="16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Pop(X)</a:t>
                      </a:r>
                    </a:p>
                    <a:p>
                      <a:r>
                        <a:rPr lang="en-US" sz="1600" dirty="0" smtClean="0"/>
                        <a:t>Push(</a:t>
                      </a:r>
                      <a:r>
                        <a:rPr lang="en-US" sz="1600" dirty="0" err="1" smtClean="0"/>
                        <a:t>Z</a:t>
                      </a:r>
                      <a:r>
                        <a:rPr lang="en-US" sz="1600" baseline="-25000" dirty="0" err="1" smtClean="0"/>
                        <a:t>k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k-1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…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2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r>
                        <a:rPr lang="en-US" sz="1600" dirty="0" smtClean="0"/>
                        <a:t>Push(Z</a:t>
                      </a:r>
                      <a:r>
                        <a:rPr lang="en-US" sz="1600" baseline="-25000" dirty="0" smtClean="0"/>
                        <a:t>1</a:t>
                      </a:r>
                      <a:r>
                        <a:rPr lang="en-US" sz="1600" dirty="0" smtClean="0"/>
                        <a:t>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9063D-3C91-4730-B894-F97FB1447D7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dirty="0" smtClean="0"/>
              <a:t>Let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wwr</a:t>
            </a:r>
            <a:r>
              <a:rPr lang="en-US" sz="2800" dirty="0" smtClean="0"/>
              <a:t> = {</a:t>
            </a:r>
            <a:r>
              <a:rPr lang="en-US" sz="2800" dirty="0" err="1" smtClean="0"/>
              <a:t>ww</a:t>
            </a:r>
            <a:r>
              <a:rPr lang="en-US" sz="2800" baseline="30000" dirty="0" err="1" smtClean="0"/>
              <a:t>R</a:t>
            </a:r>
            <a:r>
              <a:rPr lang="en-US" sz="2800" dirty="0" smtClean="0"/>
              <a:t> | w is in (0+1)*}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CFG for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wwr</a:t>
            </a:r>
            <a:r>
              <a:rPr lang="en-US" sz="2800" dirty="0" smtClean="0"/>
              <a:t> :		</a:t>
            </a:r>
            <a:r>
              <a:rPr lang="en-US" sz="2400" dirty="0" smtClean="0"/>
              <a:t>S==&gt; 0S0 | 1S1 | </a:t>
            </a:r>
            <a:r>
              <a:rPr lang="en-US" sz="2400" dirty="0" smtClean="0">
                <a:ea typeface="ＭＳ Ｐゴシック" pitchFamily="28" charset="-128"/>
                <a:sym typeface="Symbol" pitchFamily="28" charset="2"/>
              </a:rPr>
              <a:t>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PDA for </a:t>
            </a:r>
            <a:r>
              <a:rPr lang="en-US" sz="2800" dirty="0" err="1" smtClean="0"/>
              <a:t>L</a:t>
            </a:r>
            <a:r>
              <a:rPr lang="en-US" sz="2800" baseline="-25000" dirty="0" err="1" smtClean="0"/>
              <a:t>wwr</a:t>
            </a:r>
            <a:r>
              <a:rPr lang="en-US" sz="2800" dirty="0" smtClean="0"/>
              <a:t> 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 := ( Q,∑, </a:t>
            </a:r>
            <a:r>
              <a:rPr lang="en-US" sz="2800" dirty="0" smtClean="0">
                <a:sym typeface="Symbol" pitchFamily="28" charset="2"/>
              </a:rPr>
              <a:t></a:t>
            </a:r>
            <a:r>
              <a:rPr lang="en-US" sz="2800" dirty="0" smtClean="0"/>
              <a:t>, </a:t>
            </a:r>
            <a:r>
              <a:rPr lang="el-GR" sz="2800" dirty="0" smtClean="0">
                <a:cs typeface="Tahoma" pitchFamily="28" charset="0"/>
              </a:rPr>
              <a:t>δ,q</a:t>
            </a:r>
            <a:r>
              <a:rPr lang="el-GR" sz="2800" baseline="-25000" dirty="0" smtClean="0">
                <a:cs typeface="Tahoma" pitchFamily="28" charset="0"/>
              </a:rPr>
              <a:t>0</a:t>
            </a:r>
            <a:r>
              <a:rPr lang="el-GR" sz="2800" dirty="0" smtClean="0">
                <a:cs typeface="Tahoma" pitchFamily="28" charset="0"/>
              </a:rPr>
              <a:t>,Z</a:t>
            </a:r>
            <a:r>
              <a:rPr lang="el-GR" sz="2800" baseline="-25000" dirty="0" smtClean="0">
                <a:cs typeface="Tahoma" pitchFamily="28" charset="0"/>
              </a:rPr>
              <a:t>0</a:t>
            </a:r>
            <a:r>
              <a:rPr lang="el-GR" sz="2800" dirty="0" smtClean="0">
                <a:cs typeface="Tahoma" pitchFamily="28" charset="0"/>
              </a:rPr>
              <a:t>,F</a:t>
            </a:r>
            <a:r>
              <a:rPr lang="en-US" sz="2800" dirty="0" smtClean="0"/>
              <a:t> ) 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= ( {q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, q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q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},{0,1},{0,1,Z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},</a:t>
            </a:r>
            <a:r>
              <a:rPr lang="el-GR" sz="2800" dirty="0" smtClean="0">
                <a:cs typeface="Tahoma" pitchFamily="28" charset="0"/>
              </a:rPr>
              <a:t>δ,q</a:t>
            </a:r>
            <a:r>
              <a:rPr lang="el-GR" sz="2800" baseline="-25000" dirty="0" smtClean="0">
                <a:cs typeface="Tahoma" pitchFamily="28" charset="0"/>
              </a:rPr>
              <a:t>0</a:t>
            </a:r>
            <a:r>
              <a:rPr lang="el-GR" sz="2800" dirty="0" smtClean="0">
                <a:cs typeface="Tahoma" pitchFamily="28" charset="0"/>
              </a:rPr>
              <a:t>,Z</a:t>
            </a:r>
            <a:r>
              <a:rPr lang="el-GR" sz="2800" baseline="-25000" dirty="0" smtClean="0">
                <a:cs typeface="Tahoma" pitchFamily="28" charset="0"/>
              </a:rPr>
              <a:t>0</a:t>
            </a:r>
            <a:r>
              <a:rPr lang="el-GR" sz="2800" dirty="0" smtClean="0">
                <a:cs typeface="Tahoma" pitchFamily="28" charset="0"/>
              </a:rPr>
              <a:t>,{q</a:t>
            </a:r>
            <a:r>
              <a:rPr lang="el-GR" sz="2800" baseline="-25000" dirty="0" smtClean="0">
                <a:cs typeface="Tahoma" pitchFamily="28" charset="0"/>
              </a:rPr>
              <a:t>2</a:t>
            </a:r>
            <a:r>
              <a:rPr lang="el-GR" sz="2800" dirty="0" smtClean="0">
                <a:cs typeface="Tahoma" pitchFamily="28" charset="0"/>
              </a:rPr>
              <a:t>}</a:t>
            </a:r>
            <a:r>
              <a:rPr lang="en-US" sz="28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001100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B5116-6ADB-4CE3-B635-1095CFE3850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for L</a:t>
            </a:r>
            <a:r>
              <a:rPr lang="en-US" baseline="-25000" smtClean="0"/>
              <a:t>wwr</a:t>
            </a:r>
            <a:endParaRPr lang="en-US" smtClean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,0,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,0Z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,1,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,1Z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0)={(q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1)={(q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0)={(q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1)={(q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, 0)={(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0)}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, 1)={(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1)}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,0</a:t>
            </a:r>
            <a:r>
              <a:rPr lang="el-GR" sz="1600" smtClean="0">
                <a:cs typeface="Tahoma" pitchFamily="28" charset="0"/>
              </a:rPr>
              <a:t>, 0)={(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δ(q</a:t>
            </a:r>
            <a:r>
              <a:rPr lang="el-GR" sz="1600" baseline="-25000" smtClean="0"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</a:t>
            </a:r>
            <a:r>
              <a:rPr lang="el-GR" sz="1600" smtClean="0">
                <a:solidFill>
                  <a:srgbClr val="FF000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1)={(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1600" smtClean="0">
                <a:cs typeface="Tahoma" pitchFamily="28" charset="0"/>
              </a:rPr>
              <a:t>δ(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q</a:t>
            </a:r>
            <a:r>
              <a:rPr lang="el-GR" sz="1600" baseline="-25000" smtClean="0">
                <a:solidFill>
                  <a:srgbClr val="0070C0"/>
                </a:solidFill>
                <a:cs typeface="Tahoma" pitchFamily="28" charset="0"/>
              </a:rPr>
              <a:t>1</a:t>
            </a:r>
            <a:r>
              <a:rPr lang="el-GR" sz="1600" smtClean="0">
                <a:cs typeface="Tahoma" pitchFamily="28" charset="0"/>
              </a:rPr>
              <a:t>, </a:t>
            </a:r>
            <a:r>
              <a:rPr lang="en-US" sz="1600" smtClean="0"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l-GR" sz="1600" smtClean="0">
                <a:cs typeface="Tahoma" pitchFamily="28" charset="0"/>
              </a:rPr>
              <a:t>, 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)={(</a:t>
            </a:r>
            <a:r>
              <a:rPr lang="el-GR" sz="1600" b="1" smtClean="0">
                <a:solidFill>
                  <a:srgbClr val="00B050"/>
                </a:solidFill>
                <a:cs typeface="Tahoma" pitchFamily="28" charset="0"/>
              </a:rPr>
              <a:t>q</a:t>
            </a:r>
            <a:r>
              <a:rPr lang="el-GR" sz="1600" b="1" baseline="-25000" smtClean="0">
                <a:solidFill>
                  <a:srgbClr val="00B050"/>
                </a:solidFill>
                <a:cs typeface="Tahoma" pitchFamily="28" charset="0"/>
              </a:rPr>
              <a:t>2</a:t>
            </a:r>
            <a:r>
              <a:rPr lang="el-GR" sz="1600" smtClean="0">
                <a:solidFill>
                  <a:srgbClr val="0070C0"/>
                </a:solidFill>
                <a:cs typeface="Tahoma" pitchFamily="28" charset="0"/>
              </a:rPr>
              <a:t>, </a:t>
            </a:r>
            <a:r>
              <a:rPr lang="el-GR" sz="1600" smtClean="0">
                <a:cs typeface="Tahoma" pitchFamily="28" charset="0"/>
              </a:rPr>
              <a:t>Z</a:t>
            </a:r>
            <a:r>
              <a:rPr lang="el-GR" sz="1600" baseline="-25000" smtClean="0">
                <a:cs typeface="Tahoma" pitchFamily="28" charset="0"/>
              </a:rPr>
              <a:t>0</a:t>
            </a:r>
            <a:r>
              <a:rPr lang="el-GR" sz="1600" smtClean="0">
                <a:cs typeface="Tahoma" pitchFamily="28" charset="0"/>
              </a:rPr>
              <a:t>)}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l-GR" sz="1600" smtClean="0"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1600" smtClean="0">
              <a:cs typeface="Tahoma" pitchFamily="2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962400" y="2057400"/>
            <a:ext cx="3429000" cy="533400"/>
            <a:chOff x="3962400" y="2057400"/>
            <a:chExt cx="3429000" cy="533400"/>
          </a:xfrm>
        </p:grpSpPr>
        <p:sp>
          <p:nvSpPr>
            <p:cNvPr id="8221" name="Text Box 4"/>
            <p:cNvSpPr txBox="1">
              <a:spLocks noChangeArrowheads="1"/>
            </p:cNvSpPr>
            <p:nvPr/>
          </p:nvSpPr>
          <p:spPr bwMode="auto">
            <a:xfrm>
              <a:off x="4500563" y="2100263"/>
              <a:ext cx="28908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First symbol push on stack</a:t>
              </a:r>
            </a:p>
          </p:txBody>
        </p:sp>
        <p:sp>
          <p:nvSpPr>
            <p:cNvPr id="8222" name="AutoShape 5"/>
            <p:cNvSpPr>
              <a:spLocks/>
            </p:cNvSpPr>
            <p:nvPr/>
          </p:nvSpPr>
          <p:spPr bwMode="auto">
            <a:xfrm>
              <a:off x="3962400" y="20574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962400" y="2971800"/>
            <a:ext cx="3505200" cy="1195388"/>
            <a:chOff x="3962400" y="2971800"/>
            <a:chExt cx="3505642" cy="1194793"/>
          </a:xfrm>
        </p:grpSpPr>
        <p:sp>
          <p:nvSpPr>
            <p:cNvPr id="8219" name="Text Box 6"/>
            <p:cNvSpPr txBox="1">
              <a:spLocks noChangeArrowheads="1"/>
            </p:cNvSpPr>
            <p:nvPr/>
          </p:nvSpPr>
          <p:spPr bwMode="auto">
            <a:xfrm>
              <a:off x="4500563" y="3243263"/>
              <a:ext cx="2967479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Grow the stack by pushing 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new symbols on top of old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(w-part)</a:t>
              </a:r>
            </a:p>
          </p:txBody>
        </p:sp>
        <p:sp>
          <p:nvSpPr>
            <p:cNvPr id="8220" name="AutoShape 7"/>
            <p:cNvSpPr>
              <a:spLocks/>
            </p:cNvSpPr>
            <p:nvPr/>
          </p:nvSpPr>
          <p:spPr bwMode="auto">
            <a:xfrm>
              <a:off x="3962400" y="2971800"/>
              <a:ext cx="228600" cy="914400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962400" y="4267200"/>
            <a:ext cx="5339467" cy="765360"/>
            <a:chOff x="3962400" y="4267200"/>
            <a:chExt cx="5339567" cy="765579"/>
          </a:xfrm>
        </p:grpSpPr>
        <p:sp>
          <p:nvSpPr>
            <p:cNvPr id="8217" name="Text Box 8"/>
            <p:cNvSpPr txBox="1">
              <a:spLocks noChangeArrowheads="1"/>
            </p:cNvSpPr>
            <p:nvPr/>
          </p:nvSpPr>
          <p:spPr bwMode="auto">
            <a:xfrm>
              <a:off x="4500563" y="4386263"/>
              <a:ext cx="4801404" cy="646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folHlink"/>
                  </a:solidFill>
                </a:rPr>
                <a:t>Switch to popping </a:t>
              </a:r>
              <a:r>
                <a:rPr lang="en-US" sz="1800" dirty="0" smtClean="0">
                  <a:solidFill>
                    <a:schemeClr val="folHlink"/>
                  </a:solidFill>
                </a:rPr>
                <a:t>mode, </a:t>
              </a:r>
              <a:r>
                <a:rPr lang="en-US" sz="1800" dirty="0" err="1" smtClean="0">
                  <a:solidFill>
                    <a:schemeClr val="folHlink"/>
                  </a:solidFill>
                </a:rPr>
                <a:t>nondeterministically</a:t>
              </a:r>
              <a:endParaRPr lang="en-US" sz="1800" dirty="0">
                <a:solidFill>
                  <a:schemeClr val="folHlink"/>
                </a:solidFill>
              </a:endParaRPr>
            </a:p>
            <a:p>
              <a:r>
                <a:rPr lang="en-US" sz="1800" dirty="0">
                  <a:solidFill>
                    <a:schemeClr val="folHlink"/>
                  </a:solidFill>
                </a:rPr>
                <a:t>(boundary between w and </a:t>
              </a:r>
              <a:r>
                <a:rPr lang="en-US" sz="1800" dirty="0" err="1">
                  <a:solidFill>
                    <a:schemeClr val="folHlink"/>
                  </a:solidFill>
                </a:rPr>
                <a:t>w</a:t>
              </a:r>
              <a:r>
                <a:rPr lang="en-US" sz="1800" baseline="30000" dirty="0" err="1">
                  <a:solidFill>
                    <a:schemeClr val="folHlink"/>
                  </a:solidFill>
                </a:rPr>
                <a:t>R</a:t>
              </a:r>
              <a:r>
                <a:rPr lang="en-US" sz="1800" dirty="0">
                  <a:solidFill>
                    <a:schemeClr val="folHlink"/>
                  </a:solidFill>
                </a:rPr>
                <a:t>)</a:t>
              </a:r>
            </a:p>
          </p:txBody>
        </p:sp>
        <p:sp>
          <p:nvSpPr>
            <p:cNvPr id="8218" name="AutoShape 9"/>
            <p:cNvSpPr>
              <a:spLocks/>
            </p:cNvSpPr>
            <p:nvPr/>
          </p:nvSpPr>
          <p:spPr bwMode="auto">
            <a:xfrm>
              <a:off x="3962400" y="4267200"/>
              <a:ext cx="228600" cy="685800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962400" y="5257800"/>
            <a:ext cx="4584700" cy="684213"/>
            <a:chOff x="3962400" y="5257800"/>
            <a:chExt cx="4584700" cy="684213"/>
          </a:xfrm>
        </p:grpSpPr>
        <p:sp>
          <p:nvSpPr>
            <p:cNvPr id="8215" name="Text Box 10"/>
            <p:cNvSpPr txBox="1">
              <a:spLocks noChangeArrowheads="1"/>
            </p:cNvSpPr>
            <p:nvPr/>
          </p:nvSpPr>
          <p:spPr bwMode="auto">
            <a:xfrm>
              <a:off x="4500563" y="5300663"/>
              <a:ext cx="4046537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Shrink the stack by popping matching </a:t>
              </a:r>
              <a:br>
                <a:rPr lang="en-US" sz="1800">
                  <a:solidFill>
                    <a:schemeClr val="folHlink"/>
                  </a:solidFill>
                </a:rPr>
              </a:br>
              <a:r>
                <a:rPr lang="en-US" sz="1800">
                  <a:solidFill>
                    <a:schemeClr val="folHlink"/>
                  </a:solidFill>
                </a:rPr>
                <a:t>symbols (w</a:t>
              </a:r>
              <a:r>
                <a:rPr lang="en-US" sz="1800" baseline="30000">
                  <a:solidFill>
                    <a:schemeClr val="folHlink"/>
                  </a:solidFill>
                </a:rPr>
                <a:t>R</a:t>
              </a:r>
              <a:r>
                <a:rPr lang="en-US" sz="1800">
                  <a:solidFill>
                    <a:schemeClr val="folHlink"/>
                  </a:solidFill>
                </a:rPr>
                <a:t>-part)</a:t>
              </a:r>
            </a:p>
          </p:txBody>
        </p:sp>
        <p:sp>
          <p:nvSpPr>
            <p:cNvPr id="8216" name="AutoShape 11"/>
            <p:cNvSpPr>
              <a:spLocks/>
            </p:cNvSpPr>
            <p:nvPr/>
          </p:nvSpPr>
          <p:spPr bwMode="auto">
            <a:xfrm>
              <a:off x="3962400" y="52578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962400" y="6019800"/>
            <a:ext cx="3060700" cy="533400"/>
            <a:chOff x="3962400" y="6019800"/>
            <a:chExt cx="3060700" cy="533400"/>
          </a:xfrm>
        </p:grpSpPr>
        <p:sp>
          <p:nvSpPr>
            <p:cNvPr id="8213" name="Text Box 12"/>
            <p:cNvSpPr txBox="1">
              <a:spLocks noChangeArrowheads="1"/>
            </p:cNvSpPr>
            <p:nvPr/>
          </p:nvSpPr>
          <p:spPr bwMode="auto">
            <a:xfrm>
              <a:off x="4500563" y="6062663"/>
              <a:ext cx="252253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folHlink"/>
                  </a:solidFill>
                </a:rPr>
                <a:t>Enter acceptance state</a:t>
              </a:r>
            </a:p>
          </p:txBody>
        </p:sp>
        <p:sp>
          <p:nvSpPr>
            <p:cNvPr id="8214" name="AutoShape 13"/>
            <p:cNvSpPr>
              <a:spLocks/>
            </p:cNvSpPr>
            <p:nvPr/>
          </p:nvSpPr>
          <p:spPr bwMode="auto">
            <a:xfrm>
              <a:off x="3962400" y="60198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02" name="Group 36"/>
          <p:cNvGrpSpPr>
            <a:grpSpLocks/>
          </p:cNvGrpSpPr>
          <p:nvPr/>
        </p:nvGrpSpPr>
        <p:grpSpPr bwMode="auto">
          <a:xfrm>
            <a:off x="4800600" y="0"/>
            <a:ext cx="3276600" cy="1633538"/>
            <a:chOff x="3581400" y="0"/>
            <a:chExt cx="3276600" cy="1633954"/>
          </a:xfrm>
        </p:grpSpPr>
        <p:cxnSp>
          <p:nvCxnSpPr>
            <p:cNvPr id="8203" name="Straight Connector 21"/>
            <p:cNvCxnSpPr>
              <a:cxnSpLocks noChangeShapeType="1"/>
              <a:stCxn id="8195" idx="0"/>
            </p:cNvCxnSpPr>
            <p:nvPr/>
          </p:nvCxnSpPr>
          <p:spPr bwMode="auto">
            <a:xfrm rot="-5400000" flipH="1" flipV="1">
              <a:off x="4546998" y="1099740"/>
              <a:ext cx="982662" cy="1825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4" name="Straight Connector 23"/>
            <p:cNvCxnSpPr>
              <a:cxnSpLocks noChangeShapeType="1"/>
            </p:cNvCxnSpPr>
            <p:nvPr/>
          </p:nvCxnSpPr>
          <p:spPr bwMode="auto">
            <a:xfrm>
              <a:off x="5029200" y="160020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5" name="Straight Connector 25"/>
            <p:cNvCxnSpPr>
              <a:cxnSpLocks noChangeShapeType="1"/>
            </p:cNvCxnSpPr>
            <p:nvPr/>
          </p:nvCxnSpPr>
          <p:spPr bwMode="auto">
            <a:xfrm rot="5400000" flipH="1" flipV="1">
              <a:off x="4953000" y="1066800"/>
              <a:ext cx="10668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206" name="Straight Connector 27"/>
            <p:cNvCxnSpPr>
              <a:cxnSpLocks noChangeShapeType="1"/>
            </p:cNvCxnSpPr>
            <p:nvPr/>
          </p:nvCxnSpPr>
          <p:spPr bwMode="auto">
            <a:xfrm>
              <a:off x="5029200" y="129540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207" name="TextBox 28"/>
            <p:cNvSpPr txBox="1">
              <a:spLocks noChangeArrowheads="1"/>
            </p:cNvSpPr>
            <p:nvPr/>
          </p:nvSpPr>
          <p:spPr bwMode="auto">
            <a:xfrm>
              <a:off x="5025158" y="1295400"/>
              <a:ext cx="3850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Z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8208" name="TextBox 29"/>
            <p:cNvSpPr txBox="1">
              <a:spLocks noChangeArrowheads="1"/>
            </p:cNvSpPr>
            <p:nvPr/>
          </p:nvSpPr>
          <p:spPr bwMode="auto">
            <a:xfrm>
              <a:off x="3581400" y="0"/>
              <a:ext cx="27895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Initial state of the PDA:</a:t>
              </a:r>
            </a:p>
          </p:txBody>
        </p:sp>
        <p:cxnSp>
          <p:nvCxnSpPr>
            <p:cNvPr id="8209" name="Straight Arrow Connector 31"/>
            <p:cNvCxnSpPr>
              <a:cxnSpLocks noChangeShapeType="1"/>
            </p:cNvCxnSpPr>
            <p:nvPr/>
          </p:nvCxnSpPr>
          <p:spPr bwMode="auto">
            <a:xfrm>
              <a:off x="5867400" y="914400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210" name="Oval 32"/>
            <p:cNvSpPr>
              <a:spLocks noChangeArrowheads="1"/>
            </p:cNvSpPr>
            <p:nvPr/>
          </p:nvSpPr>
          <p:spPr bwMode="auto">
            <a:xfrm>
              <a:off x="6248400" y="685800"/>
              <a:ext cx="609600" cy="457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cxnSp>
          <p:nvCxnSpPr>
            <p:cNvPr id="8211" name="Straight Arrow Connector 34"/>
            <p:cNvCxnSpPr>
              <a:cxnSpLocks noChangeShapeType="1"/>
            </p:cNvCxnSpPr>
            <p:nvPr/>
          </p:nvCxnSpPr>
          <p:spPr bwMode="auto">
            <a:xfrm>
              <a:off x="4648200" y="1370012"/>
              <a:ext cx="3810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8212" name="TextBox 35"/>
            <p:cNvSpPr txBox="1">
              <a:spLocks noChangeArrowheads="1"/>
            </p:cNvSpPr>
            <p:nvPr/>
          </p:nvSpPr>
          <p:spPr bwMode="auto">
            <a:xfrm>
              <a:off x="4191000" y="838200"/>
              <a:ext cx="82586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Stack</a:t>
              </a:r>
              <a:br>
                <a:rPr lang="en-US"/>
              </a:br>
              <a:r>
                <a:rPr lang="en-US"/>
                <a:t>top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FD8824-2832-4F14-870F-691FB03C10F7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PDA as a state diagram</a:t>
            </a:r>
          </a:p>
        </p:txBody>
      </p:sp>
      <p:sp>
        <p:nvSpPr>
          <p:cNvPr id="9220" name="Oval 3"/>
          <p:cNvSpPr>
            <a:spLocks noChangeArrowheads="1"/>
          </p:cNvSpPr>
          <p:nvPr/>
        </p:nvSpPr>
        <p:spPr bwMode="auto">
          <a:xfrm>
            <a:off x="3505200" y="513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i</a:t>
            </a:r>
            <a:endParaRPr lang="en-US" sz="1600"/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5410200" y="513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j</a:t>
            </a:r>
            <a:endParaRPr lang="en-US" sz="1600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 flipV="1">
            <a:off x="3886200" y="528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4114800" y="4902200"/>
            <a:ext cx="965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a, X   /  Y 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10464800" y="2590800"/>
            <a:ext cx="1041400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>
            <a:off x="2743200" y="4597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3124200" y="3378200"/>
            <a:ext cx="998538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input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symbol</a:t>
            </a:r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>
            <a:off x="3886200" y="4445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1905000" y="4038600"/>
            <a:ext cx="1041400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4191000" y="3378200"/>
            <a:ext cx="1041400" cy="10160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Current</a:t>
            </a:r>
          </a:p>
          <a:p>
            <a:r>
              <a:rPr lang="en-US">
                <a:solidFill>
                  <a:schemeClr val="hlink"/>
                </a:solidFill>
              </a:rPr>
              <a:t>stack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top</a:t>
            </a: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>
            <a:off x="4495800" y="444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5283200" y="3378200"/>
            <a:ext cx="1690688" cy="1320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Stack</a:t>
            </a:r>
          </a:p>
          <a:p>
            <a:r>
              <a:rPr lang="en-US">
                <a:solidFill>
                  <a:schemeClr val="hlink"/>
                </a:solidFill>
              </a:rPr>
              <a:t>Top</a:t>
            </a:r>
          </a:p>
          <a:p>
            <a:r>
              <a:rPr lang="en-US">
                <a:solidFill>
                  <a:schemeClr val="hlink"/>
                </a:solidFill>
              </a:rPr>
              <a:t>Replacement</a:t>
            </a:r>
          </a:p>
          <a:p>
            <a:r>
              <a:rPr lang="en-US">
                <a:solidFill>
                  <a:schemeClr val="hlink"/>
                </a:solidFill>
              </a:rPr>
              <a:t>(w/ string Y)</a:t>
            </a:r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 flipH="1">
            <a:off x="4876800" y="4597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 flipH="1">
            <a:off x="5867400" y="5207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6477000" y="4800600"/>
            <a:ext cx="744538" cy="7112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Next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state</a:t>
            </a:r>
          </a:p>
        </p:txBody>
      </p:sp>
      <p:sp>
        <p:nvSpPr>
          <p:cNvPr id="9235" name="Rectangle 18"/>
          <p:cNvSpPr>
            <a:spLocks noChangeArrowheads="1"/>
          </p:cNvSpPr>
          <p:nvPr/>
        </p:nvSpPr>
        <p:spPr bwMode="auto">
          <a:xfrm>
            <a:off x="990600" y="2286000"/>
            <a:ext cx="2116138" cy="3698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l-GR">
                <a:cs typeface="Tahoma" pitchFamily="28" charset="0"/>
              </a:rPr>
              <a:t>δ(q</a:t>
            </a:r>
            <a:r>
              <a:rPr lang="en-US" baseline="-25000">
                <a:cs typeface="Tahoma" pitchFamily="28" charset="0"/>
              </a:rPr>
              <a:t>i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a</a:t>
            </a:r>
            <a:r>
              <a:rPr lang="el-GR">
                <a:cs typeface="Tahoma" pitchFamily="28" charset="0"/>
              </a:rPr>
              <a:t>, </a:t>
            </a:r>
            <a:r>
              <a:rPr lang="en-US">
                <a:cs typeface="Tahoma" pitchFamily="28" charset="0"/>
              </a:rPr>
              <a:t>X</a:t>
            </a:r>
            <a:r>
              <a:rPr lang="el-GR">
                <a:cs typeface="Tahoma" pitchFamily="28" charset="0"/>
              </a:rPr>
              <a:t>)={(q</a:t>
            </a:r>
            <a:r>
              <a:rPr lang="en-US" baseline="-25000">
                <a:cs typeface="Tahoma" pitchFamily="28" charset="0"/>
              </a:rPr>
              <a:t>j</a:t>
            </a:r>
            <a:r>
              <a:rPr lang="el-GR">
                <a:cs typeface="Tahoma" pitchFamily="28" charset="0"/>
              </a:rPr>
              <a:t>,</a:t>
            </a:r>
            <a:r>
              <a:rPr lang="en-US">
                <a:cs typeface="Tahoma" pitchFamily="28" charset="0"/>
              </a:rPr>
              <a:t>Y</a:t>
            </a:r>
            <a:r>
              <a:rPr lang="el-GR">
                <a:cs typeface="Tahoma" pitchFamily="28" charset="0"/>
              </a:rPr>
              <a:t>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B658E8-25BE-4788-8806-19CA61253CB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PDA for L</a:t>
            </a:r>
            <a:r>
              <a:rPr lang="en-US" sz="3400" baseline="-25000" smtClean="0"/>
              <a:t>wwr</a:t>
            </a:r>
            <a:r>
              <a:rPr lang="en-US" sz="3400" smtClean="0"/>
              <a:t>: Transition Diagram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q</a:t>
            </a:r>
            <a:r>
              <a:rPr lang="en-US" sz="1600" baseline="-25000" dirty="0"/>
              <a:t>0</a:t>
            </a:r>
            <a:endParaRPr lang="en-US" sz="1600" dirty="0"/>
          </a:p>
        </p:txBody>
      </p:sp>
      <p:sp>
        <p:nvSpPr>
          <p:cNvPr id="10245" name="Line 8"/>
          <p:cNvSpPr>
            <a:spLocks noChangeShapeType="1"/>
          </p:cNvSpPr>
          <p:nvPr/>
        </p:nvSpPr>
        <p:spPr bwMode="auto">
          <a:xfrm>
            <a:off x="16764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9"/>
          <p:cNvSpPr>
            <a:spLocks noChangeArrowheads="1"/>
          </p:cNvSpPr>
          <p:nvPr/>
        </p:nvSpPr>
        <p:spPr bwMode="auto">
          <a:xfrm>
            <a:off x="4267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dirty="0"/>
              <a:t>q</a:t>
            </a:r>
            <a:r>
              <a:rPr lang="en-US" sz="1600" baseline="-25000" dirty="0"/>
              <a:t>1</a:t>
            </a:r>
            <a:endParaRPr lang="en-US" sz="1600" dirty="0"/>
          </a:p>
        </p:txBody>
      </p:sp>
      <p:sp>
        <p:nvSpPr>
          <p:cNvPr id="10247" name="Line 10"/>
          <p:cNvSpPr>
            <a:spLocks noChangeShapeType="1"/>
          </p:cNvSpPr>
          <p:nvPr/>
        </p:nvSpPr>
        <p:spPr bwMode="auto">
          <a:xfrm>
            <a:off x="2590800" y="4267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Oval 11"/>
          <p:cNvSpPr>
            <a:spLocks noChangeArrowheads="1"/>
          </p:cNvSpPr>
          <p:nvPr/>
        </p:nvSpPr>
        <p:spPr bwMode="auto">
          <a:xfrm>
            <a:off x="61722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 flipV="1">
            <a:off x="46482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Oval 13"/>
          <p:cNvSpPr>
            <a:spLocks noChangeArrowheads="1"/>
          </p:cNvSpPr>
          <p:nvPr/>
        </p:nvSpPr>
        <p:spPr bwMode="auto">
          <a:xfrm>
            <a:off x="60960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2020888" y="2517775"/>
            <a:ext cx="874712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Z</a:t>
            </a:r>
            <a:r>
              <a:rPr lang="en-US" sz="1400" baseline="-25000"/>
              <a:t>0</a:t>
            </a:r>
            <a:r>
              <a:rPr lang="en-US" sz="1400"/>
              <a:t>/0Z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1, Z</a:t>
            </a:r>
            <a:r>
              <a:rPr lang="en-US" sz="1400" baseline="-25000"/>
              <a:t>0</a:t>
            </a:r>
            <a:r>
              <a:rPr lang="en-US" sz="1400"/>
              <a:t>/1Z</a:t>
            </a:r>
            <a:r>
              <a:rPr lang="en-US" sz="1400" baseline="-25000"/>
              <a:t>0</a:t>
            </a:r>
            <a:endParaRPr lang="en-US" sz="1400"/>
          </a:p>
          <a:p>
            <a:r>
              <a:rPr lang="en-US" sz="1400"/>
              <a:t>0, 0/00</a:t>
            </a:r>
          </a:p>
          <a:p>
            <a:r>
              <a:rPr lang="en-US" sz="1400"/>
              <a:t>0, 1/01</a:t>
            </a:r>
          </a:p>
          <a:p>
            <a:r>
              <a:rPr lang="en-US" sz="1400"/>
              <a:t>1, 0/10</a:t>
            </a:r>
          </a:p>
          <a:p>
            <a:r>
              <a:rPr lang="en-US" sz="1400"/>
              <a:t>1, 1/11</a:t>
            </a:r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4114800" y="3343275"/>
            <a:ext cx="6683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 0/ </a:t>
            </a:r>
            <a:r>
              <a:rPr lang="en-US" sz="1600">
                <a:sym typeface="Symbol" pitchFamily="28" charset="2"/>
              </a:rPr>
              <a:t></a:t>
            </a:r>
            <a:endParaRPr lang="en-US" sz="1400"/>
          </a:p>
          <a:p>
            <a:r>
              <a:rPr lang="en-US" sz="1400"/>
              <a:t>1, 1/ </a:t>
            </a:r>
            <a:r>
              <a:rPr lang="en-US" sz="1600">
                <a:sym typeface="Symbol" pitchFamily="28" charset="2"/>
              </a:rPr>
              <a:t>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2971800" y="4349750"/>
            <a:ext cx="8159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0/0 </a:t>
            </a:r>
          </a:p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1/1 </a:t>
            </a:r>
          </a:p>
          <a:p>
            <a:endParaRPr lang="en-US" sz="1400"/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5105400" y="4381500"/>
            <a:ext cx="815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400"/>
              <a:t>, Z</a:t>
            </a:r>
            <a:r>
              <a:rPr lang="en-US" sz="1400" baseline="-25000"/>
              <a:t>0</a:t>
            </a:r>
            <a:r>
              <a:rPr lang="en-US" sz="1400"/>
              <a:t>/Z</a:t>
            </a:r>
            <a:r>
              <a:rPr lang="en-US" sz="1400" baseline="-25000"/>
              <a:t>0</a:t>
            </a:r>
            <a:r>
              <a:rPr lang="en-US" sz="1400"/>
              <a:t> </a:t>
            </a:r>
          </a:p>
        </p:txBody>
      </p:sp>
      <p:sp>
        <p:nvSpPr>
          <p:cNvPr id="10255" name="Freeform 19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Freeform 20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533400" y="2209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2584450" y="5165725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727450" y="26670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4794250" y="4784725"/>
            <a:ext cx="2174875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Go to acceptance</a:t>
            </a:r>
          </a:p>
        </p:txBody>
      </p:sp>
      <p:sp>
        <p:nvSpPr>
          <p:cNvPr id="10261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690688" cy="13208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{0, 1}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0, 1}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10262" name="Rectangle 23"/>
          <p:cNvSpPr>
            <a:spLocks noChangeArrowheads="1"/>
          </p:cNvSpPr>
          <p:nvPr/>
        </p:nvSpPr>
        <p:spPr bwMode="auto">
          <a:xfrm>
            <a:off x="1219200" y="4233863"/>
            <a:ext cx="9064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ym typeface="Symbol" pitchFamily="28" charset="2"/>
              </a:rPr>
              <a:t></a:t>
            </a:r>
            <a:r>
              <a:rPr lang="en-US" sz="1600"/>
              <a:t>, Z</a:t>
            </a:r>
            <a:r>
              <a:rPr lang="en-US" sz="1600" baseline="-25000"/>
              <a:t>0</a:t>
            </a:r>
            <a:r>
              <a:rPr lang="en-US" sz="1600"/>
              <a:t>/Z</a:t>
            </a:r>
            <a:r>
              <a:rPr lang="en-US" sz="1600" baseline="-25000"/>
              <a:t>0</a:t>
            </a:r>
            <a:r>
              <a:rPr lang="en-US" sz="1600"/>
              <a:t>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800" y="6324600"/>
            <a:ext cx="4745038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This would be a non-deterministic PDA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93" grpId="0" animBg="1"/>
      <p:bldP spid="233494" grpId="0" animBg="1"/>
      <p:bldP spid="233495" grpId="0" animBg="1"/>
      <p:bldP spid="233496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183FDA-7A8B-4A84-938B-1B611C1C1AC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2: language of balanced </a:t>
            </a:r>
            <a:r>
              <a:rPr lang="en-US" dirty="0" err="1" smtClean="0"/>
              <a:t>paranthesis</a:t>
            </a:r>
            <a:endParaRPr lang="en-US" dirty="0" smtClean="0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2209800" y="4114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q</a:t>
            </a:r>
            <a:r>
              <a:rPr lang="en-US" sz="1600" baseline="-25000"/>
              <a:t>0</a:t>
            </a:r>
            <a:endParaRPr lang="en-US" sz="1600"/>
          </a:p>
        </p:txBody>
      </p:sp>
      <p:sp>
        <p:nvSpPr>
          <p:cNvPr id="11269" name="Line 8"/>
          <p:cNvSpPr>
            <a:spLocks noChangeShapeType="1"/>
          </p:cNvSpPr>
          <p:nvPr/>
        </p:nvSpPr>
        <p:spPr bwMode="auto">
          <a:xfrm>
            <a:off x="12192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590800" y="4114800"/>
            <a:ext cx="2057400" cy="381000"/>
            <a:chOff x="2590800" y="4114800"/>
            <a:chExt cx="2057400" cy="381000"/>
          </a:xfrm>
        </p:grpSpPr>
        <p:sp>
          <p:nvSpPr>
            <p:cNvPr id="11293" name="Oval 9"/>
            <p:cNvSpPr>
              <a:spLocks noChangeArrowheads="1"/>
            </p:cNvSpPr>
            <p:nvPr/>
          </p:nvSpPr>
          <p:spPr bwMode="auto">
            <a:xfrm>
              <a:off x="4267200" y="4114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1294" name="Line 10"/>
            <p:cNvSpPr>
              <a:spLocks noChangeShapeType="1"/>
            </p:cNvSpPr>
            <p:nvPr/>
          </p:nvSpPr>
          <p:spPr bwMode="auto">
            <a:xfrm>
              <a:off x="2590800" y="4267200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648200" y="4038600"/>
            <a:ext cx="1981200" cy="533400"/>
            <a:chOff x="4648200" y="4038600"/>
            <a:chExt cx="1981200" cy="533400"/>
          </a:xfrm>
        </p:grpSpPr>
        <p:sp>
          <p:nvSpPr>
            <p:cNvPr id="11290" name="Oval 11"/>
            <p:cNvSpPr>
              <a:spLocks noChangeArrowheads="1"/>
            </p:cNvSpPr>
            <p:nvPr/>
          </p:nvSpPr>
          <p:spPr bwMode="auto">
            <a:xfrm>
              <a:off x="6172200" y="41148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sp>
          <p:nvSpPr>
            <p:cNvPr id="11291" name="Line 12"/>
            <p:cNvSpPr>
              <a:spLocks noChangeShapeType="1"/>
            </p:cNvSpPr>
            <p:nvPr/>
          </p:nvSpPr>
          <p:spPr bwMode="auto">
            <a:xfrm flipV="1">
              <a:off x="4648200" y="4267200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Oval 13"/>
            <p:cNvSpPr>
              <a:spLocks noChangeArrowheads="1"/>
            </p:cNvSpPr>
            <p:nvPr/>
          </p:nvSpPr>
          <p:spPr bwMode="auto">
            <a:xfrm>
              <a:off x="6096000" y="40386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905000" y="3187700"/>
            <a:ext cx="1258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(,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(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2971800" y="472440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254" name="Text Box 18"/>
          <p:cNvSpPr txBox="1">
            <a:spLocks noChangeArrowheads="1"/>
          </p:cNvSpPr>
          <p:nvPr/>
        </p:nvSpPr>
        <p:spPr bwMode="auto">
          <a:xfrm>
            <a:off x="4953000" y="434340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0255" name="Freeform 19"/>
          <p:cNvSpPr>
            <a:spLocks/>
          </p:cNvSpPr>
          <p:nvPr/>
        </p:nvSpPr>
        <p:spPr bwMode="auto">
          <a:xfrm>
            <a:off x="21082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Freeform 20"/>
          <p:cNvSpPr>
            <a:spLocks/>
          </p:cNvSpPr>
          <p:nvPr/>
        </p:nvSpPr>
        <p:spPr bwMode="auto">
          <a:xfrm>
            <a:off x="4216400" y="3886200"/>
            <a:ext cx="508000" cy="304800"/>
          </a:xfrm>
          <a:custGeom>
            <a:avLst/>
            <a:gdLst>
              <a:gd name="T0" fmla="*/ 2147483647 w 320"/>
              <a:gd name="T1" fmla="*/ 2147483647 h 192"/>
              <a:gd name="T2" fmla="*/ 2147483647 w 320"/>
              <a:gd name="T3" fmla="*/ 2147483647 h 192"/>
              <a:gd name="T4" fmla="*/ 2147483647 w 320"/>
              <a:gd name="T5" fmla="*/ 0 h 192"/>
              <a:gd name="T6" fmla="*/ 2147483647 w 320"/>
              <a:gd name="T7" fmla="*/ 2147483647 h 192"/>
              <a:gd name="T8" fmla="*/ 2147483647 w 320"/>
              <a:gd name="T9" fmla="*/ 2147483647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0"/>
              <a:gd name="T16" fmla="*/ 0 h 192"/>
              <a:gd name="T17" fmla="*/ 320 w 32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0" h="192">
                <a:moveTo>
                  <a:pt x="64" y="192"/>
                </a:moveTo>
                <a:cubicBezTo>
                  <a:pt x="32" y="160"/>
                  <a:pt x="0" y="128"/>
                  <a:pt x="16" y="96"/>
                </a:cubicBezTo>
                <a:cubicBezTo>
                  <a:pt x="32" y="64"/>
                  <a:pt x="112" y="0"/>
                  <a:pt x="160" y="0"/>
                </a:cubicBezTo>
                <a:cubicBezTo>
                  <a:pt x="208" y="0"/>
                  <a:pt x="288" y="72"/>
                  <a:pt x="304" y="96"/>
                </a:cubicBezTo>
                <a:cubicBezTo>
                  <a:pt x="320" y="120"/>
                  <a:pt x="288" y="132"/>
                  <a:pt x="2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3493" name="Text Box 21"/>
          <p:cNvSpPr txBox="1">
            <a:spLocks noChangeArrowheads="1"/>
          </p:cNvSpPr>
          <p:nvPr/>
        </p:nvSpPr>
        <p:spPr bwMode="auto">
          <a:xfrm>
            <a:off x="1447800" y="2590800"/>
            <a:ext cx="145415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Grow stack</a:t>
            </a:r>
          </a:p>
        </p:txBody>
      </p:sp>
      <p:sp>
        <p:nvSpPr>
          <p:cNvPr id="233494" name="Text Box 22"/>
          <p:cNvSpPr txBox="1">
            <a:spLocks noChangeArrowheads="1"/>
          </p:cNvSpPr>
          <p:nvPr/>
        </p:nvSpPr>
        <p:spPr bwMode="auto">
          <a:xfrm>
            <a:off x="1752600" y="5105400"/>
            <a:ext cx="179387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Switch to</a:t>
            </a:r>
          </a:p>
          <a:p>
            <a:r>
              <a:rPr lang="en-US">
                <a:solidFill>
                  <a:schemeClr val="hlink"/>
                </a:solidFill>
              </a:rPr>
              <a:t>popping mode</a:t>
            </a:r>
          </a:p>
        </p:txBody>
      </p:sp>
      <p:sp>
        <p:nvSpPr>
          <p:cNvPr id="233495" name="Text Box 23"/>
          <p:cNvSpPr txBox="1">
            <a:spLocks noChangeArrowheads="1"/>
          </p:cNvSpPr>
          <p:nvPr/>
        </p:nvSpPr>
        <p:spPr bwMode="auto">
          <a:xfrm>
            <a:off x="3657600" y="2133600"/>
            <a:ext cx="2216150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Pop stack for 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matching symbols</a:t>
            </a:r>
          </a:p>
        </p:txBody>
      </p:sp>
      <p:sp>
        <p:nvSpPr>
          <p:cNvPr id="233496" name="Text Box 24"/>
          <p:cNvSpPr txBox="1">
            <a:spLocks noChangeArrowheads="1"/>
          </p:cNvSpPr>
          <p:nvPr/>
        </p:nvSpPr>
        <p:spPr bwMode="auto">
          <a:xfrm>
            <a:off x="4794250" y="4784725"/>
            <a:ext cx="4597400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Go to acceptance (</a:t>
            </a:r>
            <a:r>
              <a:rPr lang="en-US" u="sng">
                <a:solidFill>
                  <a:schemeClr val="hlink"/>
                </a:solidFill>
              </a:rPr>
              <a:t>by final state</a:t>
            </a:r>
            <a:r>
              <a:rPr lang="en-US">
                <a:solidFill>
                  <a:schemeClr val="hlink"/>
                </a:solidFill>
              </a:rPr>
              <a:t>)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when you see the stack bottom symbol</a:t>
            </a:r>
          </a:p>
        </p:txBody>
      </p:sp>
      <p:sp>
        <p:nvSpPr>
          <p:cNvPr id="11281" name="Text Box 25"/>
          <p:cNvSpPr txBox="1">
            <a:spLocks noChangeArrowheads="1"/>
          </p:cNvSpPr>
          <p:nvPr/>
        </p:nvSpPr>
        <p:spPr bwMode="auto">
          <a:xfrm>
            <a:off x="6400800" y="2154238"/>
            <a:ext cx="1716088" cy="132397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∑ = { (, ) }</a:t>
            </a:r>
          </a:p>
          <a:p>
            <a:pPr>
              <a:buFont typeface="Symbol" pitchFamily="28" charset="2"/>
              <a:buChar char="G"/>
            </a:pPr>
            <a:r>
              <a:rPr lang="en-US">
                <a:sym typeface="Symbol" pitchFamily="28" charset="2"/>
              </a:rPr>
              <a:t>= {Z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 ( }</a:t>
            </a:r>
          </a:p>
          <a:p>
            <a:pPr>
              <a:buFont typeface="Symbol" pitchFamily="28" charset="2"/>
              <a:buNone/>
            </a:pPr>
            <a:r>
              <a:rPr lang="en-US">
                <a:sym typeface="Symbol" pitchFamily="28" charset="2"/>
              </a:rPr>
              <a:t>Q = {q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}</a:t>
            </a:r>
          </a:p>
          <a:p>
            <a:pPr>
              <a:buFont typeface="Symbol" pitchFamily="28" charset="2"/>
              <a:buNone/>
            </a:pPr>
            <a:endParaRPr lang="en-US">
              <a:sym typeface="Symbol" pitchFamily="28" charset="2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2046288" y="3486150"/>
            <a:ext cx="9255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(, (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( (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2971800" y="4343400"/>
            <a:ext cx="1008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)</a:t>
            </a:r>
            <a:r>
              <a:rPr lang="en-US">
                <a:solidFill>
                  <a:schemeClr val="tx2"/>
                </a:solidFill>
              </a:rPr>
              <a:t>, ( 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 </a:t>
            </a:r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114800" y="3429000"/>
            <a:ext cx="796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), (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</a:t>
            </a:r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2449513" y="4518025"/>
            <a:ext cx="2003425" cy="892175"/>
          </a:xfrm>
          <a:custGeom>
            <a:avLst/>
            <a:gdLst>
              <a:gd name="T0" fmla="*/ 2006606 w 2002971"/>
              <a:gd name="T1" fmla="*/ 0 h 892629"/>
              <a:gd name="T2" fmla="*/ 1079645 w 2002971"/>
              <a:gd name="T3" fmla="*/ 889003 h 892629"/>
              <a:gd name="T4" fmla="*/ 0 w 2002971"/>
              <a:gd name="T5" fmla="*/ 0 h 892629"/>
              <a:gd name="T6" fmla="*/ 0 60000 65536"/>
              <a:gd name="T7" fmla="*/ 0 60000 65536"/>
              <a:gd name="T8" fmla="*/ 0 60000 65536"/>
              <a:gd name="T9" fmla="*/ 0 w 2002971"/>
              <a:gd name="T10" fmla="*/ 0 h 892629"/>
              <a:gd name="T11" fmla="*/ 2002971 w 2002971"/>
              <a:gd name="T12" fmla="*/ 892629 h 8926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2971" h="892629">
                <a:moveTo>
                  <a:pt x="2002971" y="0"/>
                </a:moveTo>
                <a:cubicBezTo>
                  <a:pt x="1707242" y="446314"/>
                  <a:pt x="1411513" y="892629"/>
                  <a:pt x="1077685" y="892629"/>
                </a:cubicBezTo>
                <a:cubicBezTo>
                  <a:pt x="743857" y="892629"/>
                  <a:pt x="371928" y="446314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4419600" y="6149975"/>
            <a:ext cx="3432175" cy="7080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To allow adjacent</a:t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blocks of nested paranthesis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3657600" y="52578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(</a:t>
            </a:r>
            <a:r>
              <a:rPr lang="en-US">
                <a:solidFill>
                  <a:schemeClr val="tx2"/>
                </a:solidFill>
              </a:rPr>
              <a:t>, ( </a:t>
            </a:r>
            <a:r>
              <a:rPr lang="en-US" baseline="-25000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</a:rPr>
              <a:t>/ ( ( </a:t>
            </a: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3657600" y="5562600"/>
            <a:ext cx="1328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(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(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1289" name="Text Box 17"/>
          <p:cNvSpPr txBox="1">
            <a:spLocks noChangeArrowheads="1"/>
          </p:cNvSpPr>
          <p:nvPr/>
        </p:nvSpPr>
        <p:spPr bwMode="auto">
          <a:xfrm>
            <a:off x="990600" y="4248150"/>
            <a:ext cx="1201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sym typeface="Symbol" pitchFamily="28" charset="2"/>
              </a:rPr>
              <a:t></a:t>
            </a:r>
            <a:r>
              <a:rPr lang="en-US">
                <a:solidFill>
                  <a:schemeClr val="tx2"/>
                </a:solidFill>
              </a:rPr>
              <a:t>, Z</a:t>
            </a:r>
            <a:r>
              <a:rPr lang="en-US" baseline="-25000">
                <a:solidFill>
                  <a:schemeClr val="tx2"/>
                </a:solidFill>
              </a:rPr>
              <a:t>0 </a:t>
            </a:r>
            <a:r>
              <a:rPr lang="en-US">
                <a:solidFill>
                  <a:schemeClr val="tx2"/>
                </a:solidFill>
              </a:rPr>
              <a:t>/ Z</a:t>
            </a:r>
            <a:r>
              <a:rPr lang="en-US" baseline="-25000">
                <a:solidFill>
                  <a:schemeClr val="tx2"/>
                </a:solidFill>
              </a:rPr>
              <a:t>0</a:t>
            </a:r>
            <a:r>
              <a:rPr lang="en-US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  <p:bldP spid="10253" grpId="0"/>
      <p:bldP spid="10254" grpId="0"/>
      <p:bldP spid="10255" grpId="0" animBg="1"/>
      <p:bldP spid="10256" grpId="0" animBg="1"/>
      <p:bldP spid="233493" grpId="0" animBg="1"/>
      <p:bldP spid="233494" grpId="0" animBg="1"/>
      <p:bldP spid="233495" grpId="0" animBg="1"/>
      <p:bldP spid="233496" grpId="0" animBg="1"/>
      <p:bldP spid="22" grpId="0"/>
      <p:bldP spid="24" grpId="0"/>
      <p:bldP spid="25" grpId="0"/>
      <p:bldP spid="26" grpId="0" animBg="1"/>
      <p:bldP spid="30" grpId="0" animBg="1"/>
      <p:bldP spid="29" grpId="0"/>
      <p:bldP spid="31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12713</TotalTime>
  <Words>3002</Words>
  <Application>Microsoft Office PowerPoint</Application>
  <PresentationFormat>On-screen Show (4:3)</PresentationFormat>
  <Paragraphs>733</Paragraphs>
  <Slides>37</Slides>
  <Notes>35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Blends</vt:lpstr>
      <vt:lpstr>Pushdown Automata (PDA)</vt:lpstr>
      <vt:lpstr>PDA - the automata for CFLs</vt:lpstr>
      <vt:lpstr>Pushdown Automata - Definition</vt:lpstr>
      <vt:lpstr>δ : The Transition Function</vt:lpstr>
      <vt:lpstr>Example</vt:lpstr>
      <vt:lpstr>PDA for Lwwr</vt:lpstr>
      <vt:lpstr>PDA as a state diagram</vt:lpstr>
      <vt:lpstr>PDA for Lwwr: Transition Diagram</vt:lpstr>
      <vt:lpstr>Example 2: language of balanced paranthesis</vt:lpstr>
      <vt:lpstr>Example 2: language of balanced paranthesis (another design)</vt:lpstr>
      <vt:lpstr>PDA’s Instantaneous Description (ID)</vt:lpstr>
      <vt:lpstr>How does the PDA for Lwwr work on input “1111”?</vt:lpstr>
      <vt:lpstr>Principles about IDs</vt:lpstr>
      <vt:lpstr>Acceptance by…</vt:lpstr>
      <vt:lpstr>Example: L of balanced parenthesis</vt:lpstr>
      <vt:lpstr>PDA for Lwwr: Proof of correctness</vt:lpstr>
      <vt:lpstr>PDAs accepting by final state and empty stack are equivalent</vt:lpstr>
      <vt:lpstr>PN==&gt; PF construction</vt:lpstr>
      <vt:lpstr>Example: Matching parenthesis “(” “)”</vt:lpstr>
      <vt:lpstr>PF==&gt; PN construction</vt:lpstr>
      <vt:lpstr>Equivalence of PDAs and CFGs</vt:lpstr>
      <vt:lpstr>CFGs == PDAs ==&gt; CFLs</vt:lpstr>
      <vt:lpstr>Converting CFG to PDA</vt:lpstr>
      <vt:lpstr>Converting a CFG into a PDA</vt:lpstr>
      <vt:lpstr>Formal construction of PDA from CFG</vt:lpstr>
      <vt:lpstr>Example: CFG to PDA</vt:lpstr>
      <vt:lpstr>Simulating string 0011 on the new PDA …</vt:lpstr>
      <vt:lpstr>Proof of correctness for CFG ==&gt; PDA construction</vt:lpstr>
      <vt:lpstr>Converting a PDA into a CFG</vt:lpstr>
      <vt:lpstr>Example: Bracket matching</vt:lpstr>
      <vt:lpstr>Two ways to build a CFG</vt:lpstr>
      <vt:lpstr>Deterministic PDAs</vt:lpstr>
      <vt:lpstr>This PDA for Lwwr is non-deterministic</vt:lpstr>
      <vt:lpstr>D-PDA for Lwcwr = {wcwR | c is some special symbol not in w}</vt:lpstr>
      <vt:lpstr>Deterministic PDA: Definition</vt:lpstr>
      <vt:lpstr>PDA vs DPDA vs Regular languages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fast</cp:lastModifiedBy>
  <cp:revision>570</cp:revision>
  <cp:lastPrinted>2007-08-15T03:01:31Z</cp:lastPrinted>
  <dcterms:created xsi:type="dcterms:W3CDTF">2007-08-14T22:08:29Z</dcterms:created>
  <dcterms:modified xsi:type="dcterms:W3CDTF">2020-11-17T04:44:53Z</dcterms:modified>
</cp:coreProperties>
</file>