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6858000" cx="9144000"/>
  <p:notesSz cx="7315200" cy="9601200"/>
  <p:embeddedFontLst>
    <p:embeddedFont>
      <p:font typeface="Merriweather Sans"/>
      <p:regular r:id="rId66"/>
      <p:bold r:id="rId67"/>
      <p:italic r:id="rId68"/>
      <p:boldItalic r:id="rId69"/>
    </p:embeddedFont>
    <p:embeddedFont>
      <p:font typeface="Arim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0CC536-0F55-4E0B-99CB-0DCF701CE2F8}">
  <a:tblStyle styleId="{9D0CC536-0F55-4E0B-99CB-0DCF701CE2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Arimo-boldItalic.fntdata"/><Relationship Id="rId72" Type="http://schemas.openxmlformats.org/officeDocument/2006/relationships/font" Target="fonts/Arim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Arimo-bold.fntdata"/><Relationship Id="rId70" Type="http://schemas.openxmlformats.org/officeDocument/2006/relationships/font" Target="fonts/Arim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MerriweatherSans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MerriweatherSans-italic.fntdata"/><Relationship Id="rId23" Type="http://schemas.openxmlformats.org/officeDocument/2006/relationships/slide" Target="slides/slide17.xml"/><Relationship Id="rId67" Type="http://schemas.openxmlformats.org/officeDocument/2006/relationships/font" Target="fonts/MerriweatherSans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erriweather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04" name="Google Shape;104;p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11" name="Google Shape;211;p10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0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36" name="Google Shape;236;p1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37" name="Google Shape;237;p1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61" name="Google Shape;261;p1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62" name="Google Shape;262;p1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71" name="Google Shape;271;p1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72" name="Google Shape;272;p1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81" name="Google Shape;281;p1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82" name="Google Shape;282;p1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1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00" name="Google Shape;300;p1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01" name="Google Shape;301;p1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1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15" name="Google Shape;315;p1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16" name="Google Shape;316;p1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1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43" name="Google Shape;343;p1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44" name="Google Shape;344;p1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1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1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53" name="Google Shape;353;p1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54" name="Google Shape;354;p1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1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4" name="Google Shape;114;p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5" name="Google Shape;115;p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63" name="Google Shape;363;p20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64" name="Google Shape;364;p2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20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2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86" name="Google Shape;386;p2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87" name="Google Shape;387;p2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2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2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99" name="Google Shape;399;p2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00" name="Google Shape;400;p2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p2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2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11" name="Google Shape;411;p2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12" name="Google Shape;412;p2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2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4" name="Google Shape;414;p2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66" name="Google Shape;466;p2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67" name="Google Shape;467;p2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2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79" name="Google Shape;479;p2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80" name="Google Shape;480;p2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2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Google Shape;482;p2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89" name="Google Shape;489;p2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90" name="Google Shape;490;p2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2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2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63" name="Google Shape;563;p2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64" name="Google Shape;564;p2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2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2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77" name="Google Shape;577;p2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78" name="Google Shape;578;p2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2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2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4" name="Google Shape;124;p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0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87" name="Google Shape;587;p30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88" name="Google Shape;588;p3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9" name="Google Shape;589;p30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3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48" name="Google Shape;648;p3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49" name="Google Shape;649;p3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0" name="Google Shape;650;p3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1" name="Google Shape;651;p3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58" name="Google Shape;658;p3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59" name="Google Shape;659;p3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0" name="Google Shape;660;p3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Google Shape;661;p3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68" name="Google Shape;668;p3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69" name="Google Shape;669;p3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0" name="Google Shape;670;p3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1" name="Google Shape;671;p3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81" name="Google Shape;681;p3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82" name="Google Shape;682;p3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3" name="Google Shape;683;p3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3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19" name="Google Shape;719;p3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20" name="Google Shape;720;p3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1" name="Google Shape;721;p3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2" name="Google Shape;722;p3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34" name="Google Shape;734;p3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35" name="Google Shape;735;p3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6" name="Google Shape;736;p3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Google Shape;737;p3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51" name="Google Shape;751;p3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52" name="Google Shape;752;p3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3" name="Google Shape;753;p3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3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61" name="Google Shape;761;p3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62" name="Google Shape;762;p3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3" name="Google Shape;763;p3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Google Shape;764;p3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72" name="Google Shape;772;p3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73" name="Google Shape;773;p3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4" name="Google Shape;774;p3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Google Shape;775;p3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34" name="Google Shape;134;p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14" name="Google Shape;814;p4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15" name="Google Shape;815;p4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6" name="Google Shape;816;p4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7" name="Google Shape;817;p4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24" name="Google Shape;824;p4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25" name="Google Shape;825;p4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4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4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34" name="Google Shape;834;p4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35" name="Google Shape;835;p4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p4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4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63" name="Google Shape;863;p4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64" name="Google Shape;864;p4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5" name="Google Shape;865;p4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6" name="Google Shape;866;p4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18" name="Google Shape;918;p4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19" name="Google Shape;919;p4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0" name="Google Shape;920;p4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1" name="Google Shape;921;p4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71" name="Google Shape;971;p4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72" name="Google Shape;972;p4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3" name="Google Shape;973;p4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4" name="Google Shape;974;p4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027" name="Google Shape;1027;p4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028" name="Google Shape;1028;p4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9" name="Google Shape;1029;p4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0" name="Google Shape;1030;p4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082" name="Google Shape;1082;p4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083" name="Google Shape;1083;p4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4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5" name="Google Shape;1085;p4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37" name="Google Shape;1137;p4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38" name="Google Shape;1138;p4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9" name="Google Shape;1139;p4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0" name="Google Shape;1140;p4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45" name="Google Shape;145;p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0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92" name="Google Shape;1192;p50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93" name="Google Shape;1193;p5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4" name="Google Shape;1194;p50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5" name="Google Shape;1195;p5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47" name="Google Shape;1247;p5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48" name="Google Shape;1248;p5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9" name="Google Shape;1249;p5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0" name="Google Shape;1250;p5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302" name="Google Shape;1302;p5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303" name="Google Shape;1303;p5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4" name="Google Shape;1304;p5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5" name="Google Shape;1305;p5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357" name="Google Shape;1357;p5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358" name="Google Shape;1358;p5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9" name="Google Shape;1359;p5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0" name="Google Shape;1360;p5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411" name="Google Shape;1411;p5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412" name="Google Shape;1412;p5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3" name="Google Shape;1413;p5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4" name="Google Shape;1414;p5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469" name="Google Shape;1469;p5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470" name="Google Shape;1470;p5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1" name="Google Shape;1471;p5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2" name="Google Shape;1472;p5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560" name="Google Shape;1560;p5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561" name="Google Shape;1561;p5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2" name="Google Shape;1562;p5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3" name="Google Shape;1563;p5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5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17" name="Google Shape;1617;p5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18" name="Google Shape;1618;p5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9" name="Google Shape;1619;p5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0" name="Google Shape;1620;p5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33" name="Google Shape;1633;p5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34" name="Google Shape;1634;p5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5" name="Google Shape;1635;p5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6" name="Google Shape;1636;p5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5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61" name="Google Shape;1661;p5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62" name="Google Shape;1662;p5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3" name="Google Shape;1663;p5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4" name="Google Shape;1664;p5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55" name="Google Shape;155;p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56" name="Google Shape;156;p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88" name="Google Shape;188;p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01" name="Google Shape;201;p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02" name="Google Shape;202;p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25" name="Google Shape;25;p2"/>
            <p:cNvSpPr/>
            <p:nvPr/>
          </p:nvSpPr>
          <p:spPr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56" y="336"/>
              <a:ext cx="288" cy="432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28" name="Google Shape;28;p2"/>
            <p:cNvSpPr/>
            <p:nvPr/>
          </p:nvSpPr>
          <p:spPr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49" y="2640"/>
              <a:ext cx="335" cy="43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0" y="28956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635000" y="24384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 flipH="1" rot="10800000">
            <a:off x="315913" y="3265488"/>
            <a:ext cx="8683625" cy="46037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 flipH="1">
            <a:off x="315900" y="3265475"/>
            <a:ext cx="8683625" cy="46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5222082" y="2399506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1243807" y="524669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8" name="Google Shape;48;p4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10800000">
            <a:off x="460375" y="1828800"/>
            <a:ext cx="8683625" cy="46038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 flipH="1">
            <a:off x="460375" y="1828800"/>
            <a:ext cx="8683625" cy="46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3"/>
          <p:cNvSpPr txBox="1"/>
          <p:nvPr>
            <p:ph type="ctrTitle"/>
          </p:nvPr>
        </p:nvSpPr>
        <p:spPr>
          <a:xfrm>
            <a:off x="1066800" y="1905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Regular Languages</a:t>
            </a:r>
            <a:endParaRPr/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295400" y="3276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Reading: Chapter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2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Pumping Lemma: Proof…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143000" y="19050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Char char="⮚"/>
            </a:pPr>
            <a:r>
              <a:rPr lang="en-US" sz="2600"/>
              <a:t>=&gt; We should be able to break w=</a:t>
            </a:r>
            <a:r>
              <a:rPr lang="en-US" sz="2600">
                <a:solidFill>
                  <a:schemeClr val="hlink"/>
                </a:solidFill>
              </a:rPr>
              <a:t>x</a:t>
            </a:r>
            <a:r>
              <a:rPr lang="en-US" sz="2600">
                <a:solidFill>
                  <a:srgbClr val="006600"/>
                </a:solidFill>
              </a:rPr>
              <a:t>y</a:t>
            </a:r>
            <a:r>
              <a:rPr lang="en-US" sz="2600">
                <a:solidFill>
                  <a:srgbClr val="993300"/>
                </a:solidFill>
              </a:rPr>
              <a:t>z</a:t>
            </a:r>
            <a:r>
              <a:rPr lang="en-US" sz="2600"/>
              <a:t> as follows: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>
                <a:solidFill>
                  <a:schemeClr val="hlink"/>
                </a:solidFill>
              </a:rPr>
              <a:t>x=a</a:t>
            </a:r>
            <a:r>
              <a:rPr baseline="-25000" lang="en-US" sz="18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a</a:t>
            </a:r>
            <a:r>
              <a:rPr baseline="-25000" lang="en-US" sz="1800">
                <a:solidFill>
                  <a:schemeClr val="hlink"/>
                </a:solidFill>
              </a:rPr>
              <a:t>2</a:t>
            </a:r>
            <a:r>
              <a:rPr lang="en-US" sz="1800">
                <a:solidFill>
                  <a:schemeClr val="hlink"/>
                </a:solidFill>
              </a:rPr>
              <a:t>..a</a:t>
            </a:r>
            <a:r>
              <a:rPr baseline="-25000" lang="en-US" sz="1800">
                <a:solidFill>
                  <a:schemeClr val="hlink"/>
                </a:solidFill>
              </a:rPr>
              <a:t>i</a:t>
            </a:r>
            <a:r>
              <a:rPr lang="en-US" sz="1800"/>
              <a:t>;  	</a:t>
            </a:r>
            <a:r>
              <a:rPr lang="en-US" sz="1800">
                <a:solidFill>
                  <a:srgbClr val="006600"/>
                </a:solidFill>
              </a:rPr>
              <a:t>y=a</a:t>
            </a:r>
            <a:r>
              <a:rPr baseline="-25000" lang="en-US" sz="1800">
                <a:solidFill>
                  <a:srgbClr val="006600"/>
                </a:solidFill>
              </a:rPr>
              <a:t>i+1</a:t>
            </a:r>
            <a:r>
              <a:rPr lang="en-US" sz="1800">
                <a:solidFill>
                  <a:srgbClr val="006600"/>
                </a:solidFill>
              </a:rPr>
              <a:t>a</a:t>
            </a:r>
            <a:r>
              <a:rPr baseline="-25000" lang="en-US" sz="1800">
                <a:solidFill>
                  <a:srgbClr val="006600"/>
                </a:solidFill>
              </a:rPr>
              <a:t>i+2</a:t>
            </a:r>
            <a:r>
              <a:rPr lang="en-US" sz="1800">
                <a:solidFill>
                  <a:srgbClr val="006600"/>
                </a:solidFill>
              </a:rPr>
              <a:t>..a</a:t>
            </a:r>
            <a:r>
              <a:rPr baseline="-25000" lang="en-US" sz="1800">
                <a:solidFill>
                  <a:srgbClr val="006600"/>
                </a:solidFill>
              </a:rPr>
              <a:t>J</a:t>
            </a:r>
            <a:r>
              <a:rPr lang="en-US" sz="1800"/>
              <a:t>;  	</a:t>
            </a:r>
            <a:r>
              <a:rPr lang="en-US" sz="1800">
                <a:solidFill>
                  <a:srgbClr val="993300"/>
                </a:solidFill>
              </a:rPr>
              <a:t>z=a</a:t>
            </a:r>
            <a:r>
              <a:rPr baseline="-25000" lang="en-US" sz="1800">
                <a:solidFill>
                  <a:srgbClr val="993300"/>
                </a:solidFill>
              </a:rPr>
              <a:t>J+1</a:t>
            </a:r>
            <a:r>
              <a:rPr lang="en-US" sz="1800">
                <a:solidFill>
                  <a:srgbClr val="993300"/>
                </a:solidFill>
              </a:rPr>
              <a:t>a</a:t>
            </a:r>
            <a:r>
              <a:rPr baseline="-25000" lang="en-US" sz="1800">
                <a:solidFill>
                  <a:srgbClr val="993300"/>
                </a:solidFill>
              </a:rPr>
              <a:t>J+2</a:t>
            </a:r>
            <a:r>
              <a:rPr lang="en-US" sz="1800">
                <a:solidFill>
                  <a:srgbClr val="993300"/>
                </a:solidFill>
              </a:rPr>
              <a:t>..a</a:t>
            </a:r>
            <a:r>
              <a:rPr baseline="-25000" lang="en-US" sz="1800">
                <a:solidFill>
                  <a:srgbClr val="993300"/>
                </a:solidFill>
              </a:rPr>
              <a:t>m</a:t>
            </a:r>
            <a:endParaRPr sz="1800">
              <a:solidFill>
                <a:srgbClr val="993300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>
                <a:solidFill>
                  <a:schemeClr val="hlink"/>
                </a:solidFill>
              </a:rPr>
              <a:t>x’s path will be p</a:t>
            </a:r>
            <a:r>
              <a:rPr baseline="-25000" lang="en-US" sz="1800">
                <a:solidFill>
                  <a:schemeClr val="hlink"/>
                </a:solidFill>
              </a:rPr>
              <a:t>0</a:t>
            </a:r>
            <a:r>
              <a:rPr lang="en-US" sz="1800">
                <a:solidFill>
                  <a:schemeClr val="hlink"/>
                </a:solidFill>
              </a:rPr>
              <a:t>..p</a:t>
            </a:r>
            <a:r>
              <a:rPr baseline="-25000" lang="en-US" sz="1800">
                <a:solidFill>
                  <a:schemeClr val="hlink"/>
                </a:solidFill>
              </a:rPr>
              <a:t>i</a:t>
            </a:r>
            <a:r>
              <a:rPr lang="en-US" sz="1800"/>
              <a:t>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>
                <a:solidFill>
                  <a:srgbClr val="006600"/>
                </a:solidFill>
              </a:rPr>
              <a:t>y’s path will be p</a:t>
            </a:r>
            <a:r>
              <a:rPr baseline="-25000" lang="en-US" sz="1800">
                <a:solidFill>
                  <a:srgbClr val="006600"/>
                </a:solidFill>
              </a:rPr>
              <a:t>i </a:t>
            </a:r>
            <a:r>
              <a:rPr lang="en-US" sz="1800">
                <a:solidFill>
                  <a:srgbClr val="006600"/>
                </a:solidFill>
              </a:rPr>
              <a:t>p</a:t>
            </a:r>
            <a:r>
              <a:rPr baseline="-25000" lang="en-US" sz="1800">
                <a:solidFill>
                  <a:srgbClr val="006600"/>
                </a:solidFill>
              </a:rPr>
              <a:t>i+1</a:t>
            </a:r>
            <a:r>
              <a:rPr lang="en-US" sz="1800">
                <a:solidFill>
                  <a:srgbClr val="006600"/>
                </a:solidFill>
              </a:rPr>
              <a:t>..p</a:t>
            </a:r>
            <a:r>
              <a:rPr baseline="-25000" lang="en-US" sz="1800">
                <a:solidFill>
                  <a:srgbClr val="006600"/>
                </a:solidFill>
              </a:rPr>
              <a:t>J</a:t>
            </a:r>
            <a:r>
              <a:rPr lang="en-US" sz="1800">
                <a:solidFill>
                  <a:srgbClr val="006600"/>
                </a:solidFill>
              </a:rPr>
              <a:t> (but p</a:t>
            </a:r>
            <a:r>
              <a:rPr baseline="-25000" lang="en-US" sz="1800">
                <a:solidFill>
                  <a:srgbClr val="006600"/>
                </a:solidFill>
              </a:rPr>
              <a:t>i</a:t>
            </a:r>
            <a:r>
              <a:rPr lang="en-US" sz="1800">
                <a:solidFill>
                  <a:srgbClr val="006600"/>
                </a:solidFill>
              </a:rPr>
              <a:t>=p</a:t>
            </a:r>
            <a:r>
              <a:rPr baseline="-25000" lang="en-US" sz="1800">
                <a:solidFill>
                  <a:srgbClr val="006600"/>
                </a:solidFill>
              </a:rPr>
              <a:t>J</a:t>
            </a:r>
            <a:r>
              <a:rPr lang="en-US" sz="1800">
                <a:solidFill>
                  <a:srgbClr val="006600"/>
                </a:solidFill>
              </a:rPr>
              <a:t> implying a loop)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>
                <a:solidFill>
                  <a:srgbClr val="993300"/>
                </a:solidFill>
              </a:rPr>
              <a:t>z’s path will be p</a:t>
            </a:r>
            <a:r>
              <a:rPr baseline="-25000" lang="en-US" sz="1800">
                <a:solidFill>
                  <a:srgbClr val="993300"/>
                </a:solidFill>
              </a:rPr>
              <a:t>J</a:t>
            </a:r>
            <a:r>
              <a:rPr lang="en-US" sz="1800">
                <a:solidFill>
                  <a:srgbClr val="993300"/>
                </a:solidFill>
              </a:rPr>
              <a:t>p</a:t>
            </a:r>
            <a:r>
              <a:rPr baseline="-25000" lang="en-US" sz="1800">
                <a:solidFill>
                  <a:srgbClr val="993300"/>
                </a:solidFill>
              </a:rPr>
              <a:t>J+1</a:t>
            </a:r>
            <a:r>
              <a:rPr lang="en-US" sz="1800">
                <a:solidFill>
                  <a:srgbClr val="993300"/>
                </a:solidFill>
              </a:rPr>
              <a:t>..p</a:t>
            </a:r>
            <a:r>
              <a:rPr baseline="-25000" lang="en-US" sz="1800">
                <a:solidFill>
                  <a:srgbClr val="993300"/>
                </a:solidFill>
              </a:rPr>
              <a:t>m</a:t>
            </a:r>
            <a:r>
              <a:rPr lang="en-US" sz="1800">
                <a:solidFill>
                  <a:srgbClr val="993300"/>
                </a:solidFill>
              </a:rPr>
              <a:t>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sz="2000"/>
              <a:t>Now consider another </a:t>
            </a:r>
            <a:br>
              <a:rPr lang="en-US" sz="2000"/>
            </a:br>
            <a:r>
              <a:rPr lang="en-US" sz="2000"/>
              <a:t>     string w</a:t>
            </a:r>
            <a:r>
              <a:rPr baseline="-25000" lang="en-US" sz="2000"/>
              <a:t>k</a:t>
            </a:r>
            <a:r>
              <a:rPr lang="en-US" sz="2000"/>
              <a:t>=</a:t>
            </a:r>
            <a:r>
              <a:rPr lang="en-US" sz="2000">
                <a:solidFill>
                  <a:schemeClr val="hlink"/>
                </a:solidFill>
              </a:rPr>
              <a:t>x</a:t>
            </a:r>
            <a:r>
              <a:rPr lang="en-US" sz="2000">
                <a:solidFill>
                  <a:srgbClr val="006600"/>
                </a:solidFill>
              </a:rPr>
              <a:t>y</a:t>
            </a:r>
            <a:r>
              <a:rPr baseline="30000" lang="en-US" sz="2000">
                <a:solidFill>
                  <a:srgbClr val="006600"/>
                </a:solidFill>
              </a:rPr>
              <a:t>k</a:t>
            </a:r>
            <a:r>
              <a:rPr lang="en-US" sz="2000">
                <a:solidFill>
                  <a:srgbClr val="993300"/>
                </a:solidFill>
              </a:rPr>
              <a:t>z</a:t>
            </a:r>
            <a:r>
              <a:rPr lang="en-US" sz="2000"/>
              <a:t> , where k≥0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sz="2000"/>
              <a:t>Case k=0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DFA will reach the accept state p</a:t>
            </a:r>
            <a:r>
              <a:rPr baseline="-25000" lang="en-US" sz="1800"/>
              <a:t>m</a:t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sz="2000"/>
              <a:t>Case k&gt;0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DFA will loop for 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baseline="30000" lang="en-US" sz="1800">
                <a:solidFill>
                  <a:srgbClr val="006600"/>
                </a:solidFill>
              </a:rPr>
              <a:t>k</a:t>
            </a:r>
            <a:r>
              <a:rPr lang="en-US" sz="1800"/>
              <a:t>, and finally reach the accept state p</a:t>
            </a:r>
            <a:r>
              <a:rPr baseline="-25000" lang="en-US" sz="1800"/>
              <a:t>m</a:t>
            </a:r>
            <a:r>
              <a:rPr lang="en-US" sz="1800"/>
              <a:t> for </a:t>
            </a:r>
            <a:r>
              <a:rPr lang="en-US" sz="1800">
                <a:solidFill>
                  <a:srgbClr val="993300"/>
                </a:solidFill>
              </a:rPr>
              <a:t>z</a:t>
            </a:r>
            <a:endParaRPr sz="1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sz="2000"/>
              <a:t>In either case, w</a:t>
            </a:r>
            <a:r>
              <a:rPr baseline="-25000" lang="en-US" sz="2000"/>
              <a:t>k</a:t>
            </a:r>
            <a:r>
              <a:rPr lang="en-US" sz="2800">
                <a:solidFill>
                  <a:srgbClr val="000000"/>
                </a:solidFill>
              </a:rPr>
              <a:t>∈</a:t>
            </a:r>
            <a:r>
              <a:rPr lang="en-US" sz="2000"/>
              <a:t> L </a:t>
            </a:r>
            <a:endParaRPr baseline="-25000" sz="2000"/>
          </a:p>
        </p:txBody>
      </p:sp>
      <p:sp>
        <p:nvSpPr>
          <p:cNvPr id="219" name="Google Shape;219;p22"/>
          <p:cNvSpPr txBox="1"/>
          <p:nvPr/>
        </p:nvSpPr>
        <p:spPr>
          <a:xfrm>
            <a:off x="6927850" y="3352800"/>
            <a:ext cx="1403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30000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(for k loops)</a:t>
            </a:r>
            <a:endParaRPr sz="2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22"/>
          <p:cNvGrpSpPr/>
          <p:nvPr/>
        </p:nvGrpSpPr>
        <p:grpSpPr>
          <a:xfrm>
            <a:off x="5181600" y="3429000"/>
            <a:ext cx="3733800" cy="1295400"/>
            <a:chOff x="5181600" y="3429000"/>
            <a:chExt cx="3733800" cy="1295400"/>
          </a:xfrm>
        </p:grpSpPr>
        <p:sp>
          <p:nvSpPr>
            <p:cNvPr id="221" name="Google Shape;221;p22"/>
            <p:cNvSpPr/>
            <p:nvPr/>
          </p:nvSpPr>
          <p:spPr>
            <a:xfrm>
              <a:off x="5715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0104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8382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22"/>
            <p:cNvCxnSpPr/>
            <p:nvPr/>
          </p:nvCxnSpPr>
          <p:spPr>
            <a:xfrm>
              <a:off x="5334000" y="41148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6096000" y="411480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2"/>
            <p:cNvCxnSpPr/>
            <p:nvPr/>
          </p:nvCxnSpPr>
          <p:spPr>
            <a:xfrm>
              <a:off x="7391400" y="411480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27" name="Google Shape;227;p22"/>
            <p:cNvSpPr/>
            <p:nvPr/>
          </p:nvSpPr>
          <p:spPr>
            <a:xfrm>
              <a:off x="8305800" y="3886200"/>
              <a:ext cx="533400" cy="533400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6845300" y="3632200"/>
              <a:ext cx="635000" cy="406400"/>
            </a:xfrm>
            <a:custGeom>
              <a:rect b="b" l="l" r="r" t="t"/>
              <a:pathLst>
                <a:path extrusionOk="0" h="256" w="400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6232525" y="3752850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 txBox="1"/>
            <p:nvPr/>
          </p:nvSpPr>
          <p:spPr>
            <a:xfrm>
              <a:off x="7689850" y="3733800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 txBox="1"/>
            <p:nvPr/>
          </p:nvSpPr>
          <p:spPr>
            <a:xfrm>
              <a:off x="7086600" y="4251325"/>
              <a:ext cx="5111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181600" y="3429000"/>
              <a:ext cx="3733800" cy="12954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2"/>
          <p:cNvSpPr txBox="1"/>
          <p:nvPr/>
        </p:nvSpPr>
        <p:spPr>
          <a:xfrm>
            <a:off x="4495800" y="5867400"/>
            <a:ext cx="3924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This proves part (3) of the lemma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3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Pumping Lemma: Proof…</a:t>
            </a:r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For part (1):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Since i&lt;j, </a:t>
            </a:r>
            <a:r>
              <a:rPr lang="en-US">
                <a:solidFill>
                  <a:srgbClr val="006600"/>
                </a:solidFill>
              </a:rPr>
              <a:t>y </a:t>
            </a:r>
            <a:r>
              <a:rPr lang="en-US"/>
              <a:t>≠ </a:t>
            </a:r>
            <a:r>
              <a:rPr i="1" lang="en-US"/>
              <a:t>ε</a:t>
            </a:r>
            <a:endParaRPr/>
          </a:p>
          <a:p>
            <a:pPr indent="-487680" lvl="0" marL="609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For part (2):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By PHP, the repetition of states has to occur within the first N symbols in w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==&gt; |</a:t>
            </a:r>
            <a:r>
              <a:rPr lang="en-US">
                <a:solidFill>
                  <a:schemeClr val="hlink"/>
                </a:solidFill>
              </a:rPr>
              <a:t>x</a:t>
            </a:r>
            <a:r>
              <a:rPr lang="en-US">
                <a:solidFill>
                  <a:srgbClr val="006600"/>
                </a:solidFill>
              </a:rPr>
              <a:t>y</a:t>
            </a:r>
            <a:r>
              <a:rPr lang="en-US"/>
              <a:t>|≤N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7772400" y="5791200"/>
            <a:ext cx="228600" cy="15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3"/>
          <p:cNvGrpSpPr/>
          <p:nvPr/>
        </p:nvGrpSpPr>
        <p:grpSpPr>
          <a:xfrm>
            <a:off x="5257800" y="1981200"/>
            <a:ext cx="3733800" cy="1371600"/>
            <a:chOff x="3072" y="2160"/>
            <a:chExt cx="2352" cy="864"/>
          </a:xfrm>
        </p:grpSpPr>
        <p:sp>
          <p:nvSpPr>
            <p:cNvPr id="246" name="Google Shape;246;p23"/>
            <p:cNvSpPr/>
            <p:nvPr/>
          </p:nvSpPr>
          <p:spPr>
            <a:xfrm>
              <a:off x="34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224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08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23"/>
            <p:cNvCxnSpPr/>
            <p:nvPr/>
          </p:nvCxnSpPr>
          <p:spPr>
            <a:xfrm>
              <a:off x="3168" y="2640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0" name="Google Shape;250;p23"/>
            <p:cNvCxnSpPr/>
            <p:nvPr/>
          </p:nvCxnSpPr>
          <p:spPr>
            <a:xfrm>
              <a:off x="3648" y="2640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51" name="Google Shape;251;p23"/>
            <p:cNvCxnSpPr/>
            <p:nvPr/>
          </p:nvCxnSpPr>
          <p:spPr>
            <a:xfrm>
              <a:off x="4464" y="2640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52" name="Google Shape;252;p23"/>
            <p:cNvSpPr/>
            <p:nvPr/>
          </p:nvSpPr>
          <p:spPr>
            <a:xfrm>
              <a:off x="5040" y="2496"/>
              <a:ext cx="336" cy="336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120" y="2336"/>
              <a:ext cx="400" cy="256"/>
            </a:xfrm>
            <a:custGeom>
              <a:rect b="b" l="l" r="r" t="t"/>
              <a:pathLst>
                <a:path extrusionOk="0" h="256" w="400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 txBox="1"/>
            <p:nvPr/>
          </p:nvSpPr>
          <p:spPr>
            <a:xfrm>
              <a:off x="3734" y="241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4652" y="240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3"/>
            <p:cNvSpPr txBox="1"/>
            <p:nvPr/>
          </p:nvSpPr>
          <p:spPr>
            <a:xfrm>
              <a:off x="4172" y="2160"/>
              <a:ext cx="88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30000" lang="en-US" sz="20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 sz="20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(for k loops)</a:t>
              </a:r>
              <a:endParaRPr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3"/>
            <p:cNvSpPr txBox="1"/>
            <p:nvPr/>
          </p:nvSpPr>
          <p:spPr>
            <a:xfrm>
              <a:off x="4272" y="2726"/>
              <a:ext cx="32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072" y="2208"/>
              <a:ext cx="2352" cy="816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4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Purpose of the Pumping Lemma for RL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To prove that some languages</a:t>
            </a:r>
            <a:r>
              <a:rPr i="1" lang="en-US"/>
              <a:t> cannot be </a:t>
            </a:r>
            <a:r>
              <a:rPr lang="en-US"/>
              <a:t>regular.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5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pumping lemma?	</a:t>
            </a:r>
            <a:endParaRPr/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Think of playing a 2 person game</a:t>
            </a:r>
            <a:endParaRPr/>
          </a:p>
          <a:p>
            <a:pPr indent="-609600" lvl="1" marL="10096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u="sng">
                <a:solidFill>
                  <a:srgbClr val="FF0000"/>
                </a:solidFill>
              </a:rPr>
              <a:t>Role 1:</a:t>
            </a:r>
            <a:r>
              <a:rPr lang="en-US" sz="2400">
                <a:solidFill>
                  <a:srgbClr val="FF0000"/>
                </a:solidFill>
              </a:rPr>
              <a:t> 	</a:t>
            </a:r>
            <a:r>
              <a:rPr b="1" i="1" lang="en-US" sz="2400">
                <a:solidFill>
                  <a:srgbClr val="FF0000"/>
                </a:solidFill>
              </a:rPr>
              <a:t>We </a:t>
            </a:r>
            <a:r>
              <a:rPr lang="en-US" sz="2400">
                <a:solidFill>
                  <a:srgbClr val="FF0000"/>
                </a:solidFill>
              </a:rPr>
              <a:t>claim that the language cannot be regular</a:t>
            </a:r>
            <a:endParaRPr/>
          </a:p>
          <a:p>
            <a:pPr indent="-525780" lvl="1" marL="10096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400"/>
          </a:p>
          <a:p>
            <a:pPr indent="-609600" lvl="1" marL="10096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u="sng">
                <a:solidFill>
                  <a:srgbClr val="006600"/>
                </a:solidFill>
              </a:rPr>
              <a:t>Role 2:</a:t>
            </a:r>
            <a:r>
              <a:rPr lang="en-US" sz="2400">
                <a:solidFill>
                  <a:srgbClr val="006600"/>
                </a:solidFill>
              </a:rPr>
              <a:t> 	An </a:t>
            </a:r>
            <a:r>
              <a:rPr b="1" i="1" lang="en-US" sz="2400">
                <a:solidFill>
                  <a:srgbClr val="006600"/>
                </a:solidFill>
              </a:rPr>
              <a:t>adversary</a:t>
            </a:r>
            <a:r>
              <a:rPr lang="en-US" sz="2400">
                <a:solidFill>
                  <a:srgbClr val="006600"/>
                </a:solidFill>
              </a:rPr>
              <a:t> who claims the language is regular</a:t>
            </a:r>
            <a:r>
              <a:rPr lang="en-US" sz="2400"/>
              <a:t>		</a:t>
            </a:r>
            <a:endParaRPr/>
          </a:p>
          <a:p>
            <a:pPr indent="-525780" lvl="1" marL="10096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400"/>
          </a:p>
          <a:p>
            <a:pPr indent="-609600" lvl="1" marL="10096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We show that the adversary’s statement will lead to a contradiction that implyies pumping lemma </a:t>
            </a:r>
            <a:r>
              <a:rPr i="1" lang="en-US" sz="2400"/>
              <a:t>cannot</a:t>
            </a:r>
            <a:r>
              <a:rPr lang="en-US" sz="2400"/>
              <a:t> hold for the language.</a:t>
            </a:r>
            <a:endParaRPr/>
          </a:p>
          <a:p>
            <a:pPr indent="-525780" lvl="1" marL="10096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400"/>
          </a:p>
          <a:p>
            <a:pPr indent="-609600" lvl="1" marL="10096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We win!!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6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pumping lemma?	(The Steps)</a:t>
            </a:r>
            <a:endParaRPr/>
          </a:p>
        </p:txBody>
      </p:sp>
      <p:sp>
        <p:nvSpPr>
          <p:cNvPr id="288" name="Google Shape;288;p26"/>
          <p:cNvSpPr txBox="1"/>
          <p:nvPr>
            <p:ph idx="1" type="body"/>
          </p:nvPr>
        </p:nvSpPr>
        <p:spPr>
          <a:xfrm>
            <a:off x="1182688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(we) L is not regular.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Arial"/>
              <a:buAutoNum type="arabicPeriod"/>
            </a:pPr>
            <a:r>
              <a:rPr lang="en-US" sz="2800">
                <a:solidFill>
                  <a:srgbClr val="008000"/>
                </a:solidFill>
              </a:rPr>
              <a:t>(adv.) Claims that L is regular and gives you a value for N as its P/L constant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Arial"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(we) Using N, choose a string w ∈ L s.t.,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|w| ≥ N,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400">
                <a:solidFill>
                  <a:srgbClr val="7030A0"/>
                </a:solidFill>
              </a:rPr>
              <a:t>Using w as the template, construct other words w</a:t>
            </a:r>
            <a:r>
              <a:rPr baseline="-25000" lang="en-US" sz="2400">
                <a:solidFill>
                  <a:srgbClr val="7030A0"/>
                </a:solidFill>
              </a:rPr>
              <a:t>k</a:t>
            </a:r>
            <a:r>
              <a:rPr lang="en-US" sz="2400">
                <a:solidFill>
                  <a:srgbClr val="7030A0"/>
                </a:solidFill>
              </a:rPr>
              <a:t> of the form xy</a:t>
            </a:r>
            <a:r>
              <a:rPr baseline="30000" lang="en-US" sz="2400">
                <a:solidFill>
                  <a:srgbClr val="7030A0"/>
                </a:solidFill>
              </a:rPr>
              <a:t>k</a:t>
            </a:r>
            <a:r>
              <a:rPr lang="en-US" sz="2400">
                <a:solidFill>
                  <a:srgbClr val="7030A0"/>
                </a:solidFill>
              </a:rPr>
              <a:t>z and show that at least one such w</a:t>
            </a:r>
            <a:r>
              <a:rPr baseline="-25000" lang="en-US" sz="2400">
                <a:solidFill>
                  <a:srgbClr val="7030A0"/>
                </a:solidFill>
              </a:rPr>
              <a:t>k</a:t>
            </a:r>
            <a:r>
              <a:rPr lang="en-US" sz="2400">
                <a:solidFill>
                  <a:srgbClr val="7030A0"/>
                </a:solidFill>
              </a:rPr>
              <a:t> ∉ L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 sz="2400">
                <a:solidFill>
                  <a:srgbClr val="7030A0"/>
                </a:solidFill>
              </a:rPr>
              <a:t>		</a:t>
            </a:r>
            <a:r>
              <a:rPr lang="en-US" sz="2000">
                <a:solidFill>
                  <a:srgbClr val="7030A0"/>
                </a:solidFill>
              </a:rPr>
              <a:t>=&gt; this implies we have successfully broken the pumping lemma for the language, and hence that the adversary is wrong.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-US" sz="2000">
                <a:solidFill>
                  <a:srgbClr val="FF0000"/>
                </a:solidFill>
              </a:rPr>
              <a:t>(Note: In this process, we may have to try many values of k, starting with k=0, and then 2, 3, .. so on, until w</a:t>
            </a:r>
            <a:r>
              <a:rPr baseline="-25000" lang="en-US" sz="2000">
                <a:solidFill>
                  <a:srgbClr val="FF0000"/>
                </a:solidFill>
              </a:rPr>
              <a:t>k</a:t>
            </a:r>
            <a:r>
              <a:rPr lang="en-US" sz="2000">
                <a:solidFill>
                  <a:srgbClr val="FF0000"/>
                </a:solidFill>
              </a:rPr>
              <a:t> ∉ L 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Pumping Lemma </a:t>
            </a:r>
            <a:endParaRPr/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What WE do?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/>
              <a:t>3. Using </a:t>
            </a:r>
            <a:r>
              <a:rPr i="1" lang="en-US" sz="2200"/>
              <a:t>N</a:t>
            </a:r>
            <a:r>
              <a:rPr lang="en-US" sz="2200"/>
              <a:t>, we construct our template string </a:t>
            </a:r>
            <a:r>
              <a:rPr i="1" lang="en-US" sz="2200"/>
              <a:t>w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/>
              <a:t>4. Demonstrate to the adversary, either through pumping up or down on </a:t>
            </a:r>
            <a:r>
              <a:rPr i="1" lang="en-US" sz="2200"/>
              <a:t>w</a:t>
            </a:r>
            <a:r>
              <a:rPr lang="en-US" sz="2200"/>
              <a:t>, that some string w</a:t>
            </a:r>
            <a:r>
              <a:rPr baseline="-25000" lang="en-US" sz="2200"/>
              <a:t>k</a:t>
            </a:r>
            <a:r>
              <a:rPr lang="en-US" sz="2200"/>
              <a:t> ∉ L</a:t>
            </a:r>
            <a:br>
              <a:rPr lang="en-US" sz="2200"/>
            </a:br>
            <a:r>
              <a:rPr lang="en-US" sz="2200"/>
              <a:t>(this should happen regardless of w=xyz)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sz="22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i="1" sz="2200"/>
          </a:p>
        </p:txBody>
      </p:sp>
      <p:sp>
        <p:nvSpPr>
          <p:cNvPr id="295" name="Google Shape;295;p27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20"/>
              <a:buChar char="■"/>
            </a:pPr>
            <a:r>
              <a:rPr lang="en-US" sz="2200" u="sng"/>
              <a:t>What the Adversary does?</a:t>
            </a:r>
            <a:endParaRPr/>
          </a:p>
          <a:p>
            <a:pPr indent="-457200" lvl="1" marL="914400" rtl="0" algn="l"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/>
              <a:t>1. Claims L is regular</a:t>
            </a:r>
            <a:endParaRPr/>
          </a:p>
          <a:p>
            <a:pPr indent="-457200" lvl="1" marL="914400" rtl="0" algn="l"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lang="en-US" sz="2200"/>
              <a:t>2. Provides </a:t>
            </a:r>
            <a:r>
              <a:rPr i="1" lang="en-US" sz="2200"/>
              <a:t>N</a:t>
            </a:r>
            <a:endParaRPr/>
          </a:p>
          <a:p>
            <a:pPr indent="-208915" lvl="1" marL="742950" rtl="0" algn="l"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i="1" sz="2200"/>
          </a:p>
          <a:p>
            <a:pPr indent="-208915" lvl="1" marL="742950" rtl="0" algn="l"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i="1" sz="2200"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sz="2200"/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7"/>
          <p:cNvSpPr txBox="1"/>
          <p:nvPr/>
        </p:nvSpPr>
        <p:spPr>
          <a:xfrm>
            <a:off x="228600" y="0"/>
            <a:ext cx="79433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We don’t have any control over N, except that it is positive.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We also don’t have any control over how to split w=xyz,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but xyz should respect the P/L conditions (1) and 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8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Example of using the Pumping Lemma to prove that a language is not regular</a:t>
            </a:r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1182688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en-US" sz="2400">
                <a:solidFill>
                  <a:srgbClr val="FF0000"/>
                </a:solidFill>
              </a:rPr>
              <a:t>Let L</a:t>
            </a:r>
            <a:r>
              <a:rPr b="1" baseline="-25000" lang="en-US" sz="2400">
                <a:solidFill>
                  <a:srgbClr val="FF0000"/>
                </a:solidFill>
              </a:rPr>
              <a:t>eq</a:t>
            </a:r>
            <a:r>
              <a:rPr b="1" lang="en-US" sz="2400">
                <a:solidFill>
                  <a:srgbClr val="FF0000"/>
                </a:solidFill>
              </a:rPr>
              <a:t> = {w | w is a binary string with equal number of 1s and 0s}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Your Claim:</a:t>
            </a:r>
            <a:r>
              <a:rPr lang="en-US" sz="2400"/>
              <a:t> L</a:t>
            </a:r>
            <a:r>
              <a:rPr baseline="-25000" lang="en-US" sz="2400"/>
              <a:t>eq</a:t>
            </a:r>
            <a:r>
              <a:rPr lang="en-US" sz="2400"/>
              <a:t> is not regular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Proof: </a:t>
            </a:r>
            <a:endParaRPr sz="2400"/>
          </a:p>
          <a:p>
            <a:pPr indent="-457200" lvl="1" marL="914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By contradiction, let L</a:t>
            </a:r>
            <a:r>
              <a:rPr baseline="-25000" lang="en-US" sz="2200"/>
              <a:t>eq</a:t>
            </a:r>
            <a:r>
              <a:rPr lang="en-US" sz="2200"/>
              <a:t> be regular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P/L constant should exist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Char char="⮚"/>
            </a:pPr>
            <a:r>
              <a:rPr lang="en-US" sz="2000"/>
              <a:t>Let </a:t>
            </a:r>
            <a:r>
              <a:rPr i="1" lang="en-US" sz="2000"/>
              <a:t>N</a:t>
            </a:r>
            <a:r>
              <a:rPr lang="en-US" sz="2000"/>
              <a:t> = that P/L constant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Consider input w = 0</a:t>
            </a:r>
            <a:r>
              <a:rPr baseline="30000" lang="en-US" sz="2200"/>
              <a:t>N</a:t>
            </a:r>
            <a:r>
              <a:rPr lang="en-US" sz="2200"/>
              <a:t>1</a:t>
            </a:r>
            <a:r>
              <a:rPr baseline="30000" lang="en-US" sz="2200"/>
              <a:t>N</a:t>
            </a:r>
            <a:r>
              <a:rPr lang="en-US" sz="2200"/>
              <a:t>    </a:t>
            </a:r>
            <a:br>
              <a:rPr lang="en-US" sz="2200"/>
            </a:br>
            <a:r>
              <a:rPr lang="en-US" sz="2200"/>
              <a:t>	</a:t>
            </a:r>
            <a:r>
              <a:rPr i="1" lang="en-US" sz="2200"/>
              <a:t>(your choice for the template string)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By pumping lemma, we should be able to break w=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, such that:</a:t>
            </a:r>
            <a:endParaRPr sz="2400"/>
          </a:p>
          <a:p>
            <a:pPr indent="-381000" lvl="2" marL="1295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Arial"/>
              <a:buAutoNum type="arabicParenR"/>
            </a:pP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/>
              <a:t>≠ </a:t>
            </a:r>
            <a:r>
              <a:rPr i="1" lang="en-US" sz="2000"/>
              <a:t>ε</a:t>
            </a:r>
            <a:endParaRPr sz="1800"/>
          </a:p>
          <a:p>
            <a:pPr indent="-381000" lvl="2" marL="1295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Font typeface="Arial"/>
              <a:buAutoNum type="arabicParenR"/>
            </a:pPr>
            <a:r>
              <a:rPr lang="en-US" sz="1800"/>
              <a:t>|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/>
              <a:t>|≤N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Font typeface="Arial"/>
              <a:buAutoNum type="arabicParenR"/>
            </a:pPr>
            <a:r>
              <a:rPr lang="en-US" sz="1800"/>
              <a:t>For all k≥0, the string 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baseline="30000" lang="en-US" sz="1800">
                <a:solidFill>
                  <a:srgbClr val="006600"/>
                </a:solidFill>
              </a:rPr>
              <a:t>k</a:t>
            </a:r>
            <a:r>
              <a:rPr lang="en-US" sz="1800">
                <a:solidFill>
                  <a:srgbClr val="993300"/>
                </a:solidFill>
              </a:rPr>
              <a:t>z</a:t>
            </a:r>
            <a:r>
              <a:rPr lang="en-US" sz="1800"/>
              <a:t> is also in L</a:t>
            </a:r>
            <a:endParaRPr/>
          </a:p>
        </p:txBody>
      </p:sp>
      <p:sp>
        <p:nvSpPr>
          <p:cNvPr id="308" name="Google Shape;308;p28"/>
          <p:cNvSpPr txBox="1"/>
          <p:nvPr/>
        </p:nvSpPr>
        <p:spPr>
          <a:xfrm>
            <a:off x="8001000" y="3276600"/>
            <a:ext cx="96043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7254"/>
                </a:solidFill>
                <a:latin typeface="Arial"/>
                <a:ea typeface="Arial"/>
                <a:cs typeface="Arial"/>
                <a:sym typeface="Arial"/>
              </a:rPr>
              <a:t> 🡺 adv.</a:t>
            </a:r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8077200" y="4386263"/>
            <a:ext cx="8540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 you</a:t>
            </a:r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8077200" y="3776663"/>
            <a:ext cx="884238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7254"/>
                </a:solidFill>
                <a:latin typeface="Arial"/>
                <a:ea typeface="Arial"/>
                <a:cs typeface="Arial"/>
                <a:sym typeface="Arial"/>
              </a:rPr>
              <a:t>🡺 adv.</a:t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8153400" y="5072063"/>
            <a:ext cx="7778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🡺you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0" y="152400"/>
            <a:ext cx="9080500" cy="7080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N can be anything (need not necessarily be the #states in the DFA.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It’s the adversary’s choice.)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29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Proof…		</a:t>
            </a:r>
            <a:endParaRPr sz="2000"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spcBef>
                <a:spcPts val="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Because </a:t>
            </a:r>
            <a:r>
              <a:rPr lang="en-US" sz="2400"/>
              <a:t>|</a:t>
            </a:r>
            <a:r>
              <a:rPr lang="en-US" sz="2400">
                <a:solidFill>
                  <a:schemeClr val="hlink"/>
                </a:solidFill>
              </a:rPr>
              <a:t>x</a:t>
            </a:r>
            <a:r>
              <a:rPr lang="en-US" sz="2400">
                <a:solidFill>
                  <a:srgbClr val="006600"/>
                </a:solidFill>
              </a:rPr>
              <a:t>y</a:t>
            </a:r>
            <a:r>
              <a:rPr lang="en-US" sz="2400"/>
              <a:t>|≤N</a:t>
            </a:r>
            <a:r>
              <a:rPr lang="en-US" sz="2200"/>
              <a:t>,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lang="en-US" sz="2200"/>
              <a:t> should contain only 0s</a:t>
            </a:r>
            <a:endParaRPr/>
          </a:p>
          <a:p>
            <a:pPr indent="-533400" lvl="2" marL="1390650" rtl="0" algn="l">
              <a:spcBef>
                <a:spcPts val="400"/>
              </a:spcBef>
              <a:spcAft>
                <a:spcPts val="0"/>
              </a:spcAft>
              <a:buSzPts val="900"/>
              <a:buFont typeface="Noto Sans Symbols"/>
              <a:buChar char="⮚"/>
            </a:pPr>
            <a:r>
              <a:rPr lang="en-US" sz="1800"/>
              <a:t>(This and because </a:t>
            </a:r>
            <a:r>
              <a:rPr lang="en-US" sz="2000">
                <a:solidFill>
                  <a:srgbClr val="006600"/>
                </a:solidFill>
              </a:rPr>
              <a:t>y</a:t>
            </a:r>
            <a:r>
              <a:rPr lang="en-US" sz="2000"/>
              <a:t>≠ </a:t>
            </a:r>
            <a:r>
              <a:rPr i="1" lang="en-US" sz="2000"/>
              <a:t>ε</a:t>
            </a:r>
            <a:r>
              <a:rPr lang="en-US" sz="2000"/>
              <a:t>,</a:t>
            </a:r>
            <a:r>
              <a:rPr lang="en-US" sz="1800"/>
              <a:t>  implies</a:t>
            </a:r>
            <a:r>
              <a:rPr lang="en-US" sz="1800">
                <a:solidFill>
                  <a:srgbClr val="006600"/>
                </a:solidFill>
              </a:rPr>
              <a:t> y=0</a:t>
            </a:r>
            <a:r>
              <a:rPr baseline="30000" lang="en-US" sz="1800">
                <a:solidFill>
                  <a:srgbClr val="006600"/>
                </a:solidFill>
              </a:rPr>
              <a:t>+</a:t>
            </a:r>
            <a:r>
              <a:rPr lang="en-US" sz="1800"/>
              <a:t>)</a:t>
            </a:r>
            <a:endParaRPr/>
          </a:p>
          <a:p>
            <a:pPr indent="-533400" lvl="1" marL="990600" rtl="0" algn="l"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Therefore </a:t>
            </a:r>
            <a:r>
              <a:rPr lang="en-US" sz="2200">
                <a:solidFill>
                  <a:schemeClr val="hlink"/>
                </a:solidFill>
              </a:rPr>
              <a:t>x </a:t>
            </a:r>
            <a:r>
              <a:rPr lang="en-US" sz="2200"/>
              <a:t>can contain </a:t>
            </a:r>
            <a:r>
              <a:rPr i="1" lang="en-US" sz="2200"/>
              <a:t>at most</a:t>
            </a:r>
            <a:r>
              <a:rPr lang="en-US" sz="2200"/>
              <a:t> N-1 0s</a:t>
            </a:r>
            <a:endParaRPr/>
          </a:p>
          <a:p>
            <a:pPr indent="-533400" lvl="1" marL="990600" rtl="0" algn="l"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Also, all the N 1s must be inside </a:t>
            </a:r>
            <a:r>
              <a:rPr lang="en-US" sz="2200">
                <a:solidFill>
                  <a:srgbClr val="993300"/>
                </a:solidFill>
              </a:rPr>
              <a:t>z</a:t>
            </a:r>
            <a:endParaRPr sz="2200"/>
          </a:p>
          <a:p>
            <a:pPr indent="-533400" lvl="1" marL="990600" rtl="0" algn="l"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By (3), any string of the form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baseline="30000" lang="en-US" sz="2200">
                <a:solidFill>
                  <a:srgbClr val="006600"/>
                </a:solidFill>
              </a:rPr>
              <a:t>k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 ∈ L</a:t>
            </a:r>
            <a:r>
              <a:rPr baseline="-25000" lang="en-US" sz="2200"/>
              <a:t>eq</a:t>
            </a:r>
            <a:r>
              <a:rPr lang="en-US" sz="2200"/>
              <a:t> for all k≥0 </a:t>
            </a:r>
            <a:endParaRPr/>
          </a:p>
          <a:p>
            <a:pPr indent="-533400" lvl="1" marL="990600" rtl="0" algn="l"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 u="sng"/>
              <a:t>Case k=0:</a:t>
            </a:r>
            <a:r>
              <a:rPr lang="en-US" sz="2200"/>
              <a:t>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993300"/>
                </a:solidFill>
              </a:rPr>
              <a:t>z </a:t>
            </a:r>
            <a:r>
              <a:rPr lang="en-US" sz="2200"/>
              <a:t>has at most N-1 0s but has N 1s</a:t>
            </a:r>
            <a:endParaRPr/>
          </a:p>
          <a:p>
            <a:pPr indent="-533400" lvl="1" marL="990600" rtl="0" algn="l"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Therefore,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baseline="30000" lang="en-US" sz="2200">
                <a:solidFill>
                  <a:srgbClr val="006600"/>
                </a:solidFill>
              </a:rPr>
              <a:t>0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 ∉ L</a:t>
            </a:r>
            <a:r>
              <a:rPr baseline="-25000" lang="en-US" sz="2200"/>
              <a:t>eq</a:t>
            </a:r>
            <a:endParaRPr sz="2200"/>
          </a:p>
          <a:p>
            <a:pPr indent="-533400" lvl="1" marL="990600" rtl="0" algn="l"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Char char="⮚"/>
            </a:pPr>
            <a:r>
              <a:rPr lang="en-US" sz="2200"/>
              <a:t>This violates the P/L (a contradiction)</a:t>
            </a:r>
            <a:endParaRPr/>
          </a:p>
        </p:txBody>
      </p:sp>
      <p:grpSp>
        <p:nvGrpSpPr>
          <p:cNvPr id="323" name="Google Shape;323;p29"/>
          <p:cNvGrpSpPr/>
          <p:nvPr/>
        </p:nvGrpSpPr>
        <p:grpSpPr>
          <a:xfrm>
            <a:off x="7162800" y="4800600"/>
            <a:ext cx="304800" cy="381000"/>
            <a:chOff x="3072" y="3840"/>
            <a:chExt cx="192" cy="240"/>
          </a:xfrm>
        </p:grpSpPr>
        <p:grpSp>
          <p:nvGrpSpPr>
            <p:cNvPr id="324" name="Google Shape;324;p29"/>
            <p:cNvGrpSpPr/>
            <p:nvPr/>
          </p:nvGrpSpPr>
          <p:grpSpPr>
            <a:xfrm>
              <a:off x="3120" y="3840"/>
              <a:ext cx="96" cy="240"/>
              <a:chOff x="3120" y="3840"/>
              <a:chExt cx="96" cy="240"/>
            </a:xfrm>
          </p:grpSpPr>
          <p:cxnSp>
            <p:nvCxnSpPr>
              <p:cNvPr id="325" name="Google Shape;325;p29"/>
              <p:cNvCxnSpPr/>
              <p:nvPr/>
            </p:nvCxnSpPr>
            <p:spPr>
              <a:xfrm flipH="1">
                <a:off x="3120" y="3840"/>
                <a:ext cx="48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29"/>
              <p:cNvCxnSpPr/>
              <p:nvPr/>
            </p:nvCxnSpPr>
            <p:spPr>
              <a:xfrm>
                <a:off x="3120" y="3936"/>
                <a:ext cx="96" cy="48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29"/>
              <p:cNvCxnSpPr/>
              <p:nvPr/>
            </p:nvCxnSpPr>
            <p:spPr>
              <a:xfrm flipH="1">
                <a:off x="3120" y="3984"/>
                <a:ext cx="96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28" name="Google Shape;328;p29"/>
            <p:cNvCxnSpPr/>
            <p:nvPr/>
          </p:nvCxnSpPr>
          <p:spPr>
            <a:xfrm>
              <a:off x="3072" y="3936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9" name="Google Shape;329;p29"/>
          <p:cNvSpPr txBox="1"/>
          <p:nvPr/>
        </p:nvSpPr>
        <p:spPr>
          <a:xfrm>
            <a:off x="1676400" y="5562600"/>
            <a:ext cx="6400800" cy="100647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way of proving this will be to show that if </a:t>
            </a:r>
            <a:b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#0s is arbitrarily pumped up (e.g., k=2),</a:t>
            </a:r>
            <a:b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 the #0s will become exceed the #1s </a:t>
            </a: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8229600" y="2057400"/>
            <a:ext cx="8255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 you</a:t>
            </a:r>
            <a:endParaRPr/>
          </a:p>
        </p:txBody>
      </p:sp>
      <p:cxnSp>
        <p:nvCxnSpPr>
          <p:cNvPr id="331" name="Google Shape;331;p29"/>
          <p:cNvCxnSpPr/>
          <p:nvPr/>
        </p:nvCxnSpPr>
        <p:spPr>
          <a:xfrm flipH="1">
            <a:off x="8610600" y="2362200"/>
            <a:ext cx="31750" cy="28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2" name="Google Shape;332;p29"/>
          <p:cNvSpPr txBox="1"/>
          <p:nvPr/>
        </p:nvSpPr>
        <p:spPr>
          <a:xfrm>
            <a:off x="2209800" y="304800"/>
            <a:ext cx="57070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Template string w = 0</a:t>
            </a:r>
            <a:r>
              <a:rPr baseline="30000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 00  ….     011  …    1</a:t>
            </a:r>
            <a:endParaRPr/>
          </a:p>
        </p:txBody>
      </p:sp>
      <p:cxnSp>
        <p:nvCxnSpPr>
          <p:cNvPr id="333" name="Google Shape;333;p29"/>
          <p:cNvCxnSpPr/>
          <p:nvPr/>
        </p:nvCxnSpPr>
        <p:spPr>
          <a:xfrm rot="10800000">
            <a:off x="5410200" y="6858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4" name="Google Shape;334;p29"/>
          <p:cNvCxnSpPr/>
          <p:nvPr/>
        </p:nvCxnSpPr>
        <p:spPr>
          <a:xfrm rot="10800000">
            <a:off x="6629400" y="6858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5" name="Google Shape;335;p29"/>
          <p:cNvCxnSpPr/>
          <p:nvPr/>
        </p:nvCxnSpPr>
        <p:spPr>
          <a:xfrm rot="10800000">
            <a:off x="7315200" y="6858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36" name="Google Shape;336;p29"/>
          <p:cNvCxnSpPr/>
          <p:nvPr/>
        </p:nvCxnSpPr>
        <p:spPr>
          <a:xfrm rot="10800000">
            <a:off x="6248400" y="6858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7" name="Google Shape;337;p29"/>
          <p:cNvSpPr txBox="1"/>
          <p:nvPr/>
        </p:nvSpPr>
        <p:spPr>
          <a:xfrm>
            <a:off x="5867400" y="514350"/>
            <a:ext cx="3317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7010400" y="514350"/>
            <a:ext cx="3317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152400" y="4114800"/>
            <a:ext cx="1635125" cy="738188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k=0 is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“pumping down”</a:t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152400" y="5867400"/>
            <a:ext cx="1387475" cy="738188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k&gt;1 is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“pumping up”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0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2</a:t>
            </a:r>
            <a:endParaRPr/>
          </a:p>
        </p:txBody>
      </p:sp>
      <p:sp>
        <p:nvSpPr>
          <p:cNvPr id="350" name="Google Shape;350;p3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i="1" lang="en-US">
                <a:solidFill>
                  <a:srgbClr val="FF0000"/>
                </a:solidFill>
              </a:rPr>
              <a:t>Prove L = {0</a:t>
            </a:r>
            <a:r>
              <a:rPr baseline="30000" i="1" lang="en-US">
                <a:solidFill>
                  <a:srgbClr val="FF0000"/>
                </a:solidFill>
              </a:rPr>
              <a:t>n</a:t>
            </a:r>
            <a:r>
              <a:rPr i="1" lang="en-US">
                <a:solidFill>
                  <a:srgbClr val="FF0000"/>
                </a:solidFill>
              </a:rPr>
              <a:t>10</a:t>
            </a:r>
            <a:r>
              <a:rPr baseline="30000" i="1" lang="en-US">
                <a:solidFill>
                  <a:srgbClr val="FF0000"/>
                </a:solidFill>
              </a:rPr>
              <a:t>n</a:t>
            </a:r>
            <a:r>
              <a:rPr i="1" lang="en-US">
                <a:solidFill>
                  <a:srgbClr val="FF0000"/>
                </a:solidFill>
              </a:rPr>
              <a:t> | n≥ 1} is not regular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600" u="sng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600" u="sng"/>
              <a:t>Note: </a:t>
            </a:r>
            <a:r>
              <a:rPr lang="en-US" sz="2600"/>
              <a:t>This n is not to be confused with the pumping lemma constant N. That </a:t>
            </a:r>
            <a:r>
              <a:rPr i="1" lang="en-US" sz="2600"/>
              <a:t>can</a:t>
            </a:r>
            <a:r>
              <a:rPr lang="en-US" sz="2600"/>
              <a:t> be different.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600"/>
              <a:t>In other words, the above question is same as proving: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 sz="2600">
                <a:solidFill>
                  <a:srgbClr val="FF0000"/>
                </a:solidFill>
              </a:rPr>
              <a:t>L = {0</a:t>
            </a:r>
            <a:r>
              <a:rPr baseline="30000" lang="en-US" sz="2600">
                <a:solidFill>
                  <a:srgbClr val="FF0000"/>
                </a:solidFill>
              </a:rPr>
              <a:t>m</a:t>
            </a:r>
            <a:r>
              <a:rPr lang="en-US" sz="2600">
                <a:solidFill>
                  <a:srgbClr val="FF0000"/>
                </a:solidFill>
              </a:rPr>
              <a:t>10</a:t>
            </a:r>
            <a:r>
              <a:rPr baseline="30000" lang="en-US" sz="2600">
                <a:solidFill>
                  <a:srgbClr val="FF0000"/>
                </a:solidFill>
              </a:rPr>
              <a:t>m</a:t>
            </a:r>
            <a:r>
              <a:rPr lang="en-US" sz="2600">
                <a:solidFill>
                  <a:srgbClr val="FF0000"/>
                </a:solidFill>
              </a:rPr>
              <a:t> | m≥ 1} is not regular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31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3: Pumping Lemma</a:t>
            </a:r>
            <a:endParaRPr/>
          </a:p>
        </p:txBody>
      </p:sp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en-US" sz="2400" u="sng">
                <a:solidFill>
                  <a:schemeClr val="hlink"/>
                </a:solidFill>
              </a:rPr>
              <a:t>Claim: </a:t>
            </a:r>
            <a:r>
              <a:rPr b="1" lang="en-US" sz="2400">
                <a:solidFill>
                  <a:schemeClr val="hlink"/>
                </a:solidFill>
              </a:rPr>
              <a:t>L = { 0</a:t>
            </a:r>
            <a:r>
              <a:rPr b="1" baseline="30000" lang="en-US" sz="2400">
                <a:solidFill>
                  <a:schemeClr val="hlink"/>
                </a:solidFill>
              </a:rPr>
              <a:t>i</a:t>
            </a:r>
            <a:r>
              <a:rPr b="1" lang="en-US" sz="2400">
                <a:solidFill>
                  <a:schemeClr val="hlink"/>
                </a:solidFill>
              </a:rPr>
              <a:t> | i is a perfect square} is not regular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Proof:</a:t>
            </a:r>
            <a:r>
              <a:rPr lang="en-US" sz="2600" u="sng"/>
              <a:t> </a:t>
            </a:r>
            <a:endParaRPr sz="26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By contradiction, let L be regular.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P/L should apply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Let </a:t>
            </a:r>
            <a:r>
              <a:rPr i="1" lang="en-US" sz="1800"/>
              <a:t>N</a:t>
            </a:r>
            <a:r>
              <a:rPr lang="en-US" sz="1800"/>
              <a:t> = P/L constant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Choose w=0</a:t>
            </a:r>
            <a:r>
              <a:rPr baseline="30000" lang="en-US" sz="1800"/>
              <a:t>N2</a:t>
            </a:r>
            <a:endParaRPr sz="1800"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By pumping lemma, w=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>
                <a:solidFill>
                  <a:srgbClr val="993300"/>
                </a:solidFill>
              </a:rPr>
              <a:t>z</a:t>
            </a:r>
            <a:r>
              <a:rPr lang="en-US" sz="1800"/>
              <a:t> satisfying all three rules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By rules (1) &amp; (2), 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/>
              <a:t> has between 1 and N 0s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By rule (3), any string of the form 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baseline="30000" lang="en-US" sz="1800">
                <a:solidFill>
                  <a:srgbClr val="006600"/>
                </a:solidFill>
              </a:rPr>
              <a:t>k</a:t>
            </a:r>
            <a:r>
              <a:rPr lang="en-US" sz="1800">
                <a:solidFill>
                  <a:srgbClr val="993300"/>
                </a:solidFill>
              </a:rPr>
              <a:t>z</a:t>
            </a:r>
            <a:r>
              <a:rPr lang="en-US" sz="1800"/>
              <a:t> is also in L for all k≥0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Case k=0: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	= 	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- #zeros (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/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                 N</a:t>
            </a:r>
            <a:r>
              <a:rPr baseline="30000" lang="en-US" sz="1400"/>
              <a:t>2</a:t>
            </a:r>
            <a:r>
              <a:rPr lang="en-US" sz="1400"/>
              <a:t> – N    ≤ 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≤   N</a:t>
            </a:r>
            <a:r>
              <a:rPr baseline="30000" lang="en-US" sz="1400"/>
              <a:t>2</a:t>
            </a:r>
            <a:r>
              <a:rPr lang="en-US" sz="1400"/>
              <a:t> - 1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b="1" lang="en-US" sz="1400"/>
              <a:t>(N-1)</a:t>
            </a:r>
            <a:r>
              <a:rPr b="1" baseline="30000" lang="en-US" sz="1400"/>
              <a:t>2</a:t>
            </a:r>
            <a:r>
              <a:rPr lang="en-US" sz="1400"/>
              <a:t>   &lt;   N</a:t>
            </a:r>
            <a:r>
              <a:rPr baseline="30000" lang="en-US" sz="1400"/>
              <a:t>2</a:t>
            </a:r>
            <a:r>
              <a:rPr lang="en-US" sz="1400"/>
              <a:t> - N   ≤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 ≤    N</a:t>
            </a:r>
            <a:r>
              <a:rPr baseline="30000" lang="en-US" sz="1400"/>
              <a:t>2</a:t>
            </a:r>
            <a:r>
              <a:rPr lang="en-US" sz="1400"/>
              <a:t> - 1   &lt;   </a:t>
            </a:r>
            <a:r>
              <a:rPr b="1" lang="en-US" sz="1400"/>
              <a:t>N</a:t>
            </a:r>
            <a:r>
              <a:rPr b="1" baseline="30000" lang="en-US" sz="1400"/>
              <a:t>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 ∉  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But the above will complete the proof ONLY IF N&gt;1.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… (proof contd.. Next slide)</a:t>
            </a:r>
            <a:endParaRPr sz="2200"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</a:t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AutoNum type="arabicParenR"/>
            </a:pPr>
            <a:r>
              <a:rPr lang="en-US"/>
              <a:t>How to prove whether a given language is regular or not?</a:t>
            </a:r>
            <a:endParaRPr/>
          </a:p>
          <a:p>
            <a:pPr indent="-392430" lvl="0" marL="51435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AutoNum type="arabicParenR"/>
            </a:pPr>
            <a:r>
              <a:rPr lang="en-US"/>
              <a:t>Closure properties of regular languages</a:t>
            </a:r>
            <a:endParaRPr/>
          </a:p>
          <a:p>
            <a:pPr indent="-392430" lvl="0" marL="51435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AutoNum type="arabicParenR"/>
            </a:pPr>
            <a:r>
              <a:rPr lang="en-US"/>
              <a:t>Minimization of DFAs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32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3: Pumping Lemma</a:t>
            </a:r>
            <a:endParaRPr/>
          </a:p>
        </p:txBody>
      </p:sp>
      <p:sp>
        <p:nvSpPr>
          <p:cNvPr id="370" name="Google Shape;370;p32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(proof contd…)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If the adversary pick N=1, then </a:t>
            </a:r>
            <a:r>
              <a:rPr b="1" lang="en-US" sz="1400"/>
              <a:t>(N-1)</a:t>
            </a:r>
            <a:r>
              <a:rPr b="1" baseline="30000" lang="en-US" sz="1400"/>
              <a:t>2</a:t>
            </a:r>
            <a:r>
              <a:rPr lang="en-US" sz="1400"/>
              <a:t>   </a:t>
            </a:r>
            <a:r>
              <a:rPr lang="en-US" sz="1400">
                <a:solidFill>
                  <a:srgbClr val="FF0000"/>
                </a:solidFill>
              </a:rPr>
              <a:t>≤   </a:t>
            </a:r>
            <a:r>
              <a:rPr lang="en-US" sz="1400"/>
              <a:t>N</a:t>
            </a:r>
            <a:r>
              <a:rPr baseline="30000" lang="en-US" sz="1400"/>
              <a:t>2</a:t>
            </a:r>
            <a:r>
              <a:rPr lang="en-US" sz="1400"/>
              <a:t> – N, and therefore the #zeros(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could end up being a perfect square!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This means that pumping down (i.e., setting k=0) is not giving us the proof!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So lets try pumping up next…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90"/>
              <a:buFont typeface="Noto Sans Symbols"/>
              <a:buChar char="⮚"/>
            </a:pPr>
            <a:r>
              <a:rPr lang="en-US" sz="1800"/>
              <a:t>Case k=2: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	=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+  #zeros (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/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                 N</a:t>
            </a:r>
            <a:r>
              <a:rPr baseline="30000" lang="en-US" sz="1400"/>
              <a:t>2</a:t>
            </a:r>
            <a:r>
              <a:rPr lang="en-US" sz="1400"/>
              <a:t> + 1    ≤ 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≤   N</a:t>
            </a:r>
            <a:r>
              <a:rPr baseline="30000" lang="en-US" sz="1400"/>
              <a:t>2</a:t>
            </a:r>
            <a:r>
              <a:rPr lang="en-US" sz="1400"/>
              <a:t> + 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b="1" lang="en-US" sz="1400"/>
              <a:t>N</a:t>
            </a:r>
            <a:r>
              <a:rPr b="1" baseline="30000" lang="en-US" sz="1400"/>
              <a:t>2</a:t>
            </a:r>
            <a:r>
              <a:rPr lang="en-US" sz="1400"/>
              <a:t>   &lt;   N</a:t>
            </a:r>
            <a:r>
              <a:rPr baseline="30000" lang="en-US" sz="1400"/>
              <a:t>2</a:t>
            </a:r>
            <a:r>
              <a:rPr lang="en-US" sz="1400"/>
              <a:t> + 1 ≤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 ≤    N</a:t>
            </a:r>
            <a:r>
              <a:rPr baseline="30000" lang="en-US" sz="1400"/>
              <a:t>2</a:t>
            </a:r>
            <a:r>
              <a:rPr lang="en-US" sz="1400"/>
              <a:t> + N   &lt;   (</a:t>
            </a:r>
            <a:r>
              <a:rPr b="1" lang="en-US" sz="1400"/>
              <a:t>N+1)</a:t>
            </a:r>
            <a:r>
              <a:rPr b="1" baseline="30000" lang="en-US" sz="1400"/>
              <a:t>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 ∉  L</a:t>
            </a:r>
            <a:endParaRPr/>
          </a:p>
          <a:p>
            <a:pPr indent="-18415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None/>
            </a:pPr>
            <a:r>
              <a:t/>
            </a:r>
            <a:endParaRPr sz="1400"/>
          </a:p>
          <a:p>
            <a:pPr indent="-18415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None/>
            </a:pPr>
            <a:r>
              <a:t/>
            </a:r>
            <a:endParaRPr sz="1400"/>
          </a:p>
          <a:p>
            <a:pPr indent="-228600" lvl="2" marL="114300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700"/>
              <a:buFont typeface="Noto Sans Symbols"/>
              <a:buChar char="⮚"/>
            </a:pPr>
            <a:r>
              <a:rPr lang="en-US" sz="1400"/>
              <a:t>(Notice that the above should hold for all possible N values of N&gt;0. Therefore, this completes the proof.)</a:t>
            </a:r>
            <a:endParaRPr/>
          </a:p>
          <a:p>
            <a:pPr indent="-208915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Font typeface="Noto Sans Symbols"/>
              <a:buNone/>
            </a:pPr>
            <a:r>
              <a:t/>
            </a:r>
            <a:endParaRPr sz="2200"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grpSp>
        <p:nvGrpSpPr>
          <p:cNvPr id="371" name="Google Shape;371;p32"/>
          <p:cNvGrpSpPr/>
          <p:nvPr/>
        </p:nvGrpSpPr>
        <p:grpSpPr>
          <a:xfrm>
            <a:off x="3352800" y="4267200"/>
            <a:ext cx="304800" cy="381000"/>
            <a:chOff x="3072" y="3840"/>
            <a:chExt cx="192" cy="240"/>
          </a:xfrm>
        </p:grpSpPr>
        <p:grpSp>
          <p:nvGrpSpPr>
            <p:cNvPr id="372" name="Google Shape;372;p32"/>
            <p:cNvGrpSpPr/>
            <p:nvPr/>
          </p:nvGrpSpPr>
          <p:grpSpPr>
            <a:xfrm>
              <a:off x="3120" y="3840"/>
              <a:ext cx="96" cy="240"/>
              <a:chOff x="3120" y="3840"/>
              <a:chExt cx="96" cy="240"/>
            </a:xfrm>
          </p:grpSpPr>
          <p:cxnSp>
            <p:nvCxnSpPr>
              <p:cNvPr id="373" name="Google Shape;373;p32"/>
              <p:cNvCxnSpPr/>
              <p:nvPr/>
            </p:nvCxnSpPr>
            <p:spPr>
              <a:xfrm flipH="1">
                <a:off x="3120" y="3840"/>
                <a:ext cx="48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32"/>
              <p:cNvCxnSpPr/>
              <p:nvPr/>
            </p:nvCxnSpPr>
            <p:spPr>
              <a:xfrm>
                <a:off x="3120" y="3936"/>
                <a:ext cx="96" cy="48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32"/>
              <p:cNvCxnSpPr/>
              <p:nvPr/>
            </p:nvCxnSpPr>
            <p:spPr>
              <a:xfrm flipH="1">
                <a:off x="3120" y="3984"/>
                <a:ext cx="96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76" name="Google Shape;376;p32"/>
            <p:cNvCxnSpPr/>
            <p:nvPr/>
          </p:nvCxnSpPr>
          <p:spPr>
            <a:xfrm>
              <a:off x="3072" y="3936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 properties of Regular Languages</a:t>
            </a:r>
            <a:endParaRPr/>
          </a:p>
        </p:txBody>
      </p:sp>
      <p:sp>
        <p:nvSpPr>
          <p:cNvPr id="382" name="Google Shape;382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34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 properties for Regular Languages (RL)</a:t>
            </a:r>
            <a:endParaRPr/>
          </a:p>
        </p:txBody>
      </p:sp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i="1" lang="en-US" sz="2800" u="sng"/>
              <a:t>Closure property:</a:t>
            </a:r>
            <a:endParaRPr sz="28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If a set of regular languages are combined using an operator, then the resulting language is also regular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Regular languages are </a:t>
            </a:r>
            <a:r>
              <a:rPr i="1" lang="en-US" sz="2800" u="sng"/>
              <a:t>closed</a:t>
            </a:r>
            <a:r>
              <a:rPr lang="en-US" sz="2800"/>
              <a:t> under: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Union, intersection, complement, difference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Reversal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Kleene closure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Concatenation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Homomorphism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Inverse homomorphism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sp>
        <p:nvSpPr>
          <p:cNvPr id="394" name="Google Shape;394;p34"/>
          <p:cNvSpPr/>
          <p:nvPr/>
        </p:nvSpPr>
        <p:spPr>
          <a:xfrm>
            <a:off x="5486400" y="1371600"/>
            <a:ext cx="1828800" cy="925513"/>
          </a:xfrm>
          <a:prstGeom prst="rect">
            <a:avLst/>
          </a:prstGeom>
          <a:solidFill>
            <a:srgbClr val="FCFDC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is different from Kleene closure</a:t>
            </a:r>
            <a:endParaRPr/>
          </a:p>
        </p:txBody>
      </p:sp>
      <p:cxnSp>
        <p:nvCxnSpPr>
          <p:cNvPr id="395" name="Google Shape;395;p34"/>
          <p:cNvCxnSpPr/>
          <p:nvPr/>
        </p:nvCxnSpPr>
        <p:spPr>
          <a:xfrm flipH="1">
            <a:off x="2819400" y="1524000"/>
            <a:ext cx="2667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4"/>
          <p:cNvSpPr txBox="1"/>
          <p:nvPr/>
        </p:nvSpPr>
        <p:spPr>
          <a:xfrm>
            <a:off x="5775325" y="5048250"/>
            <a:ext cx="3078163" cy="39687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lets prove all of this!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35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union </a:t>
            </a:r>
            <a:endParaRPr/>
          </a:p>
        </p:txBody>
      </p:sp>
      <p:sp>
        <p:nvSpPr>
          <p:cNvPr id="406" name="Google Shape;406;p3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IF L and M are two RLs THEN: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they both have two corresponding regular expressions, R and S respectively</a:t>
            </a:r>
            <a:endParaRPr/>
          </a:p>
          <a:p>
            <a:pPr indent="-20193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(L U M) can be represented using the regular expression R+S </a:t>
            </a:r>
            <a:endParaRPr/>
          </a:p>
          <a:p>
            <a:pPr indent="-20193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Therefore, (L U M) is also regular</a:t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7772400" y="5791200"/>
            <a:ext cx="228600" cy="15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28600" y="6096000"/>
            <a:ext cx="420370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this be proved using FAs?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36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complementation</a:t>
            </a:r>
            <a:endParaRPr/>
          </a:p>
        </p:txBody>
      </p:sp>
      <p:grpSp>
        <p:nvGrpSpPr>
          <p:cNvPr id="418" name="Google Shape;418;p36"/>
          <p:cNvGrpSpPr/>
          <p:nvPr/>
        </p:nvGrpSpPr>
        <p:grpSpPr>
          <a:xfrm>
            <a:off x="517525" y="3581400"/>
            <a:ext cx="3749675" cy="2667000"/>
            <a:chOff x="326" y="2256"/>
            <a:chExt cx="2362" cy="1680"/>
          </a:xfrm>
        </p:grpSpPr>
        <p:sp>
          <p:nvSpPr>
            <p:cNvPr id="419" name="Google Shape;419;p36"/>
            <p:cNvSpPr/>
            <p:nvPr/>
          </p:nvSpPr>
          <p:spPr>
            <a:xfrm>
              <a:off x="528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230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2256" y="235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230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304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Fk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256" y="283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2256" y="355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6"/>
            <p:cNvSpPr txBox="1"/>
            <p:nvPr/>
          </p:nvSpPr>
          <p:spPr>
            <a:xfrm rot="5400000">
              <a:off x="2294" y="3206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764" y="2480"/>
              <a:ext cx="1470" cy="462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768" y="2928"/>
              <a:ext cx="1488" cy="96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 flipH="1" rot="10800000">
              <a:off x="720" y="3120"/>
              <a:ext cx="1488" cy="576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20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36"/>
            <p:cNvGrpSpPr/>
            <p:nvPr/>
          </p:nvGrpSpPr>
          <p:grpSpPr>
            <a:xfrm>
              <a:off x="336" y="2256"/>
              <a:ext cx="2352" cy="1680"/>
              <a:chOff x="1152" y="1536"/>
              <a:chExt cx="2352" cy="1680"/>
            </a:xfrm>
          </p:grpSpPr>
          <p:cxnSp>
            <p:nvCxnSpPr>
              <p:cNvPr id="432" name="Google Shape;432;p36"/>
              <p:cNvCxnSpPr/>
              <p:nvPr/>
            </p:nvCxnSpPr>
            <p:spPr>
              <a:xfrm>
                <a:off x="1152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36"/>
              <p:cNvCxnSpPr/>
              <p:nvPr/>
            </p:nvCxnSpPr>
            <p:spPr>
              <a:xfrm>
                <a:off x="1152" y="153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36"/>
              <p:cNvCxnSpPr/>
              <p:nvPr/>
            </p:nvCxnSpPr>
            <p:spPr>
              <a:xfrm>
                <a:off x="3504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36"/>
              <p:cNvCxnSpPr/>
              <p:nvPr/>
            </p:nvCxnSpPr>
            <p:spPr>
              <a:xfrm>
                <a:off x="1152" y="321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36" name="Google Shape;436;p36"/>
            <p:cNvSpPr txBox="1"/>
            <p:nvPr/>
          </p:nvSpPr>
          <p:spPr>
            <a:xfrm>
              <a:off x="326" y="2268"/>
              <a:ext cx="80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DFA for L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" name="Google Shape;437;p36"/>
            <p:cNvCxnSpPr/>
            <p:nvPr/>
          </p:nvCxnSpPr>
          <p:spPr>
            <a:xfrm>
              <a:off x="336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38" name="Google Shape;438;p36"/>
          <p:cNvGrpSpPr/>
          <p:nvPr/>
        </p:nvGrpSpPr>
        <p:grpSpPr>
          <a:xfrm>
            <a:off x="4419600" y="3581400"/>
            <a:ext cx="4343400" cy="2667000"/>
            <a:chOff x="2784" y="2256"/>
            <a:chExt cx="2736" cy="1680"/>
          </a:xfrm>
        </p:grpSpPr>
        <p:sp>
          <p:nvSpPr>
            <p:cNvPr id="439" name="Google Shape;439;p36"/>
            <p:cNvSpPr/>
            <p:nvPr/>
          </p:nvSpPr>
          <p:spPr>
            <a:xfrm>
              <a:off x="336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5136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3312" y="283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5136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5136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Fk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3984" y="283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6"/>
            <p:cNvSpPr txBox="1"/>
            <p:nvPr/>
          </p:nvSpPr>
          <p:spPr>
            <a:xfrm rot="5400000">
              <a:off x="5126" y="3206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3596" y="2480"/>
              <a:ext cx="1470" cy="462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3600" y="2928"/>
              <a:ext cx="1488" cy="96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6"/>
            <p:cNvSpPr/>
            <p:nvPr/>
          </p:nvSpPr>
          <p:spPr>
            <a:xfrm flipH="1" rot="10800000">
              <a:off x="3552" y="3120"/>
              <a:ext cx="1488" cy="576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403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0" name="Google Shape;450;p36"/>
            <p:cNvGrpSpPr/>
            <p:nvPr/>
          </p:nvGrpSpPr>
          <p:grpSpPr>
            <a:xfrm>
              <a:off x="3168" y="2256"/>
              <a:ext cx="2352" cy="1680"/>
              <a:chOff x="1152" y="1536"/>
              <a:chExt cx="2352" cy="1680"/>
            </a:xfrm>
          </p:grpSpPr>
          <p:cxnSp>
            <p:nvCxnSpPr>
              <p:cNvPr id="451" name="Google Shape;451;p36"/>
              <p:cNvCxnSpPr/>
              <p:nvPr/>
            </p:nvCxnSpPr>
            <p:spPr>
              <a:xfrm>
                <a:off x="1152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36"/>
              <p:cNvCxnSpPr/>
              <p:nvPr/>
            </p:nvCxnSpPr>
            <p:spPr>
              <a:xfrm>
                <a:off x="1152" y="153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36"/>
              <p:cNvCxnSpPr/>
              <p:nvPr/>
            </p:nvCxnSpPr>
            <p:spPr>
              <a:xfrm>
                <a:off x="3504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36"/>
              <p:cNvCxnSpPr/>
              <p:nvPr/>
            </p:nvCxnSpPr>
            <p:spPr>
              <a:xfrm>
                <a:off x="1152" y="321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55" name="Google Shape;455;p36"/>
            <p:cNvSpPr txBox="1"/>
            <p:nvPr/>
          </p:nvSpPr>
          <p:spPr>
            <a:xfrm>
              <a:off x="3158" y="2268"/>
              <a:ext cx="80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DFA for L</a:t>
              </a:r>
              <a:endParaRPr/>
            </a:p>
          </p:txBody>
        </p:sp>
        <p:cxnSp>
          <p:nvCxnSpPr>
            <p:cNvPr id="456" name="Google Shape;456;p36"/>
            <p:cNvCxnSpPr/>
            <p:nvPr/>
          </p:nvCxnSpPr>
          <p:spPr>
            <a:xfrm>
              <a:off x="3120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7" name="Google Shape;457;p36"/>
            <p:cNvCxnSpPr/>
            <p:nvPr/>
          </p:nvCxnSpPr>
          <p:spPr>
            <a:xfrm>
              <a:off x="3792" y="2304"/>
              <a:ext cx="96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8" name="Google Shape;458;p36"/>
            <p:cNvSpPr/>
            <p:nvPr/>
          </p:nvSpPr>
          <p:spPr>
            <a:xfrm>
              <a:off x="2784" y="2928"/>
              <a:ext cx="288" cy="14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3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If L is an RL over ∑, then L=∑*-L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Char char="⮚"/>
            </a:pPr>
            <a:r>
              <a:rPr lang="en-US" sz="2800"/>
              <a:t>To show L is also regular, make the following construction</a:t>
            </a:r>
            <a:endParaRPr/>
          </a:p>
        </p:txBody>
      </p:sp>
      <p:cxnSp>
        <p:nvCxnSpPr>
          <p:cNvPr id="460" name="Google Shape;460;p36"/>
          <p:cNvCxnSpPr/>
          <p:nvPr/>
        </p:nvCxnSpPr>
        <p:spPr>
          <a:xfrm>
            <a:off x="5562600" y="20574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6"/>
          <p:cNvCxnSpPr/>
          <p:nvPr/>
        </p:nvCxnSpPr>
        <p:spPr>
          <a:xfrm>
            <a:off x="3048000" y="25146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36"/>
          <p:cNvSpPr txBox="1"/>
          <p:nvPr/>
        </p:nvSpPr>
        <p:spPr>
          <a:xfrm>
            <a:off x="3657600" y="2971800"/>
            <a:ext cx="4451350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every final state into non-final,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every non-final state into a final state</a:t>
            </a:r>
            <a:endParaRPr/>
          </a:p>
        </p:txBody>
      </p:sp>
      <p:sp>
        <p:nvSpPr>
          <p:cNvPr id="463" name="Google Shape;463;p36"/>
          <p:cNvSpPr txBox="1"/>
          <p:nvPr/>
        </p:nvSpPr>
        <p:spPr>
          <a:xfrm>
            <a:off x="990600" y="6324600"/>
            <a:ext cx="5186363" cy="338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Assumes q0 is a non-final state. If not, do the opposite.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37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intersection</a:t>
            </a:r>
            <a:endParaRPr/>
          </a:p>
        </p:txBody>
      </p:sp>
      <p:sp>
        <p:nvSpPr>
          <p:cNvPr id="473" name="Google Shape;473;p37"/>
          <p:cNvSpPr txBox="1"/>
          <p:nvPr>
            <p:ph idx="1" type="body"/>
          </p:nvPr>
        </p:nvSpPr>
        <p:spPr>
          <a:xfrm>
            <a:off x="1143000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 quick, indirect way to prove: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By DeMorgan’s law: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 ∩ M = (L U M)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Since we know RLs are closed under union and complementation, they are also closed under intersection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 more direct way would be construct a finite automaton for L ∩ M</a:t>
            </a:r>
            <a:endParaRPr/>
          </a:p>
        </p:txBody>
      </p:sp>
      <p:cxnSp>
        <p:nvCxnSpPr>
          <p:cNvPr id="474" name="Google Shape;474;p37"/>
          <p:cNvCxnSpPr/>
          <p:nvPr/>
        </p:nvCxnSpPr>
        <p:spPr>
          <a:xfrm>
            <a:off x="3505200" y="32004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7"/>
          <p:cNvCxnSpPr/>
          <p:nvPr/>
        </p:nvCxnSpPr>
        <p:spPr>
          <a:xfrm>
            <a:off x="4191000" y="32004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7"/>
          <p:cNvCxnSpPr/>
          <p:nvPr/>
        </p:nvCxnSpPr>
        <p:spPr>
          <a:xfrm>
            <a:off x="3505200" y="31242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38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construction for L ∩ M</a:t>
            </a:r>
            <a:endParaRPr/>
          </a:p>
        </p:txBody>
      </p:sp>
      <p:sp>
        <p:nvSpPr>
          <p:cNvPr id="486" name="Google Shape;486;p38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solidFill>
                  <a:schemeClr val="hlink"/>
                </a:solidFill>
              </a:rPr>
              <a:t>A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 = DFA for L = {Q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, ∑ , q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,F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, </a:t>
            </a:r>
            <a:r>
              <a:rPr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solidFill>
                  <a:srgbClr val="006600"/>
                </a:solidFill>
              </a:rPr>
              <a:t>A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 = DFA for M = {Q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, ∑ , q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,F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, </a:t>
            </a:r>
            <a:r>
              <a:rPr lang="en-US" sz="2800">
                <a:solidFill>
                  <a:srgbClr val="0066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Build </a:t>
            </a:r>
            <a:r>
              <a:rPr lang="en-US" sz="2800">
                <a:solidFill>
                  <a:srgbClr val="993300"/>
                </a:solidFill>
              </a:rPr>
              <a:t>A</a:t>
            </a:r>
            <a:r>
              <a:rPr baseline="-25000" lang="en-US" sz="2800">
                <a:solidFill>
                  <a:srgbClr val="993300"/>
                </a:solidFill>
              </a:rPr>
              <a:t>L ∩ M</a:t>
            </a:r>
            <a:r>
              <a:rPr lang="en-US" sz="2800">
                <a:solidFill>
                  <a:srgbClr val="993300"/>
                </a:solidFill>
              </a:rPr>
              <a:t> = {</a:t>
            </a:r>
            <a:r>
              <a:rPr lang="en-US" sz="2800">
                <a:solidFill>
                  <a:schemeClr val="hlink"/>
                </a:solidFill>
              </a:rPr>
              <a:t>Q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rgbClr val="993300"/>
                </a:solidFill>
              </a:rPr>
              <a:t>x </a:t>
            </a:r>
            <a:r>
              <a:rPr lang="en-US" sz="2800">
                <a:solidFill>
                  <a:srgbClr val="006600"/>
                </a:solidFill>
              </a:rPr>
              <a:t>Q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993300"/>
                </a:solidFill>
              </a:rPr>
              <a:t>,∑, (</a:t>
            </a:r>
            <a:r>
              <a:rPr lang="en-US" sz="2800">
                <a:solidFill>
                  <a:schemeClr val="hlink"/>
                </a:solidFill>
              </a:rPr>
              <a:t>q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,</a:t>
            </a:r>
            <a:r>
              <a:rPr lang="en-US" sz="2800">
                <a:solidFill>
                  <a:srgbClr val="006600"/>
                </a:solidFill>
              </a:rPr>
              <a:t>q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993300"/>
                </a:solidFill>
              </a:rPr>
              <a:t>), </a:t>
            </a:r>
            <a:r>
              <a:rPr lang="en-US" sz="2800">
                <a:solidFill>
                  <a:schemeClr val="hlink"/>
                </a:solidFill>
              </a:rPr>
              <a:t>F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rgbClr val="993300"/>
                </a:solidFill>
              </a:rPr>
              <a:t>x </a:t>
            </a:r>
            <a:r>
              <a:rPr lang="en-US" sz="2800">
                <a:solidFill>
                  <a:srgbClr val="006600"/>
                </a:solidFill>
              </a:rPr>
              <a:t>F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993300"/>
                </a:solidFill>
              </a:rPr>
              <a:t>,</a:t>
            </a:r>
            <a:r>
              <a:rPr lang="en-US" sz="28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lang="en-US" sz="2800">
                <a:solidFill>
                  <a:srgbClr val="993300"/>
                </a:solidFill>
              </a:rPr>
              <a:t>} such that: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δ((</a:t>
            </a: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sz="2400">
                <a:solidFill>
                  <a:srgbClr val="0066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),a) </a:t>
            </a:r>
            <a:r>
              <a:rPr lang="en-US" sz="2400">
                <a:solidFill>
                  <a:srgbClr val="993300"/>
                </a:solidFill>
              </a:rPr>
              <a:t>= (</a:t>
            </a:r>
            <a:r>
              <a:rPr lang="en-US" sz="240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40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</a:t>
            </a:r>
            <a:r>
              <a:rPr lang="en-US" sz="240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(p,a), </a:t>
            </a:r>
            <a:r>
              <a:rPr lang="en-US" sz="2400">
                <a:solidFill>
                  <a:srgbClr val="007254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400">
                <a:solidFill>
                  <a:srgbClr val="007254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</a:t>
            </a:r>
            <a:r>
              <a:rPr lang="en-US" sz="2400">
                <a:solidFill>
                  <a:srgbClr val="007254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(q,a)), 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where </a:t>
            </a: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 in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Q</a:t>
            </a:r>
            <a:r>
              <a:rPr baseline="-25000" lang="en-US" sz="2400">
                <a:solidFill>
                  <a:schemeClr val="hlink"/>
                </a:solidFill>
              </a:rPr>
              <a:t>L</a:t>
            </a:r>
            <a:r>
              <a:rPr lang="en-US" sz="2400">
                <a:solidFill>
                  <a:schemeClr val="hlink"/>
                </a:solidFill>
              </a:rPr>
              <a:t>,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and </a:t>
            </a:r>
            <a:r>
              <a:rPr lang="en-US" sz="2400">
                <a:solidFill>
                  <a:srgbClr val="0066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 in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sz="2400">
                <a:solidFill>
                  <a:srgbClr val="006600"/>
                </a:solidFill>
              </a:rPr>
              <a:t>Q</a:t>
            </a:r>
            <a:r>
              <a:rPr baseline="-25000" lang="en-US" sz="2400">
                <a:solidFill>
                  <a:srgbClr val="006600"/>
                </a:solidFill>
              </a:rPr>
              <a:t>M</a:t>
            </a:r>
            <a:endParaRPr baseline="-25000" sz="2400">
              <a:solidFill>
                <a:schemeClr val="hlink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This construction ensures that a string w will be accepted if and only if w reaches an accepting state in </a:t>
            </a:r>
            <a:r>
              <a:rPr lang="en-US" sz="2800" u="sng"/>
              <a:t>both</a:t>
            </a:r>
            <a:r>
              <a:rPr lang="en-US" sz="2800"/>
              <a:t> input DFAs.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39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construction for L ∩ M</a:t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854075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3673475" y="220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3597275" y="2133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3673475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3597275" y="2895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9"/>
          <p:cNvSpPr txBox="1"/>
          <p:nvPr/>
        </p:nvSpPr>
        <p:spPr>
          <a:xfrm rot="5400000">
            <a:off x="3657600" y="348932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1228725" y="2336800"/>
            <a:ext cx="2333625" cy="733425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1235075" y="3125788"/>
            <a:ext cx="669925" cy="74612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1920875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p39"/>
          <p:cNvGrpSpPr/>
          <p:nvPr/>
        </p:nvGrpSpPr>
        <p:grpSpPr>
          <a:xfrm>
            <a:off x="549275" y="1981200"/>
            <a:ext cx="3733800" cy="2000250"/>
            <a:chOff x="1152" y="1536"/>
            <a:chExt cx="2352" cy="1680"/>
          </a:xfrm>
        </p:grpSpPr>
        <p:cxnSp>
          <p:nvCxnSpPr>
            <p:cNvPr id="506" name="Google Shape;506;p39"/>
            <p:cNvCxnSpPr/>
            <p:nvPr/>
          </p:nvCxnSpPr>
          <p:spPr>
            <a:xfrm>
              <a:off x="1152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39"/>
            <p:cNvCxnSpPr/>
            <p:nvPr/>
          </p:nvCxnSpPr>
          <p:spPr>
            <a:xfrm>
              <a:off x="1152" y="153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39"/>
            <p:cNvCxnSpPr/>
            <p:nvPr/>
          </p:nvCxnSpPr>
          <p:spPr>
            <a:xfrm>
              <a:off x="3504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39"/>
            <p:cNvCxnSpPr/>
            <p:nvPr/>
          </p:nvCxnSpPr>
          <p:spPr>
            <a:xfrm>
              <a:off x="1152" y="321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510" name="Google Shape;510;p39"/>
          <p:cNvSpPr txBox="1"/>
          <p:nvPr/>
        </p:nvSpPr>
        <p:spPr>
          <a:xfrm>
            <a:off x="533400" y="2000250"/>
            <a:ext cx="12715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DFA for L</a:t>
            </a:r>
            <a:endParaRPr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39"/>
          <p:cNvCxnSpPr/>
          <p:nvPr/>
        </p:nvCxnSpPr>
        <p:spPr>
          <a:xfrm>
            <a:off x="549275" y="3124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39"/>
          <p:cNvSpPr/>
          <p:nvPr/>
        </p:nvSpPr>
        <p:spPr>
          <a:xfrm>
            <a:off x="5349875" y="30289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8169275" y="22669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8169275" y="30289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 rot="5400000">
            <a:off x="8153400" y="3546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5724525" y="2393950"/>
            <a:ext cx="2333625" cy="733425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5730875" y="3182938"/>
            <a:ext cx="669925" cy="74612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6416675" y="30289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39"/>
          <p:cNvGrpSpPr/>
          <p:nvPr/>
        </p:nvGrpSpPr>
        <p:grpSpPr>
          <a:xfrm>
            <a:off x="5029200" y="1905000"/>
            <a:ext cx="3733800" cy="2133600"/>
            <a:chOff x="1152" y="1536"/>
            <a:chExt cx="2352" cy="1680"/>
          </a:xfrm>
        </p:grpSpPr>
        <p:cxnSp>
          <p:nvCxnSpPr>
            <p:cNvPr id="520" name="Google Shape;520;p39"/>
            <p:cNvCxnSpPr/>
            <p:nvPr/>
          </p:nvCxnSpPr>
          <p:spPr>
            <a:xfrm>
              <a:off x="1152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39"/>
            <p:cNvCxnSpPr/>
            <p:nvPr/>
          </p:nvCxnSpPr>
          <p:spPr>
            <a:xfrm>
              <a:off x="1152" y="153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39"/>
            <p:cNvCxnSpPr/>
            <p:nvPr/>
          </p:nvCxnSpPr>
          <p:spPr>
            <a:xfrm>
              <a:off x="3504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39"/>
            <p:cNvCxnSpPr/>
            <p:nvPr/>
          </p:nvCxnSpPr>
          <p:spPr>
            <a:xfrm>
              <a:off x="1152" y="321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524" name="Google Shape;524;p39"/>
          <p:cNvSpPr txBox="1"/>
          <p:nvPr/>
        </p:nvSpPr>
        <p:spPr>
          <a:xfrm>
            <a:off x="5029200" y="2057400"/>
            <a:ext cx="1341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DFA for M</a:t>
            </a:r>
            <a:endParaRPr/>
          </a:p>
        </p:txBody>
      </p:sp>
      <p:cxnSp>
        <p:nvCxnSpPr>
          <p:cNvPr id="525" name="Google Shape;525;p39"/>
          <p:cNvCxnSpPr/>
          <p:nvPr/>
        </p:nvCxnSpPr>
        <p:spPr>
          <a:xfrm>
            <a:off x="4968875" y="31813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39"/>
          <p:cNvSpPr/>
          <p:nvPr/>
        </p:nvSpPr>
        <p:spPr>
          <a:xfrm>
            <a:off x="2819400" y="29908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39"/>
          <p:cNvCxnSpPr/>
          <p:nvPr/>
        </p:nvCxnSpPr>
        <p:spPr>
          <a:xfrm>
            <a:off x="2286000" y="314325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9"/>
          <p:cNvSpPr txBox="1"/>
          <p:nvPr/>
        </p:nvSpPr>
        <p:spPr>
          <a:xfrm>
            <a:off x="2422525" y="2827338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29" name="Google Shape;529;p39"/>
          <p:cNvSpPr/>
          <p:nvPr/>
        </p:nvSpPr>
        <p:spPr>
          <a:xfrm>
            <a:off x="7315200" y="30591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39"/>
          <p:cNvCxnSpPr/>
          <p:nvPr/>
        </p:nvCxnSpPr>
        <p:spPr>
          <a:xfrm>
            <a:off x="6781800" y="3211513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6918325" y="2895600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2" name="Google Shape;532;p39"/>
          <p:cNvSpPr/>
          <p:nvPr/>
        </p:nvSpPr>
        <p:spPr>
          <a:xfrm>
            <a:off x="8077200" y="22098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8077200" y="29718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39"/>
          <p:cNvGrpSpPr/>
          <p:nvPr/>
        </p:nvGrpSpPr>
        <p:grpSpPr>
          <a:xfrm>
            <a:off x="1981200" y="3733800"/>
            <a:ext cx="5715000" cy="2971800"/>
            <a:chOff x="1981200" y="3733800"/>
            <a:chExt cx="5715000" cy="2971800"/>
          </a:xfrm>
        </p:grpSpPr>
        <p:sp>
          <p:nvSpPr>
            <p:cNvPr id="535" name="Google Shape;535;p39"/>
            <p:cNvSpPr/>
            <p:nvPr/>
          </p:nvSpPr>
          <p:spPr>
            <a:xfrm>
              <a:off x="6477000" y="47815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F1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,p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F1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aseline="-2500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400800" y="4724400"/>
              <a:ext cx="1066800" cy="704850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 txBox="1"/>
            <p:nvPr/>
          </p:nvSpPr>
          <p:spPr>
            <a:xfrm rot="5400000">
              <a:off x="6842125" y="5502275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194050" y="4908550"/>
              <a:ext cx="3130550" cy="733425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3200400" y="5697538"/>
              <a:ext cx="669925" cy="74612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0" name="Google Shape;540;p39"/>
            <p:cNvGrpSpPr/>
            <p:nvPr/>
          </p:nvGrpSpPr>
          <p:grpSpPr>
            <a:xfrm>
              <a:off x="2133600" y="4552950"/>
              <a:ext cx="5562600" cy="2152650"/>
              <a:chOff x="1152" y="1536"/>
              <a:chExt cx="2352" cy="1680"/>
            </a:xfrm>
          </p:grpSpPr>
          <p:cxnSp>
            <p:nvCxnSpPr>
              <p:cNvPr id="541" name="Google Shape;541;p39"/>
              <p:cNvCxnSpPr/>
              <p:nvPr/>
            </p:nvCxnSpPr>
            <p:spPr>
              <a:xfrm>
                <a:off x="1152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39"/>
              <p:cNvCxnSpPr/>
              <p:nvPr/>
            </p:nvCxnSpPr>
            <p:spPr>
              <a:xfrm>
                <a:off x="1152" y="153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39"/>
              <p:cNvCxnSpPr/>
              <p:nvPr/>
            </p:nvCxnSpPr>
            <p:spPr>
              <a:xfrm>
                <a:off x="3504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39"/>
              <p:cNvCxnSpPr/>
              <p:nvPr/>
            </p:nvCxnSpPr>
            <p:spPr>
              <a:xfrm>
                <a:off x="1152" y="321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45" name="Google Shape;545;p39"/>
            <p:cNvSpPr txBox="1"/>
            <p:nvPr/>
          </p:nvSpPr>
          <p:spPr>
            <a:xfrm>
              <a:off x="2498725" y="4583113"/>
              <a:ext cx="17399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DFA for L∩M</a:t>
              </a:r>
              <a:endParaRPr b="1" sz="2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6" name="Google Shape;546;p39"/>
            <p:cNvCxnSpPr/>
            <p:nvPr/>
          </p:nvCxnSpPr>
          <p:spPr>
            <a:xfrm>
              <a:off x="1981200" y="569595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7" name="Google Shape;547;p39"/>
            <p:cNvCxnSpPr/>
            <p:nvPr/>
          </p:nvCxnSpPr>
          <p:spPr>
            <a:xfrm>
              <a:off x="4800600" y="5649913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8" name="Google Shape;548;p39"/>
            <p:cNvSpPr txBox="1"/>
            <p:nvPr/>
          </p:nvSpPr>
          <p:spPr>
            <a:xfrm>
              <a:off x="4937125" y="5334000"/>
              <a:ext cx="29686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624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,p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aseline="-2500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3340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,p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aseline="-2500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286000" y="5410200"/>
              <a:ext cx="914400" cy="55245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,p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aseline="-2500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191000" y="3733800"/>
              <a:ext cx="914400" cy="685800"/>
            </a:xfrm>
            <a:prstGeom prst="downArrow">
              <a:avLst>
                <a:gd fmla="val 50000" name="adj1"/>
                <a:gd fmla="val 2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53" name="Google Shape;553;p39"/>
          <p:cNvCxnSpPr>
            <a:stCxn id="496" idx="5"/>
          </p:cNvCxnSpPr>
          <p:nvPr/>
        </p:nvCxnSpPr>
        <p:spPr>
          <a:xfrm>
            <a:off x="1179279" y="3297004"/>
            <a:ext cx="1335000" cy="21129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554" name="Google Shape;554;p39"/>
          <p:cNvCxnSpPr>
            <a:stCxn id="512" idx="4"/>
            <a:endCxn id="551" idx="0"/>
          </p:cNvCxnSpPr>
          <p:nvPr/>
        </p:nvCxnSpPr>
        <p:spPr>
          <a:xfrm flipH="1">
            <a:off x="2743175" y="3409950"/>
            <a:ext cx="2797200" cy="20004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555" name="Google Shape;555;p39"/>
          <p:cNvCxnSpPr/>
          <p:nvPr/>
        </p:nvCxnSpPr>
        <p:spPr>
          <a:xfrm>
            <a:off x="2133600" y="3429000"/>
            <a:ext cx="1981200" cy="19812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556" name="Google Shape;556;p39"/>
          <p:cNvCxnSpPr>
            <a:endCxn id="549" idx="0"/>
          </p:cNvCxnSpPr>
          <p:nvPr/>
        </p:nvCxnSpPr>
        <p:spPr>
          <a:xfrm flipH="1">
            <a:off x="4419600" y="3428850"/>
            <a:ext cx="2057400" cy="19623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557" name="Google Shape;557;p39"/>
          <p:cNvCxnSpPr/>
          <p:nvPr/>
        </p:nvCxnSpPr>
        <p:spPr>
          <a:xfrm>
            <a:off x="3352800" y="3429000"/>
            <a:ext cx="2286000" cy="19050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558" name="Google Shape;558;p39"/>
          <p:cNvCxnSpPr>
            <a:stCxn id="529" idx="3"/>
          </p:cNvCxnSpPr>
          <p:nvPr/>
        </p:nvCxnSpPr>
        <p:spPr>
          <a:xfrm flipH="1">
            <a:off x="5791496" y="3384317"/>
            <a:ext cx="1579500" cy="19494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559" name="Google Shape;559;p39"/>
          <p:cNvCxnSpPr/>
          <p:nvPr/>
        </p:nvCxnSpPr>
        <p:spPr>
          <a:xfrm>
            <a:off x="4114800" y="2590800"/>
            <a:ext cx="2667000" cy="20574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560" name="Google Shape;560;p39"/>
          <p:cNvCxnSpPr>
            <a:stCxn id="532" idx="3"/>
            <a:endCxn id="536" idx="0"/>
          </p:cNvCxnSpPr>
          <p:nvPr/>
        </p:nvCxnSpPr>
        <p:spPr>
          <a:xfrm flipH="1">
            <a:off x="6934315" y="2665085"/>
            <a:ext cx="1221000" cy="20592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40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set difference</a:t>
            </a:r>
            <a:endParaRPr/>
          </a:p>
        </p:txBody>
      </p:sp>
      <p:sp>
        <p:nvSpPr>
          <p:cNvPr id="570" name="Google Shape;570;p4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We observe: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L - M = L ∩ M </a:t>
            </a:r>
            <a:endParaRPr/>
          </a:p>
          <a:p>
            <a:pPr indent="-220980" lvl="0" marL="342900" rtl="0" algn="l"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Therefore, L - M is also regular</a:t>
            </a:r>
            <a:endParaRPr/>
          </a:p>
        </p:txBody>
      </p:sp>
      <p:cxnSp>
        <p:nvCxnSpPr>
          <p:cNvPr id="571" name="Google Shape;571;p40"/>
          <p:cNvCxnSpPr/>
          <p:nvPr/>
        </p:nvCxnSpPr>
        <p:spPr>
          <a:xfrm>
            <a:off x="3886200" y="2667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40"/>
          <p:cNvSpPr/>
          <p:nvPr/>
        </p:nvSpPr>
        <p:spPr>
          <a:xfrm>
            <a:off x="4648200" y="1905000"/>
            <a:ext cx="3200400" cy="38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38700" y="224144"/>
                </a:lnTo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under intersection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5257800" y="2362200"/>
            <a:ext cx="26670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5600" y="72856"/>
                </a:lnTo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under complementation</a:t>
            </a:r>
            <a:endParaRPr/>
          </a:p>
        </p:txBody>
      </p:sp>
      <p:cxnSp>
        <p:nvCxnSpPr>
          <p:cNvPr id="574" name="Google Shape;574;p40"/>
          <p:cNvCxnSpPr/>
          <p:nvPr/>
        </p:nvCxnSpPr>
        <p:spPr>
          <a:xfrm rot="-5400000">
            <a:off x="1905000" y="3276600"/>
            <a:ext cx="685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41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reversal</a:t>
            </a:r>
            <a:endParaRPr/>
          </a:p>
        </p:txBody>
      </p:sp>
      <p:sp>
        <p:nvSpPr>
          <p:cNvPr id="584" name="Google Shape;584;p4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Reversal of a string w is denoted by w</a:t>
            </a:r>
            <a:r>
              <a:rPr baseline="30000" lang="en-US"/>
              <a:t>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E.g., w=00111, w</a:t>
            </a:r>
            <a:r>
              <a:rPr baseline="30000" lang="en-US"/>
              <a:t>R</a:t>
            </a:r>
            <a:r>
              <a:rPr lang="en-US"/>
              <a:t>=11100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u="sng"/>
              <a:t>Reversal of a language: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L</a:t>
            </a:r>
            <a:r>
              <a:rPr baseline="30000" lang="en-US"/>
              <a:t>R</a:t>
            </a:r>
            <a:r>
              <a:rPr lang="en-US"/>
              <a:t> = The language generated by reversing </a:t>
            </a:r>
            <a:r>
              <a:rPr lang="en-US" u="sng"/>
              <a:t>all</a:t>
            </a:r>
            <a:r>
              <a:rPr lang="en-US"/>
              <a:t> strings in L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 u="sng"/>
              <a:t>Theorem:</a:t>
            </a:r>
            <a:r>
              <a:rPr lang="en-US"/>
              <a:t> If L is regular then L</a:t>
            </a:r>
            <a:r>
              <a:rPr baseline="30000" lang="en-US"/>
              <a:t>R</a:t>
            </a:r>
            <a:r>
              <a:rPr lang="en-US"/>
              <a:t> is also regular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languages are </a:t>
            </a:r>
            <a:r>
              <a:rPr i="1" lang="en-US"/>
              <a:t>not </a:t>
            </a:r>
            <a:r>
              <a:rPr lang="en-US"/>
              <a:t>regular</a:t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When is a language is regular? </a:t>
            </a:r>
            <a:br>
              <a:rPr lang="en-US" sz="2800"/>
            </a:br>
            <a:r>
              <a:rPr lang="en-US" sz="2800"/>
              <a:t>if we are able to construct one of the following: </a:t>
            </a:r>
            <a:r>
              <a:rPr lang="en-US" sz="2400"/>
              <a:t>DFA </a:t>
            </a:r>
            <a:r>
              <a:rPr i="1" lang="en-US" sz="2400"/>
              <a:t>or</a:t>
            </a:r>
            <a:r>
              <a:rPr lang="en-US" sz="2400"/>
              <a:t> NFA </a:t>
            </a:r>
            <a:r>
              <a:rPr i="1" lang="en-US" sz="2400"/>
              <a:t>or</a:t>
            </a:r>
            <a:r>
              <a:rPr lang="en-US" sz="2400"/>
              <a:t> </a:t>
            </a:r>
            <a:r>
              <a:rPr lang="en-US"/>
              <a:t>ε</a:t>
            </a:r>
            <a:r>
              <a:rPr lang="en-US" sz="2400"/>
              <a:t> -NFA </a:t>
            </a:r>
            <a:r>
              <a:rPr i="1" lang="en-US" sz="2400"/>
              <a:t>or</a:t>
            </a:r>
            <a:r>
              <a:rPr lang="en-US" sz="2400"/>
              <a:t> regular expression</a:t>
            </a:r>
            <a:endParaRPr/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When is it not?</a:t>
            </a:r>
            <a:br>
              <a:rPr lang="en-US"/>
            </a:br>
            <a:r>
              <a:rPr lang="en-US" sz="2800"/>
              <a:t>If we can show that no FA can be built for a language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3" name="Google Shape;593;p42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ε </a:t>
            </a:r>
            <a:r>
              <a:rPr lang="en-US"/>
              <a:t>-NFA Construction for L</a:t>
            </a:r>
            <a:r>
              <a:rPr baseline="30000" lang="en-US"/>
              <a:t>R</a:t>
            </a:r>
            <a:endParaRPr/>
          </a:p>
        </p:txBody>
      </p:sp>
      <p:sp>
        <p:nvSpPr>
          <p:cNvPr id="594" name="Google Shape;594;p42"/>
          <p:cNvSpPr/>
          <p:nvPr/>
        </p:nvSpPr>
        <p:spPr>
          <a:xfrm>
            <a:off x="25908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2"/>
          <p:cNvSpPr/>
          <p:nvPr/>
        </p:nvSpPr>
        <p:spPr>
          <a:xfrm>
            <a:off x="5410200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2"/>
          <p:cNvSpPr/>
          <p:nvPr/>
        </p:nvSpPr>
        <p:spPr>
          <a:xfrm>
            <a:off x="5334000" y="2895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2"/>
          <p:cNvSpPr/>
          <p:nvPr/>
        </p:nvSpPr>
        <p:spPr>
          <a:xfrm>
            <a:off x="54102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2"/>
          <p:cNvSpPr/>
          <p:nvPr/>
        </p:nvSpPr>
        <p:spPr>
          <a:xfrm>
            <a:off x="54102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Fk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2"/>
          <p:cNvSpPr/>
          <p:nvPr/>
        </p:nvSpPr>
        <p:spPr>
          <a:xfrm>
            <a:off x="5334000" y="3657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2"/>
          <p:cNvSpPr/>
          <p:nvPr/>
        </p:nvSpPr>
        <p:spPr>
          <a:xfrm>
            <a:off x="5334000" y="4800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 rot="5400000">
            <a:off x="5394325" y="425132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02" name="Google Shape;602;p42"/>
          <p:cNvSpPr/>
          <p:nvPr/>
        </p:nvSpPr>
        <p:spPr>
          <a:xfrm>
            <a:off x="2965450" y="3098800"/>
            <a:ext cx="2333625" cy="733425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2"/>
          <p:cNvSpPr/>
          <p:nvPr/>
        </p:nvSpPr>
        <p:spPr>
          <a:xfrm flipH="1" rot="10800000">
            <a:off x="2895600" y="4114800"/>
            <a:ext cx="2362200" cy="914400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2"/>
          <p:cNvSpPr/>
          <p:nvPr/>
        </p:nvSpPr>
        <p:spPr>
          <a:xfrm>
            <a:off x="36576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2"/>
          <p:cNvSpPr/>
          <p:nvPr/>
        </p:nvSpPr>
        <p:spPr>
          <a:xfrm>
            <a:off x="44196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" name="Google Shape;606;p42"/>
          <p:cNvCxnSpPr/>
          <p:nvPr/>
        </p:nvCxnSpPr>
        <p:spPr>
          <a:xfrm>
            <a:off x="4038600" y="3886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42"/>
          <p:cNvSpPr txBox="1"/>
          <p:nvPr/>
        </p:nvSpPr>
        <p:spPr>
          <a:xfrm>
            <a:off x="4098925" y="3657600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42"/>
          <p:cNvGrpSpPr/>
          <p:nvPr/>
        </p:nvGrpSpPr>
        <p:grpSpPr>
          <a:xfrm>
            <a:off x="2286000" y="2743200"/>
            <a:ext cx="3733800" cy="2667000"/>
            <a:chOff x="1152" y="1536"/>
            <a:chExt cx="2352" cy="1680"/>
          </a:xfrm>
        </p:grpSpPr>
        <p:cxnSp>
          <p:nvCxnSpPr>
            <p:cNvPr id="609" name="Google Shape;609;p42"/>
            <p:cNvCxnSpPr/>
            <p:nvPr/>
          </p:nvCxnSpPr>
          <p:spPr>
            <a:xfrm>
              <a:off x="1152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2"/>
            <p:cNvCxnSpPr/>
            <p:nvPr/>
          </p:nvCxnSpPr>
          <p:spPr>
            <a:xfrm>
              <a:off x="1152" y="153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2"/>
            <p:cNvCxnSpPr/>
            <p:nvPr/>
          </p:nvCxnSpPr>
          <p:spPr>
            <a:xfrm>
              <a:off x="3504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2"/>
            <p:cNvCxnSpPr/>
            <p:nvPr/>
          </p:nvCxnSpPr>
          <p:spPr>
            <a:xfrm>
              <a:off x="1152" y="321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613" name="Google Shape;613;p42"/>
          <p:cNvSpPr txBox="1"/>
          <p:nvPr/>
        </p:nvSpPr>
        <p:spPr>
          <a:xfrm>
            <a:off x="2270125" y="2762250"/>
            <a:ext cx="12715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DFA for 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" name="Google Shape;614;p42"/>
          <p:cNvCxnSpPr/>
          <p:nvPr/>
        </p:nvCxnSpPr>
        <p:spPr>
          <a:xfrm>
            <a:off x="2286000" y="3886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5" name="Google Shape;615;p42"/>
          <p:cNvGrpSpPr/>
          <p:nvPr/>
        </p:nvGrpSpPr>
        <p:grpSpPr>
          <a:xfrm>
            <a:off x="2057400" y="2068513"/>
            <a:ext cx="5999163" cy="3494087"/>
            <a:chOff x="1296" y="1303"/>
            <a:chExt cx="3779" cy="2201"/>
          </a:xfrm>
        </p:grpSpPr>
        <p:grpSp>
          <p:nvGrpSpPr>
            <p:cNvPr id="616" name="Google Shape;616;p42"/>
            <p:cNvGrpSpPr/>
            <p:nvPr/>
          </p:nvGrpSpPr>
          <p:grpSpPr>
            <a:xfrm>
              <a:off x="1296" y="1536"/>
              <a:ext cx="3216" cy="1968"/>
              <a:chOff x="1296" y="1536"/>
              <a:chExt cx="3216" cy="1968"/>
            </a:xfrm>
          </p:grpSpPr>
          <p:cxnSp>
            <p:nvCxnSpPr>
              <p:cNvPr id="617" name="Google Shape;617;p42"/>
              <p:cNvCxnSpPr/>
              <p:nvPr/>
            </p:nvCxnSpPr>
            <p:spPr>
              <a:xfrm>
                <a:off x="1296" y="1536"/>
                <a:ext cx="0" cy="196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42"/>
              <p:cNvCxnSpPr/>
              <p:nvPr/>
            </p:nvCxnSpPr>
            <p:spPr>
              <a:xfrm>
                <a:off x="1296" y="1536"/>
                <a:ext cx="32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42"/>
              <p:cNvCxnSpPr/>
              <p:nvPr/>
            </p:nvCxnSpPr>
            <p:spPr>
              <a:xfrm>
                <a:off x="4512" y="1536"/>
                <a:ext cx="0" cy="196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42"/>
              <p:cNvCxnSpPr/>
              <p:nvPr/>
            </p:nvCxnSpPr>
            <p:spPr>
              <a:xfrm>
                <a:off x="1296" y="3504"/>
                <a:ext cx="32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21" name="Google Shape;621;p42"/>
            <p:cNvSpPr txBox="1"/>
            <p:nvPr/>
          </p:nvSpPr>
          <p:spPr>
            <a:xfrm>
              <a:off x="3711" y="1303"/>
              <a:ext cx="136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New ε-NFA for L</a:t>
              </a:r>
              <a:r>
                <a:rPr baseline="30000"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2" name="Google Shape;622;p42"/>
          <p:cNvSpPr txBox="1"/>
          <p:nvPr/>
        </p:nvSpPr>
        <p:spPr>
          <a:xfrm>
            <a:off x="7315200" y="3657600"/>
            <a:ext cx="12573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start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623" name="Google Shape;623;p42"/>
          <p:cNvSpPr/>
          <p:nvPr/>
        </p:nvSpPr>
        <p:spPr>
          <a:xfrm>
            <a:off x="4038600" y="4038600"/>
            <a:ext cx="381000" cy="76200"/>
          </a:xfrm>
          <a:custGeom>
            <a:rect b="b" l="l" r="r" t="t"/>
            <a:pathLst>
              <a:path extrusionOk="0" h="48" w="240">
                <a:moveTo>
                  <a:pt x="240" y="0"/>
                </a:moveTo>
                <a:cubicBezTo>
                  <a:pt x="188" y="24"/>
                  <a:pt x="136" y="48"/>
                  <a:pt x="96" y="48"/>
                </a:cubicBezTo>
                <a:cubicBezTo>
                  <a:pt x="56" y="48"/>
                  <a:pt x="28" y="24"/>
                  <a:pt x="0" y="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2514600" y="3657600"/>
            <a:ext cx="533400" cy="533400"/>
          </a:xfrm>
          <a:prstGeom prst="ellipse">
            <a:avLst/>
          </a:prstGeom>
          <a:solidFill>
            <a:srgbClr val="FFCC99">
              <a:alpha val="9803"/>
            </a:srgbClr>
          </a:solidFill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Google Shape;625;p42"/>
          <p:cNvGrpSpPr/>
          <p:nvPr/>
        </p:nvGrpSpPr>
        <p:grpSpPr>
          <a:xfrm>
            <a:off x="5867400" y="3151188"/>
            <a:ext cx="1524000" cy="1801812"/>
            <a:chOff x="5867400" y="3151188"/>
            <a:chExt cx="1524000" cy="1801812"/>
          </a:xfrm>
        </p:grpSpPr>
        <p:sp>
          <p:nvSpPr>
            <p:cNvPr id="626" name="Google Shape;626;p42"/>
            <p:cNvSpPr/>
            <p:nvPr/>
          </p:nvSpPr>
          <p:spPr>
            <a:xfrm>
              <a:off x="6553200" y="3733800"/>
              <a:ext cx="381000" cy="381000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q’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7" name="Google Shape;627;p42"/>
            <p:cNvCxnSpPr/>
            <p:nvPr/>
          </p:nvCxnSpPr>
          <p:spPr>
            <a:xfrm rot="10800000">
              <a:off x="5867400" y="3200400"/>
              <a:ext cx="762000" cy="60960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8" name="Google Shape;628;p42"/>
            <p:cNvCxnSpPr/>
            <p:nvPr/>
          </p:nvCxnSpPr>
          <p:spPr>
            <a:xfrm rot="10800000">
              <a:off x="5867400" y="3886200"/>
              <a:ext cx="685800" cy="7620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9" name="Google Shape;629;p42"/>
            <p:cNvCxnSpPr/>
            <p:nvPr/>
          </p:nvCxnSpPr>
          <p:spPr>
            <a:xfrm flipH="1">
              <a:off x="5867400" y="4038600"/>
              <a:ext cx="762000" cy="91440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0" name="Google Shape;630;p42"/>
            <p:cNvCxnSpPr/>
            <p:nvPr/>
          </p:nvCxnSpPr>
          <p:spPr>
            <a:xfrm rot="10800000">
              <a:off x="6934200" y="38862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1" name="Google Shape;631;p42"/>
            <p:cNvSpPr txBox="1"/>
            <p:nvPr/>
          </p:nvSpPr>
          <p:spPr>
            <a:xfrm>
              <a:off x="6172200" y="3151188"/>
              <a:ext cx="2952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2"/>
            <p:cNvSpPr txBox="1"/>
            <p:nvPr/>
          </p:nvSpPr>
          <p:spPr>
            <a:xfrm>
              <a:off x="6096000" y="3668713"/>
              <a:ext cx="2952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633" name="Google Shape;633;p42"/>
            <p:cNvSpPr txBox="1"/>
            <p:nvPr/>
          </p:nvSpPr>
          <p:spPr>
            <a:xfrm>
              <a:off x="6096000" y="4202113"/>
              <a:ext cx="2952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sp>
        <p:nvSpPr>
          <p:cNvPr id="634" name="Google Shape;634;p42"/>
          <p:cNvSpPr txBox="1"/>
          <p:nvPr/>
        </p:nvSpPr>
        <p:spPr>
          <a:xfrm>
            <a:off x="304800" y="4267200"/>
            <a:ext cx="2036763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start state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only new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state</a:t>
            </a:r>
            <a:endParaRPr/>
          </a:p>
        </p:txBody>
      </p:sp>
      <p:sp>
        <p:nvSpPr>
          <p:cNvPr id="635" name="Google Shape;635;p42"/>
          <p:cNvSpPr txBox="1"/>
          <p:nvPr/>
        </p:nvSpPr>
        <p:spPr>
          <a:xfrm>
            <a:off x="3108325" y="5657850"/>
            <a:ext cx="2682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all transitions</a:t>
            </a:r>
            <a:endParaRPr/>
          </a:p>
        </p:txBody>
      </p:sp>
      <p:cxnSp>
        <p:nvCxnSpPr>
          <p:cNvPr id="636" name="Google Shape;636;p42"/>
          <p:cNvCxnSpPr/>
          <p:nvPr/>
        </p:nvCxnSpPr>
        <p:spPr>
          <a:xfrm flipH="1">
            <a:off x="3962400" y="4114800"/>
            <a:ext cx="3048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637" name="Google Shape;637;p42"/>
          <p:cNvGrpSpPr/>
          <p:nvPr/>
        </p:nvGrpSpPr>
        <p:grpSpPr>
          <a:xfrm>
            <a:off x="5013325" y="3352800"/>
            <a:ext cx="3913188" cy="3511550"/>
            <a:chOff x="3158" y="2112"/>
            <a:chExt cx="2465" cy="2212"/>
          </a:xfrm>
        </p:grpSpPr>
        <p:sp>
          <p:nvSpPr>
            <p:cNvPr id="638" name="Google Shape;638;p42"/>
            <p:cNvSpPr txBox="1"/>
            <p:nvPr/>
          </p:nvSpPr>
          <p:spPr>
            <a:xfrm>
              <a:off x="3158" y="3878"/>
              <a:ext cx="2465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Convert the old set of final states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into </a:t>
              </a:r>
              <a:r>
                <a:rPr lang="en-US" sz="2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non-final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states </a:t>
              </a:r>
              <a:endParaRPr/>
            </a:p>
          </p:txBody>
        </p:sp>
        <p:cxnSp>
          <p:nvCxnSpPr>
            <p:cNvPr id="639" name="Google Shape;639;p42"/>
            <p:cNvCxnSpPr/>
            <p:nvPr/>
          </p:nvCxnSpPr>
          <p:spPr>
            <a:xfrm>
              <a:off x="3600" y="2640"/>
              <a:ext cx="528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640" name="Google Shape;640;p42"/>
            <p:cNvCxnSpPr/>
            <p:nvPr/>
          </p:nvCxnSpPr>
          <p:spPr>
            <a:xfrm>
              <a:off x="3648" y="2112"/>
              <a:ext cx="576" cy="17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641" name="Google Shape;641;p42"/>
            <p:cNvCxnSpPr/>
            <p:nvPr/>
          </p:nvCxnSpPr>
          <p:spPr>
            <a:xfrm>
              <a:off x="3504" y="3360"/>
              <a:ext cx="48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642" name="Google Shape;642;p42"/>
          <p:cNvSpPr/>
          <p:nvPr/>
        </p:nvSpPr>
        <p:spPr>
          <a:xfrm>
            <a:off x="4800600" y="3916363"/>
            <a:ext cx="522288" cy="23812"/>
          </a:xfrm>
          <a:custGeom>
            <a:rect b="b" l="l" r="r" t="t"/>
            <a:pathLst>
              <a:path extrusionOk="0" h="24047" w="522514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2"/>
          <p:cNvSpPr/>
          <p:nvPr/>
        </p:nvSpPr>
        <p:spPr>
          <a:xfrm>
            <a:off x="3048000" y="3863975"/>
            <a:ext cx="598488" cy="46038"/>
          </a:xfrm>
          <a:custGeom>
            <a:rect b="b" l="l" r="r" t="t"/>
            <a:pathLst>
              <a:path extrusionOk="0" h="24047" w="522514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2"/>
          <p:cNvSpPr txBox="1"/>
          <p:nvPr/>
        </p:nvSpPr>
        <p:spPr>
          <a:xfrm>
            <a:off x="152400" y="5715000"/>
            <a:ext cx="2689225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to do if q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of the final states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input DFA? </a:t>
            </a:r>
            <a:endParaRPr/>
          </a:p>
        </p:txBody>
      </p:sp>
      <p:cxnSp>
        <p:nvCxnSpPr>
          <p:cNvPr id="645" name="Google Shape;645;p42"/>
          <p:cNvCxnSpPr/>
          <p:nvPr/>
        </p:nvCxnSpPr>
        <p:spPr>
          <a:xfrm flipH="1">
            <a:off x="1828800" y="40386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43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L is regular, L</a:t>
            </a:r>
            <a:r>
              <a:rPr baseline="30000" lang="en-US" sz="3600"/>
              <a:t>R</a:t>
            </a:r>
            <a:r>
              <a:rPr lang="en-US" sz="3600"/>
              <a:t> is regular (proof using regular expressions)</a:t>
            </a:r>
            <a:endParaRPr/>
          </a:p>
        </p:txBody>
      </p:sp>
      <p:sp>
        <p:nvSpPr>
          <p:cNvPr id="655" name="Google Shape;655;p4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Let E be a regular expression for L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Given E, how to build E</a:t>
            </a:r>
            <a:r>
              <a:rPr baseline="30000" lang="en-US" sz="2400"/>
              <a:t>R</a:t>
            </a:r>
            <a:r>
              <a:rPr lang="en-US" sz="2400"/>
              <a:t>?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Basis:</a:t>
            </a:r>
            <a:r>
              <a:rPr lang="en-US" sz="2400"/>
              <a:t> If E= ε, Ø, or a, then E</a:t>
            </a:r>
            <a:r>
              <a:rPr baseline="30000" lang="en-US" sz="2400"/>
              <a:t>R</a:t>
            </a:r>
            <a:r>
              <a:rPr lang="en-US" sz="2400"/>
              <a:t>=E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Induction:</a:t>
            </a:r>
            <a:r>
              <a:rPr lang="en-US" sz="2400"/>
              <a:t> Every part of E (refer to the part as “F”) can be in only </a:t>
            </a:r>
            <a:r>
              <a:rPr i="1" lang="en-US" sz="2400"/>
              <a:t>one</a:t>
            </a:r>
            <a:r>
              <a:rPr lang="en-US" sz="2400"/>
              <a:t> of the three following forms: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Font typeface="Arial"/>
              <a:buAutoNum type="arabicPeriod"/>
            </a:pPr>
            <a:r>
              <a:rPr lang="en-US" sz="2200"/>
              <a:t>F = F</a:t>
            </a:r>
            <a:r>
              <a:rPr baseline="-25000" lang="en-US" sz="2200"/>
              <a:t>1</a:t>
            </a:r>
            <a:r>
              <a:rPr lang="en-US" sz="2200"/>
              <a:t>+F</a:t>
            </a:r>
            <a:r>
              <a:rPr baseline="-25000" lang="en-US" sz="2200"/>
              <a:t>2</a:t>
            </a:r>
            <a:r>
              <a:rPr lang="en-US" sz="2200"/>
              <a:t>	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Char char="■"/>
            </a:pPr>
            <a:r>
              <a:rPr lang="en-US" sz="2200"/>
              <a:t>F</a:t>
            </a:r>
            <a:r>
              <a:rPr baseline="30000" lang="en-US" sz="2200"/>
              <a:t>R</a:t>
            </a:r>
            <a:r>
              <a:rPr lang="en-US" sz="2200"/>
              <a:t> = F</a:t>
            </a:r>
            <a:r>
              <a:rPr baseline="-25000" lang="en-US" sz="2200"/>
              <a:t>1</a:t>
            </a:r>
            <a:r>
              <a:rPr baseline="30000" lang="en-US" sz="2200"/>
              <a:t>R</a:t>
            </a:r>
            <a:r>
              <a:rPr lang="en-US" sz="2200"/>
              <a:t>+F</a:t>
            </a:r>
            <a:r>
              <a:rPr baseline="-25000" lang="en-US" sz="2200"/>
              <a:t>2</a:t>
            </a:r>
            <a:r>
              <a:rPr baseline="30000" lang="en-US" sz="2200"/>
              <a:t>R</a:t>
            </a:r>
            <a:endParaRPr sz="2200"/>
          </a:p>
          <a:p>
            <a:pPr indent="-533400" lvl="1" marL="990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Font typeface="Arial"/>
              <a:buAutoNum type="arabicPeriod"/>
            </a:pPr>
            <a:r>
              <a:rPr lang="en-US" sz="2200"/>
              <a:t>F = F</a:t>
            </a:r>
            <a:r>
              <a:rPr baseline="-25000" lang="en-US" sz="2200"/>
              <a:t>1</a:t>
            </a:r>
            <a:r>
              <a:rPr lang="en-US" sz="2200"/>
              <a:t>F</a:t>
            </a:r>
            <a:r>
              <a:rPr baseline="-25000" lang="en-US" sz="2200"/>
              <a:t>2</a:t>
            </a:r>
            <a:endParaRPr sz="2200"/>
          </a:p>
          <a:p>
            <a:pPr indent="-457200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Char char="■"/>
            </a:pPr>
            <a:r>
              <a:rPr lang="en-US" sz="2200"/>
              <a:t>F</a:t>
            </a:r>
            <a:r>
              <a:rPr baseline="30000" lang="en-US" sz="2200"/>
              <a:t>R</a:t>
            </a:r>
            <a:r>
              <a:rPr lang="en-US" sz="2200"/>
              <a:t> = F</a:t>
            </a:r>
            <a:r>
              <a:rPr baseline="-25000" lang="en-US" sz="2200"/>
              <a:t>2</a:t>
            </a:r>
            <a:r>
              <a:rPr baseline="30000" lang="en-US" sz="2200"/>
              <a:t>R</a:t>
            </a:r>
            <a:r>
              <a:rPr lang="en-US" sz="2200"/>
              <a:t>F</a:t>
            </a:r>
            <a:r>
              <a:rPr baseline="-25000" lang="en-US" sz="2200"/>
              <a:t>1</a:t>
            </a:r>
            <a:r>
              <a:rPr baseline="30000" lang="en-US" sz="2200"/>
              <a:t>R</a:t>
            </a:r>
            <a:endParaRPr sz="2200"/>
          </a:p>
          <a:p>
            <a:pPr indent="-533400" lvl="1" marL="990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Font typeface="Arial"/>
              <a:buAutoNum type="arabicPeriod"/>
            </a:pPr>
            <a:r>
              <a:rPr lang="en-US" sz="2200"/>
              <a:t>F = (F</a:t>
            </a:r>
            <a:r>
              <a:rPr baseline="-25000" lang="en-US" sz="2200"/>
              <a:t>1</a:t>
            </a:r>
            <a:r>
              <a:rPr lang="en-US" sz="2200"/>
              <a:t>)*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Char char="■"/>
            </a:pPr>
            <a:r>
              <a:rPr lang="en-US" sz="2200"/>
              <a:t>(F</a:t>
            </a:r>
            <a:r>
              <a:rPr baseline="30000" lang="en-US" sz="2200"/>
              <a:t>R</a:t>
            </a:r>
            <a:r>
              <a:rPr lang="en-US" sz="2200"/>
              <a:t>)* = (F</a:t>
            </a:r>
            <a:r>
              <a:rPr baseline="-25000" lang="en-US" sz="2200"/>
              <a:t>1</a:t>
            </a:r>
            <a:r>
              <a:rPr baseline="30000" lang="en-US" sz="2200"/>
              <a:t>R</a:t>
            </a:r>
            <a:r>
              <a:rPr lang="en-US" sz="2200"/>
              <a:t>)*</a:t>
            </a:r>
            <a:endParaRPr baseline="30000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4" name="Google Shape;664;p44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Homomorphisms</a:t>
            </a:r>
            <a:endParaRPr/>
          </a:p>
        </p:txBody>
      </p:sp>
      <p:sp>
        <p:nvSpPr>
          <p:cNvPr id="665" name="Google Shape;665;p4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Substitute each </a:t>
            </a:r>
            <a:r>
              <a:rPr lang="en-US" sz="2800" u="sng"/>
              <a:t>symbol</a:t>
            </a:r>
            <a:r>
              <a:rPr lang="en-US" sz="2800"/>
              <a:t> in ∑ (main alphabet) by a corresponding </a:t>
            </a:r>
            <a:r>
              <a:rPr lang="en-US" sz="2800" u="sng"/>
              <a:t>string</a:t>
            </a:r>
            <a:r>
              <a:rPr lang="en-US" sz="2800"/>
              <a:t> in T (another alphabet)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h: ∑---&gt;T*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 u="sng"/>
              <a:t>Example</a:t>
            </a:r>
            <a:r>
              <a:rPr lang="en-US" sz="2800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Let ∑={0,1} and T={a,b}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Let a homomorphic function h on ∑ be: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 h(0)=ab, h(1)=</a:t>
            </a:r>
            <a:r>
              <a:rPr lang="en-US" sz="1800"/>
              <a:t>ε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If w=10110, then h(w) = εabεεab = abab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In general,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h(w) = h(a</a:t>
            </a:r>
            <a:r>
              <a:rPr baseline="-25000" lang="en-US" sz="2400"/>
              <a:t>1</a:t>
            </a:r>
            <a:r>
              <a:rPr lang="en-US" sz="2400"/>
              <a:t>) h(a</a:t>
            </a:r>
            <a:r>
              <a:rPr baseline="-25000" lang="en-US" sz="2400"/>
              <a:t>2</a:t>
            </a:r>
            <a:r>
              <a:rPr lang="en-US" sz="2400"/>
              <a:t>)… h(a</a:t>
            </a:r>
            <a:r>
              <a:rPr baseline="-25000" lang="en-US" sz="2400"/>
              <a:t>n</a:t>
            </a:r>
            <a:r>
              <a:rPr lang="en-US" sz="2400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4" name="Google Shape;674;p45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RLs are closed under homomorphisms</a:t>
            </a:r>
            <a:endParaRPr/>
          </a:p>
        </p:txBody>
      </p:sp>
      <p:sp>
        <p:nvSpPr>
          <p:cNvPr id="675" name="Google Shape;675;p45"/>
          <p:cNvSpPr txBox="1"/>
          <p:nvPr>
            <p:ph idx="1" type="body"/>
          </p:nvPr>
        </p:nvSpPr>
        <p:spPr>
          <a:xfrm>
            <a:off x="1182688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Theorem: </a:t>
            </a:r>
            <a:r>
              <a:rPr lang="en-US" sz="2400"/>
              <a:t>If L is regular, then so is h(L)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Proof:</a:t>
            </a:r>
            <a:r>
              <a:rPr lang="en-US" sz="2400"/>
              <a:t> If E is a RE for L, then show L(h(E)) = h(L(E))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Basis:</a:t>
            </a:r>
            <a:r>
              <a:rPr lang="en-US" sz="2400"/>
              <a:t> If E= ε, Ø, or a, then the claim holds.</a:t>
            </a:r>
            <a:endParaRPr sz="2400"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Induction:</a:t>
            </a:r>
            <a:r>
              <a:rPr lang="en-US" sz="2400"/>
              <a:t> There are three forms of 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/>
              <a:t>E = E</a:t>
            </a:r>
            <a:r>
              <a:rPr baseline="-25000" lang="en-US" sz="2000"/>
              <a:t>1</a:t>
            </a:r>
            <a:r>
              <a:rPr lang="en-US" sz="2000"/>
              <a:t>+E</a:t>
            </a:r>
            <a:r>
              <a:rPr baseline="-25000" lang="en-US" sz="2000"/>
              <a:t>2</a:t>
            </a:r>
            <a:r>
              <a:rPr lang="en-US" sz="2000"/>
              <a:t>	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L(h(E)) = L(h(E</a:t>
            </a:r>
            <a:r>
              <a:rPr baseline="-25000" lang="en-US" sz="1800"/>
              <a:t>1</a:t>
            </a:r>
            <a:r>
              <a:rPr lang="en-US" sz="1800"/>
              <a:t>) + h(E</a:t>
            </a:r>
            <a:r>
              <a:rPr baseline="-25000" lang="en-US" sz="1800"/>
              <a:t>2</a:t>
            </a:r>
            <a:r>
              <a:rPr lang="en-US" sz="1800"/>
              <a:t>)) = L(h(E</a:t>
            </a:r>
            <a:r>
              <a:rPr baseline="-25000" lang="en-US" sz="1800"/>
              <a:t>1</a:t>
            </a:r>
            <a:r>
              <a:rPr lang="en-US" sz="1800"/>
              <a:t>)) U L(h(E</a:t>
            </a:r>
            <a:r>
              <a:rPr baseline="-25000" lang="en-US" sz="1800"/>
              <a:t>2</a:t>
            </a:r>
            <a:r>
              <a:rPr lang="en-US" sz="1800"/>
              <a:t>)) ----- (1)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h(L(E)) = h(L(E</a:t>
            </a:r>
            <a:r>
              <a:rPr baseline="-25000" lang="en-US" sz="1800"/>
              <a:t>1</a:t>
            </a:r>
            <a:r>
              <a:rPr lang="en-US" sz="1800"/>
              <a:t>) + L(E</a:t>
            </a:r>
            <a:r>
              <a:rPr baseline="-25000" lang="en-US" sz="1800"/>
              <a:t>2</a:t>
            </a:r>
            <a:r>
              <a:rPr lang="en-US" sz="1800"/>
              <a:t>)) = h(L(E</a:t>
            </a:r>
            <a:r>
              <a:rPr baseline="-25000" lang="en-US" sz="1800"/>
              <a:t>1</a:t>
            </a:r>
            <a:r>
              <a:rPr lang="en-US" sz="1800"/>
              <a:t>)) U h(L(E</a:t>
            </a:r>
            <a:r>
              <a:rPr baseline="-25000" lang="en-US" sz="1800"/>
              <a:t>2</a:t>
            </a:r>
            <a:r>
              <a:rPr lang="en-US" sz="1800"/>
              <a:t>)) ----- (2)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By inductive hypothesis, L(h(E</a:t>
            </a:r>
            <a:r>
              <a:rPr baseline="-25000" lang="en-US" sz="1800"/>
              <a:t>1</a:t>
            </a:r>
            <a:r>
              <a:rPr lang="en-US" sz="1800"/>
              <a:t>))= h(L(E</a:t>
            </a:r>
            <a:r>
              <a:rPr baseline="-25000" lang="en-US" sz="1800"/>
              <a:t>1</a:t>
            </a:r>
            <a:r>
              <a:rPr lang="en-US" sz="1800"/>
              <a:t>)) and L(h(E</a:t>
            </a:r>
            <a:r>
              <a:rPr baseline="-25000" lang="en-US" sz="1800"/>
              <a:t>2</a:t>
            </a:r>
            <a:r>
              <a:rPr lang="en-US" sz="1800"/>
              <a:t>))= h(L(E</a:t>
            </a:r>
            <a:r>
              <a:rPr baseline="-25000" lang="en-US" sz="1800"/>
              <a:t>2</a:t>
            </a:r>
            <a:r>
              <a:rPr lang="en-US" sz="1800"/>
              <a:t>)) 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Therefore, L(h(E)= h(L(E)</a:t>
            </a:r>
            <a:endParaRPr sz="2000"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/>
              <a:t>E = E</a:t>
            </a:r>
            <a:r>
              <a:rPr baseline="-25000" lang="en-US" sz="2000"/>
              <a:t>1</a:t>
            </a:r>
            <a:r>
              <a:rPr lang="en-US" sz="2000"/>
              <a:t>E</a:t>
            </a:r>
            <a:r>
              <a:rPr baseline="-25000" lang="en-US" sz="2000"/>
              <a:t>2</a:t>
            </a:r>
            <a:endParaRPr sz="2000"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/>
              <a:t>E = (E</a:t>
            </a:r>
            <a:r>
              <a:rPr baseline="-25000" lang="en-US" sz="2000"/>
              <a:t>1</a:t>
            </a:r>
            <a:r>
              <a:rPr lang="en-US" sz="2000"/>
              <a:t>)*</a:t>
            </a:r>
            <a:endParaRPr/>
          </a:p>
        </p:txBody>
      </p:sp>
      <p:sp>
        <p:nvSpPr>
          <p:cNvPr id="676" name="Google Shape;676;p45"/>
          <p:cNvSpPr txBox="1"/>
          <p:nvPr/>
        </p:nvSpPr>
        <p:spPr>
          <a:xfrm>
            <a:off x="3733800" y="5562600"/>
            <a:ext cx="2103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argument</a:t>
            </a: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3429000" y="5562600"/>
            <a:ext cx="228600" cy="533400"/>
          </a:xfrm>
          <a:prstGeom prst="rightBrace">
            <a:avLst>
              <a:gd fmla="val 19444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5"/>
          <p:cNvSpPr txBox="1"/>
          <p:nvPr/>
        </p:nvSpPr>
        <p:spPr>
          <a:xfrm>
            <a:off x="6232525" y="5276850"/>
            <a:ext cx="2640013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Think of a DFA based</a:t>
            </a:r>
            <a:b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construction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p46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 Construction for h(L)</a:t>
            </a:r>
            <a:endParaRPr baseline="30000"/>
          </a:p>
        </p:txBody>
      </p:sp>
      <p:sp>
        <p:nvSpPr>
          <p:cNvPr id="688" name="Google Shape;688;p46"/>
          <p:cNvSpPr/>
          <p:nvPr/>
        </p:nvSpPr>
        <p:spPr>
          <a:xfrm>
            <a:off x="27432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6"/>
          <p:cNvSpPr/>
          <p:nvPr/>
        </p:nvSpPr>
        <p:spPr>
          <a:xfrm>
            <a:off x="55626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6"/>
          <p:cNvSpPr/>
          <p:nvPr/>
        </p:nvSpPr>
        <p:spPr>
          <a:xfrm>
            <a:off x="5486400" y="2514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6"/>
          <p:cNvSpPr/>
          <p:nvPr/>
        </p:nvSpPr>
        <p:spPr>
          <a:xfrm>
            <a:off x="55626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5562600" y="4495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Fk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6"/>
          <p:cNvSpPr/>
          <p:nvPr/>
        </p:nvSpPr>
        <p:spPr>
          <a:xfrm>
            <a:off x="5486400" y="3276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5486400" y="4419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6"/>
          <p:cNvSpPr txBox="1"/>
          <p:nvPr/>
        </p:nvSpPr>
        <p:spPr>
          <a:xfrm rot="5400000">
            <a:off x="5546725" y="387032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96" name="Google Shape;696;p46"/>
          <p:cNvSpPr/>
          <p:nvPr/>
        </p:nvSpPr>
        <p:spPr>
          <a:xfrm>
            <a:off x="3117850" y="2717800"/>
            <a:ext cx="2333625" cy="733425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6"/>
          <p:cNvSpPr/>
          <p:nvPr/>
        </p:nvSpPr>
        <p:spPr>
          <a:xfrm flipH="1" rot="10800000">
            <a:off x="3048000" y="3733800"/>
            <a:ext cx="2362200" cy="914400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38100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45720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0" name="Google Shape;700;p46"/>
          <p:cNvCxnSpPr/>
          <p:nvPr/>
        </p:nvCxnSpPr>
        <p:spPr>
          <a:xfrm>
            <a:off x="4191000" y="3505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46"/>
          <p:cNvSpPr txBox="1"/>
          <p:nvPr/>
        </p:nvSpPr>
        <p:spPr>
          <a:xfrm>
            <a:off x="4251325" y="3276600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46"/>
          <p:cNvGrpSpPr/>
          <p:nvPr/>
        </p:nvGrpSpPr>
        <p:grpSpPr>
          <a:xfrm>
            <a:off x="2438400" y="2362200"/>
            <a:ext cx="3733800" cy="2667000"/>
            <a:chOff x="1152" y="1536"/>
            <a:chExt cx="2352" cy="1680"/>
          </a:xfrm>
        </p:grpSpPr>
        <p:cxnSp>
          <p:nvCxnSpPr>
            <p:cNvPr id="703" name="Google Shape;703;p46"/>
            <p:cNvCxnSpPr/>
            <p:nvPr/>
          </p:nvCxnSpPr>
          <p:spPr>
            <a:xfrm>
              <a:off x="1152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1152" y="153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3504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6"/>
            <p:cNvCxnSpPr/>
            <p:nvPr/>
          </p:nvCxnSpPr>
          <p:spPr>
            <a:xfrm>
              <a:off x="1152" y="321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707" name="Google Shape;707;p46"/>
          <p:cNvSpPr txBox="1"/>
          <p:nvPr/>
        </p:nvSpPr>
        <p:spPr>
          <a:xfrm>
            <a:off x="2422525" y="2381250"/>
            <a:ext cx="12715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DFA for 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Google Shape;708;p46"/>
          <p:cNvCxnSpPr/>
          <p:nvPr/>
        </p:nvCxnSpPr>
        <p:spPr>
          <a:xfrm>
            <a:off x="2438400" y="3505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46"/>
          <p:cNvSpPr/>
          <p:nvPr/>
        </p:nvSpPr>
        <p:spPr>
          <a:xfrm>
            <a:off x="4953000" y="3535363"/>
            <a:ext cx="522288" cy="23812"/>
          </a:xfrm>
          <a:custGeom>
            <a:rect b="b" l="l" r="r" t="t"/>
            <a:pathLst>
              <a:path extrusionOk="0" h="24047" w="522514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3200400" y="3482975"/>
            <a:ext cx="598488" cy="46038"/>
          </a:xfrm>
          <a:custGeom>
            <a:rect b="b" l="l" r="r" t="t"/>
            <a:pathLst>
              <a:path extrusionOk="0" h="24047" w="522514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6"/>
          <p:cNvSpPr txBox="1"/>
          <p:nvPr/>
        </p:nvSpPr>
        <p:spPr>
          <a:xfrm>
            <a:off x="914400" y="5638800"/>
            <a:ext cx="7923213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Build a new FA that simulates h(a) for every symbol a transition in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 above DFA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resulting FA may or may not be a DFA, but will be a FA for h(L)</a:t>
            </a:r>
            <a:endParaRPr/>
          </a:p>
        </p:txBody>
      </p:sp>
      <p:sp>
        <p:nvSpPr>
          <p:cNvPr id="712" name="Google Shape;712;p46"/>
          <p:cNvSpPr/>
          <p:nvPr/>
        </p:nvSpPr>
        <p:spPr>
          <a:xfrm>
            <a:off x="6324600" y="1905000"/>
            <a:ext cx="2590800" cy="167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91800" y="99156"/>
                </a:lnTo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every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“a” by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labeled h(a)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new DFA</a:t>
            </a:r>
            <a:endParaRPr/>
          </a:p>
        </p:txBody>
      </p:sp>
      <p:sp>
        <p:nvSpPr>
          <p:cNvPr id="713" name="Google Shape;713;p46"/>
          <p:cNvSpPr txBox="1"/>
          <p:nvPr/>
        </p:nvSpPr>
        <p:spPr>
          <a:xfrm>
            <a:off x="0" y="152400"/>
            <a:ext cx="6645275" cy="4000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DFA for L, how to convert it into an FA for h(L)?</a:t>
            </a:r>
            <a:endParaRPr/>
          </a:p>
        </p:txBody>
      </p:sp>
      <p:grpSp>
        <p:nvGrpSpPr>
          <p:cNvPr id="714" name="Google Shape;714;p46"/>
          <p:cNvGrpSpPr/>
          <p:nvPr/>
        </p:nvGrpSpPr>
        <p:grpSpPr>
          <a:xfrm>
            <a:off x="4202113" y="3592513"/>
            <a:ext cx="522287" cy="447675"/>
            <a:chOff x="4201886" y="3592286"/>
            <a:chExt cx="522490" cy="448675"/>
          </a:xfrm>
        </p:grpSpPr>
        <p:sp>
          <p:nvSpPr>
            <p:cNvPr id="715" name="Google Shape;715;p46"/>
            <p:cNvSpPr/>
            <p:nvPr/>
          </p:nvSpPr>
          <p:spPr>
            <a:xfrm>
              <a:off x="4201886" y="3592286"/>
              <a:ext cx="402771" cy="184764"/>
            </a:xfrm>
            <a:custGeom>
              <a:rect b="b" l="l" r="r" t="t"/>
              <a:pathLst>
                <a:path extrusionOk="0" h="184764" w="402771">
                  <a:moveTo>
                    <a:pt x="0" y="0"/>
                  </a:moveTo>
                  <a:cubicBezTo>
                    <a:pt x="3628" y="10886"/>
                    <a:pt x="4216" y="23320"/>
                    <a:pt x="10885" y="32657"/>
                  </a:cubicBezTo>
                  <a:cubicBezTo>
                    <a:pt x="43170" y="77857"/>
                    <a:pt x="45784" y="73319"/>
                    <a:pt x="87085" y="87085"/>
                  </a:cubicBezTo>
                  <a:cubicBezTo>
                    <a:pt x="97971" y="83457"/>
                    <a:pt x="108710" y="79352"/>
                    <a:pt x="119743" y="76200"/>
                  </a:cubicBezTo>
                  <a:cubicBezTo>
                    <a:pt x="191356" y="55739"/>
                    <a:pt x="162035" y="55316"/>
                    <a:pt x="174171" y="152400"/>
                  </a:cubicBezTo>
                  <a:cubicBezTo>
                    <a:pt x="277567" y="117934"/>
                    <a:pt x="109150" y="184764"/>
                    <a:pt x="217714" y="76200"/>
                  </a:cubicBezTo>
                  <a:cubicBezTo>
                    <a:pt x="226965" y="66949"/>
                    <a:pt x="233634" y="97155"/>
                    <a:pt x="239485" y="108857"/>
                  </a:cubicBezTo>
                  <a:cubicBezTo>
                    <a:pt x="267746" y="165379"/>
                    <a:pt x="229619" y="120763"/>
                    <a:pt x="272143" y="163285"/>
                  </a:cubicBezTo>
                  <a:cubicBezTo>
                    <a:pt x="279400" y="141514"/>
                    <a:pt x="277687" y="81744"/>
                    <a:pt x="293914" y="97971"/>
                  </a:cubicBezTo>
                  <a:cubicBezTo>
                    <a:pt x="346708" y="150765"/>
                    <a:pt x="320378" y="130128"/>
                    <a:pt x="370114" y="163285"/>
                  </a:cubicBezTo>
                  <a:cubicBezTo>
                    <a:pt x="381900" y="68999"/>
                    <a:pt x="351746" y="76200"/>
                    <a:pt x="402771" y="76200"/>
                  </a:cubicBezTo>
                </a:path>
              </a:pathLst>
            </a:cu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6"/>
            <p:cNvSpPr txBox="1"/>
            <p:nvPr/>
          </p:nvSpPr>
          <p:spPr>
            <a:xfrm>
              <a:off x="4267200" y="3763962"/>
              <a:ext cx="4571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h(a)</a:t>
              </a:r>
              <a:endParaRPr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5" name="Google Shape;725;p47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Inverse homomorphism</a:t>
            </a:r>
            <a:endParaRPr/>
          </a:p>
        </p:txBody>
      </p:sp>
      <p:sp>
        <p:nvSpPr>
          <p:cNvPr id="726" name="Google Shape;726;p4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Let h: ∑---&gt;T*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Let M be a language over alphabet T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h</a:t>
            </a:r>
            <a:r>
              <a:rPr baseline="30000" lang="en-US" sz="2800"/>
              <a:t>-1</a:t>
            </a:r>
            <a:r>
              <a:rPr lang="en-US" sz="2800"/>
              <a:t>(M) = {w | w ∈ ∑* s.t., h(w) ∈ M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 sz="2800" u="sng">
                <a:solidFill>
                  <a:srgbClr val="FF0000"/>
                </a:solidFill>
              </a:rPr>
              <a:t>Claim:</a:t>
            </a:r>
            <a:r>
              <a:rPr i="1" lang="en-US" sz="2800">
                <a:solidFill>
                  <a:srgbClr val="FF0000"/>
                </a:solidFill>
              </a:rPr>
              <a:t> If M is regular, then so is h</a:t>
            </a:r>
            <a:r>
              <a:rPr baseline="30000" i="1" lang="en-US" sz="2800">
                <a:solidFill>
                  <a:srgbClr val="FF0000"/>
                </a:solidFill>
              </a:rPr>
              <a:t>-1</a:t>
            </a:r>
            <a:r>
              <a:rPr i="1" lang="en-US" sz="2800">
                <a:solidFill>
                  <a:srgbClr val="FF0000"/>
                </a:solidFill>
              </a:rPr>
              <a:t>(M)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 u="sng"/>
              <a:t>Proof: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Let A be a DFA for 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Construct another DFA A’ which encodes h</a:t>
            </a:r>
            <a:r>
              <a:rPr baseline="30000" lang="en-US" sz="2400"/>
              <a:t>-1</a:t>
            </a:r>
            <a:r>
              <a:rPr lang="en-US" sz="2400"/>
              <a:t>(M)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A’ is an exact replica of A, except that its transition functions are s.t. for any input symbol </a:t>
            </a:r>
            <a:r>
              <a:rPr i="1" lang="en-US" sz="2400"/>
              <a:t>a</a:t>
            </a:r>
            <a:r>
              <a:rPr lang="en-US" sz="2400"/>
              <a:t> in ∑, A’ will simulate </a:t>
            </a:r>
            <a:r>
              <a:rPr i="1" lang="en-US" sz="2400"/>
              <a:t>h(a) </a:t>
            </a:r>
            <a:r>
              <a:rPr lang="en-US" sz="2400"/>
              <a:t>in A.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</a:pPr>
            <a:r>
              <a:rPr lang="en-US" sz="20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δ(p,a) = δ(p,h(a))</a:t>
            </a:r>
            <a:r>
              <a:rPr lang="en-US" sz="2000"/>
              <a:t> </a:t>
            </a:r>
            <a:endParaRPr/>
          </a:p>
        </p:txBody>
      </p:sp>
      <p:grpSp>
        <p:nvGrpSpPr>
          <p:cNvPr id="727" name="Google Shape;727;p47"/>
          <p:cNvGrpSpPr/>
          <p:nvPr/>
        </p:nvGrpSpPr>
        <p:grpSpPr>
          <a:xfrm>
            <a:off x="3352800" y="6172200"/>
            <a:ext cx="152400" cy="76200"/>
            <a:chOff x="192" y="3744"/>
            <a:chExt cx="192" cy="48"/>
          </a:xfrm>
        </p:grpSpPr>
        <p:cxnSp>
          <p:nvCxnSpPr>
            <p:cNvPr id="728" name="Google Shape;728;p47"/>
            <p:cNvCxnSpPr/>
            <p:nvPr/>
          </p:nvCxnSpPr>
          <p:spPr>
            <a:xfrm flipH="1" rot="10800000">
              <a:off x="192" y="3744"/>
              <a:ext cx="96" cy="48"/>
            </a:xfrm>
            <a:prstGeom prst="straightConnector1">
              <a:avLst/>
            </a:prstGeom>
            <a:noFill/>
            <a:ln cap="flat" cmpd="sng" w="9525">
              <a:solidFill>
                <a:srgbClr val="99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47"/>
            <p:cNvCxnSpPr/>
            <p:nvPr/>
          </p:nvCxnSpPr>
          <p:spPr>
            <a:xfrm>
              <a:off x="288" y="3744"/>
              <a:ext cx="96" cy="48"/>
            </a:xfrm>
            <a:prstGeom prst="straightConnector1">
              <a:avLst/>
            </a:prstGeom>
            <a:noFill/>
            <a:ln cap="flat" cmpd="sng" w="9525">
              <a:solidFill>
                <a:srgbClr val="99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47"/>
          <p:cNvSpPr txBox="1"/>
          <p:nvPr/>
        </p:nvSpPr>
        <p:spPr>
          <a:xfrm>
            <a:off x="6184900" y="152400"/>
            <a:ext cx="2959100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strings in ∑* </a:t>
            </a:r>
            <a:b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whose homomorphic translation </a:t>
            </a:r>
            <a:b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in the strings of 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7"/>
          <p:cNvSpPr txBox="1"/>
          <p:nvPr/>
        </p:nvSpPr>
        <p:spPr>
          <a:xfrm>
            <a:off x="0" y="152400"/>
            <a:ext cx="5519738" cy="3381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DFA for M, how to convert it into an FA for h</a:t>
            </a:r>
            <a:r>
              <a:rPr baseline="30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8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0" name="Google Shape;740;p48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properties of regular languages</a:t>
            </a:r>
            <a:endParaRPr/>
          </a:p>
        </p:txBody>
      </p:sp>
      <p:sp>
        <p:nvSpPr>
          <p:cNvPr id="741" name="Google Shape;741;p48"/>
          <p:cNvSpPr/>
          <p:nvPr/>
        </p:nvSpPr>
        <p:spPr>
          <a:xfrm>
            <a:off x="3276600" y="4248150"/>
            <a:ext cx="1676400" cy="137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problem solver</a:t>
            </a:r>
            <a:endParaRPr/>
          </a:p>
        </p:txBody>
      </p:sp>
      <p:cxnSp>
        <p:nvCxnSpPr>
          <p:cNvPr id="742" name="Google Shape;742;p48"/>
          <p:cNvCxnSpPr>
            <a:endCxn id="741" idx="1"/>
          </p:cNvCxnSpPr>
          <p:nvPr/>
        </p:nvCxnSpPr>
        <p:spPr>
          <a:xfrm>
            <a:off x="2514600" y="493395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3" name="Google Shape;743;p48"/>
          <p:cNvSpPr txBox="1"/>
          <p:nvPr/>
        </p:nvSpPr>
        <p:spPr>
          <a:xfrm>
            <a:off x="1905000" y="4552950"/>
            <a:ext cx="1452563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(generally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question)</a:t>
            </a:r>
            <a:endParaRPr/>
          </a:p>
        </p:txBody>
      </p:sp>
      <p:cxnSp>
        <p:nvCxnSpPr>
          <p:cNvPr id="744" name="Google Shape;744;p48"/>
          <p:cNvCxnSpPr/>
          <p:nvPr/>
        </p:nvCxnSpPr>
        <p:spPr>
          <a:xfrm flipH="1" rot="10800000">
            <a:off x="4953000" y="4324350"/>
            <a:ext cx="685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5" name="Google Shape;745;p48"/>
          <p:cNvCxnSpPr/>
          <p:nvPr/>
        </p:nvCxnSpPr>
        <p:spPr>
          <a:xfrm>
            <a:off x="5029200" y="5162550"/>
            <a:ext cx="685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46" name="Google Shape;746;p48"/>
          <p:cNvSpPr txBox="1"/>
          <p:nvPr/>
        </p:nvSpPr>
        <p:spPr>
          <a:xfrm>
            <a:off x="5867400" y="4095750"/>
            <a:ext cx="6032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747" name="Google Shape;747;p48"/>
          <p:cNvSpPr txBox="1"/>
          <p:nvPr/>
        </p:nvSpPr>
        <p:spPr>
          <a:xfrm>
            <a:off x="5943600" y="5314950"/>
            <a:ext cx="5127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748" name="Google Shape;748;p48"/>
          <p:cNvSpPr txBox="1"/>
          <p:nvPr/>
        </p:nvSpPr>
        <p:spPr>
          <a:xfrm>
            <a:off x="762000" y="3505200"/>
            <a:ext cx="44735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“decision problem” looks like this: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7" name="Google Shape;757;p49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Membership question</a:t>
            </a:r>
            <a:endParaRPr/>
          </a:p>
        </p:txBody>
      </p:sp>
      <p:sp>
        <p:nvSpPr>
          <p:cNvPr id="758" name="Google Shape;758;p4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u="sng"/>
              <a:t>Decision Problem:</a:t>
            </a:r>
            <a:r>
              <a:rPr lang="en-US"/>
              <a:t> Given L, is w in 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/>
              <a:t>Possible answers:</a:t>
            </a:r>
            <a:r>
              <a:rPr lang="en-US"/>
              <a:t> Yes or No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/>
              <a:t>Approach: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SzPts val="1540"/>
              <a:buFont typeface="Arial"/>
              <a:buAutoNum type="arabicPeriod"/>
            </a:pPr>
            <a:r>
              <a:rPr lang="en-US"/>
              <a:t>Build a DFA for L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SzPts val="1540"/>
              <a:buFont typeface="Arial"/>
              <a:buAutoNum type="arabicPeriod"/>
            </a:pPr>
            <a:r>
              <a:rPr lang="en-US"/>
              <a:t>Input w to the DFA</a:t>
            </a:r>
            <a:endParaRPr/>
          </a:p>
          <a:p>
            <a:pPr indent="-514350" lvl="1" marL="971550" rtl="0" algn="l">
              <a:spcBef>
                <a:spcPts val="560"/>
              </a:spcBef>
              <a:spcAft>
                <a:spcPts val="0"/>
              </a:spcAft>
              <a:buSzPts val="1540"/>
              <a:buFont typeface="Arial"/>
              <a:buAutoNum type="arabicPeriod"/>
            </a:pPr>
            <a:r>
              <a:rPr lang="en-US"/>
              <a:t>If the DFA ends in an accepting state, then yes; otherwise no.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7" name="Google Shape;767;p50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Emptiness test</a:t>
            </a:r>
            <a:endParaRPr/>
          </a:p>
        </p:txBody>
      </p:sp>
      <p:sp>
        <p:nvSpPr>
          <p:cNvPr id="768" name="Google Shape;768;p5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 u="sng"/>
              <a:t>Decision Problem: </a:t>
            </a:r>
            <a:r>
              <a:rPr lang="en-US" sz="2800"/>
              <a:t>Is L=Ø 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 u="sng"/>
              <a:t>Approach:</a:t>
            </a:r>
            <a:endParaRPr sz="2800"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None/>
            </a:pPr>
            <a:r>
              <a:rPr lang="en-US" sz="2400"/>
              <a:t>On a DFA for L: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400"/>
              <a:t>From the start state, run a </a:t>
            </a:r>
            <a:r>
              <a:rPr i="1" lang="en-US" sz="2400"/>
              <a:t>reachability </a:t>
            </a:r>
            <a:r>
              <a:rPr lang="en-US" sz="2400"/>
              <a:t>test, which returns: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2000" u="sng"/>
              <a:t>success:</a:t>
            </a:r>
            <a:r>
              <a:rPr lang="en-US" sz="2000"/>
              <a:t> if there is at least one final state that is reachable from the start state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lang="en-US" sz="2000" u="sng"/>
              <a:t>failure:</a:t>
            </a:r>
            <a:r>
              <a:rPr lang="en-US" sz="2000"/>
              <a:t>  otherwise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400"/>
              <a:t>L=Ø if and only if the reachability test fails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sp>
        <p:nvSpPr>
          <p:cNvPr id="769" name="Google Shape;769;p50"/>
          <p:cNvSpPr txBox="1"/>
          <p:nvPr/>
        </p:nvSpPr>
        <p:spPr>
          <a:xfrm>
            <a:off x="609600" y="5943600"/>
            <a:ext cx="4657725" cy="4000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implement the reachability test?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8" name="Google Shape;778;p51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Finiteness</a:t>
            </a:r>
            <a:endParaRPr/>
          </a:p>
        </p:txBody>
      </p:sp>
      <p:sp>
        <p:nvSpPr>
          <p:cNvPr id="779" name="Google Shape;779;p51"/>
          <p:cNvSpPr txBox="1"/>
          <p:nvPr>
            <p:ph idx="1" type="body"/>
          </p:nvPr>
        </p:nvSpPr>
        <p:spPr>
          <a:xfrm>
            <a:off x="1143000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Decision Problem:</a:t>
            </a:r>
            <a:r>
              <a:rPr lang="en-US" sz="2400"/>
              <a:t> Is L finite or infinite?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 u="sng"/>
              <a:t>Approach: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rPr lang="en-US" sz="2000"/>
              <a:t>On a DFA for L: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/>
              <a:t>Remove all states unreachable from the start state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/>
              <a:t>Remove all states that cannot lead to any accepting state.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/>
              <a:t>After removal, check for cycles in the resulting FA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US" sz="2000"/>
              <a:t>L is finite if there are no cycles; otherwise it is infinite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Another approach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Build a regular expression and look for Kleene closure</a:t>
            </a:r>
            <a:endParaRPr/>
          </a:p>
        </p:txBody>
      </p:sp>
      <p:sp>
        <p:nvSpPr>
          <p:cNvPr id="780" name="Google Shape;780;p51"/>
          <p:cNvSpPr txBox="1"/>
          <p:nvPr/>
        </p:nvSpPr>
        <p:spPr>
          <a:xfrm>
            <a:off x="609600" y="5943600"/>
            <a:ext cx="3986213" cy="4000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implement steps 2 and 3?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prove languages are </a:t>
            </a:r>
            <a:r>
              <a:rPr b="1" i="1" lang="en-US"/>
              <a:t>not</a:t>
            </a:r>
            <a:r>
              <a:rPr lang="en-US"/>
              <a:t> regular?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What if we cannot come up with any FA?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A)	Can it be language that is not regular?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B)	Or is it that we tried wrong approaches?</a:t>
            </a:r>
            <a:endParaRPr sz="2800">
              <a:solidFill>
                <a:schemeClr val="folHlink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br>
              <a:rPr lang="en-US" sz="2800"/>
            </a:br>
            <a:r>
              <a:rPr lang="en-US" sz="2800"/>
              <a:t>How do we </a:t>
            </a:r>
            <a:r>
              <a:rPr i="1" lang="en-US" sz="2800"/>
              <a:t>decisively </a:t>
            </a:r>
            <a:r>
              <a:rPr lang="en-US" sz="2800"/>
              <a:t>prove that a language is not regular?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1295400" y="5765800"/>
            <a:ext cx="6999288" cy="711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hardest thing of all is to find a black cat in a dark room, </a:t>
            </a:r>
            <a:b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if there is no cat!”  	-Confucius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2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Finiteness test - examples</a:t>
            </a:r>
            <a:endParaRPr/>
          </a:p>
        </p:txBody>
      </p:sp>
      <p:sp>
        <p:nvSpPr>
          <p:cNvPr id="786" name="Google Shape;786;p5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7" name="Google Shape;787;p52"/>
          <p:cNvGrpSpPr/>
          <p:nvPr/>
        </p:nvGrpSpPr>
        <p:grpSpPr>
          <a:xfrm>
            <a:off x="1143000" y="4114800"/>
            <a:ext cx="5781675" cy="2471738"/>
            <a:chOff x="1143000" y="4324290"/>
            <a:chExt cx="5781263" cy="2472154"/>
          </a:xfrm>
        </p:grpSpPr>
        <p:grpSp>
          <p:nvGrpSpPr>
            <p:cNvPr id="788" name="Google Shape;788;p52"/>
            <p:cNvGrpSpPr/>
            <p:nvPr/>
          </p:nvGrpSpPr>
          <p:grpSpPr>
            <a:xfrm>
              <a:off x="1143000" y="4324290"/>
              <a:ext cx="5781263" cy="2236736"/>
              <a:chOff x="1143000" y="4324290"/>
              <a:chExt cx="5781263" cy="2236736"/>
            </a:xfrm>
          </p:grpSpPr>
          <p:pic>
            <p:nvPicPr>
              <p:cNvPr id="789" name="Google Shape;789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447801" y="4676775"/>
                <a:ext cx="5257800" cy="18842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0" name="Google Shape;790;p52"/>
              <p:cNvSpPr txBox="1"/>
              <p:nvPr/>
            </p:nvSpPr>
            <p:spPr>
              <a:xfrm>
                <a:off x="1143000" y="4324290"/>
                <a:ext cx="578126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 2) Is the language of this DFA finite or infinite?</a:t>
                </a:r>
                <a:endParaRPr/>
              </a:p>
            </p:txBody>
          </p:sp>
        </p:grpSp>
        <p:sp>
          <p:nvSpPr>
            <p:cNvPr id="791" name="Google Shape;791;p52"/>
            <p:cNvSpPr/>
            <p:nvPr/>
          </p:nvSpPr>
          <p:spPr>
            <a:xfrm>
              <a:off x="4332514" y="6379029"/>
              <a:ext cx="290286" cy="328385"/>
            </a:xfrm>
            <a:custGeom>
              <a:rect b="b" l="l" r="r" t="t"/>
              <a:pathLst>
                <a:path extrusionOk="0" h="328385" w="290286">
                  <a:moveTo>
                    <a:pt x="174172" y="0"/>
                  </a:moveTo>
                  <a:cubicBezTo>
                    <a:pt x="232229" y="151492"/>
                    <a:pt x="290286" y="302985"/>
                    <a:pt x="261257" y="315685"/>
                  </a:cubicBezTo>
                  <a:cubicBezTo>
                    <a:pt x="232228" y="328385"/>
                    <a:pt x="116114" y="202292"/>
                    <a:pt x="0" y="76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2"/>
            <p:cNvSpPr txBox="1"/>
            <p:nvPr/>
          </p:nvSpPr>
          <p:spPr>
            <a:xfrm>
              <a:off x="4578320" y="6457890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793" name="Google Shape;793;p52"/>
          <p:cNvSpPr txBox="1"/>
          <p:nvPr/>
        </p:nvSpPr>
        <p:spPr>
          <a:xfrm>
            <a:off x="4806950" y="5638800"/>
            <a:ext cx="298450" cy="338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794" name="Google Shape;794;p52"/>
          <p:cNvGrpSpPr/>
          <p:nvPr/>
        </p:nvGrpSpPr>
        <p:grpSpPr>
          <a:xfrm>
            <a:off x="-152400" y="1905000"/>
            <a:ext cx="9144000" cy="2312988"/>
            <a:chOff x="0" y="4419600"/>
            <a:chExt cx="9144000" cy="2312436"/>
          </a:xfrm>
        </p:grpSpPr>
        <p:pic>
          <p:nvPicPr>
            <p:cNvPr id="795" name="Google Shape;795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4876800"/>
              <a:ext cx="5176837" cy="1855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" name="Google Shape;796;p52"/>
            <p:cNvSpPr txBox="1"/>
            <p:nvPr/>
          </p:nvSpPr>
          <p:spPr>
            <a:xfrm>
              <a:off x="1143000" y="4552890"/>
              <a:ext cx="57812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1) Is the language of this DFA finite or infinite?</a:t>
              </a:r>
              <a:endParaRPr/>
            </a:p>
          </p:txBody>
        </p:sp>
        <p:cxnSp>
          <p:nvCxnSpPr>
            <p:cNvPr id="797" name="Google Shape;797;p52"/>
            <p:cNvCxnSpPr/>
            <p:nvPr/>
          </p:nvCxnSpPr>
          <p:spPr>
            <a:xfrm>
              <a:off x="0" y="4419600"/>
              <a:ext cx="91440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8" name="Google Shape;798;p52"/>
          <p:cNvSpPr txBox="1"/>
          <p:nvPr/>
        </p:nvSpPr>
        <p:spPr>
          <a:xfrm>
            <a:off x="6121400" y="2895600"/>
            <a:ext cx="508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99" name="Google Shape;799;p52"/>
          <p:cNvSpPr txBox="1"/>
          <p:nvPr/>
        </p:nvSpPr>
        <p:spPr>
          <a:xfrm>
            <a:off x="6248400" y="5029200"/>
            <a:ext cx="736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00" name="Google Shape;800;p52"/>
          <p:cNvGrpSpPr/>
          <p:nvPr/>
        </p:nvGrpSpPr>
        <p:grpSpPr>
          <a:xfrm>
            <a:off x="2514600" y="3352855"/>
            <a:ext cx="1447800" cy="761945"/>
            <a:chOff x="2514600" y="3352855"/>
            <a:chExt cx="1447800" cy="761945"/>
          </a:xfrm>
        </p:grpSpPr>
        <p:sp>
          <p:nvSpPr>
            <p:cNvPr id="801" name="Google Shape;801;p52"/>
            <p:cNvSpPr/>
            <p:nvPr/>
          </p:nvSpPr>
          <p:spPr>
            <a:xfrm>
              <a:off x="2743200" y="3657600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802" name="Google Shape;802;p52"/>
            <p:cNvCxnSpPr>
              <a:stCxn id="801" idx="1"/>
            </p:cNvCxnSpPr>
            <p:nvPr/>
          </p:nvCxnSpPr>
          <p:spPr>
            <a:xfrm rot="10800000">
              <a:off x="2590855" y="3352855"/>
              <a:ext cx="219300" cy="37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03" name="Google Shape;803;p52"/>
            <p:cNvCxnSpPr>
              <a:stCxn id="801" idx="6"/>
            </p:cNvCxnSpPr>
            <p:nvPr/>
          </p:nvCxnSpPr>
          <p:spPr>
            <a:xfrm>
              <a:off x="3200400" y="3886200"/>
              <a:ext cx="7620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04" name="Google Shape;804;p52"/>
            <p:cNvSpPr txBox="1"/>
            <p:nvPr/>
          </p:nvSpPr>
          <p:spPr>
            <a:xfrm>
              <a:off x="2514600" y="3505200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05" name="Google Shape;805;p52"/>
            <p:cNvSpPr txBox="1"/>
            <p:nvPr/>
          </p:nvSpPr>
          <p:spPr>
            <a:xfrm>
              <a:off x="3352800" y="3657600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806" name="Google Shape;806;p52"/>
          <p:cNvSpPr txBox="1"/>
          <p:nvPr/>
        </p:nvSpPr>
        <p:spPr>
          <a:xfrm>
            <a:off x="2209800" y="3581400"/>
            <a:ext cx="508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07" name="Google Shape;807;p52"/>
          <p:cNvSpPr txBox="1"/>
          <p:nvPr/>
        </p:nvSpPr>
        <p:spPr>
          <a:xfrm>
            <a:off x="7315200" y="3200400"/>
            <a:ext cx="996950" cy="4000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</a:t>
            </a:r>
            <a:endParaRPr/>
          </a:p>
        </p:txBody>
      </p:sp>
      <p:sp>
        <p:nvSpPr>
          <p:cNvPr id="808" name="Google Shape;808;p52"/>
          <p:cNvSpPr txBox="1"/>
          <p:nvPr/>
        </p:nvSpPr>
        <p:spPr>
          <a:xfrm>
            <a:off x="7239000" y="5029200"/>
            <a:ext cx="1254125" cy="4000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INFINITE</a:t>
            </a:r>
            <a:endParaRPr/>
          </a:p>
        </p:txBody>
      </p:sp>
      <p:grpSp>
        <p:nvGrpSpPr>
          <p:cNvPr id="809" name="Google Shape;809;p52"/>
          <p:cNvGrpSpPr/>
          <p:nvPr/>
        </p:nvGrpSpPr>
        <p:grpSpPr>
          <a:xfrm>
            <a:off x="4724400" y="5410200"/>
            <a:ext cx="2819400" cy="990018"/>
            <a:chOff x="4724400" y="5410200"/>
            <a:chExt cx="2819400" cy="990599"/>
          </a:xfrm>
        </p:grpSpPr>
        <p:cxnSp>
          <p:nvCxnSpPr>
            <p:cNvPr id="810" name="Google Shape;810;p52"/>
            <p:cNvCxnSpPr/>
            <p:nvPr/>
          </p:nvCxnSpPr>
          <p:spPr>
            <a:xfrm flipH="1">
              <a:off x="4724400" y="5410200"/>
              <a:ext cx="2819400" cy="7620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811" name="Google Shape;811;p52"/>
            <p:cNvSpPr txBox="1"/>
            <p:nvPr/>
          </p:nvSpPr>
          <p:spPr>
            <a:xfrm rot="-1023801">
              <a:off x="5896036" y="5809072"/>
              <a:ext cx="13660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due to this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0" name="Google Shape;820;p53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Equivalence &amp; Minimization of DFAs</a:t>
            </a:r>
            <a:endParaRPr/>
          </a:p>
        </p:txBody>
      </p:sp>
      <p:sp>
        <p:nvSpPr>
          <p:cNvPr id="821" name="Google Shape;821;p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0" name="Google Shape;830;p54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interest</a:t>
            </a:r>
            <a:endParaRPr/>
          </a:p>
        </p:txBody>
      </p:sp>
      <p:sp>
        <p:nvSpPr>
          <p:cNvPr id="831" name="Google Shape;831;p5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Comparing two DFAs: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L(DFA</a:t>
            </a:r>
            <a:r>
              <a:rPr baseline="-25000" lang="en-US" sz="2400"/>
              <a:t>1</a:t>
            </a:r>
            <a:r>
              <a:rPr lang="en-US" sz="2400"/>
              <a:t>) == L(DFA</a:t>
            </a:r>
            <a:r>
              <a:rPr baseline="-25000" lang="en-US" sz="2400"/>
              <a:t>2</a:t>
            </a:r>
            <a:r>
              <a:rPr lang="en-US" sz="2400"/>
              <a:t>)?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2000"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How to minimize a DFA?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400"/>
              <a:t>Remove unreachable states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400"/>
              <a:t>Identify &amp; condense equivalent states into one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0" name="Google Shape;840;p55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When to call two states in a DFA “equivalent”?</a:t>
            </a:r>
            <a:endParaRPr/>
          </a:p>
        </p:txBody>
      </p:sp>
      <p:sp>
        <p:nvSpPr>
          <p:cNvPr id="841" name="Google Shape;841;p5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en-US"/>
              <a:t>Two states p and q are said to be </a:t>
            </a:r>
            <a:r>
              <a:rPr i="1" lang="en-US">
                <a:solidFill>
                  <a:srgbClr val="FF0000"/>
                </a:solidFill>
              </a:rPr>
              <a:t>equivalent </a:t>
            </a:r>
            <a:r>
              <a:rPr lang="en-US"/>
              <a:t>iff: </a:t>
            </a:r>
            <a:endParaRPr/>
          </a:p>
          <a:p>
            <a:pPr indent="-571500" lvl="1" marL="10287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AutoNum type="romanLcParenR"/>
            </a:pPr>
            <a:r>
              <a:rPr lang="en-US" sz="2000"/>
              <a:t>Any string w accepted by starting at p is also accepted by starting at q; </a:t>
            </a:r>
            <a:endParaRPr/>
          </a:p>
          <a:p>
            <a:pPr indent="-571500" lvl="1" marL="10287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AutoNum type="romanLcParenR"/>
            </a:pPr>
            <a:r>
              <a:rPr lang="en-US" sz="2000"/>
              <a:t>Any string w rejected by starting at p is also rejected by starting at q.</a:t>
            </a:r>
            <a:endParaRPr/>
          </a:p>
        </p:txBody>
      </p:sp>
      <p:sp>
        <p:nvSpPr>
          <p:cNvPr id="842" name="Google Shape;842;p55"/>
          <p:cNvSpPr txBox="1"/>
          <p:nvPr/>
        </p:nvSpPr>
        <p:spPr>
          <a:xfrm rot="-5400000">
            <a:off x="-1735137" y="4021137"/>
            <a:ext cx="4476750" cy="39687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 doesn’t matter - only future does!</a:t>
            </a:r>
            <a:endParaRPr/>
          </a:p>
        </p:txBody>
      </p:sp>
      <p:sp>
        <p:nvSpPr>
          <p:cNvPr id="843" name="Google Shape;843;p55"/>
          <p:cNvSpPr/>
          <p:nvPr/>
        </p:nvSpPr>
        <p:spPr>
          <a:xfrm>
            <a:off x="44196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844" name="Google Shape;844;p55"/>
          <p:cNvSpPr/>
          <p:nvPr/>
        </p:nvSpPr>
        <p:spPr>
          <a:xfrm>
            <a:off x="44196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845" name="Google Shape;845;p55"/>
          <p:cNvSpPr txBox="1"/>
          <p:nvPr/>
        </p:nvSpPr>
        <p:spPr>
          <a:xfrm>
            <a:off x="838200" y="4114800"/>
            <a:ext cx="7286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</p:txBody>
      </p:sp>
      <p:sp>
        <p:nvSpPr>
          <p:cNvPr id="846" name="Google Shape;846;p55"/>
          <p:cNvSpPr/>
          <p:nvPr/>
        </p:nvSpPr>
        <p:spPr>
          <a:xfrm>
            <a:off x="4800600" y="3756025"/>
            <a:ext cx="1806575" cy="153988"/>
          </a:xfrm>
          <a:custGeom>
            <a:rect b="b" l="l" r="r" t="t"/>
            <a:pathLst>
              <a:path extrusionOk="0" h="153928" w="1807029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5"/>
          <p:cNvSpPr/>
          <p:nvPr/>
        </p:nvSpPr>
        <p:spPr>
          <a:xfrm>
            <a:off x="67056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5"/>
          <p:cNvSpPr/>
          <p:nvPr/>
        </p:nvSpPr>
        <p:spPr>
          <a:xfrm>
            <a:off x="6629400" y="3581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5"/>
          <p:cNvSpPr/>
          <p:nvPr/>
        </p:nvSpPr>
        <p:spPr>
          <a:xfrm>
            <a:off x="4837113" y="4329113"/>
            <a:ext cx="1806575" cy="153987"/>
          </a:xfrm>
          <a:custGeom>
            <a:rect b="b" l="l" r="r" t="t"/>
            <a:pathLst>
              <a:path extrusionOk="0" h="153928" w="1807029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5"/>
          <p:cNvSpPr/>
          <p:nvPr/>
        </p:nvSpPr>
        <p:spPr>
          <a:xfrm>
            <a:off x="6742113" y="42306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5"/>
          <p:cNvSpPr/>
          <p:nvPr/>
        </p:nvSpPr>
        <p:spPr>
          <a:xfrm>
            <a:off x="6665913" y="4154488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5"/>
          <p:cNvSpPr txBox="1"/>
          <p:nvPr/>
        </p:nvSpPr>
        <p:spPr>
          <a:xfrm>
            <a:off x="5562600" y="3886200"/>
            <a:ext cx="3698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853" name="Google Shape;853;p55"/>
          <p:cNvSpPr/>
          <p:nvPr/>
        </p:nvSpPr>
        <p:spPr>
          <a:xfrm>
            <a:off x="4459288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854" name="Google Shape;854;p55"/>
          <p:cNvSpPr/>
          <p:nvPr/>
        </p:nvSpPr>
        <p:spPr>
          <a:xfrm>
            <a:off x="4459288" y="601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855" name="Google Shape;855;p55"/>
          <p:cNvSpPr/>
          <p:nvPr/>
        </p:nvSpPr>
        <p:spPr>
          <a:xfrm>
            <a:off x="4840288" y="5508625"/>
            <a:ext cx="1806575" cy="153988"/>
          </a:xfrm>
          <a:custGeom>
            <a:rect b="b" l="l" r="r" t="t"/>
            <a:pathLst>
              <a:path extrusionOk="0" h="153928" w="1807029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5"/>
          <p:cNvSpPr/>
          <p:nvPr/>
        </p:nvSpPr>
        <p:spPr>
          <a:xfrm>
            <a:off x="6705600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55"/>
          <p:cNvSpPr/>
          <p:nvPr/>
        </p:nvSpPr>
        <p:spPr>
          <a:xfrm>
            <a:off x="4876800" y="6081713"/>
            <a:ext cx="1806575" cy="153987"/>
          </a:xfrm>
          <a:custGeom>
            <a:rect b="b" l="l" r="r" t="t"/>
            <a:pathLst>
              <a:path extrusionOk="0" h="153928" w="1807029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5"/>
          <p:cNvSpPr/>
          <p:nvPr/>
        </p:nvSpPr>
        <p:spPr>
          <a:xfrm>
            <a:off x="6705600" y="59832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5"/>
          <p:cNvSpPr txBox="1"/>
          <p:nvPr/>
        </p:nvSpPr>
        <p:spPr>
          <a:xfrm>
            <a:off x="5562600" y="5619750"/>
            <a:ext cx="3698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860" name="Google Shape;860;p55"/>
          <p:cNvSpPr txBox="1"/>
          <p:nvPr/>
        </p:nvSpPr>
        <p:spPr>
          <a:xfrm>
            <a:off x="2057400" y="6172200"/>
            <a:ext cx="9636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🡺 p≡q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9" name="Google Shape;869;p56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equivalent states in a DFA</a:t>
            </a:r>
            <a:endParaRPr/>
          </a:p>
        </p:txBody>
      </p:sp>
      <p:sp>
        <p:nvSpPr>
          <p:cNvPr id="870" name="Google Shape;870;p56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871" name="Google Shape;871;p56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2" name="Google Shape;872;p56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873" name="Google Shape;873;p56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56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875" name="Google Shape;875;p56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6" name="Google Shape;876;p56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6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878" name="Google Shape;878;p56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56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80" name="Google Shape;880;p56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881" name="Google Shape;881;p56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56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883" name="Google Shape;883;p56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56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885" name="Google Shape;885;p56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56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56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56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56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56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6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6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6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6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6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96" name="Google Shape;896;p56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97" name="Google Shape;897;p56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98" name="Google Shape;898;p56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99" name="Google Shape;899;p56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00" name="Google Shape;900;p56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01" name="Google Shape;901;p56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902" name="Google Shape;902;p56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3" name="Google Shape;903;p56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04" name="Google Shape;904;p56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05" name="Google Shape;905;p56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06" name="Google Shape;906;p56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07" name="Google Shape;907;p56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08" name="Google Shape;908;p56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09" name="Google Shape;909;p56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10" name="Google Shape;910;p56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11" name="Google Shape;911;p56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12" name="Google Shape;912;p56"/>
          <p:cNvSpPr txBox="1"/>
          <p:nvPr/>
        </p:nvSpPr>
        <p:spPr>
          <a:xfrm>
            <a:off x="3856038" y="1219200"/>
            <a:ext cx="2697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Filling Algorithm</a:t>
            </a:r>
            <a:endParaRPr/>
          </a:p>
        </p:txBody>
      </p:sp>
      <p:sp>
        <p:nvSpPr>
          <p:cNvPr id="913" name="Google Shape;913;p56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4" name="Google Shape;914;p56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5" name="Google Shape;915;p56"/>
          <p:cNvSpPr txBox="1"/>
          <p:nvPr/>
        </p:nvSpPr>
        <p:spPr>
          <a:xfrm>
            <a:off x="228600" y="4419600"/>
            <a:ext cx="692308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#0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 accepting states ≠ non-accepting states 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#1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every pair of states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 by one symbol transition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= or ≠ or blank(tbd)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#2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every pair of states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 by up to two symbol transitions (until different or same or tbd)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(keep repeating until table complete)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4" name="Google Shape;924;p57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925" name="Google Shape;925;p57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926" name="Google Shape;926;p57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57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928" name="Google Shape;928;p57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57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930" name="Google Shape;930;p57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57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7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933" name="Google Shape;933;p57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4" name="Google Shape;934;p57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35" name="Google Shape;935;p57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936" name="Google Shape;936;p57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57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938" name="Google Shape;938;p57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57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940" name="Google Shape;940;p57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57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57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57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57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57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57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57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57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57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57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51" name="Google Shape;951;p57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2" name="Google Shape;952;p57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3" name="Google Shape;953;p57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4" name="Google Shape;954;p57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5" name="Google Shape;955;p57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6" name="Google Shape;956;p57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957" name="Google Shape;957;p57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57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9" name="Google Shape;959;p57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60" name="Google Shape;960;p57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61" name="Google Shape;961;p57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62" name="Google Shape;962;p57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63" name="Google Shape;963;p57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64" name="Google Shape;964;p57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65" name="Google Shape;965;p57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66" name="Google Shape;966;p57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67" name="Google Shape;967;p57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8" name="Google Shape;968;p57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7" name="Google Shape;977;p58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978" name="Google Shape;978;p58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979" name="Google Shape;979;p58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0" name="Google Shape;980;p58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981" name="Google Shape;981;p58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58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983" name="Google Shape;983;p58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58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58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986" name="Google Shape;986;p58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58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88" name="Google Shape;988;p58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989" name="Google Shape;989;p58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58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991" name="Google Shape;991;p58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58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993" name="Google Shape;993;p58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58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58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58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58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58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8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8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58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58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58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04" name="Google Shape;1004;p58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05" name="Google Shape;1005;p58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06" name="Google Shape;1006;p58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07" name="Google Shape;1007;p58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08" name="Google Shape;1008;p58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09" name="Google Shape;1009;p58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010" name="Google Shape;1010;p58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1" name="Google Shape;1011;p58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12" name="Google Shape;1012;p58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3" name="Google Shape;1013;p58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4" name="Google Shape;1014;p58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5" name="Google Shape;1015;p58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6" name="Google Shape;1016;p58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7" name="Google Shape;1017;p58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8" name="Google Shape;1018;p58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19" name="Google Shape;1019;p58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20" name="Google Shape;1020;p58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1" name="Google Shape;1021;p58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2" name="Google Shape;1022;p58"/>
          <p:cNvSpPr txBox="1"/>
          <p:nvPr/>
        </p:nvSpPr>
        <p:spPr>
          <a:xfrm>
            <a:off x="228600" y="4814888"/>
            <a:ext cx="4614863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3" name="Google Shape;1023;p58"/>
          <p:cNvCxnSpPr/>
          <p:nvPr/>
        </p:nvCxnSpPr>
        <p:spPr>
          <a:xfrm rot="10800000">
            <a:off x="7162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58"/>
          <p:cNvCxnSpPr/>
          <p:nvPr/>
        </p:nvCxnSpPr>
        <p:spPr>
          <a:xfrm>
            <a:off x="4648200" y="3733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3" name="Google Shape;1033;p59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034" name="Google Shape;1034;p59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35" name="Google Shape;1035;p59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59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037" name="Google Shape;1037;p59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8" name="Google Shape;1038;p59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039" name="Google Shape;1039;p59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59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59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042" name="Google Shape;1042;p59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59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44" name="Google Shape;1044;p59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045" name="Google Shape;1045;p59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59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047" name="Google Shape;1047;p59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59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049" name="Google Shape;1049;p59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59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59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59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59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4" name="Google Shape;1054;p59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59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59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59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59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9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60" name="Google Shape;1060;p59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61" name="Google Shape;1061;p59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62" name="Google Shape;1062;p59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63" name="Google Shape;1063;p59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64" name="Google Shape;1064;p59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65" name="Google Shape;1065;p59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066" name="Google Shape;1066;p59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7" name="Google Shape;1067;p59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68" name="Google Shape;1068;p59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69" name="Google Shape;1069;p59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70" name="Google Shape;1070;p59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71" name="Google Shape;1071;p59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72" name="Google Shape;1072;p59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73" name="Google Shape;1073;p59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74" name="Google Shape;1074;p59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75" name="Google Shape;1075;p59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76" name="Google Shape;1076;p59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7" name="Google Shape;1077;p59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8" name="Google Shape;1078;p59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079" name="Google Shape;1079;p59"/>
          <p:cNvCxnSpPr/>
          <p:nvPr/>
        </p:nvCxnSpPr>
        <p:spPr>
          <a:xfrm rot="10800000">
            <a:off x="5638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8" name="Google Shape;1088;p60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089" name="Google Shape;1089;p60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90" name="Google Shape;1090;p60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1" name="Google Shape;1091;p60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092" name="Google Shape;1092;p60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3" name="Google Shape;1093;p60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094" name="Google Shape;1094;p60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5" name="Google Shape;1095;p60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60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097" name="Google Shape;1097;p60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8" name="Google Shape;1098;p60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99" name="Google Shape;1099;p60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100" name="Google Shape;1100;p60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60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102" name="Google Shape;1102;p60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60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104" name="Google Shape;1104;p60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60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6" name="Google Shape;1106;p60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60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60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60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60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60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60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60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60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15" name="Google Shape;1115;p60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6" name="Google Shape;1116;p60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7" name="Google Shape;1117;p60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8" name="Google Shape;1118;p60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9" name="Google Shape;1119;p60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0" name="Google Shape;1120;p60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121" name="Google Shape;1121;p60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60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3" name="Google Shape;1123;p60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4" name="Google Shape;1124;p60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5" name="Google Shape;1125;p60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6" name="Google Shape;1126;p60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7" name="Google Shape;1127;p60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8" name="Google Shape;1128;p60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9" name="Google Shape;1129;p60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30" name="Google Shape;1130;p60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31" name="Google Shape;1131;p60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2" name="Google Shape;1132;p60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3" name="Google Shape;1133;p60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134" name="Google Shape;1134;p60"/>
          <p:cNvCxnSpPr/>
          <p:nvPr/>
        </p:nvCxnSpPr>
        <p:spPr>
          <a:xfrm rot="10800000">
            <a:off x="6019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6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3" name="Google Shape;1143;p61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144" name="Google Shape;1144;p61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145" name="Google Shape;1145;p61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61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147" name="Google Shape;1147;p61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8" name="Google Shape;1148;p61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149" name="Google Shape;1149;p61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0" name="Google Shape;1150;p61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61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152" name="Google Shape;1152;p61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61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54" name="Google Shape;1154;p61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155" name="Google Shape;1155;p61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61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157" name="Google Shape;1157;p61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61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159" name="Google Shape;1159;p61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61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61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61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61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4" name="Google Shape;1164;p61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61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61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61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61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61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70" name="Google Shape;1170;p61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1" name="Google Shape;1171;p61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2" name="Google Shape;1172;p61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3" name="Google Shape;1173;p61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4" name="Google Shape;1174;p61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5" name="Google Shape;1175;p61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176" name="Google Shape;1176;p61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7" name="Google Shape;1177;p61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8" name="Google Shape;1178;p61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79" name="Google Shape;1179;p61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0" name="Google Shape;1180;p61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1" name="Google Shape;1181;p61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2" name="Google Shape;1182;p61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3" name="Google Shape;1183;p61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4" name="Google Shape;1184;p61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85" name="Google Shape;1185;p61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86" name="Google Shape;1186;p61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7" name="Google Shape;1187;p61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8" name="Google Shape;1188;p61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189" name="Google Shape;1189;p61"/>
          <p:cNvCxnSpPr/>
          <p:nvPr/>
        </p:nvCxnSpPr>
        <p:spPr>
          <a:xfrm rot="10800000">
            <a:off x="6400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non-regular language 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>
                <a:solidFill>
                  <a:srgbClr val="FF0000"/>
                </a:solidFill>
              </a:rPr>
              <a:t>Let L = {w | w is of the form 0</a:t>
            </a:r>
            <a:r>
              <a:rPr baseline="30000" lang="en-US" sz="28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1</a:t>
            </a:r>
            <a:r>
              <a:rPr baseline="30000" lang="en-US" sz="28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 , for all n≥0}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i="1" lang="en-US" sz="2800" u="sng"/>
              <a:t>Hypothesis:</a:t>
            </a:r>
            <a:r>
              <a:rPr i="1" lang="en-US" sz="2800"/>
              <a:t> L is not regular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 u="sng"/>
              <a:t>Intuitive rationale:</a:t>
            </a:r>
            <a:r>
              <a:rPr lang="en-US" sz="2800"/>
              <a:t>	How do you keep track of a running count in an FA?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 u="sng"/>
              <a:t>A more formal rationale: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2000"/>
              <a:t>By contradition, if L is regular then there should exist a DFA for L. 		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2000"/>
              <a:t>Let k = number of states in that DFA.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2000"/>
              <a:t>Consider the special word w= 0</a:t>
            </a:r>
            <a:r>
              <a:rPr baseline="30000" lang="en-US" sz="2000"/>
              <a:t>k</a:t>
            </a:r>
            <a:r>
              <a:rPr lang="en-US" sz="2000"/>
              <a:t>1</a:t>
            </a:r>
            <a:r>
              <a:rPr baseline="30000" lang="en-US" sz="2000"/>
              <a:t>k</a:t>
            </a:r>
            <a:r>
              <a:rPr lang="en-US" sz="2000"/>
              <a:t> 	=&gt; w ∈ 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US" sz="2000"/>
              <a:t>DFA is in some state p</a:t>
            </a:r>
            <a:r>
              <a:rPr baseline="-25000" lang="en-US" sz="2000"/>
              <a:t>i</a:t>
            </a:r>
            <a:r>
              <a:rPr lang="en-US" sz="2000"/>
              <a:t>, after consuming the first i symbols in 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8" name="Google Shape;1198;p62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199" name="Google Shape;1199;p62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200" name="Google Shape;1200;p62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1" name="Google Shape;1201;p62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202" name="Google Shape;1202;p62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3" name="Google Shape;1203;p62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204" name="Google Shape;1204;p62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62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62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207" name="Google Shape;1207;p62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8" name="Google Shape;1208;p62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09" name="Google Shape;1209;p62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210" name="Google Shape;1210;p62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1" name="Google Shape;1211;p62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212" name="Google Shape;1212;p62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3" name="Google Shape;1213;p62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214" name="Google Shape;1214;p62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62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62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62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62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9" name="Google Shape;1219;p62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62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2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62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62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62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5" name="Google Shape;1225;p62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6" name="Google Shape;1226;p62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7" name="Google Shape;1227;p62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8" name="Google Shape;1228;p62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9" name="Google Shape;1229;p62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30" name="Google Shape;1230;p62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231" name="Google Shape;1231;p62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62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33" name="Google Shape;1233;p62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34" name="Google Shape;1234;p62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35" name="Google Shape;1235;p62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36" name="Google Shape;1236;p62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37" name="Google Shape;1237;p62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38" name="Google Shape;1238;p62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39" name="Google Shape;1239;p62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40" name="Google Shape;1240;p62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41" name="Google Shape;1241;p62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2" name="Google Shape;1242;p62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3" name="Google Shape;1243;p62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244" name="Google Shape;1244;p62"/>
          <p:cNvCxnSpPr/>
          <p:nvPr/>
        </p:nvCxnSpPr>
        <p:spPr>
          <a:xfrm rot="10800000">
            <a:off x="6781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63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3" name="Google Shape;1253;p63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254" name="Google Shape;1254;p63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255" name="Google Shape;1255;p63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6" name="Google Shape;1256;p63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257" name="Google Shape;1257;p63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8" name="Google Shape;1258;p63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259" name="Google Shape;1259;p63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0" name="Google Shape;1260;p63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63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262" name="Google Shape;1262;p63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3" name="Google Shape;1263;p63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64" name="Google Shape;1264;p63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265" name="Google Shape;1265;p63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6" name="Google Shape;1266;p63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267" name="Google Shape;1267;p63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8" name="Google Shape;1268;p63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269" name="Google Shape;1269;p63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63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63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63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3" name="Google Shape;1273;p63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4" name="Google Shape;1274;p63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63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63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63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63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63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80" name="Google Shape;1280;p63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1" name="Google Shape;1281;p63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2" name="Google Shape;1282;p63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3" name="Google Shape;1283;p63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4" name="Google Shape;1284;p63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5" name="Google Shape;1285;p63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286" name="Google Shape;1286;p63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63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8" name="Google Shape;1288;p63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89" name="Google Shape;1289;p63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0" name="Google Shape;1290;p63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1" name="Google Shape;1291;p63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2" name="Google Shape;1292;p63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3" name="Google Shape;1293;p63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4" name="Google Shape;1294;p63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95" name="Google Shape;1295;p63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96" name="Google Shape;1296;p63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7" name="Google Shape;1297;p63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8" name="Google Shape;1298;p63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299" name="Google Shape;1299;p63"/>
          <p:cNvCxnSpPr/>
          <p:nvPr/>
        </p:nvCxnSpPr>
        <p:spPr>
          <a:xfrm rot="10800000">
            <a:off x="7543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64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8" name="Google Shape;1308;p64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309" name="Google Shape;1309;p64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310" name="Google Shape;1310;p64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1" name="Google Shape;1311;p64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312" name="Google Shape;1312;p64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64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314" name="Google Shape;1314;p64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64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64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317" name="Google Shape;1317;p64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8" name="Google Shape;1318;p64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19" name="Google Shape;1319;p64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320" name="Google Shape;1320;p64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1" name="Google Shape;1321;p64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322" name="Google Shape;1322;p64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3" name="Google Shape;1323;p64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324" name="Google Shape;1324;p64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5" name="Google Shape;1325;p64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6" name="Google Shape;1326;p64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7" name="Google Shape;1327;p64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8" name="Google Shape;1328;p64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9" name="Google Shape;1329;p64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64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64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64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64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64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35" name="Google Shape;1335;p64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6" name="Google Shape;1336;p64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7" name="Google Shape;1337;p64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8" name="Google Shape;1338;p64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9" name="Google Shape;1339;p64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0" name="Google Shape;1340;p64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341" name="Google Shape;1341;p64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2" name="Google Shape;1342;p64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3" name="Google Shape;1343;p64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4" name="Google Shape;1344;p64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5" name="Google Shape;1345;p64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6" name="Google Shape;1346;p64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7" name="Google Shape;1347;p64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8" name="Google Shape;1348;p64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9" name="Google Shape;1349;p64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0" name="Google Shape;1350;p64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51" name="Google Shape;1351;p64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2" name="Google Shape;1352;p64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3" name="Google Shape;1353;p64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354" name="Google Shape;1354;p64"/>
          <p:cNvCxnSpPr/>
          <p:nvPr/>
        </p:nvCxnSpPr>
        <p:spPr>
          <a:xfrm rot="10800000">
            <a:off x="7924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3" name="Google Shape;1363;p65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364" name="Google Shape;1364;p65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365" name="Google Shape;1365;p65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65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367" name="Google Shape;1367;p65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8" name="Google Shape;1368;p65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369" name="Google Shape;1369;p65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0" name="Google Shape;1370;p65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65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372" name="Google Shape;1372;p65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65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74" name="Google Shape;1374;p65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375" name="Google Shape;1375;p65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6" name="Google Shape;1376;p65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377" name="Google Shape;1377;p65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65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379" name="Google Shape;1379;p65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0" name="Google Shape;1380;p65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65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2" name="Google Shape;1382;p65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3" name="Google Shape;1383;p65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4" name="Google Shape;1384;p65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65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65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65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65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65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90" name="Google Shape;1390;p65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1" name="Google Shape;1391;p65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2" name="Google Shape;1392;p65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3" name="Google Shape;1393;p65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4" name="Google Shape;1394;p65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5" name="Google Shape;1395;p65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396" name="Google Shape;1396;p65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7" name="Google Shape;1397;p65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8" name="Google Shape;1398;p65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99" name="Google Shape;1399;p65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0" name="Google Shape;1400;p65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1" name="Google Shape;1401;p65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2" name="Google Shape;1402;p65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3" name="Google Shape;1403;p65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4" name="Google Shape;1404;p65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5" name="Google Shape;1405;p65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06" name="Google Shape;1406;p65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7" name="Google Shape;1407;p65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8" name="Google Shape;1408;p65"/>
          <p:cNvSpPr txBox="1"/>
          <p:nvPr/>
        </p:nvSpPr>
        <p:spPr>
          <a:xfrm>
            <a:off x="228600" y="4814888"/>
            <a:ext cx="56642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1: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 hop away for distinguishing states or strings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2: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1-hop away again for distinguishing states or strings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continue….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6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7" name="Google Shape;1417;p66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418" name="Google Shape;1418;p66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19" name="Google Shape;1419;p66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0" name="Google Shape;1420;p66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421" name="Google Shape;1421;p66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2" name="Google Shape;1422;p66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423" name="Google Shape;1423;p66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4" name="Google Shape;1424;p66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66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426" name="Google Shape;1426;p66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7" name="Google Shape;1427;p66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28" name="Google Shape;1428;p66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429" name="Google Shape;1429;p66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0" name="Google Shape;1430;p66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431" name="Google Shape;1431;p66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2" name="Google Shape;1432;p66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433" name="Google Shape;1433;p66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4" name="Google Shape;1434;p66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5" name="Google Shape;1435;p66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6" name="Google Shape;1436;p66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7" name="Google Shape;1437;p66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8" name="Google Shape;1438;p66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66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66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66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66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66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44" name="Google Shape;1444;p66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5" name="Google Shape;1445;p66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6" name="Google Shape;1446;p66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7" name="Google Shape;1447;p66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8" name="Google Shape;1448;p66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9" name="Google Shape;1449;p66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450" name="Google Shape;1450;p66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1" name="Google Shape;1451;p66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52" name="Google Shape;1452;p66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3" name="Google Shape;1453;p66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4" name="Google Shape;1454;p66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5" name="Google Shape;1455;p66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6" name="Google Shape;1456;p66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7" name="Google Shape;1457;p66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8" name="Google Shape;1458;p66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9" name="Google Shape;1459;p66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60" name="Google Shape;1460;p66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1" name="Google Shape;1461;p66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2" name="Google Shape;1462;p66"/>
          <p:cNvSpPr txBox="1"/>
          <p:nvPr/>
        </p:nvSpPr>
        <p:spPr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Equivalences:</a:t>
            </a: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A=B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C=H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D=G      </a:t>
            </a:r>
            <a:endParaRPr/>
          </a:p>
        </p:txBody>
      </p:sp>
      <p:sp>
        <p:nvSpPr>
          <p:cNvPr id="1463" name="Google Shape;1463;p66"/>
          <p:cNvSpPr/>
          <p:nvPr/>
        </p:nvSpPr>
        <p:spPr>
          <a:xfrm>
            <a:off x="5410200" y="2438400"/>
            <a:ext cx="457200" cy="457200"/>
          </a:xfrm>
          <a:prstGeom prst="ellipse">
            <a:avLst/>
          </a:prstGeom>
          <a:solidFill>
            <a:srgbClr val="92D050">
              <a:alpha val="42745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66"/>
          <p:cNvSpPr/>
          <p:nvPr/>
        </p:nvSpPr>
        <p:spPr>
          <a:xfrm>
            <a:off x="6172200" y="4648200"/>
            <a:ext cx="457200" cy="457200"/>
          </a:xfrm>
          <a:prstGeom prst="ellipse">
            <a:avLst/>
          </a:prstGeom>
          <a:solidFill>
            <a:srgbClr val="92D050">
              <a:alpha val="42745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66"/>
          <p:cNvSpPr/>
          <p:nvPr/>
        </p:nvSpPr>
        <p:spPr>
          <a:xfrm>
            <a:off x="6553200" y="4267200"/>
            <a:ext cx="457200" cy="457200"/>
          </a:xfrm>
          <a:prstGeom prst="ellipse">
            <a:avLst/>
          </a:prstGeom>
          <a:solidFill>
            <a:srgbClr val="92D050">
              <a:alpha val="42745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66"/>
          <p:cNvSpPr txBox="1"/>
          <p:nvPr/>
        </p:nvSpPr>
        <p:spPr>
          <a:xfrm>
            <a:off x="228600" y="4814888"/>
            <a:ext cx="56642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1: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 hop away for distinguishing states or strings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2: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1-hop away again for distinguishing states or strings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continue….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5" name="Google Shape;1475;p67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476" name="Google Shape;1476;p67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77" name="Google Shape;1477;p67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8" name="Google Shape;1478;p67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479" name="Google Shape;1479;p67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0" name="Google Shape;1480;p67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481" name="Google Shape;1481;p67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2" name="Google Shape;1482;p67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67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484" name="Google Shape;1484;p67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5" name="Google Shape;1485;p67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86" name="Google Shape;1486;p67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487" name="Google Shape;1487;p67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8" name="Google Shape;1488;p67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489" name="Google Shape;1489;p67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0" name="Google Shape;1490;p67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491" name="Google Shape;1491;p67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67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3" name="Google Shape;1493;p67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4" name="Google Shape;1494;p67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5" name="Google Shape;1495;p67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6" name="Google Shape;1496;p67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67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67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67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67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67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02" name="Google Shape;1502;p67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3" name="Google Shape;1503;p67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4" name="Google Shape;1504;p67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5" name="Google Shape;1505;p67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6" name="Google Shape;1506;p67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7" name="Google Shape;1507;p67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508" name="Google Shape;1508;p67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9" name="Google Shape;1509;p67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0" name="Google Shape;1510;p67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1" name="Google Shape;1511;p67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2" name="Google Shape;1512;p67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3" name="Google Shape;1513;p67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4" name="Google Shape;1514;p67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5" name="Google Shape;1515;p67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6" name="Google Shape;1516;p67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7" name="Google Shape;1517;p67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8" name="Google Shape;1518;p67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67"/>
          <p:cNvSpPr/>
          <p:nvPr/>
        </p:nvSpPr>
        <p:spPr>
          <a:xfrm>
            <a:off x="5486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520" name="Google Shape;1520;p67"/>
          <p:cNvCxnSpPr/>
          <p:nvPr/>
        </p:nvCxnSpPr>
        <p:spPr>
          <a:xfrm>
            <a:off x="5105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1" name="Google Shape;1521;p67"/>
          <p:cNvSpPr/>
          <p:nvPr/>
        </p:nvSpPr>
        <p:spPr>
          <a:xfrm>
            <a:off x="6248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522" name="Google Shape;1522;p67"/>
          <p:cNvCxnSpPr/>
          <p:nvPr/>
        </p:nvCxnSpPr>
        <p:spPr>
          <a:xfrm>
            <a:off x="5791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3" name="Google Shape;1523;p67"/>
          <p:cNvSpPr/>
          <p:nvPr/>
        </p:nvSpPr>
        <p:spPr>
          <a:xfrm>
            <a:off x="7086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524" name="Google Shape;1524;p67"/>
          <p:cNvCxnSpPr/>
          <p:nvPr/>
        </p:nvCxnSpPr>
        <p:spPr>
          <a:xfrm>
            <a:off x="6553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67"/>
          <p:cNvSpPr/>
          <p:nvPr/>
        </p:nvSpPr>
        <p:spPr>
          <a:xfrm>
            <a:off x="7010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67"/>
          <p:cNvSpPr/>
          <p:nvPr/>
        </p:nvSpPr>
        <p:spPr>
          <a:xfrm>
            <a:off x="6248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527" name="Google Shape;1527;p67"/>
          <p:cNvSpPr/>
          <p:nvPr/>
        </p:nvSpPr>
        <p:spPr>
          <a:xfrm>
            <a:off x="7086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528" name="Google Shape;1528;p67"/>
          <p:cNvCxnSpPr/>
          <p:nvPr/>
        </p:nvCxnSpPr>
        <p:spPr>
          <a:xfrm>
            <a:off x="6553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67"/>
          <p:cNvCxnSpPr/>
          <p:nvPr/>
        </p:nvCxnSpPr>
        <p:spPr>
          <a:xfrm>
            <a:off x="5715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67"/>
          <p:cNvCxnSpPr/>
          <p:nvPr/>
        </p:nvCxnSpPr>
        <p:spPr>
          <a:xfrm flipH="1" rot="10800000">
            <a:off x="6477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1" name="Google Shape;1531;p67"/>
          <p:cNvCxnSpPr/>
          <p:nvPr/>
        </p:nvCxnSpPr>
        <p:spPr>
          <a:xfrm>
            <a:off x="6477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2" name="Google Shape;1532;p67"/>
          <p:cNvSpPr/>
          <p:nvPr/>
        </p:nvSpPr>
        <p:spPr>
          <a:xfrm>
            <a:off x="7213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67"/>
          <p:cNvSpPr/>
          <p:nvPr/>
        </p:nvSpPr>
        <p:spPr>
          <a:xfrm>
            <a:off x="6959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67"/>
          <p:cNvSpPr/>
          <p:nvPr/>
        </p:nvSpPr>
        <p:spPr>
          <a:xfrm>
            <a:off x="5638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67"/>
          <p:cNvSpPr txBox="1"/>
          <p:nvPr/>
        </p:nvSpPr>
        <p:spPr>
          <a:xfrm>
            <a:off x="5813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36" name="Google Shape;1536;p67"/>
          <p:cNvSpPr txBox="1"/>
          <p:nvPr/>
        </p:nvSpPr>
        <p:spPr>
          <a:xfrm>
            <a:off x="5867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37" name="Google Shape;1537;p67"/>
          <p:cNvSpPr txBox="1"/>
          <p:nvPr/>
        </p:nvSpPr>
        <p:spPr>
          <a:xfrm>
            <a:off x="6651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38" name="Google Shape;1538;p67"/>
          <p:cNvSpPr txBox="1"/>
          <p:nvPr/>
        </p:nvSpPr>
        <p:spPr>
          <a:xfrm>
            <a:off x="7108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39" name="Google Shape;1539;p67"/>
          <p:cNvSpPr txBox="1"/>
          <p:nvPr/>
        </p:nvSpPr>
        <p:spPr>
          <a:xfrm>
            <a:off x="6575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0" name="Google Shape;1540;p67"/>
          <p:cNvSpPr txBox="1"/>
          <p:nvPr/>
        </p:nvSpPr>
        <p:spPr>
          <a:xfrm>
            <a:off x="6423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41" name="Google Shape;1541;p67"/>
          <p:cNvSpPr txBox="1"/>
          <p:nvPr/>
        </p:nvSpPr>
        <p:spPr>
          <a:xfrm>
            <a:off x="6575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42" name="Google Shape;1542;p67"/>
          <p:cNvSpPr/>
          <p:nvPr/>
        </p:nvSpPr>
        <p:spPr>
          <a:xfrm>
            <a:off x="4267200" y="3200400"/>
            <a:ext cx="762000" cy="304800"/>
          </a:xfrm>
          <a:prstGeom prst="rightArrow">
            <a:avLst>
              <a:gd fmla="val 50000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3" name="Google Shape;1543;p67"/>
          <p:cNvGrpSpPr/>
          <p:nvPr/>
        </p:nvGrpSpPr>
        <p:grpSpPr>
          <a:xfrm>
            <a:off x="1295400" y="3657600"/>
            <a:ext cx="228600" cy="228600"/>
            <a:chOff x="1968" y="3216"/>
            <a:chExt cx="144" cy="144"/>
          </a:xfrm>
        </p:grpSpPr>
        <p:cxnSp>
          <p:nvCxnSpPr>
            <p:cNvPr id="1544" name="Google Shape;1544;p67"/>
            <p:cNvCxnSpPr/>
            <p:nvPr/>
          </p:nvCxnSpPr>
          <p:spPr>
            <a:xfrm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67"/>
            <p:cNvCxnSpPr/>
            <p:nvPr/>
          </p:nvCxnSpPr>
          <p:spPr>
            <a:xfrm flipH="1" rot="10800000"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6" name="Google Shape;1546;p67"/>
          <p:cNvGrpSpPr/>
          <p:nvPr/>
        </p:nvGrpSpPr>
        <p:grpSpPr>
          <a:xfrm>
            <a:off x="3733800" y="3657600"/>
            <a:ext cx="228600" cy="228600"/>
            <a:chOff x="1968" y="3216"/>
            <a:chExt cx="144" cy="144"/>
          </a:xfrm>
        </p:grpSpPr>
        <p:cxnSp>
          <p:nvCxnSpPr>
            <p:cNvPr id="1547" name="Google Shape;1547;p67"/>
            <p:cNvCxnSpPr/>
            <p:nvPr/>
          </p:nvCxnSpPr>
          <p:spPr>
            <a:xfrm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8" name="Google Shape;1548;p67"/>
            <p:cNvCxnSpPr/>
            <p:nvPr/>
          </p:nvCxnSpPr>
          <p:spPr>
            <a:xfrm flipH="1" rot="10800000"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9" name="Google Shape;1549;p67"/>
          <p:cNvGrpSpPr/>
          <p:nvPr/>
        </p:nvGrpSpPr>
        <p:grpSpPr>
          <a:xfrm>
            <a:off x="3733800" y="2819400"/>
            <a:ext cx="228600" cy="228600"/>
            <a:chOff x="1968" y="3216"/>
            <a:chExt cx="144" cy="144"/>
          </a:xfrm>
        </p:grpSpPr>
        <p:cxnSp>
          <p:nvCxnSpPr>
            <p:cNvPr id="1550" name="Google Shape;1550;p67"/>
            <p:cNvCxnSpPr/>
            <p:nvPr/>
          </p:nvCxnSpPr>
          <p:spPr>
            <a:xfrm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1" name="Google Shape;1551;p67"/>
            <p:cNvCxnSpPr/>
            <p:nvPr/>
          </p:nvCxnSpPr>
          <p:spPr>
            <a:xfrm flipH="1" rot="10800000"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2" name="Google Shape;1552;p67"/>
          <p:cNvSpPr txBox="1"/>
          <p:nvPr/>
        </p:nvSpPr>
        <p:spPr>
          <a:xfrm>
            <a:off x="71088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53" name="Google Shape;1553;p67"/>
          <p:cNvSpPr txBox="1"/>
          <p:nvPr/>
        </p:nvSpPr>
        <p:spPr>
          <a:xfrm>
            <a:off x="6096000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54" name="Google Shape;1554;p67"/>
          <p:cNvSpPr/>
          <p:nvPr/>
        </p:nvSpPr>
        <p:spPr>
          <a:xfrm>
            <a:off x="5638800" y="3124200"/>
            <a:ext cx="1524000" cy="1130300"/>
          </a:xfrm>
          <a:custGeom>
            <a:rect b="b" l="l" r="r" t="t"/>
            <a:pathLst>
              <a:path extrusionOk="0" h="712" w="960">
                <a:moveTo>
                  <a:pt x="960" y="528"/>
                </a:moveTo>
                <a:cubicBezTo>
                  <a:pt x="752" y="620"/>
                  <a:pt x="544" y="712"/>
                  <a:pt x="384" y="624"/>
                </a:cubicBezTo>
                <a:cubicBezTo>
                  <a:pt x="224" y="536"/>
                  <a:pt x="112" y="268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67"/>
          <p:cNvSpPr txBox="1"/>
          <p:nvPr/>
        </p:nvSpPr>
        <p:spPr>
          <a:xfrm>
            <a:off x="6705600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56" name="Google Shape;1556;p67"/>
          <p:cNvSpPr txBox="1"/>
          <p:nvPr/>
        </p:nvSpPr>
        <p:spPr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Equivalences:</a:t>
            </a: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A=B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C=H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D=G      </a:t>
            </a:r>
            <a:endParaRPr/>
          </a:p>
        </p:txBody>
      </p:sp>
      <p:sp>
        <p:nvSpPr>
          <p:cNvPr id="1557" name="Google Shape;1557;p67"/>
          <p:cNvSpPr txBox="1"/>
          <p:nvPr/>
        </p:nvSpPr>
        <p:spPr>
          <a:xfrm>
            <a:off x="4419600" y="4724400"/>
            <a:ext cx="4554538" cy="708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Retrain only one copy for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each equivalence set of states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6" name="Google Shape;1566;p68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– special case</a:t>
            </a:r>
            <a:endParaRPr/>
          </a:p>
        </p:txBody>
      </p:sp>
      <p:sp>
        <p:nvSpPr>
          <p:cNvPr id="1567" name="Google Shape;1567;p68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8" name="Google Shape;1568;p68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{9D0CC536-0F55-4E0B-99CB-0DCF701CE2F8}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9" name="Google Shape;1569;p68"/>
          <p:cNvSpPr txBox="1"/>
          <p:nvPr/>
        </p:nvSpPr>
        <p:spPr>
          <a:xfrm>
            <a:off x="381000" y="5181600"/>
            <a:ext cx="4699000" cy="132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Q) What happens if the input DFA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has more than one final state?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 all final states initially be treated</a:t>
            </a:r>
            <a:b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as equivalent to one another?</a:t>
            </a:r>
            <a:endParaRPr/>
          </a:p>
        </p:txBody>
      </p:sp>
      <p:grpSp>
        <p:nvGrpSpPr>
          <p:cNvPr id="1570" name="Google Shape;1570;p68"/>
          <p:cNvGrpSpPr/>
          <p:nvPr/>
        </p:nvGrpSpPr>
        <p:grpSpPr>
          <a:xfrm>
            <a:off x="914400" y="2362200"/>
            <a:ext cx="3124200" cy="2209800"/>
            <a:chOff x="914400" y="2362200"/>
            <a:chExt cx="3124200" cy="2209800"/>
          </a:xfrm>
        </p:grpSpPr>
        <p:sp>
          <p:nvSpPr>
            <p:cNvPr id="1571" name="Google Shape;1571;p68"/>
            <p:cNvSpPr/>
            <p:nvPr/>
          </p:nvSpPr>
          <p:spPr>
            <a:xfrm>
              <a:off x="1295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572" name="Google Shape;1572;p68"/>
            <p:cNvCxnSpPr/>
            <p:nvPr/>
          </p:nvCxnSpPr>
          <p:spPr>
            <a:xfrm>
              <a:off x="914400" y="29718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3" name="Google Shape;1573;p68"/>
            <p:cNvSpPr/>
            <p:nvPr/>
          </p:nvSpPr>
          <p:spPr>
            <a:xfrm>
              <a:off x="2057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1574" name="Google Shape;1574;p68"/>
            <p:cNvCxnSpPr/>
            <p:nvPr/>
          </p:nvCxnSpPr>
          <p:spPr>
            <a:xfrm>
              <a:off x="1600200" y="2971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5" name="Google Shape;1575;p68"/>
            <p:cNvSpPr/>
            <p:nvPr/>
          </p:nvSpPr>
          <p:spPr>
            <a:xfrm>
              <a:off x="2895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cxnSp>
          <p:nvCxnSpPr>
            <p:cNvPr id="1576" name="Google Shape;1576;p68"/>
            <p:cNvCxnSpPr/>
            <p:nvPr/>
          </p:nvCxnSpPr>
          <p:spPr>
            <a:xfrm>
              <a:off x="2362200" y="2971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7" name="Google Shape;1577;p68"/>
            <p:cNvSpPr/>
            <p:nvPr/>
          </p:nvSpPr>
          <p:spPr>
            <a:xfrm>
              <a:off x="2819400" y="2743200"/>
              <a:ext cx="457200" cy="457200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8"/>
            <p:cNvSpPr/>
            <p:nvPr/>
          </p:nvSpPr>
          <p:spPr>
            <a:xfrm>
              <a:off x="37338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cxnSp>
          <p:nvCxnSpPr>
            <p:cNvPr id="1579" name="Google Shape;1579;p68"/>
            <p:cNvCxnSpPr/>
            <p:nvPr/>
          </p:nvCxnSpPr>
          <p:spPr>
            <a:xfrm rot="10800000">
              <a:off x="3276600" y="2971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0" name="Google Shape;1580;p68"/>
            <p:cNvSpPr/>
            <p:nvPr/>
          </p:nvSpPr>
          <p:spPr>
            <a:xfrm>
              <a:off x="1295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581" name="Google Shape;1581;p68"/>
            <p:cNvSpPr/>
            <p:nvPr/>
          </p:nvSpPr>
          <p:spPr>
            <a:xfrm>
              <a:off x="2057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1582" name="Google Shape;1582;p68"/>
            <p:cNvCxnSpPr/>
            <p:nvPr/>
          </p:nvCxnSpPr>
          <p:spPr>
            <a:xfrm>
              <a:off x="1600200" y="38100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3" name="Google Shape;1583;p68"/>
            <p:cNvSpPr/>
            <p:nvPr/>
          </p:nvSpPr>
          <p:spPr>
            <a:xfrm>
              <a:off x="28956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1584" name="Google Shape;1584;p68"/>
            <p:cNvCxnSpPr/>
            <p:nvPr/>
          </p:nvCxnSpPr>
          <p:spPr>
            <a:xfrm>
              <a:off x="2362200" y="38100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5" name="Google Shape;1585;p68"/>
            <p:cNvSpPr/>
            <p:nvPr/>
          </p:nvSpPr>
          <p:spPr>
            <a:xfrm>
              <a:off x="37338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cxnSp>
          <p:nvCxnSpPr>
            <p:cNvPr id="1586" name="Google Shape;1586;p68"/>
            <p:cNvCxnSpPr/>
            <p:nvPr/>
          </p:nvCxnSpPr>
          <p:spPr>
            <a:xfrm rot="10800000">
              <a:off x="3200400" y="38100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7" name="Google Shape;1587;p68"/>
            <p:cNvCxnSpPr/>
            <p:nvPr/>
          </p:nvCxnSpPr>
          <p:spPr>
            <a:xfrm>
              <a:off x="1524000" y="3124200"/>
              <a:ext cx="6096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8" name="Google Shape;1588;p68"/>
            <p:cNvCxnSpPr/>
            <p:nvPr/>
          </p:nvCxnSpPr>
          <p:spPr>
            <a:xfrm flipH="1" rot="10800000">
              <a:off x="2286000" y="3124200"/>
              <a:ext cx="6096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9" name="Google Shape;1589;p68"/>
            <p:cNvCxnSpPr/>
            <p:nvPr/>
          </p:nvCxnSpPr>
          <p:spPr>
            <a:xfrm>
              <a:off x="2286000" y="3124200"/>
              <a:ext cx="6858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0" name="Google Shape;1590;p68"/>
            <p:cNvCxnSpPr/>
            <p:nvPr/>
          </p:nvCxnSpPr>
          <p:spPr>
            <a:xfrm flipH="1">
              <a:off x="3124200" y="3124200"/>
              <a:ext cx="6858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1" name="Google Shape;1591;p68"/>
            <p:cNvSpPr/>
            <p:nvPr/>
          </p:nvSpPr>
          <p:spPr>
            <a:xfrm>
              <a:off x="1524000" y="3962400"/>
              <a:ext cx="1447800" cy="304800"/>
            </a:xfrm>
            <a:custGeom>
              <a:rect b="b" l="l" r="r" t="t"/>
              <a:pathLst>
                <a:path extrusionOk="0" h="192" w="912">
                  <a:moveTo>
                    <a:pt x="912" y="0"/>
                  </a:moveTo>
                  <a:cubicBezTo>
                    <a:pt x="724" y="96"/>
                    <a:pt x="536" y="192"/>
                    <a:pt x="384" y="192"/>
                  </a:cubicBezTo>
                  <a:cubicBezTo>
                    <a:pt x="232" y="192"/>
                    <a:pt x="116" y="9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8"/>
            <p:cNvSpPr/>
            <p:nvPr/>
          </p:nvSpPr>
          <p:spPr>
            <a:xfrm>
              <a:off x="1447800" y="3962400"/>
              <a:ext cx="2286000" cy="533400"/>
            </a:xfrm>
            <a:custGeom>
              <a:rect b="b" l="l" r="r" t="t"/>
              <a:pathLst>
                <a:path extrusionOk="0" h="336" w="1440">
                  <a:moveTo>
                    <a:pt x="0" y="0"/>
                  </a:moveTo>
                  <a:cubicBezTo>
                    <a:pt x="192" y="168"/>
                    <a:pt x="384" y="336"/>
                    <a:pt x="624" y="336"/>
                  </a:cubicBezTo>
                  <a:cubicBezTo>
                    <a:pt x="864" y="336"/>
                    <a:pt x="1152" y="168"/>
                    <a:pt x="144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8"/>
            <p:cNvSpPr/>
            <p:nvPr/>
          </p:nvSpPr>
          <p:spPr>
            <a:xfrm>
              <a:off x="3022600" y="3886200"/>
              <a:ext cx="190500" cy="241300"/>
            </a:xfrm>
            <a:custGeom>
              <a:rect b="b" l="l" r="r" t="t"/>
              <a:pathLst>
                <a:path extrusionOk="0" h="152" w="120">
                  <a:moveTo>
                    <a:pt x="64" y="0"/>
                  </a:moveTo>
                  <a:cubicBezTo>
                    <a:pt x="92" y="36"/>
                    <a:pt x="120" y="72"/>
                    <a:pt x="112" y="96"/>
                  </a:cubicBezTo>
                  <a:cubicBezTo>
                    <a:pt x="104" y="120"/>
                    <a:pt x="32" y="152"/>
                    <a:pt x="16" y="144"/>
                  </a:cubicBezTo>
                  <a:cubicBezTo>
                    <a:pt x="0" y="136"/>
                    <a:pt x="8" y="92"/>
                    <a:pt x="16" y="4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8"/>
            <p:cNvSpPr/>
            <p:nvPr/>
          </p:nvSpPr>
          <p:spPr>
            <a:xfrm>
              <a:off x="2768600" y="2565400"/>
              <a:ext cx="482600" cy="177800"/>
            </a:xfrm>
            <a:custGeom>
              <a:rect b="b" l="l" r="r" t="t"/>
              <a:pathLst>
                <a:path extrusionOk="0" h="112" w="304">
                  <a:moveTo>
                    <a:pt x="80" y="112"/>
                  </a:moveTo>
                  <a:cubicBezTo>
                    <a:pt x="40" y="72"/>
                    <a:pt x="0" y="32"/>
                    <a:pt x="32" y="16"/>
                  </a:cubicBezTo>
                  <a:cubicBezTo>
                    <a:pt x="64" y="0"/>
                    <a:pt x="240" y="0"/>
                    <a:pt x="272" y="16"/>
                  </a:cubicBezTo>
                  <a:cubicBezTo>
                    <a:pt x="304" y="32"/>
                    <a:pt x="264" y="72"/>
                    <a:pt x="224" y="11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8"/>
            <p:cNvSpPr/>
            <p:nvPr/>
          </p:nvSpPr>
          <p:spPr>
            <a:xfrm>
              <a:off x="1447800" y="2590800"/>
              <a:ext cx="1447800" cy="228600"/>
            </a:xfrm>
            <a:custGeom>
              <a:rect b="b" l="l" r="r" t="t"/>
              <a:pathLst>
                <a:path extrusionOk="0" h="144" w="912">
                  <a:moveTo>
                    <a:pt x="912" y="144"/>
                  </a:moveTo>
                  <a:cubicBezTo>
                    <a:pt x="748" y="72"/>
                    <a:pt x="584" y="0"/>
                    <a:pt x="432" y="0"/>
                  </a:cubicBezTo>
                  <a:cubicBezTo>
                    <a:pt x="280" y="0"/>
                    <a:pt x="140" y="72"/>
                    <a:pt x="0" y="14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8"/>
            <p:cNvSpPr txBox="1"/>
            <p:nvPr/>
          </p:nvSpPr>
          <p:spPr>
            <a:xfrm>
              <a:off x="1622425" y="2743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597" name="Google Shape;1597;p68"/>
            <p:cNvSpPr txBox="1"/>
            <p:nvPr/>
          </p:nvSpPr>
          <p:spPr>
            <a:xfrm>
              <a:off x="1676400" y="3124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98" name="Google Shape;1598;p68"/>
            <p:cNvSpPr txBox="1"/>
            <p:nvPr/>
          </p:nvSpPr>
          <p:spPr>
            <a:xfrm>
              <a:off x="1600200" y="3581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99" name="Google Shape;1599;p68"/>
            <p:cNvSpPr txBox="1"/>
            <p:nvPr/>
          </p:nvSpPr>
          <p:spPr>
            <a:xfrm>
              <a:off x="2155825" y="3962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00" name="Google Shape;1600;p68"/>
            <p:cNvSpPr txBox="1"/>
            <p:nvPr/>
          </p:nvSpPr>
          <p:spPr>
            <a:xfrm>
              <a:off x="2460625" y="3581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01" name="Google Shape;1601;p68"/>
            <p:cNvSpPr txBox="1"/>
            <p:nvPr/>
          </p:nvSpPr>
          <p:spPr>
            <a:xfrm>
              <a:off x="3581400" y="3200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02" name="Google Shape;1602;p68"/>
            <p:cNvSpPr txBox="1"/>
            <p:nvPr/>
          </p:nvSpPr>
          <p:spPr>
            <a:xfrm>
              <a:off x="3222625" y="3124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1603" name="Google Shape;1603;p68"/>
            <p:cNvCxnSpPr/>
            <p:nvPr/>
          </p:nvCxnSpPr>
          <p:spPr>
            <a:xfrm rot="10800000">
              <a:off x="3124200" y="3124200"/>
              <a:ext cx="6096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4" name="Google Shape;1604;p68"/>
            <p:cNvSpPr txBox="1"/>
            <p:nvPr/>
          </p:nvSpPr>
          <p:spPr>
            <a:xfrm>
              <a:off x="2841625" y="2362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05" name="Google Shape;1605;p68"/>
            <p:cNvSpPr txBox="1"/>
            <p:nvPr/>
          </p:nvSpPr>
          <p:spPr>
            <a:xfrm>
              <a:off x="1927225" y="2362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6" name="Google Shape;1606;p68"/>
            <p:cNvSpPr txBox="1"/>
            <p:nvPr/>
          </p:nvSpPr>
          <p:spPr>
            <a:xfrm>
              <a:off x="2384425" y="4267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7" name="Google Shape;1607;p68"/>
            <p:cNvSpPr txBox="1"/>
            <p:nvPr/>
          </p:nvSpPr>
          <p:spPr>
            <a:xfrm>
              <a:off x="3298825" y="3581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8" name="Google Shape;1608;p68"/>
            <p:cNvSpPr txBox="1"/>
            <p:nvPr/>
          </p:nvSpPr>
          <p:spPr>
            <a:xfrm>
              <a:off x="2917825" y="40386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9" name="Google Shape;1609;p68"/>
            <p:cNvSpPr txBox="1"/>
            <p:nvPr/>
          </p:nvSpPr>
          <p:spPr>
            <a:xfrm>
              <a:off x="3375025" y="2743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10" name="Google Shape;1610;p68"/>
            <p:cNvSpPr txBox="1"/>
            <p:nvPr/>
          </p:nvSpPr>
          <p:spPr>
            <a:xfrm>
              <a:off x="2384425" y="30480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11" name="Google Shape;1611;p68"/>
            <p:cNvSpPr txBox="1"/>
            <p:nvPr/>
          </p:nvSpPr>
          <p:spPr>
            <a:xfrm>
              <a:off x="2232025" y="32766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12" name="Google Shape;1612;p68"/>
            <p:cNvSpPr txBox="1"/>
            <p:nvPr/>
          </p:nvSpPr>
          <p:spPr>
            <a:xfrm>
              <a:off x="2384425" y="2743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13" name="Google Shape;1613;p68"/>
            <p:cNvSpPr/>
            <p:nvPr/>
          </p:nvSpPr>
          <p:spPr>
            <a:xfrm>
              <a:off x="1981200" y="3581400"/>
              <a:ext cx="457200" cy="457200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4" name="Google Shape;1614;p68"/>
          <p:cNvSpPr txBox="1"/>
          <p:nvPr/>
        </p:nvSpPr>
        <p:spPr>
          <a:xfrm>
            <a:off x="6705600" y="3581400"/>
            <a:ext cx="3413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69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3" name="Google Shape;1623;p69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minimize a DFA?</a:t>
            </a:r>
            <a:endParaRPr/>
          </a:p>
        </p:txBody>
      </p:sp>
      <p:sp>
        <p:nvSpPr>
          <p:cNvPr id="1624" name="Google Shape;1624;p6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u="sng"/>
              <a:t>Goal:</a:t>
            </a:r>
            <a:r>
              <a:rPr lang="en-US"/>
              <a:t> Minimize the number of states in a DFA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/>
              <a:t>Algorithm: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Arial"/>
              <a:buAutoNum type="arabicPeriod"/>
            </a:pPr>
            <a:r>
              <a:rPr lang="en-US"/>
              <a:t>Eliminate states unreachable from the start state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Arial"/>
              <a:buAutoNum type="arabicPeriod"/>
            </a:pPr>
            <a:r>
              <a:rPr lang="en-US"/>
              <a:t>Identify and remove equivalent states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Arial"/>
              <a:buAutoNum type="arabicPeriod"/>
            </a:pPr>
            <a:r>
              <a:rPr lang="en-US"/>
              <a:t>Output the resultant DFA </a:t>
            </a:r>
            <a:endParaRPr/>
          </a:p>
        </p:txBody>
      </p:sp>
      <p:grpSp>
        <p:nvGrpSpPr>
          <p:cNvPr id="1625" name="Google Shape;1625;p69"/>
          <p:cNvGrpSpPr/>
          <p:nvPr/>
        </p:nvGrpSpPr>
        <p:grpSpPr>
          <a:xfrm>
            <a:off x="3581400" y="2819400"/>
            <a:ext cx="5121275" cy="1676400"/>
            <a:chOff x="2256" y="1776"/>
            <a:chExt cx="3226" cy="1056"/>
          </a:xfrm>
        </p:grpSpPr>
        <p:sp>
          <p:nvSpPr>
            <p:cNvPr id="1626" name="Google Shape;1626;p69"/>
            <p:cNvSpPr txBox="1"/>
            <p:nvPr/>
          </p:nvSpPr>
          <p:spPr>
            <a:xfrm>
              <a:off x="2592" y="1776"/>
              <a:ext cx="2890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Depth-first traversal from the start state</a:t>
              </a:r>
              <a:endParaRPr/>
            </a:p>
          </p:txBody>
        </p:sp>
        <p:sp>
          <p:nvSpPr>
            <p:cNvPr id="1627" name="Google Shape;1627;p69"/>
            <p:cNvSpPr txBox="1"/>
            <p:nvPr/>
          </p:nvSpPr>
          <p:spPr>
            <a:xfrm>
              <a:off x="2726" y="2544"/>
              <a:ext cx="162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Table filling algorithm</a:t>
              </a:r>
              <a:endParaRPr/>
            </a:p>
          </p:txBody>
        </p:sp>
        <p:cxnSp>
          <p:nvCxnSpPr>
            <p:cNvPr id="1628" name="Google Shape;1628;p69"/>
            <p:cNvCxnSpPr/>
            <p:nvPr/>
          </p:nvCxnSpPr>
          <p:spPr>
            <a:xfrm flipH="1">
              <a:off x="3216" y="2016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9" name="Google Shape;1629;p69"/>
            <p:cNvCxnSpPr/>
            <p:nvPr/>
          </p:nvCxnSpPr>
          <p:spPr>
            <a:xfrm flipH="1">
              <a:off x="2256" y="2736"/>
              <a:ext cx="48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30" name="Google Shape;1630;p69"/>
          <p:cNvSpPr txBox="1"/>
          <p:nvPr/>
        </p:nvSpPr>
        <p:spPr>
          <a:xfrm>
            <a:off x="228600" y="228600"/>
            <a:ext cx="39211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it all together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7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9" name="Google Shape;1639;p70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Two DFAs Equivalent?</a:t>
            </a:r>
            <a:endParaRPr/>
          </a:p>
        </p:txBody>
      </p:sp>
      <p:cxnSp>
        <p:nvCxnSpPr>
          <p:cNvPr id="1640" name="Google Shape;1640;p70"/>
          <p:cNvCxnSpPr/>
          <p:nvPr/>
        </p:nvCxnSpPr>
        <p:spPr>
          <a:xfrm>
            <a:off x="3276600" y="2895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1" name="Google Shape;1641;p70"/>
          <p:cNvSpPr/>
          <p:nvPr/>
        </p:nvSpPr>
        <p:spPr>
          <a:xfrm>
            <a:off x="3657600" y="2743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2" name="Google Shape;1642;p70"/>
          <p:cNvCxnSpPr/>
          <p:nvPr/>
        </p:nvCxnSpPr>
        <p:spPr>
          <a:xfrm flipH="1" rot="10800000">
            <a:off x="4038600" y="2743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3" name="Google Shape;1643;p70"/>
          <p:cNvCxnSpPr/>
          <p:nvPr/>
        </p:nvCxnSpPr>
        <p:spPr>
          <a:xfrm>
            <a:off x="4038600" y="2971800"/>
            <a:ext cx="5334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4" name="Google Shape;1644;p70"/>
          <p:cNvSpPr txBox="1"/>
          <p:nvPr/>
        </p:nvSpPr>
        <p:spPr>
          <a:xfrm>
            <a:off x="4632325" y="2762250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645" name="Google Shape;1645;p70"/>
          <p:cNvSpPr/>
          <p:nvPr/>
        </p:nvSpPr>
        <p:spPr>
          <a:xfrm>
            <a:off x="3505200" y="2362200"/>
            <a:ext cx="3048000" cy="1066800"/>
          </a:xfrm>
          <a:prstGeom prst="roundRect">
            <a:avLst>
              <a:gd fmla="val 16667" name="adj"/>
            </a:avLst>
          </a:prstGeom>
          <a:solidFill>
            <a:schemeClr val="accent1">
              <a:alpha val="5490"/>
            </a:schemeClr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6" name="Google Shape;1646;p70"/>
          <p:cNvCxnSpPr/>
          <p:nvPr/>
        </p:nvCxnSpPr>
        <p:spPr>
          <a:xfrm>
            <a:off x="3311525" y="4384675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7" name="Google Shape;1647;p70"/>
          <p:cNvSpPr/>
          <p:nvPr/>
        </p:nvSpPr>
        <p:spPr>
          <a:xfrm>
            <a:off x="3692525" y="423227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  <p:cxnSp>
        <p:nvCxnSpPr>
          <p:cNvPr id="1648" name="Google Shape;1648;p70"/>
          <p:cNvCxnSpPr/>
          <p:nvPr/>
        </p:nvCxnSpPr>
        <p:spPr>
          <a:xfrm flipH="1" rot="10800000">
            <a:off x="4073525" y="4232275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9" name="Google Shape;1649;p70"/>
          <p:cNvCxnSpPr/>
          <p:nvPr/>
        </p:nvCxnSpPr>
        <p:spPr>
          <a:xfrm>
            <a:off x="4073525" y="4460875"/>
            <a:ext cx="5334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0" name="Google Shape;1650;p70"/>
          <p:cNvSpPr txBox="1"/>
          <p:nvPr/>
        </p:nvSpPr>
        <p:spPr>
          <a:xfrm>
            <a:off x="4667250" y="42513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651" name="Google Shape;1651;p70"/>
          <p:cNvSpPr/>
          <p:nvPr/>
        </p:nvSpPr>
        <p:spPr>
          <a:xfrm>
            <a:off x="3505200" y="3886200"/>
            <a:ext cx="3048000" cy="1066800"/>
          </a:xfrm>
          <a:prstGeom prst="roundRect">
            <a:avLst>
              <a:gd fmla="val 16667" name="adj"/>
            </a:avLst>
          </a:prstGeom>
          <a:solidFill>
            <a:schemeClr val="accent1">
              <a:alpha val="5490"/>
            </a:schemeClr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70"/>
          <p:cNvSpPr txBox="1"/>
          <p:nvPr/>
        </p:nvSpPr>
        <p:spPr>
          <a:xfrm>
            <a:off x="3559175" y="2041525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70"/>
          <p:cNvSpPr txBox="1"/>
          <p:nvPr/>
        </p:nvSpPr>
        <p:spPr>
          <a:xfrm>
            <a:off x="3505200" y="3505200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70"/>
          <p:cNvSpPr/>
          <p:nvPr/>
        </p:nvSpPr>
        <p:spPr>
          <a:xfrm>
            <a:off x="1752600" y="2857500"/>
            <a:ext cx="1524000" cy="825500"/>
          </a:xfrm>
          <a:custGeom>
            <a:rect b="b" l="l" r="r" t="t"/>
            <a:pathLst>
              <a:path extrusionOk="0" h="520" w="960">
                <a:moveTo>
                  <a:pt x="0" y="456"/>
                </a:moveTo>
                <a:cubicBezTo>
                  <a:pt x="116" y="488"/>
                  <a:pt x="232" y="520"/>
                  <a:pt x="288" y="456"/>
                </a:cubicBezTo>
                <a:cubicBezTo>
                  <a:pt x="344" y="392"/>
                  <a:pt x="224" y="144"/>
                  <a:pt x="336" y="72"/>
                </a:cubicBezTo>
                <a:cubicBezTo>
                  <a:pt x="448" y="0"/>
                  <a:pt x="704" y="12"/>
                  <a:pt x="960" y="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70"/>
          <p:cNvSpPr/>
          <p:nvPr/>
        </p:nvSpPr>
        <p:spPr>
          <a:xfrm>
            <a:off x="2743200" y="1981200"/>
            <a:ext cx="4572000" cy="3124200"/>
          </a:xfrm>
          <a:prstGeom prst="roundRect">
            <a:avLst>
              <a:gd fmla="val 16667" name="adj"/>
            </a:avLst>
          </a:prstGeom>
          <a:solidFill>
            <a:srgbClr val="FFCC99">
              <a:alpha val="12549"/>
            </a:srgbClr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70"/>
          <p:cNvSpPr txBox="1"/>
          <p:nvPr/>
        </p:nvSpPr>
        <p:spPr>
          <a:xfrm>
            <a:off x="1508125" y="2076450"/>
            <a:ext cx="15541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Unified DFA</a:t>
            </a:r>
            <a:endParaRPr/>
          </a:p>
        </p:txBody>
      </p:sp>
      <p:sp>
        <p:nvSpPr>
          <p:cNvPr id="1657" name="Google Shape;1657;p70"/>
          <p:cNvSpPr txBox="1"/>
          <p:nvPr/>
        </p:nvSpPr>
        <p:spPr>
          <a:xfrm>
            <a:off x="457200" y="5105400"/>
            <a:ext cx="7851775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 new dummy DFA by just putting together both DFAs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table-filling algorithm on the unified DFA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start states of both DFAs are found to be equivalent,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DFA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 DFA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different</a:t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70"/>
          <p:cNvSpPr txBox="1"/>
          <p:nvPr/>
        </p:nvSpPr>
        <p:spPr>
          <a:xfrm>
            <a:off x="6629400" y="3124200"/>
            <a:ext cx="2474913" cy="8302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≡ 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’?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if yes, then DFA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≡DFA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else, not equiv.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7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7" name="Google Shape;1667;p71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668" name="Google Shape;1668;p7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How to prove languages are not regular?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Pumping lemma &amp; its applications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Closure properties of regular languages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Simplification of DFAs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How to remove unreachable states?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How to identify and collapse equivalent states?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How to minimize a DFA?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How to tell whether two DFAs are equivalent?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Rationale… 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Let {p</a:t>
            </a:r>
            <a:r>
              <a:rPr baseline="-25000" lang="en-US" sz="2400"/>
              <a:t>0</a:t>
            </a:r>
            <a:r>
              <a:rPr lang="en-US" sz="2400"/>
              <a:t>,p</a:t>
            </a:r>
            <a:r>
              <a:rPr baseline="-25000" lang="en-US" sz="2400"/>
              <a:t>1</a:t>
            </a:r>
            <a:r>
              <a:rPr lang="en-US" sz="2400"/>
              <a:t>,… p</a:t>
            </a:r>
            <a:r>
              <a:rPr baseline="-25000" lang="en-US" sz="2400"/>
              <a:t>k</a:t>
            </a:r>
            <a:r>
              <a:rPr lang="en-US" sz="2400"/>
              <a:t>} be the sequence of states that the DFA should have visited after consuming the first k symbols in w which is 0</a:t>
            </a:r>
            <a:r>
              <a:rPr baseline="30000" lang="en-US" sz="2400"/>
              <a:t>k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But there are only k states in the DFA!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==&gt; at least one state should repeat somewhere along the path    (by 	           ++	       Principle)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==&gt; Let  the repeating state be p</a:t>
            </a:r>
            <a:r>
              <a:rPr baseline="-25000" lang="en-US" sz="2400"/>
              <a:t>i</a:t>
            </a:r>
            <a:r>
              <a:rPr lang="en-US" sz="2400"/>
              <a:t>=p</a:t>
            </a:r>
            <a:r>
              <a:rPr baseline="-25000" lang="en-US" sz="2400"/>
              <a:t>J</a:t>
            </a:r>
            <a:r>
              <a:rPr lang="en-US" sz="2400"/>
              <a:t> for </a:t>
            </a:r>
            <a:r>
              <a:rPr lang="en-US" sz="2400">
                <a:solidFill>
                  <a:schemeClr val="hlink"/>
                </a:solidFill>
              </a:rPr>
              <a:t>i &lt; j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==&gt; We can fool the DFA by inputing 0</a:t>
            </a:r>
            <a:r>
              <a:rPr baseline="30000" lang="en-US" sz="2400"/>
              <a:t>(k-(j-i))</a:t>
            </a:r>
            <a:r>
              <a:rPr lang="en-US" sz="2400"/>
              <a:t>1</a:t>
            </a:r>
            <a:r>
              <a:rPr baseline="30000" lang="en-US" sz="2400"/>
              <a:t>k</a:t>
            </a:r>
            <a:r>
              <a:rPr lang="en-US" sz="2400"/>
              <a:t> and still get it to accept  (note: k-(j-i) is at most k-1).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==&gt; DFA accepts strings w/ unequal number of 0s and 1s, implying that the DFA is wrong!</a:t>
            </a: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8001000" y="6248400"/>
            <a:ext cx="304800" cy="381000"/>
            <a:chOff x="3072" y="3840"/>
            <a:chExt cx="192" cy="240"/>
          </a:xfrm>
        </p:grpSpPr>
        <p:grpSp>
          <p:nvGrpSpPr>
            <p:cNvPr id="164" name="Google Shape;164;p18"/>
            <p:cNvGrpSpPr/>
            <p:nvPr/>
          </p:nvGrpSpPr>
          <p:grpSpPr>
            <a:xfrm>
              <a:off x="3120" y="3840"/>
              <a:ext cx="96" cy="240"/>
              <a:chOff x="3120" y="3840"/>
              <a:chExt cx="96" cy="240"/>
            </a:xfrm>
          </p:grpSpPr>
          <p:cxnSp>
            <p:nvCxnSpPr>
              <p:cNvPr id="165" name="Google Shape;165;p18"/>
              <p:cNvCxnSpPr/>
              <p:nvPr/>
            </p:nvCxnSpPr>
            <p:spPr>
              <a:xfrm flipH="1">
                <a:off x="3120" y="3840"/>
                <a:ext cx="48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3120" y="3936"/>
                <a:ext cx="96" cy="48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 flipH="1">
                <a:off x="3120" y="3984"/>
                <a:ext cx="96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68" name="Google Shape;168;p18"/>
            <p:cNvCxnSpPr/>
            <p:nvPr/>
          </p:nvCxnSpPr>
          <p:spPr>
            <a:xfrm>
              <a:off x="3072" y="3936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" name="Google Shape;169;p18"/>
          <p:cNvGrpSpPr/>
          <p:nvPr/>
        </p:nvGrpSpPr>
        <p:grpSpPr>
          <a:xfrm>
            <a:off x="4800600" y="4035425"/>
            <a:ext cx="2438400" cy="460375"/>
            <a:chOff x="5181600" y="3276600"/>
            <a:chExt cx="2438400" cy="460375"/>
          </a:xfrm>
        </p:grpSpPr>
        <p:pic>
          <p:nvPicPr>
            <p:cNvPr id="170" name="Google Shape;17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89355" y="3276600"/>
              <a:ext cx="411445" cy="4603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" name="Google Shape;171;p18"/>
            <p:cNvGrpSpPr/>
            <p:nvPr/>
          </p:nvGrpSpPr>
          <p:grpSpPr>
            <a:xfrm>
              <a:off x="5181600" y="3276600"/>
              <a:ext cx="2438400" cy="460375"/>
              <a:chOff x="5257800" y="3276600"/>
              <a:chExt cx="2438400" cy="460375"/>
            </a:xfrm>
          </p:grpSpPr>
          <p:grpSp>
            <p:nvGrpSpPr>
              <p:cNvPr id="172" name="Google Shape;172;p18"/>
              <p:cNvGrpSpPr/>
              <p:nvPr/>
            </p:nvGrpSpPr>
            <p:grpSpPr>
              <a:xfrm>
                <a:off x="5257800" y="3276600"/>
                <a:ext cx="1981200" cy="460375"/>
                <a:chOff x="5257800" y="3276600"/>
                <a:chExt cx="1981200" cy="460375"/>
              </a:xfrm>
            </p:grpSpPr>
            <p:grpSp>
              <p:nvGrpSpPr>
                <p:cNvPr id="173" name="Google Shape;173;p18"/>
                <p:cNvGrpSpPr/>
                <p:nvPr/>
              </p:nvGrpSpPr>
              <p:grpSpPr>
                <a:xfrm>
                  <a:off x="5257800" y="3276600"/>
                  <a:ext cx="1981200" cy="460375"/>
                  <a:chOff x="4343400" y="2895600"/>
                  <a:chExt cx="1981200" cy="460242"/>
                </a:xfrm>
              </p:grpSpPr>
              <p:pic>
                <p:nvPicPr>
                  <p:cNvPr id="174" name="Google Shape;174;p18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4343400" y="2895600"/>
                    <a:ext cx="411445" cy="4602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75" name="Google Shape;175;p18"/>
                  <p:cNvSpPr/>
                  <p:nvPr/>
                </p:nvSpPr>
                <p:spPr>
                  <a:xfrm>
                    <a:off x="5867400" y="2895600"/>
                    <a:ext cx="457200" cy="380890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76" name="Google Shape;176;p1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638800" y="3276600"/>
                  <a:ext cx="411445" cy="4603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7" name="Google Shape;177;p18"/>
              <p:cNvSpPr/>
              <p:nvPr/>
            </p:nvSpPr>
            <p:spPr>
              <a:xfrm>
                <a:off x="7239000" y="3276600"/>
                <a:ext cx="457200" cy="381000"/>
              </a:xfrm>
              <a:prstGeom prst="ellipse">
                <a:avLst/>
              </a:prstGeom>
              <a:solidFill>
                <a:srgbClr val="7F7F7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8" name="Google Shape;178;p18"/>
          <p:cNvSpPr txBox="1"/>
          <p:nvPr/>
        </p:nvSpPr>
        <p:spPr>
          <a:xfrm>
            <a:off x="5791200" y="152400"/>
            <a:ext cx="34243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Pigeon Hole Principle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Pumping Lemma for Regular Languages</a:t>
            </a:r>
            <a:endParaRPr/>
          </a:p>
        </p:txBody>
      </p:sp>
      <p:sp>
        <p:nvSpPr>
          <p:cNvPr id="184" name="Google Shape;184;p19"/>
          <p:cNvSpPr txBox="1"/>
          <p:nvPr>
            <p:ph idx="1" type="subTitle"/>
          </p:nvPr>
        </p:nvSpPr>
        <p:spPr>
          <a:xfrm>
            <a:off x="13716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it is? </a:t>
            </a:r>
            <a:br>
              <a:rPr lang="en-US" sz="3000"/>
            </a:br>
            <a:r>
              <a:rPr lang="en-US" sz="3000"/>
              <a:t>The Pumping Lemma is a property of all regular languages.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How is it used? </a:t>
            </a:r>
            <a:br>
              <a:rPr b="1" lang="en-US" sz="3000"/>
            </a:br>
            <a:r>
              <a:rPr lang="en-US" sz="3000"/>
              <a:t>A technique that is used to show that a given language is not regular</a:t>
            </a:r>
            <a:endParaRPr/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0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Pumping Lemma for Regular Languages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Let L be a regular language</a:t>
            </a:r>
            <a:endParaRPr/>
          </a:p>
          <a:p>
            <a:pPr indent="-502919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Then </a:t>
            </a:r>
            <a:r>
              <a:rPr i="1" lang="en-US" sz="2800" u="sng">
                <a:solidFill>
                  <a:srgbClr val="FF0000"/>
                </a:solidFill>
              </a:rPr>
              <a:t>there exists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some constant </a:t>
            </a:r>
            <a:r>
              <a:rPr b="1" i="1" lang="en-US" sz="2800"/>
              <a:t>N</a:t>
            </a:r>
            <a:r>
              <a:rPr lang="en-US" sz="2800"/>
              <a:t> such that</a:t>
            </a:r>
            <a:r>
              <a:rPr lang="en-US" sz="2800">
                <a:solidFill>
                  <a:schemeClr val="dk2"/>
                </a:solidFill>
              </a:rPr>
              <a:t> </a:t>
            </a:r>
            <a:r>
              <a:rPr i="1" lang="en-US" sz="2800" u="sng">
                <a:solidFill>
                  <a:schemeClr val="dk2"/>
                </a:solidFill>
              </a:rPr>
              <a:t>for every</a:t>
            </a:r>
            <a:r>
              <a:rPr lang="en-US" sz="2800"/>
              <a:t> string </a:t>
            </a:r>
            <a:r>
              <a:rPr i="1" lang="en-US" sz="2800"/>
              <a:t>w ∈ L</a:t>
            </a:r>
            <a:r>
              <a:rPr lang="en-US" sz="2800"/>
              <a:t> s.t. </a:t>
            </a:r>
            <a:r>
              <a:rPr i="1" lang="en-US" sz="2800"/>
              <a:t>|w|≥N</a:t>
            </a:r>
            <a:r>
              <a:rPr lang="en-US" sz="2800"/>
              <a:t>, </a:t>
            </a:r>
            <a:r>
              <a:rPr i="1" lang="en-US" sz="2800" u="sng">
                <a:solidFill>
                  <a:srgbClr val="FF0000"/>
                </a:solidFill>
              </a:rPr>
              <a:t>there exists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a way to break </a:t>
            </a:r>
            <a:r>
              <a:rPr i="1" lang="en-US" sz="2800"/>
              <a:t>w</a:t>
            </a:r>
            <a:r>
              <a:rPr lang="en-US" sz="2800"/>
              <a:t> into three parts, </a:t>
            </a:r>
            <a:r>
              <a:rPr i="1" lang="en-US" sz="2800"/>
              <a:t>w=</a:t>
            </a:r>
            <a:r>
              <a:rPr i="1" lang="en-US" sz="2800">
                <a:solidFill>
                  <a:schemeClr val="hlink"/>
                </a:solidFill>
              </a:rPr>
              <a:t>x</a:t>
            </a:r>
            <a:r>
              <a:rPr i="1" lang="en-US" sz="2800">
                <a:solidFill>
                  <a:srgbClr val="006600"/>
                </a:solidFill>
              </a:rPr>
              <a:t>y</a:t>
            </a:r>
            <a:r>
              <a:rPr i="1" lang="en-US" sz="2800">
                <a:solidFill>
                  <a:srgbClr val="993300"/>
                </a:solidFill>
              </a:rPr>
              <a:t>z</a:t>
            </a:r>
            <a:r>
              <a:rPr lang="en-US" sz="2800"/>
              <a:t>, such that: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i="1" lang="en-US" sz="2400">
                <a:solidFill>
                  <a:srgbClr val="006600"/>
                </a:solidFill>
              </a:rPr>
              <a:t>y</a:t>
            </a:r>
            <a:r>
              <a:rPr i="1" lang="en-US" sz="2400"/>
              <a:t>≠ ε</a:t>
            </a:r>
            <a:endParaRPr i="1" sz="2400"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i="1" lang="en-US" sz="2400"/>
              <a:t>|</a:t>
            </a:r>
            <a:r>
              <a:rPr i="1" lang="en-US" sz="2400">
                <a:solidFill>
                  <a:schemeClr val="hlink"/>
                </a:solidFill>
              </a:rPr>
              <a:t>x</a:t>
            </a:r>
            <a:r>
              <a:rPr i="1" lang="en-US" sz="2400">
                <a:solidFill>
                  <a:srgbClr val="006600"/>
                </a:solidFill>
              </a:rPr>
              <a:t>y</a:t>
            </a:r>
            <a:r>
              <a:rPr i="1" lang="en-US" sz="2400"/>
              <a:t>|≤N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400"/>
              <a:t>For all </a:t>
            </a:r>
            <a:r>
              <a:rPr i="1" lang="en-US" sz="2400"/>
              <a:t>k≥0</a:t>
            </a:r>
            <a:r>
              <a:rPr lang="en-US" sz="2400"/>
              <a:t>, all strings of the form </a:t>
            </a:r>
            <a:r>
              <a:rPr i="1" lang="en-US" sz="2400">
                <a:solidFill>
                  <a:schemeClr val="hlink"/>
                </a:solidFill>
              </a:rPr>
              <a:t>x</a:t>
            </a:r>
            <a:r>
              <a:rPr i="1" lang="en-US" sz="2400">
                <a:solidFill>
                  <a:srgbClr val="006600"/>
                </a:solidFill>
              </a:rPr>
              <a:t>y</a:t>
            </a:r>
            <a:r>
              <a:rPr baseline="30000" i="1" lang="en-US" sz="2400">
                <a:solidFill>
                  <a:srgbClr val="006600"/>
                </a:solidFill>
              </a:rPr>
              <a:t>k</a:t>
            </a:r>
            <a:r>
              <a:rPr i="1" lang="en-US" sz="2400">
                <a:solidFill>
                  <a:srgbClr val="993300"/>
                </a:solidFill>
              </a:rPr>
              <a:t>z</a:t>
            </a:r>
            <a:r>
              <a:rPr lang="en-US" sz="2400"/>
              <a:t> </a:t>
            </a:r>
            <a:r>
              <a:rPr i="1" lang="en-US" sz="2400"/>
              <a:t>∈</a:t>
            </a:r>
            <a:r>
              <a:rPr lang="en-US" sz="2400"/>
              <a:t> </a:t>
            </a:r>
            <a:r>
              <a:rPr i="1" lang="en-US" sz="2400"/>
              <a:t>L</a:t>
            </a:r>
            <a:endParaRPr sz="2400"/>
          </a:p>
        </p:txBody>
      </p:sp>
      <p:sp>
        <p:nvSpPr>
          <p:cNvPr id="196" name="Google Shape;196;p20"/>
          <p:cNvSpPr/>
          <p:nvPr/>
        </p:nvSpPr>
        <p:spPr>
          <a:xfrm>
            <a:off x="1219200" y="2971800"/>
            <a:ext cx="7696200" cy="281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219200" y="5943600"/>
            <a:ext cx="5955476" cy="40011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property should hold for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regular languages.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219200" y="6457950"/>
            <a:ext cx="6407150" cy="40005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the “Pumping Lemma Constant”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Pumping Lemma: Proof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182688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L is regular =&gt; it should have a DFA.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320"/>
              <a:buChar char="■"/>
            </a:pPr>
            <a:r>
              <a:rPr lang="en-US" sz="2400" u="sng"/>
              <a:t>Set</a:t>
            </a:r>
            <a:r>
              <a:rPr lang="en-US" sz="2400"/>
              <a:t> </a:t>
            </a:r>
            <a:r>
              <a:rPr i="1" lang="en-US"/>
              <a:t>N</a:t>
            </a:r>
            <a:r>
              <a:rPr lang="en-US"/>
              <a:t> := number of states in the DFA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Any string w∈L, s.t. |w|</a:t>
            </a:r>
            <a:r>
              <a:rPr i="1" lang="en-US" sz="2800"/>
              <a:t>≥N, </a:t>
            </a:r>
            <a:r>
              <a:rPr lang="en-US" sz="2800"/>
              <a:t>should have the form: 	w=a</a:t>
            </a:r>
            <a:r>
              <a:rPr baseline="-25000" lang="en-US" sz="2800"/>
              <a:t>1</a:t>
            </a:r>
            <a:r>
              <a:rPr lang="en-US" sz="2800"/>
              <a:t>a</a:t>
            </a:r>
            <a:r>
              <a:rPr baseline="-25000" lang="en-US" sz="2800"/>
              <a:t>2</a:t>
            </a:r>
            <a:r>
              <a:rPr lang="en-US" sz="2800"/>
              <a:t>…a</a:t>
            </a:r>
            <a:r>
              <a:rPr baseline="-25000" lang="en-US" sz="2800"/>
              <a:t>m</a:t>
            </a:r>
            <a:r>
              <a:rPr lang="en-US" sz="2800"/>
              <a:t>, where m≥N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Let the states traversed after reading the first N symbols be:    {p</a:t>
            </a:r>
            <a:r>
              <a:rPr baseline="-25000" lang="en-US" sz="2800"/>
              <a:t>0</a:t>
            </a:r>
            <a:r>
              <a:rPr lang="en-US" sz="2800"/>
              <a:t>,p</a:t>
            </a:r>
            <a:r>
              <a:rPr baseline="-25000" lang="en-US" sz="2800"/>
              <a:t>1</a:t>
            </a:r>
            <a:r>
              <a:rPr lang="en-US" sz="2800"/>
              <a:t>,… p</a:t>
            </a:r>
            <a:r>
              <a:rPr baseline="-25000" lang="en-US" sz="2800"/>
              <a:t>N</a:t>
            </a:r>
            <a:r>
              <a:rPr lang="en-US" sz="2800"/>
              <a:t>}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==&gt; There are N+1 p-states, while there are only N DFA states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Font typeface="Noto Sans Symbols"/>
              <a:buChar char="⮚"/>
            </a:pPr>
            <a:r>
              <a:rPr lang="en-US" sz="2400"/>
              <a:t>==&gt; at least one state has to repeat </a:t>
            </a:r>
            <a:br>
              <a:rPr lang="en-US" sz="2400"/>
            </a:br>
            <a:r>
              <a:rPr lang="en-US" sz="2400"/>
              <a:t>i.e, p</a:t>
            </a:r>
            <a:r>
              <a:rPr baseline="-25000" lang="en-US" sz="2400"/>
              <a:t>i</a:t>
            </a:r>
            <a:r>
              <a:rPr lang="en-US" sz="2400"/>
              <a:t>= p</a:t>
            </a:r>
            <a:r>
              <a:rPr baseline="-25000" lang="en-US" sz="2400"/>
              <a:t>J</a:t>
            </a:r>
            <a:r>
              <a:rPr lang="en-US" sz="2400"/>
              <a:t>where 0≤i&lt;j≤N (by PHP)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