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7102475" cy="9388475"/>
  <p:embeddedFontLst>
    <p:embeddedFont>
      <p:font typeface="Helvetica Neue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GoogleSlidesCustomDataVersion2">
      <go:slidesCustomData xmlns:go="http://customooxmlschemas.google.com/" r:id="rId67" roundtripDataSignature="AMtx7mgnkhX9MgcMZ5oEtXzpqbAo2n2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775" cy="468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5702" y="0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20334"/>
            <a:ext cx="3076775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424811020_0_10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424811020_0_10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e424811020_0_10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424811020_0_22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2e424811020_0_22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e424811020_0_22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07a6a4352_0_7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07a6a4352_0_7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407a6a4352_0_7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424811020_0_0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424811020_0_0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e424811020_0_0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42b57e4d4_1_3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442b57e4d4_1_3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42b57e4d4_1_9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442b57e4d4_1_9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42b57e4d4_1_34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3442b57e4d4_1_34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g3442b57e4d4_1_34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42b57e4d4_1_44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g3442b57e4d4_1_44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g3442b57e4d4_1_44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42b57e4d4_1_54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g3442b57e4d4_1_54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3442b57e4d4_1_54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45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42b57e4d4_1_17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3442b57e4d4_1_17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42b57e4d4_1_25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g3442b57e4d4_1_25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46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46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7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47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48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48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42b57e4d4_1_100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g3442b57e4d4_1_100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g3442b57e4d4_1_100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442b57e4d4_1_120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g3442b57e4d4_1_120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g3442b57e4d4_1_120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42b57e4d4_1_132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g3442b57e4d4_1_132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g3442b57e4d4_1_132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42b57e4d4_1_84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g3442b57e4d4_1_84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g3442b57e4d4_1_84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442b57e4d4_1_77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g3442b57e4d4_1_77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g3442b57e4d4_1_77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50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50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52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52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6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8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42b57e4d4_1_67:notes"/>
          <p:cNvSpPr/>
          <p:nvPr>
            <p:ph idx="2" type="sldImg"/>
          </p:nvPr>
        </p:nvSpPr>
        <p:spPr>
          <a:xfrm>
            <a:off x="1204913" y="704850"/>
            <a:ext cx="4694100" cy="35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42b57e4d4_1_67:notes"/>
          <p:cNvSpPr txBox="1"/>
          <p:nvPr>
            <p:ph idx="1" type="body"/>
          </p:nvPr>
        </p:nvSpPr>
        <p:spPr>
          <a:xfrm>
            <a:off x="947320" y="4460167"/>
            <a:ext cx="5207700" cy="422280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442b57e4d4_1_67:notes"/>
          <p:cNvSpPr txBox="1"/>
          <p:nvPr>
            <p:ph idx="12" type="sldNum"/>
          </p:nvPr>
        </p:nvSpPr>
        <p:spPr>
          <a:xfrm>
            <a:off x="4025702" y="8920334"/>
            <a:ext cx="3076800" cy="468000"/>
          </a:xfrm>
          <a:prstGeom prst="rect">
            <a:avLst/>
          </a:prstGeom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:notes"/>
          <p:cNvSpPr txBox="1"/>
          <p:nvPr>
            <p:ph idx="12" type="sldNum"/>
          </p:nvPr>
        </p:nvSpPr>
        <p:spPr>
          <a:xfrm>
            <a:off x="4025702" y="8920334"/>
            <a:ext cx="3076774" cy="468141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00" spcFirstLastPara="1" rIns="94200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60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60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47320" y="4460167"/>
            <a:ext cx="5207838" cy="4222890"/>
          </a:xfrm>
          <a:prstGeom prst="rect">
            <a:avLst/>
          </a:prstGeom>
        </p:spPr>
        <p:txBody>
          <a:bodyPr anchorCtr="0" anchor="ctr" bIns="47100" lIns="94200" spcFirstLastPara="1" rIns="94200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204913" y="704850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62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62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62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62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62"/>
          <p:cNvSpPr txBox="1"/>
          <p:nvPr/>
        </p:nvSpPr>
        <p:spPr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27" name="Google Shape;27;p62"/>
          <p:cNvSpPr txBox="1"/>
          <p:nvPr/>
        </p:nvSpPr>
        <p:spPr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62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6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1"/>
          <p:cNvSpPr txBox="1"/>
          <p:nvPr>
            <p:ph idx="1" type="body"/>
          </p:nvPr>
        </p:nvSpPr>
        <p:spPr>
          <a:xfrm rot="5400000">
            <a:off x="2405063" y="-365125"/>
            <a:ext cx="4530725" cy="772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2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2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3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5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6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" type="body"/>
          </p:nvPr>
        </p:nvSpPr>
        <p:spPr>
          <a:xfrm>
            <a:off x="806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3" name="Google Shape;43;p67"/>
          <p:cNvSpPr txBox="1"/>
          <p:nvPr>
            <p:ph idx="2" type="body"/>
          </p:nvPr>
        </p:nvSpPr>
        <p:spPr>
          <a:xfrm>
            <a:off x="4997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7" name="Google Shape;47;p6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8" name="Google Shape;48;p68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9" name="Google Shape;49;p68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9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" type="body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1120"/>
              </a:spcBef>
              <a:spcAft>
                <a:spcPts val="0"/>
              </a:spcAft>
              <a:buSzPts val="3520"/>
              <a:buChar char="▪"/>
              <a:defRPr sz="3200"/>
            </a:lvl1pPr>
            <a:lvl2pPr indent="-424180" lvl="1" marL="914400" algn="l">
              <a:spcBef>
                <a:spcPts val="980"/>
              </a:spcBef>
              <a:spcAft>
                <a:spcPts val="0"/>
              </a:spcAft>
              <a:buSzPts val="3080"/>
              <a:buChar char="•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69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0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1.jpg"/><Relationship Id="rId2" Type="http://schemas.openxmlformats.org/officeDocument/2006/relationships/image" Target="../media/image80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1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433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61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61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61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61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61"/>
          <p:cNvSpPr txBox="1"/>
          <p:nvPr/>
        </p:nvSpPr>
        <p:spPr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61"/>
          <p:cNvSpPr txBox="1"/>
          <p:nvPr/>
        </p:nvSpPr>
        <p:spPr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19" name="Google Shape;19;p61"/>
          <p:cNvSpPr txBox="1"/>
          <p:nvPr/>
        </p:nvSpPr>
        <p:spPr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Relationship Id="rId4" Type="http://schemas.openxmlformats.org/officeDocument/2006/relationships/image" Target="../media/image56.png"/><Relationship Id="rId5" Type="http://schemas.openxmlformats.org/officeDocument/2006/relationships/image" Target="../media/image5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6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2.png"/><Relationship Id="rId4" Type="http://schemas.openxmlformats.org/officeDocument/2006/relationships/image" Target="../media/image6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5.png"/><Relationship Id="rId4" Type="http://schemas.openxmlformats.org/officeDocument/2006/relationships/image" Target="../media/image7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8.png"/><Relationship Id="rId4" Type="http://schemas.openxmlformats.org/officeDocument/2006/relationships/image" Target="../media/image75.png"/><Relationship Id="rId5" Type="http://schemas.openxmlformats.org/officeDocument/2006/relationships/image" Target="../media/image7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685800" y="808038"/>
            <a:ext cx="7772400" cy="212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6:  Synchronization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61" y="188259"/>
            <a:ext cx="8690876" cy="543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1503049" y="5620871"/>
            <a:ext cx="61378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Explain race condition here in your own words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190694"/>
            <a:ext cx="6279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 Problem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1" y="2369622"/>
            <a:ext cx="8900639" cy="443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6975" y="80682"/>
            <a:ext cx="2245756" cy="237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66" y="1618451"/>
            <a:ext cx="3965563" cy="418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4727" y="1618451"/>
            <a:ext cx="3965563" cy="418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/>
        </p:nvSpPr>
        <p:spPr>
          <a:xfrm>
            <a:off x="1637856" y="900953"/>
            <a:ext cx="16337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P0/T0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6060617" y="940020"/>
            <a:ext cx="16337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P1/T1</a:t>
            </a:r>
            <a:endParaRPr/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457200" y="190694"/>
            <a:ext cx="840309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we solve CS Problem in Code?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52" y="2814638"/>
            <a:ext cx="9009583" cy="115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190694"/>
            <a:ext cx="603772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 Problem</a:t>
            </a:r>
            <a:endParaRPr/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633" y="190694"/>
            <a:ext cx="2245756" cy="2370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5"/>
          <p:cNvGrpSpPr/>
          <p:nvPr/>
        </p:nvGrpSpPr>
        <p:grpSpPr>
          <a:xfrm>
            <a:off x="564803" y="2561215"/>
            <a:ext cx="8014394" cy="4106091"/>
            <a:chOff x="900924" y="1603733"/>
            <a:chExt cx="4410691" cy="2156871"/>
          </a:xfrm>
        </p:grpSpPr>
        <p:pic>
          <p:nvPicPr>
            <p:cNvPr id="195" name="Google Shape;19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0924" y="1603733"/>
              <a:ext cx="4410691" cy="1552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1793" y="3169972"/>
              <a:ext cx="4296375" cy="5906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/>
        </p:nvSpPr>
        <p:spPr>
          <a:xfrm>
            <a:off x="376518" y="147923"/>
            <a:ext cx="252344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What is progress?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65" y="538926"/>
            <a:ext cx="8628674" cy="172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355" y="2232218"/>
            <a:ext cx="8027894" cy="458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653143" y="160522"/>
            <a:ext cx="82114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Interrupt-based Solution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811762" y="1103614"/>
            <a:ext cx="7724775" cy="1079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Entry section:  disable interrupts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Exit section:  enable  interrupts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Will this solve the problem?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746445" y="2258007"/>
            <a:ext cx="6614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1363" marR="0" rtl="0" algn="l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 critical section is code that runs for an hour?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755776" y="2640562"/>
            <a:ext cx="73071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1363" marR="0" rtl="0" algn="l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some processes starve – never enter their critical section.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755776" y="3051108"/>
            <a:ext cx="413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1363" marR="0" rtl="0" algn="l"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there are two CPUs?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615820" y="223644"/>
            <a:ext cx="80709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Solution 1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502480" y="1002940"/>
            <a:ext cx="6757437" cy="4131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Two process solution</a:t>
            </a:r>
            <a:endParaRPr sz="800"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Assume that the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and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-US"/>
              <a:t> machine-language instructions are atomic; that is, cannot be interrupted</a:t>
            </a:r>
            <a:endParaRPr sz="800"/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The two processes share one variable: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 turn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800">
              <a:solidFill>
                <a:srgbClr val="000000"/>
              </a:solidFill>
            </a:endParaRPr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The variable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turn</a:t>
            </a:r>
            <a:r>
              <a:rPr lang="en-US">
                <a:solidFill>
                  <a:srgbClr val="000000"/>
                </a:solidFill>
              </a:rPr>
              <a:t> indicates whose turn it is to enter the critical section</a:t>
            </a:r>
            <a:endParaRPr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initially, the value of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turn </a:t>
            </a:r>
            <a:r>
              <a:rPr lang="en-US">
                <a:solidFill>
                  <a:srgbClr val="000000"/>
                </a:solidFill>
              </a:rPr>
              <a:t>is set to </a:t>
            </a:r>
            <a:r>
              <a:rPr i="1" lang="en-US">
                <a:solidFill>
                  <a:srgbClr val="000000"/>
                </a:solidFill>
              </a:rPr>
              <a:t>i 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438" y="3310900"/>
            <a:ext cx="3567082" cy="29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502481" y="3896005"/>
            <a:ext cx="4520960" cy="2585477"/>
          </a:xfrm>
          <a:prstGeom prst="rect">
            <a:avLst/>
          </a:prstGeom>
          <a:solidFill>
            <a:srgbClr val="FFFF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Mutual exclusion is preserved</a:t>
            </a:r>
            <a:endParaRPr/>
          </a:p>
          <a:p>
            <a:pPr indent="-34131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enters critical section only if:</a:t>
            </a:r>
            <a:endParaRPr/>
          </a:p>
          <a:p>
            <a:pPr indent="-34131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i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turn </a:t>
            </a: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be both 0 and 1 at the same time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about the Progress requirement?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about the Bounded-waiting requirement?</a:t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9553" lvl="0" marL="34131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76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615820" y="223644"/>
            <a:ext cx="80709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Peterson’s Solution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42" y="871208"/>
            <a:ext cx="8911209" cy="105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37" y="1922929"/>
            <a:ext cx="7488525" cy="465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615820" y="223644"/>
            <a:ext cx="80709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Peterson’s Solution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811763" y="1139855"/>
            <a:ext cx="6757437" cy="4131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Two process solution</a:t>
            </a:r>
            <a:endParaRPr sz="800"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Assume that the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and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en-US"/>
              <a:t> machine-language instructions are atomic; that is, cannot be interrupted</a:t>
            </a:r>
            <a:endParaRPr sz="800"/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The two processes share two variables: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turn; 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boolean flag[2]</a:t>
            </a:r>
            <a:endParaRPr/>
          </a:p>
          <a:p>
            <a:pPr indent="-228282" lvl="1" marL="741363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b="1" sz="800">
              <a:solidFill>
                <a:srgbClr val="000000"/>
              </a:solidFill>
            </a:endParaRPr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The variable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turn</a:t>
            </a:r>
            <a:r>
              <a:rPr lang="en-US">
                <a:solidFill>
                  <a:srgbClr val="000000"/>
                </a:solidFill>
              </a:rPr>
              <a:t> indicates whose turn it is to enter the critical section</a:t>
            </a:r>
            <a:endParaRPr sz="800">
              <a:solidFill>
                <a:srgbClr val="000000"/>
              </a:solidFill>
            </a:endParaRPr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flag </a:t>
            </a:r>
            <a:r>
              <a:rPr lang="en-US">
                <a:solidFill>
                  <a:srgbClr val="000000"/>
                </a:solidFill>
              </a:rPr>
              <a:t>array is used to indicate if a process is ready to enter the critical section. </a:t>
            </a:r>
            <a:endParaRPr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flag[i] =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>
                <a:solidFill>
                  <a:srgbClr val="000000"/>
                </a:solidFill>
              </a:rPr>
              <a:t>  implies that process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baseline="-25000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solidFill>
                  <a:srgbClr val="000000"/>
                </a:solidFill>
              </a:rPr>
              <a:t> is ready!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Note (1)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806450" y="1233488"/>
            <a:ext cx="7727950" cy="523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70C0"/>
                </a:solidFill>
              </a:rPr>
              <a:t>Do notserialize your multi-process or multi-threaded code by placing </a:t>
            </a:r>
            <a:r>
              <a:rPr b="1" lang="en-US">
                <a:solidFill>
                  <a:srgbClr val="FF0000"/>
                </a:solidFill>
              </a:rPr>
              <a:t>wait() </a:t>
            </a:r>
            <a:r>
              <a:rPr lang="en-US">
                <a:solidFill>
                  <a:srgbClr val="0070C0"/>
                </a:solidFill>
              </a:rPr>
              <a:t>or </a:t>
            </a:r>
            <a:r>
              <a:rPr b="1" lang="en-US">
                <a:solidFill>
                  <a:srgbClr val="FF0000"/>
                </a:solidFill>
              </a:rPr>
              <a:t>pthread_join()</a:t>
            </a:r>
            <a:r>
              <a:rPr lang="en-US">
                <a:solidFill>
                  <a:srgbClr val="0070C0"/>
                </a:solidFill>
              </a:rPr>
              <a:t> to force an execution order. 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FF0000"/>
                </a:solidFill>
              </a:rPr>
              <a:t>Clarify with your teacher if you unable to get this?</a:t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above code only ordering guarantees here are that pthread_join(th1, NULL); will not return until thread 1 has exited and pthread_join(th2, NULL); will not return until thread 2 has exited. Consequently, the main() function will not return (and the process will not exit) until both thread 1 and thread 2 have exited.</a:t>
            </a:r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931" y="2527407"/>
            <a:ext cx="5672137" cy="22488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1507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for Process </a:t>
            </a:r>
            <a:r>
              <a:rPr i="1" lang="en-US"/>
              <a:t>P</a:t>
            </a:r>
            <a:r>
              <a:rPr baseline="-25000" i="1" lang="en-US"/>
              <a:t>i</a:t>
            </a:r>
            <a:endParaRPr i="1"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710" y="1163229"/>
            <a:ext cx="5888580" cy="453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728" y="5936249"/>
            <a:ext cx="7790543" cy="38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424811020_0_10"/>
          <p:cNvSpPr txBox="1"/>
          <p:nvPr>
            <p:ph type="title"/>
          </p:nvPr>
        </p:nvSpPr>
        <p:spPr>
          <a:xfrm>
            <a:off x="457200" y="233853"/>
            <a:ext cx="8229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Dry run of Peterson’s solution</a:t>
            </a:r>
            <a:endParaRPr/>
          </a:p>
        </p:txBody>
      </p:sp>
      <p:pic>
        <p:nvPicPr>
          <p:cNvPr id="251" name="Google Shape;251;g2e42481102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2153"/>
            <a:ext cx="8839200" cy="418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424811020_0_22"/>
          <p:cNvSpPr txBox="1"/>
          <p:nvPr>
            <p:ph type="title"/>
          </p:nvPr>
        </p:nvSpPr>
        <p:spPr>
          <a:xfrm>
            <a:off x="1505387" y="149090"/>
            <a:ext cx="7586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Peterson’s Solution </a:t>
            </a:r>
            <a:endParaRPr/>
          </a:p>
        </p:txBody>
      </p:sp>
      <p:pic>
        <p:nvPicPr>
          <p:cNvPr id="258" name="Google Shape;258;g2e42481102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790"/>
            <a:ext cx="8839201" cy="512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1505387" y="149090"/>
            <a:ext cx="7586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Correctness of Peterson’s Solution </a:t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393" y="1584129"/>
            <a:ext cx="8492869" cy="2140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896" y="329437"/>
            <a:ext cx="5190208" cy="396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81" y="1753352"/>
            <a:ext cx="8774717" cy="332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9299" y="180093"/>
            <a:ext cx="6005402" cy="895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01" y="1616533"/>
            <a:ext cx="8841215" cy="37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Peterson’s Solution and Modern Architecture</a:t>
            </a:r>
            <a:endParaRPr/>
          </a:p>
        </p:txBody>
      </p:sp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457200" y="1657300"/>
            <a:ext cx="84375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713" lvl="0" marL="341313" rtl="0" algn="l"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200"/>
              <a:t>Peterson’s solution is not guaranteed to work on modern computer architectures for the primary reason that, to improve system performance, processors and/or compilers may reorder read and write operations that have no dependencies. </a:t>
            </a:r>
            <a:endParaRPr sz="2200"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200"/>
          </a:p>
          <a:p>
            <a:pPr indent="-366712" lvl="0" marL="341312" rtl="0" algn="l">
              <a:spcBef>
                <a:spcPts val="630"/>
              </a:spcBef>
              <a:spcAft>
                <a:spcPts val="0"/>
              </a:spcAft>
              <a:buSzPts val="2380"/>
              <a:buChar char="▪"/>
            </a:pPr>
            <a:r>
              <a:rPr lang="en-US" sz="2200"/>
              <a:t>For a single threaded application, this reordering is immaterial as far as program correctness is concerned, as the final values are consistent with what is expected. </a:t>
            </a:r>
            <a:endParaRPr sz="2200"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200"/>
          </a:p>
          <a:p>
            <a:pPr indent="-366713" lvl="0" marL="341313" rtl="0" algn="l">
              <a:spcBef>
                <a:spcPts val="630"/>
              </a:spcBef>
              <a:spcAft>
                <a:spcPts val="0"/>
              </a:spcAft>
              <a:buSzPts val="2380"/>
              <a:buChar char="▪"/>
            </a:pPr>
            <a:r>
              <a:rPr lang="en-US" sz="2200"/>
              <a:t>But for a multithreaded application with shared data, the reordering of instructions may render inconsistent or unexpected results. </a:t>
            </a:r>
            <a:endParaRPr sz="2200"/>
          </a:p>
        </p:txBody>
      </p:sp>
      <p:sp>
        <p:nvSpPr>
          <p:cNvPr id="284" name="Google Shape;284;p27"/>
          <p:cNvSpPr txBox="1"/>
          <p:nvPr/>
        </p:nvSpPr>
        <p:spPr>
          <a:xfrm>
            <a:off x="777151" y="936550"/>
            <a:ext cx="758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</a:t>
            </a:r>
            <a:r>
              <a:rPr b="1" i="0" lang="en-US" sz="16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oftware-based solutions for </a:t>
            </a:r>
            <a:r>
              <a:rPr b="1" lang="en-US" sz="16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mutual exclusion </a:t>
            </a:r>
            <a:r>
              <a:rPr b="1" i="0" lang="en-US" sz="16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 are not guaranteed to work on modern computer architectures. </a:t>
            </a:r>
            <a:endParaRPr b="1" sz="16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07a6a4352_0_7"/>
          <p:cNvSpPr txBox="1"/>
          <p:nvPr>
            <p:ph type="title"/>
          </p:nvPr>
        </p:nvSpPr>
        <p:spPr>
          <a:xfrm>
            <a:off x="457200" y="233853"/>
            <a:ext cx="8229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Reordering</a:t>
            </a:r>
            <a:endParaRPr/>
          </a:p>
        </p:txBody>
      </p:sp>
      <p:pic>
        <p:nvPicPr>
          <p:cNvPr id="291" name="Google Shape;291;g3407a6a435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25" y="1121674"/>
            <a:ext cx="8814675" cy="24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407a6a435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50" y="3746175"/>
            <a:ext cx="8912625" cy="280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424811020_0_0"/>
          <p:cNvSpPr txBox="1"/>
          <p:nvPr>
            <p:ph type="title"/>
          </p:nvPr>
        </p:nvSpPr>
        <p:spPr>
          <a:xfrm>
            <a:off x="457200" y="233853"/>
            <a:ext cx="8229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Reordering</a:t>
            </a:r>
            <a:endParaRPr/>
          </a:p>
        </p:txBody>
      </p:sp>
      <p:pic>
        <p:nvPicPr>
          <p:cNvPr id="299" name="Google Shape;299;g2e4248110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728"/>
            <a:ext cx="8839199" cy="444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Instruction Reordering  and Peterson’s Solution</a:t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817" y="1022127"/>
            <a:ext cx="7458365" cy="252869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/>
        </p:nvSpPr>
        <p:spPr>
          <a:xfrm>
            <a:off x="573692" y="3960127"/>
            <a:ext cx="3796604" cy="2308324"/>
          </a:xfrm>
          <a:prstGeom prst="rect">
            <a:avLst/>
          </a:prstGeom>
          <a:solidFill>
            <a:srgbClr val="FFFF2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Consider what happens if the assignments of the first two statements that appear in the entry section of Peterson’s solution in Figure 6.3 are reordered; it is possible that both threads may be active in their critical sections at the same time, as shown in Figure 6.4.</a:t>
            </a:r>
            <a:endParaRPr/>
          </a:p>
        </p:txBody>
      </p:sp>
      <p:pic>
        <p:nvPicPr>
          <p:cNvPr id="307" name="Google Shape;3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3124" y="3752024"/>
            <a:ext cx="3458058" cy="272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2616" y="3762831"/>
            <a:ext cx="1038566" cy="25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71454"/>
            <a:ext cx="8132428" cy="192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429000"/>
            <a:ext cx="8132428" cy="280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4"/>
          <p:cNvCxnSpPr/>
          <p:nvPr/>
        </p:nvCxnSpPr>
        <p:spPr>
          <a:xfrm>
            <a:off x="5486400" y="4086225"/>
            <a:ext cx="2257425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457200" y="13100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Architecture Example</a:t>
            </a:r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498" y="981671"/>
            <a:ext cx="8594031" cy="453162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/>
        </p:nvSpPr>
        <p:spPr>
          <a:xfrm>
            <a:off x="4988860" y="2010920"/>
            <a:ext cx="4074458" cy="4524315"/>
          </a:xfrm>
          <a:prstGeom prst="rect">
            <a:avLst/>
          </a:prstGeom>
          <a:solidFill>
            <a:srgbClr val="FFFF5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The expected behavior is, of course, that Thread 1 outputs the value 100 for variable </a:t>
            </a:r>
            <a:r>
              <a:rPr b="0" i="0" lang="en-US" sz="1800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I</a:t>
            </a:r>
            <a:r>
              <a:rPr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f due to reordering of </a:t>
            </a: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instructions in Thread 2 so that </a:t>
            </a:r>
            <a:r>
              <a:rPr b="0" i="0" lang="en-US" sz="1800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flag </a:t>
            </a: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is assigned </a:t>
            </a:r>
            <a:r>
              <a:rPr b="0" i="0" lang="en-US" sz="1800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true </a:t>
            </a: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before assignment of </a:t>
            </a:r>
            <a:r>
              <a:rPr b="0" i="0" lang="en-US" sz="1800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x = 100</a:t>
            </a:r>
            <a:r>
              <a:rPr b="0" i="0" lang="en-US" sz="18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285750" lvl="1" marL="741363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Thread 1 would output 0 for variable </a:t>
            </a:r>
            <a:r>
              <a:rPr b="0" i="0" lang="en-US" sz="1800" u="none" cap="none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T</a:t>
            </a:r>
            <a:r>
              <a:rPr b="0" i="0" lang="en-US" sz="18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he processor may also reorder the statements issued by Thread 1 and load the variable 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8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before loading the value of </a:t>
            </a:r>
            <a:r>
              <a:rPr b="0" i="0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r>
              <a:rPr b="0" i="0" lang="en-US" sz="180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285750" lvl="1" marL="741363" marR="0" rtl="0" algn="l">
              <a:spcBef>
                <a:spcPts val="0"/>
              </a:spcBef>
              <a:spcAft>
                <a:spcPts val="0"/>
              </a:spcAft>
              <a:buClr>
                <a:srgbClr val="24202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Thread 1 would output 0 for variable </a:t>
            </a:r>
            <a:r>
              <a:rPr b="0" i="0" lang="en-US" sz="1800" u="none" cap="none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800" u="none" cap="none" strike="noStrike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even if the instructions issued by Thread 2 were not reordered.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111833" y="18295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Architecture Example (Cont.)</a:t>
            </a:r>
            <a:endParaRPr/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25" y="895701"/>
            <a:ext cx="8584550" cy="58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457200" y="19157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Barrier Instructions</a:t>
            </a:r>
            <a:endParaRPr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410000" y="2427800"/>
            <a:ext cx="8449200" cy="1025100"/>
          </a:xfrm>
          <a:prstGeom prst="rect">
            <a:avLst/>
          </a:prstGeom>
          <a:noFill/>
          <a:ln cap="flat" cmpd="sng" w="190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000"/>
              <a:t>Modern CPUs reorder memory operations for performance, but this can break correctness in multithreaded programs unless synchronization primitives (locks, semaphores) use memory barriers internally.</a:t>
            </a:r>
            <a:endParaRPr sz="2000"/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5" y="3513350"/>
            <a:ext cx="8612550" cy="1807258"/>
          </a:xfrm>
          <a:prstGeom prst="rect">
            <a:avLst/>
          </a:prstGeom>
          <a:noFill/>
          <a:ln cap="flat" cmpd="sng" w="19050">
            <a:solidFill>
              <a:srgbClr val="CC66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3000"/>
            <a:ext cx="8940875" cy="1353057"/>
          </a:xfrm>
          <a:prstGeom prst="rect">
            <a:avLst/>
          </a:prstGeom>
          <a:noFill/>
          <a:ln cap="flat" cmpd="sng" w="19050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25" y="5472999"/>
            <a:ext cx="8941550" cy="12876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457200" y="22452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Barrier Example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837622" y="1161866"/>
            <a:ext cx="6726959" cy="4854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Returning to the example of slides 6.17 - 6.18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We could add a memory barrier to the following instructions to ensure Thread 1 outputs 100: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Thread 1 now performs</a:t>
            </a:r>
            <a:br>
              <a:rPr lang="en-US"/>
            </a:br>
            <a:r>
              <a:rPr lang="en-US"/>
              <a:t>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(!flag)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memory_barrier();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print x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Thread 2 now performs</a:t>
            </a:r>
            <a:br>
              <a:rPr lang="en-US"/>
            </a:br>
            <a:r>
              <a:rPr lang="en-US"/>
              <a:t>   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 = 100;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memory_barrier();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flag = true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Thread 1 we are guaranteed that  that the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flag</a:t>
            </a:r>
            <a:r>
              <a:rPr lang="en-US"/>
              <a:t> is loaded before the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For Thread 2 we ensure that the assignment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occurs before the assignment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flag.</a:t>
            </a:r>
            <a:endParaRPr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457200" y="22452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or Atomic Instructions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9996"/>
            <a:ext cx="8991600" cy="347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42b57e4d4_1_3"/>
          <p:cNvSpPr txBox="1"/>
          <p:nvPr>
            <p:ph type="title"/>
          </p:nvPr>
        </p:nvSpPr>
        <p:spPr>
          <a:xfrm>
            <a:off x="457200" y="22452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or Atomic Instructions</a:t>
            </a:r>
            <a:endParaRPr/>
          </a:p>
        </p:txBody>
      </p:sp>
      <p:pic>
        <p:nvPicPr>
          <p:cNvPr id="348" name="Google Shape;348;g3442b57e4d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21721"/>
            <a:ext cx="8991601" cy="44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42b57e4d4_1_9"/>
          <p:cNvSpPr txBox="1"/>
          <p:nvPr>
            <p:ph type="title"/>
          </p:nvPr>
        </p:nvSpPr>
        <p:spPr>
          <a:xfrm>
            <a:off x="457200" y="224522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or Atomic Instructions</a:t>
            </a:r>
            <a:endParaRPr/>
          </a:p>
        </p:txBody>
      </p:sp>
      <p:pic>
        <p:nvPicPr>
          <p:cNvPr id="354" name="Google Shape;354;g3442b57e4d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88889"/>
            <a:ext cx="8991600" cy="368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457200" y="144696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Mutex Locks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65975" y="1074025"/>
            <a:ext cx="8544600" cy="5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4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OS designers build software tools to solve critical section problem</a:t>
            </a:r>
            <a:endParaRPr sz="2400"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 sz="2400"/>
              <a:t>Simplest is </a:t>
            </a:r>
            <a:r>
              <a:rPr lang="en-US" sz="2600"/>
              <a:t>mutex</a:t>
            </a:r>
            <a:r>
              <a:rPr lang="en-US" sz="2400"/>
              <a:t> lock</a:t>
            </a:r>
            <a:endParaRPr sz="2400"/>
          </a:p>
          <a:p>
            <a:pPr indent="-3222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2580"/>
              <a:buChar char="•"/>
            </a:pPr>
            <a:r>
              <a:rPr lang="en-US" sz="2400"/>
              <a:t>Boolean variable indicating if lock is available or not</a:t>
            </a:r>
            <a:endParaRPr sz="2400"/>
          </a:p>
          <a:p>
            <a:pPr indent="-3794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Protect a critical section  by </a:t>
            </a:r>
            <a:endParaRPr sz="2400"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lang="en-US" sz="2400"/>
              <a:t>First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acquire()</a:t>
            </a:r>
            <a:r>
              <a:rPr lang="en-US" sz="2600"/>
              <a:t> </a:t>
            </a:r>
            <a:r>
              <a:rPr lang="en-US" sz="2400"/>
              <a:t>a lock </a:t>
            </a:r>
            <a:endParaRPr sz="2400"/>
          </a:p>
          <a:p>
            <a:pPr indent="-284163" lvl="1" marL="74136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lang="en-US" sz="2400"/>
              <a:t>Then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release()</a:t>
            </a:r>
            <a:r>
              <a:rPr lang="en-US" sz="2600"/>
              <a:t> </a:t>
            </a:r>
            <a:r>
              <a:rPr lang="en-US" sz="2400"/>
              <a:t>the lock</a:t>
            </a:r>
            <a:endParaRPr sz="2400"/>
          </a:p>
          <a:p>
            <a:pPr indent="-341313" lvl="0" marL="341313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 sz="2400"/>
              <a:t>Calls to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acquire()</a:t>
            </a:r>
            <a:r>
              <a:rPr lang="en-US" sz="2600"/>
              <a:t> </a:t>
            </a:r>
            <a:r>
              <a:rPr lang="en-US" sz="2400"/>
              <a:t>and 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release()</a:t>
            </a:r>
            <a:r>
              <a:rPr lang="en-US" sz="2600"/>
              <a:t> </a:t>
            </a:r>
            <a:r>
              <a:rPr lang="en-US" sz="2400"/>
              <a:t>must be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endParaRPr sz="2400"/>
          </a:p>
          <a:p>
            <a:pPr indent="-3222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2580"/>
              <a:buChar char="•"/>
            </a:pPr>
            <a:r>
              <a:rPr lang="en-US" sz="2400"/>
              <a:t>Usually implemented via hardware atomic instructions such as compare-and-swap.</a:t>
            </a:r>
            <a:br>
              <a:rPr lang="en-US" sz="2400"/>
            </a:br>
            <a:endParaRPr sz="2400"/>
          </a:p>
          <a:p>
            <a:pPr indent="-3794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But this solution requires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busy waiting</a:t>
            </a:r>
            <a:endParaRPr sz="2400"/>
          </a:p>
          <a:p>
            <a:pPr indent="-3222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2580"/>
              <a:buChar char="•"/>
            </a:pPr>
            <a:r>
              <a:rPr lang="en-US" sz="2400"/>
              <a:t>This lock therefore called a </a:t>
            </a:r>
            <a:r>
              <a:rPr b="1" lang="en-US" sz="24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spinlock</a:t>
            </a:r>
            <a:endParaRPr sz="2400"/>
          </a:p>
          <a:p>
            <a:pPr indent="-341313" lvl="0" marL="3413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42b57e4d4_1_34"/>
          <p:cNvSpPr txBox="1"/>
          <p:nvPr>
            <p:ph type="title"/>
          </p:nvPr>
        </p:nvSpPr>
        <p:spPr>
          <a:xfrm>
            <a:off x="457200" y="144696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Busy Waiting</a:t>
            </a:r>
            <a:endParaRPr/>
          </a:p>
        </p:txBody>
      </p:sp>
      <p:grpSp>
        <p:nvGrpSpPr>
          <p:cNvPr id="368" name="Google Shape;368;g3442b57e4d4_1_34"/>
          <p:cNvGrpSpPr/>
          <p:nvPr/>
        </p:nvGrpSpPr>
        <p:grpSpPr>
          <a:xfrm>
            <a:off x="348556" y="873465"/>
            <a:ext cx="8446884" cy="5889271"/>
            <a:chOff x="152400" y="873396"/>
            <a:chExt cx="6381750" cy="3693954"/>
          </a:xfrm>
        </p:grpSpPr>
        <p:pic>
          <p:nvPicPr>
            <p:cNvPr id="369" name="Google Shape;369;g3442b57e4d4_1_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873396"/>
              <a:ext cx="6381750" cy="298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g3442b57e4d4_1_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" y="3854725"/>
              <a:ext cx="3473025" cy="32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g3442b57e4d4_1_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6047" y="4329225"/>
              <a:ext cx="4857750" cy="238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42b57e4d4_1_44"/>
          <p:cNvSpPr txBox="1"/>
          <p:nvPr>
            <p:ph type="title"/>
          </p:nvPr>
        </p:nvSpPr>
        <p:spPr>
          <a:xfrm>
            <a:off x="457200" y="233853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Busy Waiting</a:t>
            </a:r>
            <a:endParaRPr/>
          </a:p>
        </p:txBody>
      </p:sp>
      <p:sp>
        <p:nvSpPr>
          <p:cNvPr id="378" name="Google Shape;378;g3442b57e4d4_1_44"/>
          <p:cNvSpPr txBox="1"/>
          <p:nvPr>
            <p:ph idx="1" type="body"/>
          </p:nvPr>
        </p:nvSpPr>
        <p:spPr>
          <a:xfrm>
            <a:off x="806450" y="1233488"/>
            <a:ext cx="77280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3300"/>
                </a:solidFill>
              </a:rPr>
              <a:t>Technical Details:</a:t>
            </a:r>
            <a:endParaRPr b="1" sz="2400">
              <a:solidFill>
                <a:srgbClr val="993300"/>
              </a:solidFill>
            </a:endParaRPr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92430" lvl="0" marL="457200" rtl="0" algn="l">
              <a:spcBef>
                <a:spcPts val="63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CPU Usage: Consumes 100% CPU on the waiting core, wasting resources.</a:t>
            </a:r>
            <a:br>
              <a:rPr lang="en-US" sz="2400"/>
            </a:br>
            <a:endParaRPr sz="2400"/>
          </a:p>
          <a:p>
            <a:pPr indent="-392430" lvl="0" marL="457200" rtl="0" algn="l">
              <a:spcBef>
                <a:spcPts val="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No OS Involvement: Does not involve the OS </a:t>
            </a:r>
            <a:r>
              <a:rPr lang="en-US" sz="2400"/>
              <a:t>s</a:t>
            </a:r>
            <a:r>
              <a:rPr lang="en-US" sz="2400"/>
              <a:t>cheduler, reducing latency for very short waits.</a:t>
            </a:r>
            <a:br>
              <a:rPr lang="en-US" sz="2400"/>
            </a:br>
            <a:endParaRPr sz="2400"/>
          </a:p>
          <a:p>
            <a:pPr indent="-392430" lvl="0" marL="457200" rtl="0" algn="l">
              <a:spcBef>
                <a:spcPts val="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Starvation Risk: If the condition is never met, the thread spins indefinitely.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"/>
          <p:cNvGrpSpPr/>
          <p:nvPr/>
        </p:nvGrpSpPr>
        <p:grpSpPr>
          <a:xfrm>
            <a:off x="385753" y="311619"/>
            <a:ext cx="4688691" cy="6234761"/>
            <a:chOff x="2171690" y="311619"/>
            <a:chExt cx="4688691" cy="6234761"/>
          </a:xfrm>
        </p:grpSpPr>
        <p:pic>
          <p:nvPicPr>
            <p:cNvPr id="90" name="Google Shape;9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3618" y="311619"/>
              <a:ext cx="4576763" cy="62347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1" name="Google Shape;91;p5"/>
            <p:cNvCxnSpPr/>
            <p:nvPr/>
          </p:nvCxnSpPr>
          <p:spPr>
            <a:xfrm>
              <a:off x="2171691" y="4610101"/>
              <a:ext cx="2257425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2" name="Google Shape;92;p5"/>
            <p:cNvCxnSpPr/>
            <p:nvPr/>
          </p:nvCxnSpPr>
          <p:spPr>
            <a:xfrm>
              <a:off x="3067042" y="5667375"/>
              <a:ext cx="2257425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93" name="Google Shape;93;p5"/>
            <p:cNvCxnSpPr/>
            <p:nvPr/>
          </p:nvCxnSpPr>
          <p:spPr>
            <a:xfrm>
              <a:off x="2171690" y="5995988"/>
              <a:ext cx="2257425" cy="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94" name="Google Shape;94;p5"/>
          <p:cNvSpPr txBox="1"/>
          <p:nvPr/>
        </p:nvSpPr>
        <p:spPr>
          <a:xfrm>
            <a:off x="5315251" y="3524900"/>
            <a:ext cx="3243271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Concrete Theoretical understanding needed</a:t>
            </a:r>
            <a:b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               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Student should be able to write Pthread C code using Mutex Locks and Semaphores.</a:t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5665230" y="1794972"/>
            <a:ext cx="3243271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Student must have a basic understanding of these concepts</a:t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550" y="633037"/>
            <a:ext cx="4194720" cy="33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5"/>
          <p:cNvGrpSpPr/>
          <p:nvPr/>
        </p:nvGrpSpPr>
        <p:grpSpPr>
          <a:xfrm>
            <a:off x="647550" y="636637"/>
            <a:ext cx="4967280" cy="1101240"/>
            <a:chOff x="647550" y="636637"/>
            <a:chExt cx="4967280" cy="1101240"/>
          </a:xfrm>
        </p:grpSpPr>
        <p:pic>
          <p:nvPicPr>
            <p:cNvPr id="98" name="Google Shape;9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7550" y="636637"/>
              <a:ext cx="4306680" cy="110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17790" y="885397"/>
              <a:ext cx="618120" cy="38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19910" y="736717"/>
              <a:ext cx="394920" cy="363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5"/>
          <p:cNvGrpSpPr/>
          <p:nvPr/>
        </p:nvGrpSpPr>
        <p:grpSpPr>
          <a:xfrm>
            <a:off x="318510" y="3003637"/>
            <a:ext cx="5022000" cy="1535400"/>
            <a:chOff x="318510" y="3003637"/>
            <a:chExt cx="5022000" cy="1535400"/>
          </a:xfrm>
        </p:grpSpPr>
        <p:pic>
          <p:nvPicPr>
            <p:cNvPr id="102" name="Google Shape;102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8510" y="3003637"/>
              <a:ext cx="4405680" cy="153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20070" y="3813637"/>
              <a:ext cx="820440" cy="13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23710" y="3920197"/>
              <a:ext cx="299880" cy="2426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114230" y="5162557"/>
            <a:ext cx="23760" cy="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63190" y="5019997"/>
            <a:ext cx="18000" cy="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5665229" y="511196"/>
            <a:ext cx="3243271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Concrete Theoretical understanding needed with textbook examples.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42b57e4d4_1_54"/>
          <p:cNvSpPr txBox="1"/>
          <p:nvPr>
            <p:ph type="title"/>
          </p:nvPr>
        </p:nvSpPr>
        <p:spPr>
          <a:xfrm>
            <a:off x="457200" y="233853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Busy Waiting</a:t>
            </a:r>
            <a:endParaRPr/>
          </a:p>
        </p:txBody>
      </p:sp>
      <p:sp>
        <p:nvSpPr>
          <p:cNvPr id="385" name="Google Shape;385;g3442b57e4d4_1_54"/>
          <p:cNvSpPr txBox="1"/>
          <p:nvPr>
            <p:ph idx="1" type="body"/>
          </p:nvPr>
        </p:nvSpPr>
        <p:spPr>
          <a:xfrm>
            <a:off x="806450" y="1081100"/>
            <a:ext cx="7728000" cy="50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993300"/>
                </a:solidFill>
              </a:rPr>
              <a:t>Use cases:</a:t>
            </a:r>
            <a:endParaRPr b="1" sz="2400">
              <a:solidFill>
                <a:srgbClr val="993300"/>
              </a:solidFill>
            </a:endParaRPr>
          </a:p>
          <a:p>
            <a:pPr indent="-392430" lvl="0" marL="457200" rtl="0" algn="l">
              <a:spcBef>
                <a:spcPts val="63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Short Waits: Ideal for very short critical sections or low-contention scenarios.</a:t>
            </a:r>
            <a:endParaRPr sz="2400"/>
          </a:p>
          <a:p>
            <a:pPr indent="-392430" lvl="0" marL="457200" rtl="0" algn="l">
              <a:spcBef>
                <a:spcPts val="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Real-Time Systems: Used in real-time systems where predictable latency is critical.</a:t>
            </a:r>
            <a:endParaRPr sz="2400"/>
          </a:p>
          <a:p>
            <a:pPr indent="-392430" lvl="0" marL="457200" rtl="0" algn="l">
              <a:spcBef>
                <a:spcPts val="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Spinlocks: Common in kernel-level programming for lightweight synchronization.</a:t>
            </a:r>
            <a:endParaRPr sz="2400"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Alternatives:</a:t>
            </a:r>
            <a:endParaRPr b="1" sz="2400">
              <a:solidFill>
                <a:srgbClr val="FF0000"/>
              </a:solidFill>
            </a:endParaRPr>
          </a:p>
          <a:p>
            <a:pPr indent="-392430" lvl="0" marL="457200" rtl="0" algn="l">
              <a:spcBef>
                <a:spcPts val="630"/>
              </a:spcBef>
              <a:spcAft>
                <a:spcPts val="0"/>
              </a:spcAft>
              <a:buSzPts val="2580"/>
              <a:buChar char="▪"/>
            </a:pPr>
            <a:r>
              <a:rPr lang="en-US" sz="2400"/>
              <a:t>Blocking Waits: Use OS primitives like pthread_cond_wait or semaphores to sleep the thread, freeing CPU resources.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17462" y="161266"/>
            <a:ext cx="81900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Solution to CS Problem Using Mutex Locks</a:t>
            </a:r>
            <a:endParaRPr/>
          </a:p>
        </p:txBody>
      </p:sp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38" y="889923"/>
            <a:ext cx="7312531" cy="59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400" y="960225"/>
            <a:ext cx="4524875" cy="3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442b57e4d4_1_17"/>
          <p:cNvSpPr txBox="1"/>
          <p:nvPr>
            <p:ph type="title"/>
          </p:nvPr>
        </p:nvSpPr>
        <p:spPr>
          <a:xfrm>
            <a:off x="1017462" y="161266"/>
            <a:ext cx="8190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Solution to CS Problem Using Mutex Locks</a:t>
            </a:r>
            <a:endParaRPr/>
          </a:p>
        </p:txBody>
      </p:sp>
      <p:pic>
        <p:nvPicPr>
          <p:cNvPr id="398" name="Google Shape;398;g3442b57e4d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88" y="1224110"/>
            <a:ext cx="8558825" cy="49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442b57e4d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750" y="986514"/>
            <a:ext cx="3176850" cy="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42b57e4d4_1_25"/>
          <p:cNvSpPr txBox="1"/>
          <p:nvPr>
            <p:ph type="title"/>
          </p:nvPr>
        </p:nvSpPr>
        <p:spPr>
          <a:xfrm>
            <a:off x="1017462" y="161266"/>
            <a:ext cx="8190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Solution to CS Problem Using Mutex Locks</a:t>
            </a:r>
            <a:endParaRPr/>
          </a:p>
        </p:txBody>
      </p:sp>
      <p:pic>
        <p:nvPicPr>
          <p:cNvPr id="405" name="Google Shape;405;g3442b57e4d4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983"/>
            <a:ext cx="8991600" cy="575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442b57e4d4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950" y="889985"/>
            <a:ext cx="2909075" cy="4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457200" y="10798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457200" y="922875"/>
            <a:ext cx="8229600" cy="5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713" lvl="0" marL="3413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0"/>
              <a:buChar char="▪"/>
            </a:pPr>
            <a:r>
              <a:rPr lang="en-US" sz="2000"/>
              <a:t>Synchronization tool that provides more sophisticated ways (than Mutex locks)  for processes to synchronize their activities.</a:t>
            </a:r>
            <a:endParaRPr i="1" sz="2000">
              <a:solidFill>
                <a:schemeClr val="dk2"/>
              </a:solidFill>
            </a:endParaRPr>
          </a:p>
          <a:p>
            <a:pPr indent="-366713" lvl="0" marL="3413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60"/>
              <a:buChar char="▪"/>
            </a:pPr>
            <a:r>
              <a:rPr lang="en-US" sz="2000"/>
              <a:t>Semaphore </a:t>
            </a:r>
            <a:r>
              <a:rPr b="1" i="1" lang="en-US" sz="2000"/>
              <a:t>S</a:t>
            </a:r>
            <a:r>
              <a:rPr lang="en-US" sz="2000"/>
              <a:t> – integer variable</a:t>
            </a:r>
            <a:endParaRPr sz="2200"/>
          </a:p>
          <a:p>
            <a:pPr indent="-366713" lvl="0" marL="3413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60"/>
              <a:buChar char="▪"/>
            </a:pPr>
            <a:r>
              <a:rPr lang="en-US" sz="2000"/>
              <a:t>Can only be accessed via two indivisible (atomic) operations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lang="en-US" sz="220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and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</a:t>
            </a:r>
            <a:endParaRPr sz="2200"/>
          </a:p>
          <a:p>
            <a:pPr indent="-227012" lvl="2" marL="10842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200"/>
              <a:buChar char="4"/>
            </a:pPr>
            <a:r>
              <a:rPr lang="en-US" sz="2000"/>
              <a:t>Originally called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P()</a:t>
            </a:r>
            <a:r>
              <a:rPr lang="en-US" sz="2200"/>
              <a:t> </a:t>
            </a:r>
            <a:r>
              <a:rPr lang="en-US" sz="2000"/>
              <a:t>and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V()</a:t>
            </a:r>
            <a:endParaRPr sz="2200"/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760"/>
              <a:buChar char="▪"/>
            </a:pPr>
            <a:r>
              <a:rPr lang="en-US" sz="2000"/>
              <a:t>Definition of  the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 operation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wait(S)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while (S &lt;= 0)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   ; // busy wait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S--;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  <a:p>
            <a:pPr indent="-341313" lvl="0" marL="34131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760"/>
              <a:buChar char="▪"/>
            </a:pPr>
            <a:r>
              <a:rPr lang="en-US" sz="2000"/>
              <a:t>Definition of  the </a:t>
            </a:r>
            <a:r>
              <a:rPr b="1" lang="en-US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signal() operation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4163" lvl="1" marL="7413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signal(S)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   S++;</a:t>
            </a:r>
            <a:endParaRPr sz="2200"/>
          </a:p>
          <a:p>
            <a:pPr indent="-284163" lvl="1" marL="74136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title"/>
          </p:nvPr>
        </p:nvSpPr>
        <p:spPr>
          <a:xfrm>
            <a:off x="561975" y="251392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(Cont.)</a:t>
            </a:r>
            <a:endParaRPr/>
          </a:p>
        </p:txBody>
      </p:sp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445525" y="986525"/>
            <a:ext cx="8146800" cy="5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713" lvl="0" marL="341313" rtl="0" algn="l"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b="1" lang="en-US" sz="2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Counting semaphore</a:t>
            </a:r>
            <a:r>
              <a:rPr b="1" lang="en-US" sz="2200">
                <a:solidFill>
                  <a:srgbClr val="3366FF"/>
                </a:solidFill>
              </a:rPr>
              <a:t> </a:t>
            </a:r>
            <a:r>
              <a:rPr lang="en-US" sz="2200"/>
              <a:t>– integer value can range over an unrestricted domain</a:t>
            </a:r>
            <a:br>
              <a:rPr lang="en-US" sz="2200"/>
            </a:br>
            <a:endParaRPr sz="2200"/>
          </a:p>
          <a:p>
            <a:pPr indent="-366713" lvl="0" marL="341313" rtl="0" algn="l">
              <a:spcBef>
                <a:spcPts val="630"/>
              </a:spcBef>
              <a:spcAft>
                <a:spcPts val="0"/>
              </a:spcAft>
              <a:buSzPts val="2380"/>
              <a:buChar char="▪"/>
            </a:pPr>
            <a:r>
              <a:rPr b="1" lang="en-US" sz="2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Binary semaphore </a:t>
            </a:r>
            <a:r>
              <a:rPr lang="en-US" sz="2200"/>
              <a:t>– integer value can range only between 0 and 1</a:t>
            </a:r>
            <a:endParaRPr sz="2200"/>
          </a:p>
          <a:p>
            <a:pPr indent="-309563" lvl="1" marL="741363" rtl="0" algn="l">
              <a:spcBef>
                <a:spcPts val="630"/>
              </a:spcBef>
              <a:spcAft>
                <a:spcPts val="0"/>
              </a:spcAft>
              <a:buSzPts val="2380"/>
              <a:buChar char="•"/>
            </a:pPr>
            <a:r>
              <a:rPr lang="en-US" sz="2200"/>
              <a:t>Same as a </a:t>
            </a:r>
            <a:r>
              <a:rPr b="1" lang="en-US" sz="2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mutex lock</a:t>
            </a:r>
            <a:br>
              <a:rPr b="1" lang="en-US" sz="22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/>
          </a:p>
          <a:p>
            <a:pPr indent="-366713" lvl="0" marL="341313" rtl="0" algn="l">
              <a:spcBef>
                <a:spcPts val="630"/>
              </a:spcBef>
              <a:spcAft>
                <a:spcPts val="0"/>
              </a:spcAft>
              <a:buSzPts val="2380"/>
              <a:buChar char="▪"/>
            </a:pPr>
            <a:r>
              <a:rPr lang="en-US" sz="2200"/>
              <a:t>Can implement a counting semaphore </a:t>
            </a:r>
            <a:r>
              <a:rPr b="1" i="1" lang="en-US" sz="2200">
                <a:solidFill>
                  <a:srgbClr val="000000"/>
                </a:solidFill>
              </a:rPr>
              <a:t>S</a:t>
            </a:r>
            <a:r>
              <a:rPr lang="en-US" sz="2200"/>
              <a:t> as a binary semaphore</a:t>
            </a:r>
            <a:br>
              <a:rPr lang="en-US" sz="2200"/>
            </a:br>
            <a:endParaRPr b="1" sz="2200">
              <a:solidFill>
                <a:srgbClr val="3366FF"/>
              </a:solidFill>
            </a:endParaRPr>
          </a:p>
          <a:p>
            <a:pPr indent="-366713" lvl="0" marL="341313" rtl="0" algn="l">
              <a:spcBef>
                <a:spcPts val="630"/>
              </a:spcBef>
              <a:spcAft>
                <a:spcPts val="0"/>
              </a:spcAft>
              <a:buSzPts val="2380"/>
              <a:buChar char="▪"/>
            </a:pPr>
            <a:r>
              <a:rPr lang="en-US" sz="2200"/>
              <a:t>With semaphores we can solve various synchronization problems</a:t>
            </a:r>
            <a:endParaRPr sz="22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b="1" baseline="-25000" i="1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561975" y="251392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Usage Example</a:t>
            </a:r>
            <a:endParaRPr/>
          </a:p>
        </p:txBody>
      </p:sp>
      <p:sp>
        <p:nvSpPr>
          <p:cNvPr id="427" name="Google Shape;427;p48"/>
          <p:cNvSpPr txBox="1"/>
          <p:nvPr/>
        </p:nvSpPr>
        <p:spPr>
          <a:xfrm>
            <a:off x="429625" y="920550"/>
            <a:ext cx="81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Semaphore creation in main() common to all </a:t>
            </a:r>
            <a:r>
              <a:rPr b="1" lang="en-US" sz="1800">
                <a:solidFill>
                  <a:srgbClr val="FF0000"/>
                </a:solidFill>
              </a:rPr>
              <a:t>examples.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875" y="1347124"/>
            <a:ext cx="7308275" cy="3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63" y="5122926"/>
            <a:ext cx="7791450" cy="45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48"/>
          <p:cNvSpPr txBox="1"/>
          <p:nvPr/>
        </p:nvSpPr>
        <p:spPr>
          <a:xfrm>
            <a:off x="676275" y="5680525"/>
            <a:ext cx="779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pshared d</a:t>
            </a:r>
            <a:r>
              <a:rPr lang="en-US">
                <a:solidFill>
                  <a:srgbClr val="FF0000"/>
                </a:solidFill>
              </a:rPr>
              <a:t>etermines whether the semaphore is shared between threads or processes. 0 for thread synchronization.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42b57e4d4_1_100"/>
          <p:cNvSpPr txBox="1"/>
          <p:nvPr>
            <p:ph type="title"/>
          </p:nvPr>
        </p:nvSpPr>
        <p:spPr>
          <a:xfrm>
            <a:off x="561975" y="251392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Usage Example</a:t>
            </a:r>
            <a:endParaRPr/>
          </a:p>
        </p:txBody>
      </p:sp>
      <p:sp>
        <p:nvSpPr>
          <p:cNvPr id="437" name="Google Shape;437;g3442b57e4d4_1_100"/>
          <p:cNvSpPr txBox="1"/>
          <p:nvPr/>
        </p:nvSpPr>
        <p:spPr>
          <a:xfrm>
            <a:off x="3866575" y="920550"/>
            <a:ext cx="4900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Basic Mutual Exclusion - </a:t>
            </a:r>
            <a:r>
              <a:rPr lang="en-US" sz="1600">
                <a:solidFill>
                  <a:srgbClr val="FF0000"/>
                </a:solidFill>
              </a:rPr>
              <a:t>Ensure only one thread accesses a critical section at a time.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438" name="Google Shape;438;g3442b57e4d4_1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25" y="2061325"/>
            <a:ext cx="7287350" cy="4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42b57e4d4_1_120"/>
          <p:cNvSpPr txBox="1"/>
          <p:nvPr>
            <p:ph type="title"/>
          </p:nvPr>
        </p:nvSpPr>
        <p:spPr>
          <a:xfrm>
            <a:off x="561975" y="251392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Usage Example</a:t>
            </a:r>
            <a:endParaRPr/>
          </a:p>
        </p:txBody>
      </p:sp>
      <p:sp>
        <p:nvSpPr>
          <p:cNvPr id="445" name="Google Shape;445;g3442b57e4d4_1_120"/>
          <p:cNvSpPr txBox="1"/>
          <p:nvPr/>
        </p:nvSpPr>
        <p:spPr>
          <a:xfrm>
            <a:off x="3866575" y="920550"/>
            <a:ext cx="490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Ordering Thread Execution - </a:t>
            </a:r>
            <a:r>
              <a:rPr lang="en-US" sz="1800">
                <a:solidFill>
                  <a:srgbClr val="FF0000"/>
                </a:solidFill>
              </a:rPr>
              <a:t>Ensure one thread executes before another.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46" name="Google Shape;446;g3442b57e4d4_1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688" y="1837350"/>
            <a:ext cx="67806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42b57e4d4_1_132"/>
          <p:cNvSpPr txBox="1"/>
          <p:nvPr>
            <p:ph type="title"/>
          </p:nvPr>
        </p:nvSpPr>
        <p:spPr>
          <a:xfrm>
            <a:off x="561975" y="251392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Usage Example</a:t>
            </a:r>
            <a:endParaRPr/>
          </a:p>
        </p:txBody>
      </p:sp>
      <p:pic>
        <p:nvPicPr>
          <p:cNvPr id="453" name="Google Shape;453;g3442b57e4d4_1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25" y="1022100"/>
            <a:ext cx="7120075" cy="57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3442b57e4d4_1_132"/>
          <p:cNvSpPr txBox="1"/>
          <p:nvPr/>
        </p:nvSpPr>
        <p:spPr>
          <a:xfrm>
            <a:off x="4815900" y="2304875"/>
            <a:ext cx="4328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Limiting Concurrent Access - </a:t>
            </a:r>
            <a:r>
              <a:rPr lang="en-US" sz="1800">
                <a:solidFill>
                  <a:srgbClr val="FF0000"/>
                </a:solidFill>
              </a:rPr>
              <a:t>Limit the number of threads accessing a resource simultaneously.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Occurs when multiple processes/threads access shared data concurrently, and outcome depends on non-deterministic order of execution. </a:t>
            </a:r>
            <a:endParaRPr/>
          </a:p>
          <a:p>
            <a:pPr indent="-341313" lvl="0" marL="341313" rtl="0" algn="l">
              <a:spcBef>
                <a:spcPts val="98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Leads to inconsistent results if synchronization mechanisms. </a:t>
            </a:r>
            <a:r>
              <a:rPr b="1" lang="en-US" sz="2800">
                <a:solidFill>
                  <a:srgbClr val="FF0000"/>
                </a:solidFill>
              </a:rPr>
              <a:t>How? </a:t>
            </a:r>
            <a:endParaRPr/>
          </a:p>
          <a:p>
            <a:pPr indent="-145733" lvl="0" marL="341313" rtl="0" algn="l">
              <a:spcBef>
                <a:spcPts val="98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sz="2800"/>
          </a:p>
          <a:p>
            <a:pPr indent="-341313" lvl="0" marL="341313" rtl="0" algn="l">
              <a:spcBef>
                <a:spcPts val="98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Critical in multi-threaded/multi-process programs.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442b57e4d4_1_84"/>
          <p:cNvSpPr txBox="1"/>
          <p:nvPr>
            <p:ph type="title"/>
          </p:nvPr>
        </p:nvSpPr>
        <p:spPr>
          <a:xfrm>
            <a:off x="561975" y="251392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 Usage Example</a:t>
            </a:r>
            <a:endParaRPr/>
          </a:p>
        </p:txBody>
      </p:sp>
      <p:pic>
        <p:nvPicPr>
          <p:cNvPr id="461" name="Google Shape;461;g3442b57e4d4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53" y="-1"/>
            <a:ext cx="70610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3442b57e4d4_1_84"/>
          <p:cNvSpPr txBox="1"/>
          <p:nvPr/>
        </p:nvSpPr>
        <p:spPr>
          <a:xfrm>
            <a:off x="4041600" y="105150"/>
            <a:ext cx="49803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Barrier Synchronization - </a:t>
            </a:r>
            <a:r>
              <a:rPr lang="en-US" sz="1600">
                <a:solidFill>
                  <a:srgbClr val="FF0000"/>
                </a:solidFill>
              </a:rPr>
              <a:t>Wait for all threads to reach a point before proceeding.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42b57e4d4_1_77"/>
          <p:cNvSpPr txBox="1"/>
          <p:nvPr>
            <p:ph type="title"/>
          </p:nvPr>
        </p:nvSpPr>
        <p:spPr>
          <a:xfrm>
            <a:off x="430350" y="261326"/>
            <a:ext cx="85344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Ordering two statement in two </a:t>
            </a:r>
            <a:r>
              <a:rPr lang="en-US"/>
              <a:t>different</a:t>
            </a:r>
            <a:r>
              <a:rPr lang="en-US"/>
              <a:t> processes using </a:t>
            </a:r>
            <a:r>
              <a:rPr lang="en-US"/>
              <a:t>a semaphore</a:t>
            </a:r>
            <a:endParaRPr/>
          </a:p>
        </p:txBody>
      </p:sp>
      <p:sp>
        <p:nvSpPr>
          <p:cNvPr id="469" name="Google Shape;469;g3442b57e4d4_1_77"/>
          <p:cNvSpPr txBox="1"/>
          <p:nvPr>
            <p:ph idx="1" type="body"/>
          </p:nvPr>
        </p:nvSpPr>
        <p:spPr>
          <a:xfrm>
            <a:off x="506550" y="1630950"/>
            <a:ext cx="81309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3062" lvl="0" marL="341312" rtl="0" algn="l">
              <a:spcBef>
                <a:spcPts val="630"/>
              </a:spcBef>
              <a:spcAft>
                <a:spcPts val="0"/>
              </a:spcAft>
              <a:buSzPts val="2480"/>
              <a:buChar char="▪"/>
            </a:pPr>
            <a:r>
              <a:rPr lang="en-US" sz="2300"/>
              <a:t>Consider </a:t>
            </a:r>
            <a:r>
              <a:rPr b="1" i="1" lang="en-US" sz="2300"/>
              <a:t>P</a:t>
            </a:r>
            <a:r>
              <a:rPr b="1" baseline="-25000" i="1" lang="en-US" sz="2300"/>
              <a:t>1</a:t>
            </a:r>
            <a:r>
              <a:rPr b="1" i="1" lang="en-US" sz="2300"/>
              <a:t> </a:t>
            </a:r>
            <a:r>
              <a:rPr lang="en-US" sz="2300"/>
              <a:t> and </a:t>
            </a:r>
            <a:r>
              <a:rPr b="1" i="1" lang="en-US" sz="2300"/>
              <a:t>P</a:t>
            </a:r>
            <a:r>
              <a:rPr b="1" baseline="-25000" i="1" lang="en-US" sz="2300"/>
              <a:t>2</a:t>
            </a:r>
            <a:r>
              <a:rPr lang="en-US" sz="2300"/>
              <a:t> that with two statements </a:t>
            </a:r>
            <a:r>
              <a:rPr b="1" i="1" lang="en-US" sz="2300"/>
              <a:t>S</a:t>
            </a:r>
            <a:r>
              <a:rPr b="1" baseline="-25000" i="1" lang="en-US" sz="2300"/>
              <a:t>1</a:t>
            </a:r>
            <a:r>
              <a:rPr b="1" i="1" lang="en-US" sz="2300"/>
              <a:t> </a:t>
            </a:r>
            <a:r>
              <a:rPr lang="en-US" sz="2300"/>
              <a:t>and</a:t>
            </a:r>
            <a:r>
              <a:rPr b="1" i="1" lang="en-US" sz="2300"/>
              <a:t> S</a:t>
            </a:r>
            <a:r>
              <a:rPr b="1" baseline="-25000" i="1" lang="en-US" sz="2300"/>
              <a:t>2    </a:t>
            </a:r>
            <a:r>
              <a:rPr lang="en-US" sz="2300"/>
              <a:t>and the requirement </a:t>
            </a:r>
            <a:r>
              <a:rPr b="1" i="1" lang="en-US" sz="2300"/>
              <a:t> </a:t>
            </a:r>
            <a:r>
              <a:rPr lang="en-US" sz="2300"/>
              <a:t>that</a:t>
            </a:r>
            <a:r>
              <a:rPr b="1" i="1" lang="en-US" sz="2300"/>
              <a:t> S</a:t>
            </a:r>
            <a:r>
              <a:rPr b="1" baseline="-25000" i="1" lang="en-US" sz="2300"/>
              <a:t>1</a:t>
            </a:r>
            <a:r>
              <a:rPr b="1" i="1" lang="en-US" sz="2300"/>
              <a:t> </a:t>
            </a:r>
            <a:r>
              <a:rPr lang="en-US" sz="2300"/>
              <a:t>to happen before </a:t>
            </a:r>
            <a:r>
              <a:rPr b="1" i="1" lang="en-US" sz="2300"/>
              <a:t>S</a:t>
            </a:r>
            <a:r>
              <a:rPr b="1" baseline="-25000" i="1" lang="en-US" sz="2300"/>
              <a:t>2</a:t>
            </a:r>
            <a:endParaRPr sz="2300"/>
          </a:p>
          <a:p>
            <a:pPr indent="-315912" lvl="1" marL="741362" rtl="0" algn="l">
              <a:spcBef>
                <a:spcPts val="630"/>
              </a:spcBef>
              <a:spcAft>
                <a:spcPts val="0"/>
              </a:spcAft>
              <a:buSzPts val="2480"/>
              <a:buChar char="•"/>
            </a:pPr>
            <a:r>
              <a:rPr lang="en-US" sz="2300"/>
              <a:t>Create a semaphore “</a:t>
            </a: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synch</a:t>
            </a:r>
            <a:r>
              <a:rPr lang="en-US" sz="2300"/>
              <a:t>” initialized to 0 </a:t>
            </a:r>
            <a:endParaRPr sz="2300"/>
          </a:p>
          <a:p>
            <a:pPr indent="-227012" lvl="2" marL="1084262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2300"/>
          </a:p>
          <a:p>
            <a:pPr indent="-227012" lvl="2" marL="1084262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300"/>
          </a:p>
          <a:p>
            <a:pPr indent="-227012" lvl="2" marL="1084262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signal(synch);</a:t>
            </a:r>
            <a:endParaRPr sz="2300"/>
          </a:p>
          <a:p>
            <a:pPr indent="-227012" lvl="2" marL="1084262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2300"/>
          </a:p>
          <a:p>
            <a:pPr indent="-227012" lvl="2" marL="1084262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wait(synch)</a:t>
            </a:r>
            <a:r>
              <a:rPr lang="en-US" sz="2300">
                <a:solidFill>
                  <a:srgbClr val="0000FF"/>
                </a:solidFill>
              </a:rPr>
              <a:t>;</a:t>
            </a:r>
            <a:endParaRPr b="1" sz="2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7012" lvl="2" marL="1084262" rtl="0" algn="l">
              <a:spcBef>
                <a:spcPts val="630"/>
              </a:spcBef>
              <a:spcAft>
                <a:spcPts val="0"/>
              </a:spcAft>
              <a:buSzPts val="1350"/>
              <a:buNone/>
            </a:pP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S</a:t>
            </a:r>
            <a:r>
              <a:rPr b="1" baseline="-25000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baseline="-25000" i="1" sz="21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0"/>
          <p:cNvSpPr txBox="1"/>
          <p:nvPr>
            <p:ph type="title"/>
          </p:nvPr>
        </p:nvSpPr>
        <p:spPr>
          <a:xfrm>
            <a:off x="801800" y="52300"/>
            <a:ext cx="8099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Semaphore Implementation with no Busy waiting </a:t>
            </a:r>
            <a:endParaRPr/>
          </a:p>
        </p:txBody>
      </p:sp>
      <p:sp>
        <p:nvSpPr>
          <p:cNvPr id="476" name="Google Shape;476;p50"/>
          <p:cNvSpPr txBox="1"/>
          <p:nvPr>
            <p:ph idx="1" type="body"/>
          </p:nvPr>
        </p:nvSpPr>
        <p:spPr>
          <a:xfrm>
            <a:off x="461450" y="938800"/>
            <a:ext cx="8099100" cy="5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363" lvl="0" marL="341313" rtl="0" algn="l">
              <a:spcBef>
                <a:spcPts val="0"/>
              </a:spcBef>
              <a:spcAft>
                <a:spcPts val="0"/>
              </a:spcAft>
              <a:buSzPts val="2280"/>
              <a:buChar char="▪"/>
            </a:pPr>
            <a:r>
              <a:rPr lang="en-US" sz="2100"/>
              <a:t>With each semaphore there is an associated waiting queue</a:t>
            </a:r>
            <a:br>
              <a:rPr lang="en-US" sz="2100"/>
            </a:br>
            <a:endParaRPr sz="2100"/>
          </a:p>
          <a:p>
            <a:pPr indent="-360363" lvl="0" marL="341313" rtl="0" algn="l">
              <a:spcBef>
                <a:spcPts val="630"/>
              </a:spcBef>
              <a:spcAft>
                <a:spcPts val="0"/>
              </a:spcAft>
              <a:buSzPts val="2280"/>
              <a:buChar char="▪"/>
            </a:pPr>
            <a:r>
              <a:rPr lang="en-US" sz="2100"/>
              <a:t>Each entry in a waiting queue has two data items:</a:t>
            </a:r>
            <a:endParaRPr sz="2100"/>
          </a:p>
          <a:p>
            <a:pPr indent="-303213" lvl="1" marL="741363" rtl="0" algn="l">
              <a:spcBef>
                <a:spcPts val="630"/>
              </a:spcBef>
              <a:spcAft>
                <a:spcPts val="0"/>
              </a:spcAft>
              <a:buSzPts val="2280"/>
              <a:buChar char="•"/>
            </a:pPr>
            <a:r>
              <a:rPr lang="en-US" sz="2100"/>
              <a:t> Value (of type integer)</a:t>
            </a:r>
            <a:endParaRPr sz="2100"/>
          </a:p>
          <a:p>
            <a:pPr indent="-303213" lvl="1" marL="741363" rtl="0" algn="l">
              <a:spcBef>
                <a:spcPts val="630"/>
              </a:spcBef>
              <a:spcAft>
                <a:spcPts val="0"/>
              </a:spcAft>
              <a:buSzPts val="2280"/>
              <a:buChar char="•"/>
            </a:pPr>
            <a:r>
              <a:rPr lang="en-US" sz="2100"/>
              <a:t> Pointer to next record in the list</a:t>
            </a:r>
            <a:br>
              <a:rPr lang="en-US" sz="2100"/>
            </a:br>
            <a:endParaRPr sz="2100"/>
          </a:p>
          <a:p>
            <a:pPr indent="-360363" lvl="0" marL="341313" rtl="0" algn="l">
              <a:spcBef>
                <a:spcPts val="630"/>
              </a:spcBef>
              <a:spcAft>
                <a:spcPts val="0"/>
              </a:spcAft>
              <a:buSzPts val="2280"/>
              <a:buChar char="▪"/>
            </a:pPr>
            <a:r>
              <a:rPr lang="en-US" sz="2100"/>
              <a:t>Two operations:</a:t>
            </a:r>
            <a:endParaRPr sz="2100"/>
          </a:p>
          <a:p>
            <a:pPr indent="-303213" lvl="1" marL="741363" rtl="0" algn="l">
              <a:spcBef>
                <a:spcPts val="630"/>
              </a:spcBef>
              <a:spcAft>
                <a:spcPts val="0"/>
              </a:spcAft>
              <a:buSzPts val="2280"/>
              <a:buChar char="•"/>
            </a:pPr>
            <a:r>
              <a:rPr b="1" lang="en-US" sz="21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block </a:t>
            </a:r>
            <a:r>
              <a:rPr lang="en-US" sz="2100"/>
              <a:t>– place the process invoking the operation on the appropriate waiting queue</a:t>
            </a:r>
            <a:br>
              <a:rPr lang="en-US" sz="2100"/>
            </a:br>
            <a:endParaRPr sz="2100"/>
          </a:p>
          <a:p>
            <a:pPr indent="-303212" lvl="1" marL="741362" rtl="0" algn="l">
              <a:spcBef>
                <a:spcPts val="630"/>
              </a:spcBef>
              <a:spcAft>
                <a:spcPts val="0"/>
              </a:spcAft>
              <a:buSzPts val="2280"/>
              <a:buChar char="•"/>
            </a:pPr>
            <a:r>
              <a:rPr b="1" lang="en-US" sz="2100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wakeup</a:t>
            </a:r>
            <a:r>
              <a:rPr lang="en-US" sz="2100">
                <a:solidFill>
                  <a:srgbClr val="3366FF"/>
                </a:solidFill>
              </a:rPr>
              <a:t> </a:t>
            </a:r>
            <a:r>
              <a:rPr lang="en-US" sz="2100"/>
              <a:t>– remove one of processes in the waiting queue and place it in the ready queue</a:t>
            </a:r>
            <a:endParaRPr sz="2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type="title"/>
          </p:nvPr>
        </p:nvSpPr>
        <p:spPr>
          <a:xfrm>
            <a:off x="1170525" y="104800"/>
            <a:ext cx="7973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Implementation with no Busy waiting (Cont.)</a:t>
            </a:r>
            <a:endParaRPr/>
          </a:p>
        </p:txBody>
      </p:sp>
      <p:sp>
        <p:nvSpPr>
          <p:cNvPr id="483" name="Google Shape;483;p52"/>
          <p:cNvSpPr txBox="1"/>
          <p:nvPr>
            <p:ph idx="1" type="body"/>
          </p:nvPr>
        </p:nvSpPr>
        <p:spPr>
          <a:xfrm>
            <a:off x="413700" y="901700"/>
            <a:ext cx="8496900" cy="5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wait(semaphore *S) { 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S-&gt;value--; 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if (S-&gt;value &lt; 0) {</a:t>
            </a:r>
            <a:b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add this process to S-&gt;list; 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block();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signal(semaphore *S) { 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S-&gt;value++; 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if (S-&gt;value &lt;= 0) {</a:t>
            </a:r>
            <a:b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   remove a process P from S-&gt;list; 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wakeup(P);</a:t>
            </a: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20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200">
              <a:solidFill>
                <a:srgbClr val="9900FF"/>
              </a:solidFill>
            </a:endParaRPr>
          </a:p>
        </p:txBody>
      </p:sp>
      <p:sp>
        <p:nvSpPr>
          <p:cNvPr id="484" name="Google Shape;484;p52"/>
          <p:cNvSpPr txBox="1"/>
          <p:nvPr/>
        </p:nvSpPr>
        <p:spPr>
          <a:xfrm>
            <a:off x="5505600" y="2564025"/>
            <a:ext cx="3405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 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i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nt value; 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struct process *list; </a:t>
            </a: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rtl="0" algn="l">
              <a:spcBef>
                <a:spcPts val="6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} semaphore;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322" y="290979"/>
            <a:ext cx="3145356" cy="5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6"/>
          <p:cNvSpPr txBox="1"/>
          <p:nvPr>
            <p:ph idx="1" type="body"/>
          </p:nvPr>
        </p:nvSpPr>
        <p:spPr>
          <a:xfrm>
            <a:off x="457200" y="1018350"/>
            <a:ext cx="8229600" cy="55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6080" lvl="0" marL="457200" rtl="0" algn="l">
              <a:spcBef>
                <a:spcPts val="630"/>
              </a:spcBef>
              <a:spcAft>
                <a:spcPts val="0"/>
              </a:spcAft>
              <a:buSzPts val="2480"/>
              <a:buChar char="▪"/>
            </a:pPr>
            <a:r>
              <a:rPr lang="en-US" sz="2300"/>
              <a:t>Liveness is a property of concurrent systems ensuring that desired events or actions eventually occur, despite delays or interference from other threads. It guarantees progress and prevents scenarios like:</a:t>
            </a:r>
            <a:br>
              <a:rPr lang="en-US" sz="2300"/>
            </a:b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Deadlock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Threads block indefinitely, each holding a resource needed by another.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Starvation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A thread is perpetually denied resources, preventing progress.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Livelock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: Threads keep retrying an operation but make no progress due to repeated interference.</a:t>
            </a:r>
            <a:endParaRPr sz="2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33853"/>
            <a:ext cx="7759187" cy="628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3442b57e4d4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00" y="1143000"/>
            <a:ext cx="5500825" cy="240864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4" name="Google Shape;504;g3442b57e4d4_1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550" y="2208400"/>
            <a:ext cx="5500825" cy="24412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5" name="Google Shape;505;g3442b57e4d4_1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488" y="4789448"/>
            <a:ext cx="7653025" cy="17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3442b57e4d4_1_67"/>
          <p:cNvSpPr txBox="1"/>
          <p:nvPr>
            <p:ph type="title"/>
          </p:nvPr>
        </p:nvSpPr>
        <p:spPr>
          <a:xfrm>
            <a:off x="457200" y="233853"/>
            <a:ext cx="82296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Pthread C code for Deadlock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80" y="213047"/>
            <a:ext cx="4383699" cy="215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81" y="2434113"/>
            <a:ext cx="4383698" cy="21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/>
          <p:nvPr/>
        </p:nvSpPr>
        <p:spPr>
          <a:xfrm>
            <a:off x="5576452" y="255767"/>
            <a:ext cx="27735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Race Condition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199" y="1571400"/>
            <a:ext cx="5129212" cy="1583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2103941" y="130146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Producer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028600" y="227774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Consumer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7632" y="4367333"/>
            <a:ext cx="6115904" cy="138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4334" y="5710082"/>
            <a:ext cx="6154009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80" y="0"/>
            <a:ext cx="4383699" cy="215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81" y="2178424"/>
            <a:ext cx="4383698" cy="21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8702" y="1532316"/>
            <a:ext cx="1702422" cy="617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8"/>
          <p:cNvCxnSpPr/>
          <p:nvPr/>
        </p:nvCxnSpPr>
        <p:spPr>
          <a:xfrm>
            <a:off x="1786894" y="1827177"/>
            <a:ext cx="2918878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8"/>
          <p:cNvCxnSpPr/>
          <p:nvPr/>
        </p:nvCxnSpPr>
        <p:spPr>
          <a:xfrm>
            <a:off x="1745307" y="3554506"/>
            <a:ext cx="2918878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5" name="Google Shape;13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9446" y="3243810"/>
            <a:ext cx="1750759" cy="617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5576452" y="255767"/>
            <a:ext cx="27735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Race Condition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966" y="4271812"/>
            <a:ext cx="8795612" cy="2369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6710814" y="914342"/>
            <a:ext cx="2067066" cy="30469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A situation where several processes access and manipulate the same data concurrently and the outcome of the execution depends on the particular order in which the access takes place, is called a </a:t>
            </a:r>
            <a:r>
              <a:rPr b="1" i="0" lang="en-US" sz="1600">
                <a:solidFill>
                  <a:srgbClr val="00ADEE"/>
                </a:solidFill>
                <a:latin typeface="Palatino"/>
                <a:ea typeface="Palatino"/>
                <a:cs typeface="Palatino"/>
                <a:sym typeface="Palatino"/>
              </a:rPr>
              <a:t>race condition</a:t>
            </a:r>
            <a:r>
              <a:rPr b="0" i="0" lang="en-US" sz="1600">
                <a:solidFill>
                  <a:srgbClr val="242021"/>
                </a:solidFill>
                <a:latin typeface="Palatino"/>
                <a:ea typeface="Palatino"/>
                <a:cs typeface="Palatino"/>
                <a:sym typeface="Palatino"/>
              </a:rPr>
              <a:t>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80" y="0"/>
            <a:ext cx="4383699" cy="2150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81" y="2259106"/>
            <a:ext cx="4383698" cy="21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2329" y="1341437"/>
            <a:ext cx="2676527" cy="971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9"/>
          <p:cNvCxnSpPr/>
          <p:nvPr/>
        </p:nvCxnSpPr>
        <p:spPr>
          <a:xfrm>
            <a:off x="1786894" y="1827177"/>
            <a:ext cx="2918878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9"/>
          <p:cNvCxnSpPr/>
          <p:nvPr/>
        </p:nvCxnSpPr>
        <p:spPr>
          <a:xfrm>
            <a:off x="1745307" y="3635188"/>
            <a:ext cx="2918878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8" name="Google Shape;14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9446" y="3172939"/>
            <a:ext cx="2619410" cy="92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15" y="4354204"/>
            <a:ext cx="8101514" cy="2103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5576452" y="255767"/>
            <a:ext cx="27735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Race Condition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457200" y="22452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Condition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06450" y="1137626"/>
            <a:ext cx="7684407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Processes P</a:t>
            </a:r>
            <a:r>
              <a:rPr baseline="-25000" lang="en-US"/>
              <a:t>0</a:t>
            </a:r>
            <a:r>
              <a:rPr lang="en-US"/>
              <a:t> and P</a:t>
            </a:r>
            <a:r>
              <a:rPr baseline="-25000" lang="en-US"/>
              <a:t>1</a:t>
            </a:r>
            <a:r>
              <a:rPr lang="en-US"/>
              <a:t> are creating child processes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 </a:t>
            </a:r>
            <a:r>
              <a:rPr lang="en-US"/>
              <a:t>system call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Race condition on kernel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next_available_pid</a:t>
            </a:r>
            <a:r>
              <a:rPr lang="en-US"/>
              <a:t> which represents the next available process identifier (pid)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Unless there is a mechanism to prevent P</a:t>
            </a:r>
            <a:r>
              <a:rPr baseline="-25000" lang="en-US"/>
              <a:t>0</a:t>
            </a:r>
            <a:r>
              <a:rPr lang="en-US"/>
              <a:t> and P</a:t>
            </a:r>
            <a:r>
              <a:rPr baseline="-25000" lang="en-US"/>
              <a:t>1</a:t>
            </a:r>
            <a:r>
              <a:rPr lang="en-US"/>
              <a:t> from accessing  the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next_available_pid</a:t>
            </a:r>
            <a:r>
              <a:rPr lang="en-US"/>
              <a:t>  the same pid could be assigned to two different processes!</a:t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024" y="2476541"/>
            <a:ext cx="3626756" cy="226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2293587" y="4720242"/>
            <a:ext cx="4556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See larger diagram on the next slide.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