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6" r:id="rId3"/>
    <p:sldId id="759" r:id="rId4"/>
    <p:sldId id="734" r:id="rId5"/>
    <p:sldId id="735" r:id="rId6"/>
    <p:sldId id="731" r:id="rId7"/>
    <p:sldId id="732" r:id="rId8"/>
    <p:sldId id="733" r:id="rId9"/>
    <p:sldId id="719" r:id="rId10"/>
    <p:sldId id="720" r:id="rId11"/>
    <p:sldId id="723" r:id="rId12"/>
    <p:sldId id="725" r:id="rId13"/>
    <p:sldId id="727" r:id="rId14"/>
    <p:sldId id="728" r:id="rId15"/>
    <p:sldId id="729" r:id="rId16"/>
    <p:sldId id="730" r:id="rId17"/>
    <p:sldId id="760" r:id="rId18"/>
    <p:sldId id="761" r:id="rId19"/>
    <p:sldId id="762" r:id="rId20"/>
    <p:sldId id="763" r:id="rId21"/>
    <p:sldId id="764" r:id="rId22"/>
    <p:sldId id="765" r:id="rId23"/>
    <p:sldId id="766" r:id="rId24"/>
    <p:sldId id="767" r:id="rId25"/>
    <p:sldId id="768" r:id="rId26"/>
    <p:sldId id="769" r:id="rId27"/>
    <p:sldId id="770" r:id="rId28"/>
    <p:sldId id="771" r:id="rId29"/>
    <p:sldId id="772" r:id="rId30"/>
    <p:sldId id="773" r:id="rId31"/>
    <p:sldId id="774" r:id="rId32"/>
    <p:sldId id="775" r:id="rId33"/>
    <p:sldId id="776" r:id="rId34"/>
    <p:sldId id="777" r:id="rId35"/>
    <p:sldId id="778" r:id="rId36"/>
    <p:sldId id="779" r:id="rId37"/>
    <p:sldId id="780" r:id="rId38"/>
    <p:sldId id="781" r:id="rId39"/>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76"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4926"/>
    <p:restoredTop sz="94660"/>
  </p:normalViewPr>
  <p:slideViewPr>
    <p:cSldViewPr showGuides="1">
      <p:cViewPr varScale="1">
        <p:scale>
          <a:sx n="71" d="100"/>
          <a:sy n="71" d="100"/>
        </p:scale>
        <p:origin x="894" y="60"/>
      </p:cViewPr>
      <p:guideLst>
        <p:guide orient="horz" pos="2176"/>
        <p:guide pos="2880"/>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en-US" strike="noStrike" noProof="1"/>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3EFD42F7-718C-4B98-AAEC-167E6DDD60A7}" type="datetimeFigureOut">
              <a:rPr lang="en-US" strike="noStrike" noProof="1" smtClean="0">
                <a:latin typeface="Arial" panose="020B0604020202020204" pitchFamily="34" charset="0"/>
                <a:ea typeface="+mn-ea"/>
                <a:cs typeface="+mn-cs"/>
              </a:rPr>
            </a:fld>
            <a:endParaRPr lang="en-US" strike="noStrike" noProof="1"/>
          </a:p>
        </p:txBody>
      </p:sp>
      <p:sp>
        <p:nvSpPr>
          <p:cNvPr id="6148" name="Slide Image Placeholder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6149" name="Notes Placeholder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en-US" strike="noStrike" noProof="1"/>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21B2AA4F-B828-4D7C-AFD3-893933DAFCB4}" type="slidenum">
              <a:rPr lang="en-US" strike="noStrike" noProof="1" smtClean="0">
                <a:latin typeface="Arial" panose="020B0604020202020204" pitchFamily="34" charset="0"/>
                <a:ea typeface="+mn-ea"/>
                <a:cs typeface="+mn-cs"/>
              </a:rPr>
            </a:fld>
            <a:endParaRPr 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2050" name="Group 17"/>
          <p:cNvGrpSpPr/>
          <p:nvPr/>
        </p:nvGrpSpPr>
        <p:grpSpPr>
          <a:xfrm>
            <a:off x="-7937" y="-7937"/>
            <a:ext cx="9169400" cy="6873875"/>
            <a:chOff x="-8466" y="-8468"/>
            <a:chExt cx="9169804" cy="6874935"/>
          </a:xfrm>
        </p:grpSpPr>
        <p:cxnSp>
          <p:nvCxnSpPr>
            <p:cNvPr id="19" name="Straight Connector 18"/>
            <p:cNvCxnSpPr/>
            <p:nvPr/>
          </p:nvCxnSpPr>
          <p:spPr>
            <a:xfrm flipV="1">
              <a:off x="5130498"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21" name="Freeform 20"/>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6638689" y="3919613"/>
              <a:ext cx="2513123"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26"/>
            <p:cNvSpPr/>
            <p:nvPr/>
          </p:nvSpPr>
          <p:spPr>
            <a:xfrm>
              <a:off x="8059565"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39" cy="5698416"/>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pPr fontAlgn="base"/>
            <a:r>
              <a:rPr lang="en-US" strike="noStrike" noProof="1" smtClean="0"/>
              <a:t>Click to edit Master title style</a:t>
            </a:r>
            <a:endParaRPr lang="en-US" strike="noStrike" noProof="1" dirty="0"/>
          </a:p>
        </p:txBody>
      </p:sp>
      <p:sp>
        <p:nvSpPr>
          <p:cNvPr id="3" name="Subtitle 2"/>
          <p:cNvSpPr>
            <a:spLocks noGrp="1"/>
          </p:cNvSpPr>
          <p:nvPr>
            <p:ph type="subTitle" idx="1"/>
          </p:nvPr>
        </p:nvSpPr>
        <p:spPr>
          <a:xfrm>
            <a:off x="1130595" y="4050834"/>
            <a:ext cx="5826719"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en-US" strike="noStrike" noProof="1" smtClean="0"/>
              <a:t>Click to edit Master subtitle style</a:t>
            </a:r>
            <a:endParaRPr lang="en-US" strike="noStrike" noProof="1" dirty="0"/>
          </a:p>
        </p:txBody>
      </p:sp>
      <p:sp>
        <p:nvSpPr>
          <p:cNvPr id="29" name="Date Placeholder 3"/>
          <p:cNvSpPr>
            <a:spLocks noGrp="1"/>
          </p:cNvSpPr>
          <p:nvPr>
            <p:ph type="dt" sz="half" idx="2"/>
          </p:nvPr>
        </p:nvSpPr>
        <p:spPr>
          <a:xfrm>
            <a:off x="5405438" y="6042025"/>
            <a:ext cx="684213" cy="365125"/>
          </a:xfrm>
          <a:prstGeom prst="rect">
            <a:avLst/>
          </a:prstGeom>
        </p:spPr>
        <p:txBody>
          <a:bodyPr vert="horz" lIns="91440" tIns="45720" rIns="91440" bIns="45720"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30" name="Footer Placeholder 4"/>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31" name="Slide Number Placeholder 5"/>
          <p:cNvSpPr>
            <a:spLocks noGrp="1"/>
          </p:cNvSpPr>
          <p:nvPr>
            <p:ph type="sldNum" sz="quarter" idx="4"/>
          </p:nvPr>
        </p:nvSpPr>
        <p:spPr>
          <a:xfrm>
            <a:off x="6445250" y="6042025"/>
            <a:ext cx="512763" cy="365125"/>
          </a:xfrm>
          <a:prstGeom prst="rect">
            <a:avLst/>
          </a:prstGeom>
        </p:spPr>
        <p:txBody>
          <a:bodyPr vert="horz" lIns="91440" tIns="45720" rIns="91440" bIns="45720"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D436AC9-5EA3-4ACF-8936-5E75CA989DEF}"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pPr fontAlgn="base"/>
            <a:r>
              <a:rPr lang="en-US" strike="noStrike" noProof="1" smtClean="0"/>
              <a:t>Click to edit Master title style</a:t>
            </a:r>
            <a:endParaRPr lang="en-US" strike="noStrike" noProof="1"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6B79894-4D86-4C7E-8276-AE6FCC7EEA2D}"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8" name="TextBox 17"/>
          <p:cNvSpPr txBox="1">
            <a:spLocks noChangeArrowheads="1"/>
          </p:cNvSpPr>
          <p:nvPr/>
        </p:nvSpPr>
        <p:spPr bwMode="auto">
          <a:xfrm>
            <a:off x="482600" y="79057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rPr>
              <a:t>“</a:t>
            </a:r>
            <a:endPar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endParaRPr>
          </a:p>
        </p:txBody>
      </p:sp>
      <p:sp>
        <p:nvSpPr>
          <p:cNvPr id="19" name="TextBox 18"/>
          <p:cNvSpPr txBox="1">
            <a:spLocks noChangeArrowheads="1"/>
          </p:cNvSpPr>
          <p:nvPr/>
        </p:nvSpPr>
        <p:spPr bwMode="auto">
          <a:xfrm>
            <a:off x="6748463" y="2886075"/>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rPr>
              <a:t>”</a:t>
            </a:r>
            <a:endPar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endParaRP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pPr fontAlgn="base"/>
            <a:r>
              <a:rPr lang="en-US" strike="noStrike" noProof="1" smtClean="0"/>
              <a:t>Click to edit Master title style</a:t>
            </a:r>
            <a:endParaRPr lang="en-US" strike="noStrike" noProof="1"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fontAlgn="base"/>
            <a:r>
              <a:rPr lang="en-US" strike="noStrike" noProof="1" smtClean="0"/>
              <a:t>Click to edit Master text styles</a:t>
            </a:r>
            <a:endParaRPr lang="en-US" strike="noStrike" noProof="1" smtClean="0"/>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20" name="Date Placeholder 3"/>
          <p:cNvSpPr>
            <a:spLocks noGrp="1"/>
          </p:cNvSpPr>
          <p:nvPr>
            <p:ph type="dt" sz="half" idx="2"/>
          </p:nvPr>
        </p:nvSpPr>
        <p:spPr>
          <a:xfrm>
            <a:off x="5405438" y="6042025"/>
            <a:ext cx="684213" cy="365125"/>
          </a:xfrm>
          <a:prstGeom prst="rect">
            <a:avLst/>
          </a:prstGeom>
        </p:spPr>
        <p:txBody>
          <a:bodyPr vert="horz" lIns="91440" tIns="45720" rIns="91440" bIns="45720"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21" name="Footer Placeholder 4"/>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22" name="Slide Number Placeholder 5"/>
          <p:cNvSpPr>
            <a:spLocks noGrp="1"/>
          </p:cNvSpPr>
          <p:nvPr>
            <p:ph type="sldNum" sz="quarter" idx="4"/>
          </p:nvPr>
        </p:nvSpPr>
        <p:spPr>
          <a:xfrm>
            <a:off x="6445250" y="6042025"/>
            <a:ext cx="512763" cy="365125"/>
          </a:xfrm>
          <a:prstGeom prst="rect">
            <a:avLst/>
          </a:prstGeom>
        </p:spPr>
        <p:txBody>
          <a:bodyPr vert="horz" lIns="91440" tIns="45720" rIns="91440" bIns="45720"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56701DB-9377-48B8-8DD7-19B395CC14E8}"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pPr fontAlgn="base"/>
            <a:r>
              <a:rPr lang="en-US" strike="noStrike" noProof="1" smtClean="0"/>
              <a:t>Click to edit Master title style</a:t>
            </a:r>
            <a:endParaRPr lang="en-US" strike="noStrike" noProof="1" dirty="0"/>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6B79894-4D86-4C7E-8276-AE6FCC7EEA2D}"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8" name="TextBox 17"/>
          <p:cNvSpPr txBox="1">
            <a:spLocks noChangeArrowheads="1"/>
          </p:cNvSpPr>
          <p:nvPr/>
        </p:nvSpPr>
        <p:spPr bwMode="auto">
          <a:xfrm>
            <a:off x="482600" y="79057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rPr>
              <a:t>“</a:t>
            </a:r>
            <a:endPar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endParaRPr>
          </a:p>
        </p:txBody>
      </p:sp>
      <p:sp>
        <p:nvSpPr>
          <p:cNvPr id="19" name="TextBox 18"/>
          <p:cNvSpPr txBox="1">
            <a:spLocks noChangeArrowheads="1"/>
          </p:cNvSpPr>
          <p:nvPr/>
        </p:nvSpPr>
        <p:spPr bwMode="auto">
          <a:xfrm>
            <a:off x="6748463" y="2886075"/>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rPr>
              <a:t>”</a:t>
            </a:r>
            <a:endPar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endParaRP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pPr fontAlgn="base"/>
            <a:r>
              <a:rPr lang="en-US" strike="noStrike" noProof="1" smtClean="0"/>
              <a:t>Click to edit Master title style</a:t>
            </a:r>
            <a:endParaRPr lang="en-US" strike="noStrike" noProof="1"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fontAlgn="base"/>
            <a:r>
              <a:rPr lang="en-US" strike="noStrike" noProof="1" smtClean="0"/>
              <a:t>Click to edit Master text styles</a:t>
            </a:r>
            <a:endParaRPr lang="en-US" strike="noStrike" noProof="1" smtClean="0"/>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20" name="Date Placeholder 3"/>
          <p:cNvSpPr>
            <a:spLocks noGrp="1"/>
          </p:cNvSpPr>
          <p:nvPr>
            <p:ph type="dt" sz="half" idx="2"/>
          </p:nvPr>
        </p:nvSpPr>
        <p:spPr>
          <a:xfrm>
            <a:off x="5405438" y="6042025"/>
            <a:ext cx="684213" cy="365125"/>
          </a:xfrm>
          <a:prstGeom prst="rect">
            <a:avLst/>
          </a:prstGeom>
        </p:spPr>
        <p:txBody>
          <a:bodyPr vert="horz" lIns="91440" tIns="45720" rIns="91440" bIns="45720"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21" name="Footer Placeholder 4"/>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22" name="Slide Number Placeholder 5"/>
          <p:cNvSpPr>
            <a:spLocks noGrp="1"/>
          </p:cNvSpPr>
          <p:nvPr>
            <p:ph type="sldNum" sz="quarter" idx="4"/>
          </p:nvPr>
        </p:nvSpPr>
        <p:spPr>
          <a:xfrm>
            <a:off x="6445250" y="6042025"/>
            <a:ext cx="512763" cy="365125"/>
          </a:xfrm>
          <a:prstGeom prst="rect">
            <a:avLst/>
          </a:prstGeom>
        </p:spPr>
        <p:txBody>
          <a:bodyPr vert="horz" lIns="91440" tIns="45720" rIns="91440" bIns="45720"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3563F1D-808B-49EA-8944-661B1345C74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pPr fontAlgn="base"/>
            <a:r>
              <a:rPr lang="en-US" strike="noStrike" noProof="1" smtClean="0"/>
              <a:t>Click to edit Master title style</a:t>
            </a:r>
            <a:endParaRPr lang="en-US" strike="noStrike" noProof="1"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fontAlgn="base"/>
            <a:r>
              <a:rPr lang="en-US" strike="noStrike" noProof="1" smtClean="0"/>
              <a:t>Click to edit Master text styles</a:t>
            </a:r>
            <a:endParaRPr lang="en-US" strike="noStrike" noProof="1" smtClean="0"/>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4"/>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5"/>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6"/>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6B79894-4D86-4C7E-8276-AE6FCC7EEA2D}"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dirty="0"/>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4" name="Date Placeholder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6B79894-4D86-4C7E-8276-AE6FCC7EEA2D}"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pPr fontAlgn="base"/>
            <a:r>
              <a:rPr lang="en-US" strike="noStrike" noProof="1" smtClean="0"/>
              <a:t>Click to edit Master title style</a:t>
            </a:r>
            <a:endParaRPr lang="en-US" strike="noStrike" noProof="1"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4" name="Date Placeholder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6B79894-4D86-4C7E-8276-AE6FCC7EEA2D}"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sz="half" idx="1"/>
          </p:nvPr>
        </p:nvSpPr>
        <p:spPr>
          <a:xfrm>
            <a:off x="457200" y="1600200"/>
            <a:ext cx="4038600" cy="452596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18" name="Date Placeholder 4"/>
          <p:cNvSpPr>
            <a:spLocks noGrp="1"/>
          </p:cNvSpPr>
          <p:nvPr>
            <p:ph type="dt" sz="half" idx="12"/>
          </p:nvPr>
        </p:nvSpPr>
        <p:spPr>
          <a:xfrm>
            <a:off x="457200" y="6245225"/>
            <a:ext cx="2133600" cy="476250"/>
          </a:xfrm>
          <a:prstGeom prst="rect">
            <a:avLst/>
          </a:prstGeom>
        </p:spPr>
        <p:txBody>
          <a:bodyPr vert="horz" lIns="91440" tIns="45720" rIns="91440" bIns="45720"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19" name="Footer Placeholder 5"/>
          <p:cNvSpPr>
            <a:spLocks noGrp="1"/>
          </p:cNvSpPr>
          <p:nvPr>
            <p:ph type="ftr" sz="quarter" idx="3"/>
          </p:nvPr>
        </p:nvSpPr>
        <p:spPr>
          <a:xfrm>
            <a:off x="3124200" y="6245225"/>
            <a:ext cx="2895600" cy="476250"/>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20" name="Slide Number Placeholder 6"/>
          <p:cNvSpPr>
            <a:spLocks noGrp="1"/>
          </p:cNvSpPr>
          <p:nvPr>
            <p:ph type="sldNum" sz="quarter" idx="4"/>
          </p:nvPr>
        </p:nvSpPr>
        <p:spPr>
          <a:xfrm>
            <a:off x="6553200" y="6245225"/>
            <a:ext cx="2133600" cy="476250"/>
          </a:xfrm>
          <a:prstGeom prst="rect">
            <a:avLst/>
          </a:prstGeom>
        </p:spPr>
        <p:txBody>
          <a:bodyPr vert="horz" lIns="91440" tIns="45720" rIns="91440" bIns="45720"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112EF1E-EB4A-4F1D-B928-40395B25262E}"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dirty="0"/>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4" name="Date Placeholder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6B79894-4D86-4C7E-8276-AE6FCC7EEA2D}"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pPr fontAlgn="base"/>
            <a:r>
              <a:rPr lang="en-US" strike="noStrike" noProof="1" smtClean="0"/>
              <a:t>Click to edit Master title style</a:t>
            </a:r>
            <a:endParaRPr lang="en-US" strike="noStrike" noProof="1" dirty="0"/>
          </a:p>
        </p:txBody>
      </p:sp>
      <p:sp>
        <p:nvSpPr>
          <p:cNvPr id="3" name="Text Placeholder 2"/>
          <p:cNvSpPr>
            <a:spLocks noGrp="1"/>
          </p:cNvSpPr>
          <p:nvPr>
            <p:ph type="body" idx="1"/>
          </p:nvPr>
        </p:nvSpPr>
        <p:spPr>
          <a:xfrm>
            <a:off x="609598" y="4527448"/>
            <a:ext cx="6347715"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6B79894-4D86-4C7E-8276-AE6FCC7EEA2D}"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pPr fontAlgn="base"/>
            <a:r>
              <a:rPr lang="en-US" strike="noStrike" noProof="1" smtClean="0"/>
              <a:t>Click to edit Master title style</a:t>
            </a:r>
            <a:endParaRPr lang="en-US" strike="noStrike" noProof="1"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5" name="Date Placeholder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6B79894-4D86-4C7E-8276-AE6FCC7EEA2D}"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pPr fontAlgn="base"/>
            <a:r>
              <a:rPr lang="en-US" strike="noStrike" noProof="1" smtClean="0"/>
              <a:t>Click to edit Master title style</a:t>
            </a:r>
            <a:endParaRPr lang="en-US" strike="noStrike" noProof="1"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609599" y="2737246"/>
            <a:ext cx="3090672" cy="3304117"/>
          </a:xfrm>
        </p:spPr>
        <p:txBody>
          <a:bodyPr>
            <a:normAutofit/>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3866640" y="2737246"/>
            <a:ext cx="3090672" cy="3304117"/>
          </a:xfrm>
        </p:spPr>
        <p:txBody>
          <a:bodyPr>
            <a:normAutofit/>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7" name="Date Placeholder 6"/>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6B79894-4D86-4C7E-8276-AE6FCC7EEA2D}"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pPr fontAlgn="base"/>
            <a:r>
              <a:rPr lang="en-US" strike="noStrike" noProof="1" smtClean="0"/>
              <a:t>Click to edit Master title style</a:t>
            </a:r>
            <a:endParaRPr lang="en-US" strike="noStrike" noProof="1" dirty="0"/>
          </a:p>
        </p:txBody>
      </p:sp>
      <p:sp>
        <p:nvSpPr>
          <p:cNvPr id="3" name="Date Placeholder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6B79894-4D86-4C7E-8276-AE6FCC7EEA2D}"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6B79894-4D86-4C7E-8276-AE6FCC7EEA2D}"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pPr fontAlgn="base"/>
            <a:r>
              <a:rPr lang="en-US" strike="noStrike" noProof="1" smtClean="0"/>
              <a:t>Click to edit Master title style</a:t>
            </a:r>
            <a:endParaRPr lang="en-US" strike="noStrike" noProof="1" dirty="0"/>
          </a:p>
        </p:txBody>
      </p:sp>
      <p:sp>
        <p:nvSpPr>
          <p:cNvPr id="3" name="Content Placeholder 2"/>
          <p:cNvSpPr>
            <a:spLocks noGrp="1"/>
          </p:cNvSpPr>
          <p:nvPr>
            <p:ph idx="1"/>
          </p:nvPr>
        </p:nvSpPr>
        <p:spPr>
          <a:xfrm>
            <a:off x="3571275" y="514925"/>
            <a:ext cx="3386037" cy="5526437"/>
          </a:xfrm>
        </p:spPr>
        <p:txBody>
          <a:bodyPr>
            <a:normAutofit/>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6B79894-4D86-4C7E-8276-AE6FCC7EEA2D}"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pPr fontAlgn="base"/>
            <a:r>
              <a:rPr lang="en-US" strike="noStrike" noProof="1" smtClean="0"/>
              <a:t>Click to edit Master title style</a:t>
            </a:r>
            <a:endParaRPr lang="en-US" strike="noStrike" noProof="1" dirty="0"/>
          </a:p>
        </p:txBody>
      </p:sp>
      <p:sp>
        <p:nvSpPr>
          <p:cNvPr id="3" name="Picture Placeholder 2"/>
          <p:cNvSpPr>
            <a:spLocks noGrp="1" noChangeAspect="1"/>
          </p:cNvSpPr>
          <p:nvPr>
            <p:ph type="pic" idx="1"/>
          </p:nvPr>
        </p:nvSpPr>
        <p:spPr>
          <a:xfrm>
            <a:off x="609599" y="609600"/>
            <a:ext cx="6347714" cy="3845718"/>
          </a:xfrm>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en-US" sz="1600" b="0" i="0" u="none" strike="noStrike" kern="1200" cap="none" spc="0" normalizeH="0" baseline="0" noProof="0" smtClean="0">
                <a:ln>
                  <a:noFill/>
                </a:ln>
                <a:solidFill>
                  <a:srgbClr val="404040"/>
                </a:solidFill>
                <a:effectLst/>
                <a:uLnTx/>
                <a:uFillTx/>
                <a:latin typeface="+mn-lt"/>
                <a:ea typeface="+mn-ea"/>
                <a:cs typeface="+mn-cs"/>
              </a:rPr>
              <a:t>Click icon to add picture</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6B79894-4D86-4C7E-8276-AE6FCC7EEA2D}"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grpSp>
        <p:nvGrpSpPr>
          <p:cNvPr id="1026" name="Group 16"/>
          <p:cNvGrpSpPr/>
          <p:nvPr/>
        </p:nvGrpSpPr>
        <p:grpSpPr>
          <a:xfrm>
            <a:off x="-7937" y="-7937"/>
            <a:ext cx="9169400" cy="6873875"/>
            <a:chOff x="-8467" y="-8468"/>
            <a:chExt cx="9169805" cy="6874935"/>
          </a:xfrm>
        </p:grpSpPr>
        <p:sp>
          <p:nvSpPr>
            <p:cNvPr id="7" name="Freeform 6"/>
            <p:cNvSpPr/>
            <p:nvPr/>
          </p:nvSpPr>
          <p:spPr>
            <a:xfrm>
              <a:off x="-8467" y="4013290"/>
              <a:ext cx="457221" cy="285317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497"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8689" y="3919613"/>
              <a:ext cx="2513124"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59564"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37" name="Title Placeholder 1"/>
          <p:cNvSpPr>
            <a:spLocks noGrp="1"/>
          </p:cNvSpPr>
          <p:nvPr>
            <p:ph type="title"/>
          </p:nvPr>
        </p:nvSpPr>
        <p:spPr>
          <a:xfrm>
            <a:off x="609600" y="609600"/>
            <a:ext cx="6348413" cy="1320800"/>
          </a:xfrm>
          <a:prstGeom prst="rect">
            <a:avLst/>
          </a:prstGeom>
          <a:noFill/>
          <a:ln w="9525">
            <a:noFill/>
          </a:ln>
        </p:spPr>
        <p:txBody>
          <a:bodyPr anchor="t" anchorCtr="0"/>
          <a:p>
            <a:pPr lvl="0"/>
            <a:r>
              <a:rPr lang="en-US" altLang="zh-CN" dirty="0"/>
              <a:t>Click to edit Master title style</a:t>
            </a:r>
            <a:endParaRPr lang="en-US" altLang="zh-CN" dirty="0"/>
          </a:p>
        </p:txBody>
      </p:sp>
      <p:sp>
        <p:nvSpPr>
          <p:cNvPr id="1038" name="Text Placeholder 2"/>
          <p:cNvSpPr>
            <a:spLocks noGrp="1"/>
          </p:cNvSpPr>
          <p:nvPr>
            <p:ph type="body"/>
          </p:nvPr>
        </p:nvSpPr>
        <p:spPr>
          <a:xfrm>
            <a:off x="609600" y="2160588"/>
            <a:ext cx="6348413" cy="3881437"/>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4" name="Date Placeholder 3"/>
          <p:cNvSpPr>
            <a:spLocks noGrp="1"/>
          </p:cNvSpPr>
          <p:nvPr>
            <p:ph type="dt" sz="half" idx="2"/>
          </p:nvPr>
        </p:nvSpPr>
        <p:spPr>
          <a:xfrm>
            <a:off x="5405438" y="6042025"/>
            <a:ext cx="684213" cy="365125"/>
          </a:xfrm>
          <a:prstGeom prst="rect">
            <a:avLst/>
          </a:prstGeom>
        </p:spPr>
        <p:txBody>
          <a:bodyPr vert="horz" lIns="91440" tIns="45720" rIns="91440" bIns="45720" rtlCol="0" anchor="ctr"/>
          <a:lstStyle>
            <a:lvl1pPr algn="r" eaLnBrk="1" hangingPunct="1">
              <a:defRPr sz="900">
                <a:solidFill>
                  <a:schemeClr val="tx1">
                    <a:tint val="7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lgn="l" eaLnBrk="1" hangingPunct="1">
              <a:defRPr sz="9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4"/>
          </p:nvPr>
        </p:nvSpPr>
        <p:spPr>
          <a:xfrm>
            <a:off x="6445250" y="6042025"/>
            <a:ext cx="512763" cy="365125"/>
          </a:xfrm>
          <a:prstGeom prst="rect">
            <a:avLst/>
          </a:prstGeom>
        </p:spPr>
        <p:txBody>
          <a:bodyPr vert="horz" lIns="91440" tIns="45720" rIns="91440" bIns="45720" rtlCol="0" anchor="ctr"/>
          <a:lstStyle>
            <a:lvl1pPr algn="r" eaLnBrk="1" hangingPunct="1">
              <a:defRPr sz="900">
                <a:solidFill>
                  <a:schemeClr val="accent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6B79894-4D86-4C7E-8276-AE6FCC7EEA2D}"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0" fontAlgn="base" hangingPunct="0">
        <a:spcBef>
          <a:spcPct val="0"/>
        </a:spcBef>
        <a:spcAft>
          <a:spcPct val="0"/>
        </a:spcAft>
        <a:defRPr sz="3600" kern="1200">
          <a:solidFill>
            <a:schemeClr val="accent1"/>
          </a:solidFill>
          <a:latin typeface="+mj-lt"/>
          <a:ea typeface="+mj-ea"/>
          <a:cs typeface="+mj-cs"/>
        </a:defRPr>
      </a:lvl1pPr>
      <a:lvl2pPr algn="l" defTabSz="457200" rtl="0" eaLnBrk="0" fontAlgn="base" hangingPunct="0">
        <a:spcBef>
          <a:spcPct val="0"/>
        </a:spcBef>
        <a:spcAft>
          <a:spcPct val="0"/>
        </a:spcAft>
        <a:defRPr sz="3600">
          <a:solidFill>
            <a:schemeClr val="accent1"/>
          </a:solidFill>
          <a:latin typeface="Trebuchet MS" panose="020B0603020202020204" pitchFamily="34" charset="0"/>
        </a:defRPr>
      </a:lvl2pPr>
      <a:lvl3pPr algn="l" defTabSz="457200" rtl="0" eaLnBrk="0" fontAlgn="base" hangingPunct="0">
        <a:spcBef>
          <a:spcPct val="0"/>
        </a:spcBef>
        <a:spcAft>
          <a:spcPct val="0"/>
        </a:spcAft>
        <a:defRPr sz="3600">
          <a:solidFill>
            <a:schemeClr val="accent1"/>
          </a:solidFill>
          <a:latin typeface="Trebuchet MS" panose="020B0603020202020204" pitchFamily="34" charset="0"/>
        </a:defRPr>
      </a:lvl3pPr>
      <a:lvl4pPr algn="l" defTabSz="457200" rtl="0" eaLnBrk="0" fontAlgn="base" hangingPunct="0">
        <a:spcBef>
          <a:spcPct val="0"/>
        </a:spcBef>
        <a:spcAft>
          <a:spcPct val="0"/>
        </a:spcAft>
        <a:defRPr sz="3600">
          <a:solidFill>
            <a:schemeClr val="accent1"/>
          </a:solidFill>
          <a:latin typeface="Trebuchet MS" panose="020B0603020202020204" pitchFamily="34" charset="0"/>
        </a:defRPr>
      </a:lvl4pPr>
      <a:lvl5pPr algn="l" defTabSz="457200" rtl="0" eaLnBrk="0" fontAlgn="base" hangingPunct="0">
        <a:spcBef>
          <a:spcPct val="0"/>
        </a:spcBef>
        <a:spcAft>
          <a:spcPct val="0"/>
        </a:spcAft>
        <a:defRPr sz="36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ctrTitle"/>
          </p:nvPr>
        </p:nvSpPr>
        <p:spPr>
          <a:xfrm>
            <a:off x="-609600" y="1676400"/>
            <a:ext cx="8153400" cy="1470025"/>
          </a:xfrm>
        </p:spPr>
        <p:txBody>
          <a:bodyPr vert="horz" wrap="square" lIns="91440" tIns="45720" rIns="91440" bIns="45720" anchor="ctr" anchorCtr="0"/>
          <a:p>
            <a:pPr defTabSz="457200" eaLnBrk="1" hangingPunct="1">
              <a:buClrTx/>
              <a:buSzTx/>
              <a:buFontTx/>
            </a:pPr>
            <a:r>
              <a:rPr lang="en-US" altLang="ja-JP" sz="2800" b="1" kern="1200" dirty="0">
                <a:latin typeface="+mj-lt"/>
                <a:ea typeface="MS Mincho" pitchFamily="49" charset="-128"/>
                <a:cs typeface="+mj-cs"/>
              </a:rPr>
              <a:t>Computer Architecture</a:t>
            </a:r>
            <a:br>
              <a:rPr lang="en-US" altLang="ja-JP" sz="2800" b="1" kern="1200" dirty="0">
                <a:latin typeface="+mj-lt"/>
                <a:ea typeface="MS Mincho" pitchFamily="49" charset="-128"/>
                <a:cs typeface="+mj-cs"/>
              </a:rPr>
            </a:br>
            <a:r>
              <a:rPr lang="en-US" altLang="ja-JP" sz="2800" b="1" kern="1200" dirty="0">
                <a:latin typeface="+mj-lt"/>
                <a:ea typeface="MS Mincho" pitchFamily="49" charset="-128"/>
                <a:cs typeface="+mj-cs"/>
              </a:rPr>
              <a:t>Basic Concepts and Performance</a:t>
            </a:r>
            <a:endParaRPr lang="en-US" altLang="en-US" sz="2800" b="1" kern="1200" dirty="0">
              <a:latin typeface="+mj-lt"/>
              <a:ea typeface="MS Mincho" pitchFamily="49" charset="-128"/>
              <a:cs typeface="+mj-cs"/>
            </a:endParaRPr>
          </a:p>
        </p:txBody>
      </p:sp>
      <p:sp>
        <p:nvSpPr>
          <p:cNvPr id="3" name="Rectangle 3"/>
          <p:cNvSpPr>
            <a:spLocks noGrp="1"/>
          </p:cNvSpPr>
          <p:nvPr>
            <p:ph type="subTitle" idx="1"/>
          </p:nvPr>
        </p:nvSpPr>
        <p:spPr>
          <a:xfrm>
            <a:off x="-80645" y="3736340"/>
            <a:ext cx="7848600" cy="1752600"/>
          </a:xfrm>
        </p:spPr>
        <p:txBody>
          <a:bodyPr vert="horz" wrap="square" lIns="91440" tIns="45720" rIns="91440" bIns="45720" anchor="t" anchorCtr="0"/>
          <a:p>
            <a:pPr defTabSz="457200" eaLnBrk="1" hangingPunct="1">
              <a:buSzPct val="80000"/>
            </a:pPr>
            <a:endParaRPr lang="en-US" altLang="ja-JP" kern="1200" dirty="0">
              <a:solidFill>
                <a:srgbClr val="7F7F7F"/>
              </a:solidFill>
              <a:latin typeface="+mn-lt"/>
              <a:ea typeface="メイリオ"/>
              <a:cs typeface="+mn-cs"/>
            </a:endParaRPr>
          </a:p>
          <a:p>
            <a:pPr defTabSz="457200" eaLnBrk="1" hangingPunct="1">
              <a:buSzPct val="80000"/>
            </a:pPr>
            <a:r>
              <a:rPr lang="en-US" altLang="ja-JP" sz="1600" kern="1200" dirty="0">
                <a:solidFill>
                  <a:srgbClr val="7F7F7F"/>
                </a:solidFill>
                <a:latin typeface="Arial Rounded MT Bold" panose="020F0704030504030204" pitchFamily="34" charset="0"/>
                <a:ea typeface="メイリオ"/>
                <a:cs typeface="+mn-cs"/>
              </a:rPr>
              <a:t>Dr. Nausheen  Shoaib </a:t>
            </a:r>
            <a:endParaRPr lang="en-US" altLang="ja-JP" sz="1600" kern="1200" dirty="0">
              <a:solidFill>
                <a:srgbClr val="7F7F7F"/>
              </a:solidFill>
              <a:latin typeface="Arial Rounded MT Bold" panose="020F0704030504030204" pitchFamily="34" charset="0"/>
              <a:ea typeface="メイリオ"/>
              <a:cs typeface="+mn-cs"/>
            </a:endParaRPr>
          </a:p>
          <a:p>
            <a:pPr defTabSz="457200">
              <a:buSzPct val="80000"/>
            </a:pPr>
            <a:r>
              <a:rPr lang="en-US" altLang="zh-CN" sz="1600" kern="1200" dirty="0">
                <a:solidFill>
                  <a:srgbClr val="7F7F7F"/>
                </a:solidFill>
                <a:latin typeface="Arial Rounded MT Bold" panose="020F0704030504030204" pitchFamily="34" charset="0"/>
                <a:ea typeface="+mn-ea"/>
                <a:cs typeface="+mn-cs"/>
              </a:rPr>
              <a:t>Book: Compute Organization and Architecture</a:t>
            </a:r>
            <a:endParaRPr lang="en-US" altLang="zh-CN" sz="1600" kern="1200" dirty="0">
              <a:solidFill>
                <a:srgbClr val="7F7F7F"/>
              </a:solidFill>
              <a:latin typeface="Arial Rounded MT Bold" panose="020F0704030504030204" pitchFamily="34" charset="0"/>
              <a:ea typeface="+mn-ea"/>
              <a:cs typeface="+mn-cs"/>
            </a:endParaRPr>
          </a:p>
          <a:p>
            <a:pPr defTabSz="457200">
              <a:buSzPct val="80000"/>
            </a:pPr>
            <a:r>
              <a:rPr lang="en-US" altLang="zh-CN" sz="1600" kern="1200" dirty="0">
                <a:solidFill>
                  <a:srgbClr val="7F7F7F"/>
                </a:solidFill>
                <a:latin typeface="Arial Rounded MT Bold" panose="020F0704030504030204" pitchFamily="34" charset="0"/>
                <a:ea typeface="+mn-ea"/>
                <a:cs typeface="+mn-cs"/>
              </a:rPr>
              <a:t>Computer Architecture</a:t>
            </a:r>
            <a:endParaRPr lang="en-US" altLang="zh-CN" sz="1600" b="1" kern="1200" dirty="0">
              <a:solidFill>
                <a:srgbClr val="7F7F7F"/>
              </a:solidFill>
              <a:latin typeface="+mn-lt"/>
              <a:ea typeface="+mn-ea"/>
              <a:cs typeface="+mn-cs"/>
            </a:endParaRPr>
          </a:p>
          <a:p>
            <a:pPr defTabSz="457200">
              <a:buSzPct val="80000"/>
            </a:pPr>
            <a:endParaRPr lang="en-US" altLang="zh-CN" sz="1600" kern="1200" dirty="0">
              <a:solidFill>
                <a:srgbClr val="7F7F7F"/>
              </a:solidFill>
              <a:latin typeface="Arial Rounded MT Bold" panose="020F0704030504030204" pitchFamily="34" charset="0"/>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6255" y="609600"/>
            <a:ext cx="7658735" cy="793115"/>
          </a:xfrm>
        </p:spPr>
        <p:txBody>
          <a:bodyPr/>
          <a:p>
            <a:r>
              <a:rPr lang="en-US" altLang="en-US" sz="2800"/>
              <a:t>Classes of Computer</a:t>
            </a:r>
            <a:endParaRPr lang="en-US" altLang="en-US" sz="2800"/>
          </a:p>
        </p:txBody>
      </p:sp>
      <p:sp>
        <p:nvSpPr>
          <p:cNvPr id="5" name="Content Placeholder 4"/>
          <p:cNvSpPr/>
          <p:nvPr>
            <p:ph idx="1"/>
          </p:nvPr>
        </p:nvSpPr>
        <p:spPr>
          <a:xfrm>
            <a:off x="441325" y="1068070"/>
            <a:ext cx="7494905" cy="4773930"/>
          </a:xfrm>
        </p:spPr>
        <p:txBody>
          <a:bodyPr/>
          <a:p>
            <a:pPr marL="0" indent="0" algn="just">
              <a:buNone/>
            </a:pPr>
            <a:r>
              <a:rPr lang="en-US" altLang="en-US">
                <a:solidFill>
                  <a:schemeClr val="tx1"/>
                </a:solidFill>
              </a:rPr>
              <a:t>Figure 1.2 summarizes these mainstream classes of computing environments and their important characteristics.</a:t>
            </a:r>
            <a:endParaRPr lang="en-US" altLang="en-US">
              <a:solidFill>
                <a:schemeClr val="tx1"/>
              </a:solidFill>
            </a:endParaRPr>
          </a:p>
        </p:txBody>
      </p:sp>
      <p:pic>
        <p:nvPicPr>
          <p:cNvPr id="3" name="Picture 2"/>
          <p:cNvPicPr>
            <a:picLocks noChangeAspect="1"/>
          </p:cNvPicPr>
          <p:nvPr/>
        </p:nvPicPr>
        <p:blipFill>
          <a:blip r:embed="rId1"/>
          <a:stretch>
            <a:fillRect/>
          </a:stretch>
        </p:blipFill>
        <p:spPr>
          <a:xfrm>
            <a:off x="501015" y="1719580"/>
            <a:ext cx="7939405" cy="44767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6255" y="609600"/>
            <a:ext cx="7658735" cy="793115"/>
          </a:xfrm>
        </p:spPr>
        <p:txBody>
          <a:bodyPr/>
          <a:p>
            <a:r>
              <a:rPr lang="en-US" altLang="en-US" sz="2800">
                <a:sym typeface="+mn-ea"/>
              </a:rPr>
              <a:t>Classes of Computer</a:t>
            </a:r>
            <a:endParaRPr lang="en-US" altLang="en-US" sz="2800"/>
          </a:p>
        </p:txBody>
      </p:sp>
      <p:sp>
        <p:nvSpPr>
          <p:cNvPr id="5" name="Content Placeholder 4"/>
          <p:cNvSpPr/>
          <p:nvPr>
            <p:ph idx="1"/>
          </p:nvPr>
        </p:nvSpPr>
        <p:spPr>
          <a:xfrm>
            <a:off x="441325" y="1068070"/>
            <a:ext cx="7833995" cy="4773930"/>
          </a:xfrm>
        </p:spPr>
        <p:txBody>
          <a:bodyPr/>
          <a:p>
            <a:pPr marL="0" indent="0" algn="just">
              <a:buNone/>
            </a:pPr>
            <a:r>
              <a:rPr lang="en-US" altLang="en-US" b="1">
                <a:solidFill>
                  <a:srgbClr val="FF0000"/>
                </a:solidFill>
              </a:rPr>
              <a:t>Personal Mobile Devices:</a:t>
            </a:r>
            <a:r>
              <a:rPr lang="en-US" altLang="en-US">
                <a:solidFill>
                  <a:schemeClr val="tx1"/>
                </a:solidFill>
              </a:rPr>
              <a:t>Personal mobile device is the term to a collection of wireless devices with multimedia user interfaces such as cell phones, tablet computers,and so on.</a:t>
            </a:r>
            <a:endParaRPr lang="en-US" altLang="en-US">
              <a:solidFill>
                <a:schemeClr val="tx1"/>
              </a:solidFill>
            </a:endParaRPr>
          </a:p>
          <a:p>
            <a:pPr marL="0" indent="0" algn="just">
              <a:buNone/>
            </a:pPr>
            <a:r>
              <a:rPr lang="en-US" altLang="en-US">
                <a:solidFill>
                  <a:schemeClr val="tx1"/>
                </a:solidFill>
              </a:rPr>
              <a:t>Processors in a PMD are often considered embedded computers. PMDs are platforms that can run externally developed software, and share many of the characteristics of desktop computer.</a:t>
            </a:r>
            <a:endParaRPr lang="en-US" altLang="en-US">
              <a:solidFill>
                <a:schemeClr val="tx1"/>
              </a:solidFill>
            </a:endParaRPr>
          </a:p>
          <a:p>
            <a:pPr marL="0" indent="0" algn="just">
              <a:buNone/>
            </a:pPr>
            <a:r>
              <a:rPr lang="en-US" altLang="en-US">
                <a:solidFill>
                  <a:schemeClr val="tx1"/>
                </a:solidFill>
              </a:rPr>
              <a:t> For example, in playing a video on a PMD, the time to process each video frame is limited, since the processor must accept and process the next frame shortly. </a:t>
            </a:r>
            <a:endParaRPr lang="en-US" altLang="en-US">
              <a:solidFill>
                <a:schemeClr val="tx1"/>
              </a:solidFill>
            </a:endParaRPr>
          </a:p>
          <a:p>
            <a:pPr marL="0" indent="0" algn="just">
              <a:buNone/>
            </a:pPr>
            <a:r>
              <a:rPr lang="en-US" altLang="en-US" b="1">
                <a:solidFill>
                  <a:srgbClr val="FF0000"/>
                </a:solidFill>
                <a:sym typeface="+mn-ea"/>
              </a:rPr>
              <a:t>Servers:</a:t>
            </a:r>
            <a:r>
              <a:rPr lang="en-US" altLang="en-US">
                <a:solidFill>
                  <a:schemeClr val="tx1"/>
                </a:solidFill>
                <a:sym typeface="+mn-ea"/>
              </a:rPr>
              <a:t> Consider the servers running ATM machines for banks or airline reservation systems. Failure of such server systems is catastrophic than failure of a single desktop. Key feature of server systems are scalability, availability, efficient throughput. </a:t>
            </a:r>
            <a:endParaRPr lang="en-US" altLang="en-US">
              <a:solidFill>
                <a:schemeClr val="tx1"/>
              </a:solidFill>
            </a:endParaRPr>
          </a:p>
          <a:p>
            <a:pPr marL="0" indent="0" algn="just">
              <a:buNone/>
            </a:pPr>
            <a:r>
              <a:rPr lang="en-US" altLang="en-US">
                <a:solidFill>
                  <a:schemeClr val="tx1"/>
                </a:solidFill>
                <a:sym typeface="+mn-ea"/>
              </a:rPr>
              <a:t>Responsiveness to an individual request remains important,how many requests can be handled in a unit time.</a:t>
            </a:r>
            <a:endParaRPr lang="en-US" altLang="en-US">
              <a:solidFill>
                <a:schemeClr val="tx1"/>
              </a:solidFill>
            </a:endParaRPr>
          </a:p>
          <a:p>
            <a:pPr marL="0" indent="0" algn="just">
              <a:buNone/>
            </a:pPr>
            <a:endParaRPr lang="en-US" altLang="en-US">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6255" y="609600"/>
            <a:ext cx="7658735" cy="793115"/>
          </a:xfrm>
        </p:spPr>
        <p:txBody>
          <a:bodyPr/>
          <a:p>
            <a:r>
              <a:rPr lang="en-US" altLang="en-US" sz="2800">
                <a:sym typeface="+mn-ea"/>
              </a:rPr>
              <a:t>Classes of Computer</a:t>
            </a:r>
            <a:endParaRPr lang="en-US" altLang="en-US" sz="2800"/>
          </a:p>
        </p:txBody>
      </p:sp>
      <p:sp>
        <p:nvSpPr>
          <p:cNvPr id="5" name="Content Placeholder 4"/>
          <p:cNvSpPr/>
          <p:nvPr>
            <p:ph idx="1"/>
          </p:nvPr>
        </p:nvSpPr>
        <p:spPr>
          <a:xfrm>
            <a:off x="441325" y="1068070"/>
            <a:ext cx="7227570" cy="4773930"/>
          </a:xfrm>
        </p:spPr>
        <p:txBody>
          <a:bodyPr/>
          <a:p>
            <a:pPr marL="0" indent="0" algn="just">
              <a:buNone/>
            </a:pPr>
            <a:r>
              <a:rPr lang="en-US" altLang="en-US" b="1">
                <a:solidFill>
                  <a:srgbClr val="FF0000"/>
                </a:solidFill>
              </a:rPr>
              <a:t>Clusters / Warehouse Scale Computers:</a:t>
            </a:r>
            <a:r>
              <a:rPr lang="en-US" altLang="en-US">
                <a:solidFill>
                  <a:schemeClr val="tx1"/>
                </a:solidFill>
              </a:rPr>
              <a:t>Clusters are collections of desktop computers or servers connected by local area networks to act as a single larger computer. Each node runs its own operating system, and nodes communicate using a networking protocol. </a:t>
            </a:r>
            <a:endParaRPr lang="en-US" altLang="en-US">
              <a:solidFill>
                <a:schemeClr val="tx1"/>
              </a:solidFill>
            </a:endParaRPr>
          </a:p>
          <a:p>
            <a:pPr marL="0" indent="0" algn="just">
              <a:buNone/>
            </a:pPr>
            <a:r>
              <a:rPr lang="en-US" altLang="en-US">
                <a:solidFill>
                  <a:schemeClr val="tx1"/>
                </a:solidFill>
              </a:rPr>
              <a:t>WSCs are the largest of the clusters with tens of thousands of servers. Scalability for a WSC is handled by the LAN connecting the computers and not by integrated computer hardware, as in the case of servers.</a:t>
            </a:r>
            <a:endParaRPr lang="en-US" altLang="en-US">
              <a:solidFill>
                <a:schemeClr val="tx1"/>
              </a:solidFill>
            </a:endParaRPr>
          </a:p>
          <a:p>
            <a:pPr marL="0" indent="0" algn="just">
              <a:buNone/>
            </a:pPr>
            <a:r>
              <a:rPr lang="en-US" altLang="en-US">
                <a:solidFill>
                  <a:schemeClr val="tx1"/>
                </a:solidFill>
              </a:rPr>
              <a:t>Supercomputers are related to WSCs,differ by emphasizing floating-point performance and by running large, communication-intensive batch programs that can run for weeks at a time. </a:t>
            </a:r>
            <a:endParaRPr lang="en-US" altLang="en-US">
              <a:solidFill>
                <a:schemeClr val="tx1"/>
              </a:solidFill>
            </a:endParaRPr>
          </a:p>
          <a:p>
            <a:pPr marL="0" indent="0" algn="just">
              <a:buNone/>
            </a:pPr>
            <a:r>
              <a:rPr lang="en-US" altLang="en-US">
                <a:solidFill>
                  <a:schemeClr val="tx1"/>
                </a:solidFill>
              </a:rPr>
              <a:t>WSCs emphasize interactive applications, large-scale storage, dependability, and high Internet bandwidth.</a:t>
            </a:r>
            <a:endParaRPr lang="en-US" altLang="en-US">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6255" y="609600"/>
            <a:ext cx="7658735" cy="793115"/>
          </a:xfrm>
        </p:spPr>
        <p:txBody>
          <a:bodyPr/>
          <a:p>
            <a:r>
              <a:rPr lang="en-US" altLang="en-US" sz="2800">
                <a:sym typeface="+mn-ea"/>
              </a:rPr>
              <a:t>Classes of Parallelism and Parallel Architectures</a:t>
            </a:r>
            <a:endParaRPr lang="en-US" altLang="en-US" sz="2800"/>
          </a:p>
        </p:txBody>
      </p:sp>
      <p:sp>
        <p:nvSpPr>
          <p:cNvPr id="5" name="Content Placeholder 4"/>
          <p:cNvSpPr/>
          <p:nvPr>
            <p:ph idx="1"/>
          </p:nvPr>
        </p:nvSpPr>
        <p:spPr>
          <a:xfrm>
            <a:off x="534035" y="1447165"/>
            <a:ext cx="7419975" cy="4773930"/>
          </a:xfrm>
        </p:spPr>
        <p:txBody>
          <a:bodyPr/>
          <a:p>
            <a:pPr marL="0" indent="0" algn="just">
              <a:buNone/>
            </a:pPr>
            <a:r>
              <a:rPr lang="en-US" altLang="en-US">
                <a:solidFill>
                  <a:schemeClr val="tx1"/>
                </a:solidFill>
              </a:rPr>
              <a:t>There are basically two kinds of parallelism in applications:</a:t>
            </a:r>
            <a:endParaRPr lang="en-US" altLang="en-US">
              <a:solidFill>
                <a:schemeClr val="tx1"/>
              </a:solidFill>
            </a:endParaRPr>
          </a:p>
        </p:txBody>
      </p:sp>
      <p:pic>
        <p:nvPicPr>
          <p:cNvPr id="4" name="Content Placeholder 3"/>
          <p:cNvPicPr>
            <a:picLocks noChangeAspect="1"/>
          </p:cNvPicPr>
          <p:nvPr/>
        </p:nvPicPr>
        <p:blipFill>
          <a:blip r:embed="rId1"/>
          <a:stretch>
            <a:fillRect/>
          </a:stretch>
        </p:blipFill>
        <p:spPr>
          <a:xfrm>
            <a:off x="596900" y="1758950"/>
            <a:ext cx="7166610" cy="474916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6255" y="609600"/>
            <a:ext cx="7658735" cy="793115"/>
          </a:xfrm>
        </p:spPr>
        <p:txBody>
          <a:bodyPr/>
          <a:p>
            <a:r>
              <a:rPr lang="en-US" altLang="en-US" sz="2800">
                <a:sym typeface="+mn-ea"/>
              </a:rPr>
              <a:t>Classes of Parallelism and Parallel Architectures</a:t>
            </a:r>
            <a:endParaRPr lang="en-US" altLang="en-US" sz="2800"/>
          </a:p>
        </p:txBody>
      </p:sp>
      <p:sp>
        <p:nvSpPr>
          <p:cNvPr id="5" name="Content Placeholder 4"/>
          <p:cNvSpPr/>
          <p:nvPr>
            <p:ph idx="1"/>
          </p:nvPr>
        </p:nvSpPr>
        <p:spPr>
          <a:xfrm>
            <a:off x="534035" y="1447165"/>
            <a:ext cx="7419975" cy="4773930"/>
          </a:xfrm>
        </p:spPr>
        <p:txBody>
          <a:bodyPr/>
          <a:p>
            <a:pPr marL="0" indent="0" algn="just">
              <a:buNone/>
            </a:pPr>
            <a:r>
              <a:rPr lang="en-US" altLang="en-US">
                <a:solidFill>
                  <a:schemeClr val="tx1"/>
                </a:solidFill>
              </a:rPr>
              <a:t>Computer hardware in turn can exploit these two kinds of application parallelism in four major ways:</a:t>
            </a:r>
            <a:endParaRPr lang="en-US" altLang="en-US">
              <a:solidFill>
                <a:schemeClr val="tx1"/>
              </a:solidFill>
            </a:endParaRPr>
          </a:p>
          <a:p>
            <a:pPr marL="0" indent="0" algn="just">
              <a:buNone/>
            </a:pPr>
            <a:r>
              <a:rPr lang="en-US" altLang="en-US" b="1">
                <a:solidFill>
                  <a:srgbClr val="0070C0"/>
                </a:solidFill>
              </a:rPr>
              <a:t>1. Instruction-level parallelism:</a:t>
            </a:r>
            <a:r>
              <a:rPr lang="en-US" altLang="en-US">
                <a:solidFill>
                  <a:schemeClr val="tx1"/>
                </a:solidFill>
              </a:rPr>
              <a:t> exploits data-level parallelism at modest levels with compiler help using ideas like pipelining and at medium levels.</a:t>
            </a:r>
            <a:endParaRPr lang="en-US" altLang="en-US">
              <a:solidFill>
                <a:schemeClr val="tx1"/>
              </a:solidFill>
            </a:endParaRPr>
          </a:p>
          <a:p>
            <a:pPr marL="0" indent="0" algn="just">
              <a:buNone/>
            </a:pPr>
            <a:r>
              <a:rPr lang="en-US" altLang="en-US" b="1">
                <a:solidFill>
                  <a:srgbClr val="0070C0"/>
                </a:solidFill>
              </a:rPr>
              <a:t>2. Vector architectures, graphic processor units (GPUs), and multimedia instruction sets:</a:t>
            </a:r>
            <a:r>
              <a:rPr lang="en-US" altLang="en-US">
                <a:solidFill>
                  <a:schemeClr val="tx1"/>
                </a:solidFill>
              </a:rPr>
              <a:t> exploit data-level parallelism by applying a single instruction to a collection of data in parallel.</a:t>
            </a:r>
            <a:endParaRPr lang="en-US" altLang="en-US">
              <a:solidFill>
                <a:schemeClr val="tx1"/>
              </a:solidFill>
            </a:endParaRPr>
          </a:p>
          <a:p>
            <a:pPr marL="0" indent="0" algn="just">
              <a:buNone/>
            </a:pPr>
            <a:r>
              <a:rPr lang="en-US" altLang="en-US" b="1">
                <a:solidFill>
                  <a:srgbClr val="0070C0"/>
                </a:solidFill>
              </a:rPr>
              <a:t>3. Thread-level parallelism:</a:t>
            </a:r>
            <a:r>
              <a:rPr lang="en-US" altLang="en-US">
                <a:solidFill>
                  <a:schemeClr val="tx1"/>
                </a:solidFill>
              </a:rPr>
              <a:t> exploits either data-level parallelism or task-level parallelism in a tightly coupled hardware model that allows for interaction between parallel threads.</a:t>
            </a:r>
            <a:endParaRPr lang="en-US" altLang="en-US">
              <a:solidFill>
                <a:schemeClr val="tx1"/>
              </a:solidFill>
            </a:endParaRPr>
          </a:p>
          <a:p>
            <a:pPr marL="0" indent="0" algn="just">
              <a:buNone/>
            </a:pPr>
            <a:r>
              <a:rPr lang="en-US" altLang="en-US" b="1">
                <a:solidFill>
                  <a:srgbClr val="0070C0"/>
                </a:solidFill>
              </a:rPr>
              <a:t>4. Request-level parallelism:</a:t>
            </a:r>
            <a:r>
              <a:rPr lang="en-US" altLang="en-US">
                <a:solidFill>
                  <a:schemeClr val="tx1"/>
                </a:solidFill>
              </a:rPr>
              <a:t> exploits parallelism among largely decoupled tasks specified by the programmer or the operating system.</a:t>
            </a:r>
            <a:endParaRPr lang="en-US" altLang="en-US">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65125" y="382905"/>
            <a:ext cx="7861935" cy="793115"/>
          </a:xfrm>
        </p:spPr>
        <p:txBody>
          <a:bodyPr/>
          <a:p>
            <a:r>
              <a:rPr lang="en-US" altLang="en-US" sz="2800">
                <a:sym typeface="+mn-ea"/>
              </a:rPr>
              <a:t>Classes of Parallelism and Parallel Architecture</a:t>
            </a:r>
            <a:endParaRPr lang="en-US" altLang="en-US" sz="2800"/>
          </a:p>
        </p:txBody>
      </p:sp>
      <p:sp>
        <p:nvSpPr>
          <p:cNvPr id="5" name="Content Placeholder 4"/>
          <p:cNvSpPr/>
          <p:nvPr>
            <p:ph idx="1"/>
          </p:nvPr>
        </p:nvSpPr>
        <p:spPr>
          <a:xfrm>
            <a:off x="382905" y="842645"/>
            <a:ext cx="8308975" cy="4773930"/>
          </a:xfrm>
        </p:spPr>
        <p:txBody>
          <a:bodyPr/>
          <a:p>
            <a:pPr marL="0" indent="0" algn="just">
              <a:buNone/>
            </a:pPr>
            <a:r>
              <a:rPr lang="en-US" altLang="en-US" b="1">
                <a:solidFill>
                  <a:srgbClr val="FF0000"/>
                </a:solidFill>
              </a:rPr>
              <a:t>Flynn’s Taxanomy</a:t>
            </a:r>
            <a:endParaRPr lang="en-US" altLang="en-US" b="1">
              <a:solidFill>
                <a:srgbClr val="FF0000"/>
              </a:solidFill>
            </a:endParaRPr>
          </a:p>
          <a:p>
            <a:pPr marL="0" indent="0" algn="just">
              <a:buNone/>
            </a:pPr>
            <a:r>
              <a:rPr lang="en-US" altLang="en-US" b="1">
                <a:solidFill>
                  <a:srgbClr val="FF0000"/>
                </a:solidFill>
              </a:rPr>
              <a:t>Single instruction stream, single data stream (SISD): </a:t>
            </a:r>
            <a:r>
              <a:rPr lang="en-US" altLang="en-US">
                <a:solidFill>
                  <a:schemeClr val="tx1"/>
                </a:solidFill>
              </a:rPr>
              <a:t>This category is the uniprocessor. The programmer thinks of it as the standard sequential computer, but it can exploit ILP. </a:t>
            </a:r>
            <a:endParaRPr lang="en-US" altLang="en-US">
              <a:solidFill>
                <a:schemeClr val="tx1"/>
              </a:solidFill>
            </a:endParaRPr>
          </a:p>
          <a:p>
            <a:pPr marL="0" indent="0" algn="just">
              <a:buNone/>
            </a:pPr>
            <a:r>
              <a:rPr lang="en-US" altLang="en-US" b="1">
                <a:solidFill>
                  <a:srgbClr val="FF0000"/>
                </a:solidFill>
              </a:rPr>
              <a:t>Single instruction stream, multiple data streams (SIMD):</a:t>
            </a:r>
            <a:r>
              <a:rPr lang="en-US" altLang="en-US">
                <a:solidFill>
                  <a:schemeClr val="tx1"/>
                </a:solidFill>
              </a:rPr>
              <a:t>The same instruction is executed by multiple processors using different data streams. SIMD computers exploit data-level parallelism by applying the same operations to multiple items of data in parallel. Each processor has its own data memory, but there is a single instruction memory and control processor, which fetches and dispatches instructions. </a:t>
            </a:r>
            <a:endParaRPr lang="en-US" altLang="en-US">
              <a:solidFill>
                <a:schemeClr val="tx1"/>
              </a:solidFill>
            </a:endParaRPr>
          </a:p>
          <a:p>
            <a:pPr marL="0" indent="0" algn="just">
              <a:buNone/>
            </a:pPr>
            <a:r>
              <a:rPr lang="en-US" altLang="en-US" b="1">
                <a:solidFill>
                  <a:srgbClr val="FF0000"/>
                </a:solidFill>
              </a:rPr>
              <a:t>Multiple instruction streams, single data stream (MISD):</a:t>
            </a:r>
            <a:r>
              <a:rPr lang="en-US" altLang="en-US">
                <a:solidFill>
                  <a:schemeClr val="tx1"/>
                </a:solidFill>
              </a:rPr>
              <a:t>No commercial multiprocessor of this type has been built to date, but it rounds out this simple classification.</a:t>
            </a:r>
            <a:endParaRPr lang="en-US" altLang="en-US">
              <a:solidFill>
                <a:schemeClr val="tx1"/>
              </a:solidFill>
            </a:endParaRPr>
          </a:p>
          <a:p>
            <a:pPr marL="0" indent="0" algn="just">
              <a:buNone/>
            </a:pPr>
            <a:r>
              <a:rPr lang="en-US" altLang="en-US" b="1">
                <a:solidFill>
                  <a:srgbClr val="FF0000"/>
                </a:solidFill>
              </a:rPr>
              <a:t>Multiple instruction streams, multiple data streams (MIMD):</a:t>
            </a:r>
            <a:r>
              <a:rPr lang="en-US" altLang="en-US">
                <a:solidFill>
                  <a:schemeClr val="tx1"/>
                </a:solidFill>
              </a:rPr>
              <a:t>Each processor fetches its own instructions and operates on its own data, and it targets task-level parallelism. For example, MIMD computers can also exploit data-level parallelism, although the overhead is likely to be higher than would be seen in an SIMD computer. This overhead means that grain size must be sufficiently large to exploit the parallelism efficiently.</a:t>
            </a:r>
            <a:endParaRPr lang="en-US" altLang="en-US">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7340" y="609600"/>
            <a:ext cx="7987030" cy="610235"/>
          </a:xfrm>
        </p:spPr>
        <p:txBody>
          <a:bodyPr/>
          <a:p>
            <a:r>
              <a:rPr lang="en-US" altLang="en-US" sz="2600"/>
              <a:t>Trends in Power and Energy in Integrated Circuit</a:t>
            </a:r>
            <a:endParaRPr lang="en-US" altLang="en-US" sz="2600"/>
          </a:p>
        </p:txBody>
      </p:sp>
      <p:pic>
        <p:nvPicPr>
          <p:cNvPr id="4" name="Content Placeholder 3"/>
          <p:cNvPicPr>
            <a:picLocks noChangeAspect="1"/>
          </p:cNvPicPr>
          <p:nvPr>
            <p:ph idx="1"/>
          </p:nvPr>
        </p:nvPicPr>
        <p:blipFill>
          <a:blip r:embed="rId1"/>
          <a:stretch>
            <a:fillRect/>
          </a:stretch>
        </p:blipFill>
        <p:spPr>
          <a:xfrm>
            <a:off x="609600" y="1254125"/>
            <a:ext cx="7694930" cy="4900930"/>
          </a:xfrm>
          <a:prstGeom prst="rect">
            <a:avLst/>
          </a:prstGeom>
        </p:spPr>
      </p:pic>
      <p:sp>
        <p:nvSpPr>
          <p:cNvPr id="5" name="Text Box 4"/>
          <p:cNvSpPr txBox="1"/>
          <p:nvPr/>
        </p:nvSpPr>
        <p:spPr>
          <a:xfrm>
            <a:off x="698500" y="915670"/>
            <a:ext cx="3048000" cy="306705"/>
          </a:xfrm>
          <a:prstGeom prst="rect">
            <a:avLst/>
          </a:prstGeom>
          <a:noFill/>
        </p:spPr>
        <p:txBody>
          <a:bodyPr wrap="square" rtlCol="0">
            <a:spAutoFit/>
          </a:bodyPr>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7340" y="609600"/>
            <a:ext cx="7967345" cy="610235"/>
          </a:xfrm>
        </p:spPr>
        <p:txBody>
          <a:bodyPr/>
          <a:p>
            <a:r>
              <a:rPr lang="en-US" altLang="en-US" sz="2800">
                <a:sym typeface="+mn-ea"/>
              </a:rPr>
              <a:t>Trends in Power and Energy in Integrated Circuit</a:t>
            </a:r>
            <a:endParaRPr lang="en-US" altLang="en-US" sz="2800"/>
          </a:p>
        </p:txBody>
      </p:sp>
      <p:sp>
        <p:nvSpPr>
          <p:cNvPr id="3" name="Content Placeholder 2"/>
          <p:cNvSpPr/>
          <p:nvPr>
            <p:ph idx="1"/>
          </p:nvPr>
        </p:nvSpPr>
        <p:spPr>
          <a:xfrm>
            <a:off x="609600" y="1556068"/>
            <a:ext cx="6348413" cy="3881437"/>
          </a:xfrm>
        </p:spPr>
        <p:txBody>
          <a:bodyPr/>
          <a:p>
            <a:pPr marL="0" indent="0" algn="just">
              <a:buNone/>
            </a:pPr>
            <a:r>
              <a:rPr lang="en-US" b="1"/>
              <a:t>Example#1:</a:t>
            </a:r>
            <a:r>
              <a:rPr lang="en-US" altLang="en-US"/>
              <a:t>Some microprocessors today are designed to have adjustable voltage, so a 15% reduction in voltage may result in a 15% reduction in frequency. What would be the impact on dynamic energy and on dynamic power?</a:t>
            </a:r>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1775" y="458470"/>
            <a:ext cx="8036560" cy="610235"/>
          </a:xfrm>
        </p:spPr>
        <p:txBody>
          <a:bodyPr/>
          <a:p>
            <a:r>
              <a:rPr lang="en-US" altLang="en-US" sz="2800">
                <a:sym typeface="+mn-ea"/>
              </a:rPr>
              <a:t>Trends in Power and Energy in Integrated Circuit</a:t>
            </a:r>
            <a:endParaRPr lang="en-US" altLang="en-US" sz="2800"/>
          </a:p>
        </p:txBody>
      </p:sp>
      <p:sp>
        <p:nvSpPr>
          <p:cNvPr id="3" name="Content Placeholder 2"/>
          <p:cNvSpPr/>
          <p:nvPr>
            <p:ph idx="1"/>
          </p:nvPr>
        </p:nvSpPr>
        <p:spPr>
          <a:xfrm>
            <a:off x="135255" y="990600"/>
            <a:ext cx="5112385" cy="3881120"/>
          </a:xfrm>
        </p:spPr>
        <p:txBody>
          <a:bodyPr/>
          <a:p>
            <a:pPr marL="0" indent="0" algn="just">
              <a:buNone/>
            </a:pPr>
            <a:r>
              <a:rPr lang="en-US" altLang="en-US"/>
              <a:t>Modern microprocessors offer many techniques to improve energy efficiency :</a:t>
            </a:r>
            <a:endParaRPr lang="en-US" altLang="en-US"/>
          </a:p>
          <a:p>
            <a:pPr marL="0" indent="0" algn="just">
              <a:buNone/>
            </a:pPr>
            <a:r>
              <a:rPr lang="en-US" altLang="en-US" b="1">
                <a:solidFill>
                  <a:srgbClr val="FF0000"/>
                </a:solidFill>
              </a:rPr>
              <a:t>1. Do nothing well: </a:t>
            </a:r>
            <a:r>
              <a:rPr lang="en-US" altLang="en-US"/>
              <a:t>Most microprocessors today turn off the clock of inactive modules to save energy and dynamic power. For example, if no floating-point instructions are executing, the clock of the floating-point unit is disabled. If some cores are idle, their clocks are stopped.</a:t>
            </a:r>
            <a:endParaRPr lang="en-US" altLang="en-US"/>
          </a:p>
          <a:p>
            <a:pPr marL="0" indent="0" algn="just">
              <a:buNone/>
            </a:pPr>
            <a:r>
              <a:rPr lang="en-US" altLang="en-US" b="1">
                <a:solidFill>
                  <a:srgbClr val="FF0000"/>
                </a:solidFill>
              </a:rPr>
              <a:t>2. Dynamic voltage-frequency scaling (DVFS).</a:t>
            </a:r>
            <a:r>
              <a:rPr lang="en-US" altLang="en-US"/>
              <a:t> PMDs, laptops, and even servers have periods of low activity where there is no need to operate at the highest clock frequency and voltages. Modern microprocessors typically offer a few clock frequencies and voltages in which to operate that use lower power and energy.Figure 1.12 plots the potential power savings via DVFS for a server as the workload shrinks for three different clock rates: 2.4, 1.8, and 1 GHz. The overall server power savings is about 10%–15% for each of the two steps.</a:t>
            </a:r>
            <a:endParaRPr lang="en-US" altLang="en-US"/>
          </a:p>
        </p:txBody>
      </p:sp>
      <p:pic>
        <p:nvPicPr>
          <p:cNvPr id="4" name="Picture 3"/>
          <p:cNvPicPr>
            <a:picLocks noChangeAspect="1"/>
          </p:cNvPicPr>
          <p:nvPr/>
        </p:nvPicPr>
        <p:blipFill>
          <a:blip r:embed="rId1"/>
          <a:stretch>
            <a:fillRect/>
          </a:stretch>
        </p:blipFill>
        <p:spPr>
          <a:xfrm>
            <a:off x="5247640" y="2743835"/>
            <a:ext cx="3924300" cy="408368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1775" y="458470"/>
            <a:ext cx="8054340" cy="610235"/>
          </a:xfrm>
        </p:spPr>
        <p:txBody>
          <a:bodyPr/>
          <a:p>
            <a:r>
              <a:rPr lang="en-US" altLang="en-US" sz="2800">
                <a:sym typeface="+mn-ea"/>
              </a:rPr>
              <a:t>Trends in Power and Energy in Integrated Circuit</a:t>
            </a:r>
            <a:endParaRPr lang="en-US" altLang="en-US" sz="2800"/>
          </a:p>
        </p:txBody>
      </p:sp>
      <p:sp>
        <p:nvSpPr>
          <p:cNvPr id="3" name="Content Placeholder 2"/>
          <p:cNvSpPr/>
          <p:nvPr>
            <p:ph idx="1"/>
          </p:nvPr>
        </p:nvSpPr>
        <p:spPr>
          <a:xfrm>
            <a:off x="513080" y="1217295"/>
            <a:ext cx="7796530" cy="3881120"/>
          </a:xfrm>
        </p:spPr>
        <p:txBody>
          <a:bodyPr/>
          <a:p>
            <a:pPr marL="0" indent="0" algn="just">
              <a:buNone/>
            </a:pPr>
            <a:r>
              <a:rPr lang="en-US" altLang="en-US" b="1">
                <a:solidFill>
                  <a:srgbClr val="FF0000"/>
                </a:solidFill>
              </a:rPr>
              <a:t>3.Design for the typical case:</a:t>
            </a:r>
            <a:r>
              <a:rPr lang="en-US" altLang="en-US"/>
              <a:t> Given that PMDs and laptops are often idle, memory and storage offer low power modes to save energy. For example, DRAMs have a series of increasingly lower power modes to extend battery life in PMDs and laptops, and there have been proposals for disks that have a mode that spins more slowly when unused to save power. </a:t>
            </a:r>
            <a:endParaRPr lang="en-US" altLang="en-US"/>
          </a:p>
          <a:p>
            <a:pPr marL="0" indent="0" algn="just">
              <a:buNone/>
            </a:pPr>
            <a:r>
              <a:rPr lang="en-US" altLang="en-US"/>
              <a:t>However, you cannot access DRAMs or disks in these modes, so you must return to fully active mode to read or write, no matter how low the access rate. </a:t>
            </a:r>
            <a:endParaRPr lang="en-US" altLang="en-US"/>
          </a:p>
          <a:p>
            <a:pPr marL="0" indent="0" algn="just">
              <a:buNone/>
            </a:pPr>
            <a:r>
              <a:rPr lang="en-US" altLang="en-US"/>
              <a:t>Microprocessors for PCs have been designed instead for heavy use at high operating temperatures, relying on on-chip temperature sensors to detect when activity should be reduced automatically to avoid overheating. </a:t>
            </a:r>
            <a:endParaRPr lang="en-US" altLang="en-US"/>
          </a:p>
          <a:p>
            <a:pPr marL="0" indent="0" algn="just">
              <a:buNone/>
            </a:pP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6255" y="609600"/>
            <a:ext cx="7658735" cy="793115"/>
          </a:xfrm>
        </p:spPr>
        <p:txBody>
          <a:bodyPr/>
          <a:p>
            <a:r>
              <a:rPr lang="en-US" altLang="en-US" sz="2800"/>
              <a:t>ARM Achitecture</a:t>
            </a:r>
            <a:endParaRPr lang="en-US" altLang="en-US" sz="2800"/>
          </a:p>
        </p:txBody>
      </p:sp>
      <p:sp>
        <p:nvSpPr>
          <p:cNvPr id="5" name="Content Placeholder 4"/>
          <p:cNvSpPr/>
          <p:nvPr>
            <p:ph idx="1"/>
          </p:nvPr>
        </p:nvSpPr>
        <p:spPr>
          <a:xfrm>
            <a:off x="441325" y="992505"/>
            <a:ext cx="7809865" cy="4773930"/>
          </a:xfrm>
        </p:spPr>
        <p:txBody>
          <a:bodyPr/>
          <a:p>
            <a:pPr marL="0" indent="0" algn="just">
              <a:buNone/>
            </a:pPr>
            <a:r>
              <a:rPr lang="en-US" altLang="en-US">
                <a:solidFill>
                  <a:schemeClr val="tx1"/>
                </a:solidFill>
              </a:rPr>
              <a:t>Figure 1.16 provides a block diagram of the EFM32 microcontroller from Silicon Labs with Cortex-M3 processor and core components.</a:t>
            </a:r>
            <a:endParaRPr lang="en-US" altLang="en-US">
              <a:solidFill>
                <a:schemeClr val="tx1"/>
              </a:solidFill>
            </a:endParaRPr>
          </a:p>
        </p:txBody>
      </p:sp>
      <p:pic>
        <p:nvPicPr>
          <p:cNvPr id="7" name="Picture 6"/>
          <p:cNvPicPr>
            <a:picLocks noChangeAspect="1"/>
          </p:cNvPicPr>
          <p:nvPr/>
        </p:nvPicPr>
        <p:blipFill>
          <a:blip r:embed="rId1"/>
          <a:stretch>
            <a:fillRect/>
          </a:stretch>
        </p:blipFill>
        <p:spPr>
          <a:xfrm>
            <a:off x="354965" y="1649095"/>
            <a:ext cx="8050530" cy="51625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1775" y="609600"/>
            <a:ext cx="8102600" cy="610235"/>
          </a:xfrm>
        </p:spPr>
        <p:txBody>
          <a:bodyPr/>
          <a:p>
            <a:r>
              <a:rPr lang="en-US" altLang="en-US" sz="2800">
                <a:sym typeface="+mn-ea"/>
              </a:rPr>
              <a:t>Trends in Power and Energy in Integrated Circuit</a:t>
            </a:r>
            <a:endParaRPr lang="en-US" altLang="en-US" sz="2800"/>
          </a:p>
        </p:txBody>
      </p:sp>
      <p:sp>
        <p:nvSpPr>
          <p:cNvPr id="3" name="Content Placeholder 2"/>
          <p:cNvSpPr/>
          <p:nvPr>
            <p:ph idx="1"/>
          </p:nvPr>
        </p:nvSpPr>
        <p:spPr>
          <a:xfrm>
            <a:off x="513080" y="1217295"/>
            <a:ext cx="7451725" cy="3881120"/>
          </a:xfrm>
        </p:spPr>
        <p:txBody>
          <a:bodyPr/>
          <a:p>
            <a:pPr marL="0" indent="0" algn="just">
              <a:buNone/>
            </a:pPr>
            <a:r>
              <a:rPr lang="en-US" altLang="en-US" b="1">
                <a:solidFill>
                  <a:srgbClr val="FF0000"/>
                </a:solidFill>
              </a:rPr>
              <a:t>4.Overclocking:</a:t>
            </a:r>
            <a:r>
              <a:rPr lang="en-US" altLang="en-US"/>
              <a:t> Intel started offering Turbo mode in 2008, where the chip decides that it is safe to run at a higher clock rate for a short time, possibly on just a few cores, until temperature starts to rise.</a:t>
            </a:r>
            <a:endParaRPr lang="en-US" altLang="en-US"/>
          </a:p>
          <a:p>
            <a:pPr marL="0" indent="0" algn="just">
              <a:buNone/>
            </a:pPr>
            <a:r>
              <a:rPr lang="en-US" altLang="en-US"/>
              <a:t> For single-threaded code, these microprocessors can turn off all cores but one and run it faster. Although the operating system can turn off Turbo mode, there is no notification once it is enabled, so the programmers may be surprised to see their programs vary in performance.</a:t>
            </a:r>
            <a:endParaRPr lang="en-US" altLang="en-US"/>
          </a:p>
          <a:p>
            <a:pPr marL="0" indent="0" algn="just">
              <a:buNone/>
            </a:pPr>
            <a:r>
              <a:rPr lang="en-US" altLang="en-US"/>
              <a:t>Although dynamic power is traditionally thought of as the primary source of power dissipation in CMOS, static power is becoming an important issue because leakage current flows even when a transistor is off:</a:t>
            </a:r>
            <a:endParaRPr lang="en-US" altLang="en-US"/>
          </a:p>
        </p:txBody>
      </p:sp>
      <p:pic>
        <p:nvPicPr>
          <p:cNvPr id="4" name="Picture 3"/>
          <p:cNvPicPr>
            <a:picLocks noChangeAspect="1"/>
          </p:cNvPicPr>
          <p:nvPr/>
        </p:nvPicPr>
        <p:blipFill>
          <a:blip r:embed="rId1"/>
          <a:stretch>
            <a:fillRect/>
          </a:stretch>
        </p:blipFill>
        <p:spPr>
          <a:xfrm>
            <a:off x="2743200" y="4970780"/>
            <a:ext cx="4562475" cy="59436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82905" y="458470"/>
            <a:ext cx="8102600" cy="610235"/>
          </a:xfrm>
        </p:spPr>
        <p:txBody>
          <a:bodyPr/>
          <a:p>
            <a:r>
              <a:rPr lang="en-US" altLang="en-US" sz="2800">
                <a:sym typeface="+mn-ea"/>
              </a:rPr>
              <a:t>Trends in Cost</a:t>
            </a:r>
            <a:endParaRPr lang="en-US" altLang="en-US" sz="2800"/>
          </a:p>
        </p:txBody>
      </p:sp>
      <p:sp>
        <p:nvSpPr>
          <p:cNvPr id="3" name="Content Placeholder 2"/>
          <p:cNvSpPr/>
          <p:nvPr>
            <p:ph idx="1"/>
          </p:nvPr>
        </p:nvSpPr>
        <p:spPr>
          <a:xfrm>
            <a:off x="513080" y="990600"/>
            <a:ext cx="7451725" cy="3881120"/>
          </a:xfrm>
        </p:spPr>
        <p:txBody>
          <a:bodyPr/>
          <a:p>
            <a:pPr marL="0" indent="0" algn="just">
              <a:buNone/>
            </a:pPr>
            <a:r>
              <a:rPr lang="en-US" altLang="en-US"/>
              <a:t>A wafer is tested and chopped into dies that are packaged. Therefore the cost of a packaged integrated circuit is:</a:t>
            </a:r>
            <a:endParaRPr lang="en-US" altLang="en-US"/>
          </a:p>
          <a:p>
            <a:pPr marL="0" indent="0" algn="just">
              <a:buNone/>
            </a:pPr>
            <a:endParaRPr lang="en-US" altLang="en-US"/>
          </a:p>
          <a:p>
            <a:pPr marL="0" indent="0" algn="just">
              <a:buNone/>
            </a:pPr>
            <a:endParaRPr lang="en-US" altLang="en-US"/>
          </a:p>
          <a:p>
            <a:pPr marL="0" indent="0" algn="just">
              <a:buNone/>
            </a:pPr>
            <a:r>
              <a:rPr lang="en-US" altLang="en-US"/>
              <a:t>The number of dies per wafer is approximately the area of the wafer divided by the area of the die. It can be more accurately estimated by:</a:t>
            </a:r>
            <a:endParaRPr lang="en-US" altLang="en-US"/>
          </a:p>
          <a:p>
            <a:pPr marL="0" indent="0" algn="just">
              <a:buNone/>
            </a:pPr>
            <a:endParaRPr lang="en-US" altLang="en-US"/>
          </a:p>
          <a:p>
            <a:pPr marL="0" indent="0" algn="just">
              <a:buNone/>
            </a:pPr>
            <a:r>
              <a:rPr lang="en-US" altLang="en-US"/>
              <a:t>The first term is the ratio of wafer area (πr2) to die area. The second compensates for the “square peg in a round hole” problem—rectangular dies near the periphery of round wafers. Dividing the circumference (πd) by the diagonal of a square die is approximately the number of dies along the edge.</a:t>
            </a:r>
            <a:endParaRPr lang="en-US" altLang="en-US"/>
          </a:p>
          <a:p>
            <a:pPr marL="0" indent="0" algn="just">
              <a:buNone/>
            </a:pPr>
            <a:endParaRPr lang="en-US" altLang="en-US"/>
          </a:p>
          <a:p>
            <a:pPr marL="0" indent="0" algn="just">
              <a:buNone/>
            </a:pPr>
            <a:endParaRPr lang="en-US" altLang="en-US"/>
          </a:p>
          <a:p>
            <a:pPr marL="0" indent="0" algn="just">
              <a:buNone/>
            </a:pPr>
            <a:endParaRPr lang="en-US" altLang="en-US"/>
          </a:p>
          <a:p>
            <a:pPr marL="0" indent="0" algn="just">
              <a:buNone/>
            </a:pPr>
            <a:endParaRPr lang="en-US" altLang="en-US"/>
          </a:p>
          <a:p>
            <a:pPr marL="0" indent="0" algn="just">
              <a:buNone/>
            </a:pPr>
            <a:endParaRPr lang="en-US" altLang="en-US"/>
          </a:p>
          <a:p>
            <a:pPr marL="0" indent="0" algn="just">
              <a:buNone/>
            </a:pPr>
            <a:endParaRPr lang="en-US" altLang="en-US"/>
          </a:p>
        </p:txBody>
      </p:sp>
      <p:pic>
        <p:nvPicPr>
          <p:cNvPr id="5" name="Picture 4"/>
          <p:cNvPicPr>
            <a:picLocks noChangeAspect="1"/>
          </p:cNvPicPr>
          <p:nvPr/>
        </p:nvPicPr>
        <p:blipFill>
          <a:blip r:embed="rId1"/>
          <a:stretch>
            <a:fillRect/>
          </a:stretch>
        </p:blipFill>
        <p:spPr>
          <a:xfrm>
            <a:off x="477520" y="1645285"/>
            <a:ext cx="7886700" cy="695325"/>
          </a:xfrm>
          <a:prstGeom prst="rect">
            <a:avLst/>
          </a:prstGeom>
        </p:spPr>
      </p:pic>
      <p:pic>
        <p:nvPicPr>
          <p:cNvPr id="6" name="Picture 5"/>
          <p:cNvPicPr>
            <a:picLocks noChangeAspect="1"/>
          </p:cNvPicPr>
          <p:nvPr/>
        </p:nvPicPr>
        <p:blipFill>
          <a:blip r:embed="rId2"/>
          <a:stretch>
            <a:fillRect/>
          </a:stretch>
        </p:blipFill>
        <p:spPr>
          <a:xfrm>
            <a:off x="2823845" y="3147695"/>
            <a:ext cx="3495675" cy="561975"/>
          </a:xfrm>
          <a:prstGeom prst="rect">
            <a:avLst/>
          </a:prstGeom>
        </p:spPr>
      </p:pic>
      <p:pic>
        <p:nvPicPr>
          <p:cNvPr id="7" name="Picture 6"/>
          <p:cNvPicPr>
            <a:picLocks noChangeAspect="1"/>
          </p:cNvPicPr>
          <p:nvPr/>
        </p:nvPicPr>
        <p:blipFill>
          <a:blip r:embed="rId3"/>
          <a:stretch>
            <a:fillRect/>
          </a:stretch>
        </p:blipFill>
        <p:spPr>
          <a:xfrm>
            <a:off x="1890395" y="5334000"/>
            <a:ext cx="5362575" cy="78930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8470" y="458470"/>
            <a:ext cx="8102600" cy="610235"/>
          </a:xfrm>
        </p:spPr>
        <p:txBody>
          <a:bodyPr/>
          <a:p>
            <a:r>
              <a:rPr lang="en-US" altLang="en-US" sz="2800">
                <a:sym typeface="+mn-ea"/>
              </a:rPr>
              <a:t>Trends in Cost</a:t>
            </a:r>
            <a:endParaRPr lang="en-US" altLang="en-US" sz="2800"/>
          </a:p>
        </p:txBody>
      </p:sp>
      <p:sp>
        <p:nvSpPr>
          <p:cNvPr id="3" name="Content Placeholder 2"/>
          <p:cNvSpPr/>
          <p:nvPr>
            <p:ph idx="1"/>
          </p:nvPr>
        </p:nvSpPr>
        <p:spPr>
          <a:xfrm>
            <a:off x="513080" y="990600"/>
            <a:ext cx="8075930" cy="3881120"/>
          </a:xfrm>
        </p:spPr>
        <p:txBody>
          <a:bodyPr/>
          <a:p>
            <a:pPr marL="0" indent="0" algn="just">
              <a:buNone/>
            </a:pPr>
            <a:r>
              <a:rPr lang="en-US" altLang="en-US"/>
              <a:t>this formula gives only the maximum number of dies per wafer. The critical question is: What is the fraction of good dies on a wafer, or the die yield? A simple model of integrated circuit yield, which assumes that defects are randomly distributed over the wafer and that yield is inversely proportional to the complexity of the fabrication process, leads to the following:</a:t>
            </a:r>
            <a:endParaRPr lang="en-US" altLang="en-US"/>
          </a:p>
          <a:p>
            <a:pPr marL="0" indent="0" algn="just">
              <a:buNone/>
            </a:pPr>
            <a:endParaRPr lang="en-US" altLang="en-US"/>
          </a:p>
          <a:p>
            <a:pPr marL="0" indent="0" algn="just">
              <a:buNone/>
            </a:pPr>
            <a:r>
              <a:rPr lang="en-US" altLang="en-US"/>
              <a:t>This Bose-Einstein formula is an empirical model developed by looking at the yield of many manufacturing. </a:t>
            </a:r>
            <a:endParaRPr lang="en-US" altLang="en-US"/>
          </a:p>
          <a:p>
            <a:pPr marL="0" indent="0" algn="just">
              <a:buNone/>
            </a:pPr>
            <a:r>
              <a:rPr lang="en-US" altLang="en-US" b="1">
                <a:solidFill>
                  <a:srgbClr val="0070C0"/>
                </a:solidFill>
              </a:rPr>
              <a:t>Wafer yield accounts</a:t>
            </a:r>
            <a:r>
              <a:rPr lang="en-US" altLang="en-US"/>
              <a:t> for wafers that are completely bad and so need not be tested. we’ll just assume the wafer yield is 100%.</a:t>
            </a:r>
            <a:endParaRPr lang="en-US" altLang="en-US"/>
          </a:p>
          <a:p>
            <a:pPr marL="0" indent="0" algn="just">
              <a:buNone/>
            </a:pPr>
            <a:r>
              <a:rPr lang="en-US" altLang="en-US" b="1">
                <a:solidFill>
                  <a:srgbClr val="0070C0"/>
                </a:solidFill>
              </a:rPr>
              <a:t>Defects per unit area</a:t>
            </a:r>
            <a:r>
              <a:rPr lang="en-US" altLang="en-US"/>
              <a:t> is a measure of the random manufacturing defects that occur. The value was typically 0.08–0.10 defects per square inch for a 28-nm node and 0.10–0.30 for the newer 16 nm node. </a:t>
            </a:r>
            <a:endParaRPr lang="en-US" altLang="en-US"/>
          </a:p>
          <a:p>
            <a:pPr marL="0" indent="0" algn="just">
              <a:buNone/>
            </a:pPr>
            <a:r>
              <a:rPr lang="en-US" altLang="en-US"/>
              <a:t>Finally, N is a parameter called the process-complexity factor, a measure of manufacturing difficulty. For 28 nm processes, N is 7.5–9.5. For a 16 nm process, N ranges from 10 to 14.</a:t>
            </a:r>
            <a:endParaRPr lang="en-US" altLang="en-US"/>
          </a:p>
        </p:txBody>
      </p:sp>
      <p:pic>
        <p:nvPicPr>
          <p:cNvPr id="4" name="Picture 3"/>
          <p:cNvPicPr>
            <a:picLocks noChangeAspect="1"/>
          </p:cNvPicPr>
          <p:nvPr/>
        </p:nvPicPr>
        <p:blipFill>
          <a:blip r:embed="rId1"/>
          <a:stretch>
            <a:fillRect/>
          </a:stretch>
        </p:blipFill>
        <p:spPr>
          <a:xfrm>
            <a:off x="2065020" y="2468245"/>
            <a:ext cx="5262245" cy="49720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8470" y="609600"/>
            <a:ext cx="8102600" cy="610235"/>
          </a:xfrm>
        </p:spPr>
        <p:txBody>
          <a:bodyPr/>
          <a:p>
            <a:r>
              <a:rPr lang="en-US" altLang="en-US" sz="2800">
                <a:sym typeface="+mn-ea"/>
              </a:rPr>
              <a:t>Trends in Cost</a:t>
            </a:r>
            <a:endParaRPr lang="en-US" altLang="en-US" sz="2800"/>
          </a:p>
        </p:txBody>
      </p:sp>
      <p:sp>
        <p:nvSpPr>
          <p:cNvPr id="3" name="Content Placeholder 2"/>
          <p:cNvSpPr/>
          <p:nvPr>
            <p:ph idx="1"/>
          </p:nvPr>
        </p:nvSpPr>
        <p:spPr>
          <a:xfrm>
            <a:off x="609600" y="1329373"/>
            <a:ext cx="6348413" cy="3881437"/>
          </a:xfrm>
        </p:spPr>
        <p:txBody>
          <a:bodyPr/>
          <a:p>
            <a:pPr marL="0" indent="0" algn="just">
              <a:buNone/>
            </a:pPr>
            <a:r>
              <a:rPr lang="en-US" b="1"/>
              <a:t>Example#2: </a:t>
            </a:r>
            <a:r>
              <a:rPr lang="en-US" altLang="en-US"/>
              <a:t>Find the number of dies per 300 mm (30 cm) wafer for a die that is 1.5 cm on a side and for a die that is 1.0 cm on a side.</a:t>
            </a:r>
            <a:endParaRPr lang="en-US" altLang="en-US"/>
          </a:p>
          <a:p>
            <a:pPr marL="0" indent="0" algn="just">
              <a:buNone/>
            </a:pPr>
            <a:endParaRPr lang="en-US" altLang="en-US"/>
          </a:p>
          <a:p>
            <a:pPr marL="0" indent="0" algn="just">
              <a:buNone/>
            </a:pPr>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8470" y="609600"/>
            <a:ext cx="8102600" cy="610235"/>
          </a:xfrm>
        </p:spPr>
        <p:txBody>
          <a:bodyPr/>
          <a:p>
            <a:r>
              <a:rPr lang="en-US" altLang="en-US" sz="2800">
                <a:sym typeface="+mn-ea"/>
              </a:rPr>
              <a:t>Dependability</a:t>
            </a:r>
            <a:endParaRPr lang="en-US" altLang="en-US" sz="2800"/>
          </a:p>
        </p:txBody>
      </p:sp>
      <p:sp>
        <p:nvSpPr>
          <p:cNvPr id="3" name="Content Placeholder 2"/>
          <p:cNvSpPr/>
          <p:nvPr>
            <p:ph idx="1"/>
          </p:nvPr>
        </p:nvSpPr>
        <p:spPr>
          <a:xfrm>
            <a:off x="609600" y="1329690"/>
            <a:ext cx="7083425" cy="3881120"/>
          </a:xfrm>
        </p:spPr>
        <p:txBody>
          <a:bodyPr/>
          <a:p>
            <a:pPr marL="0" indent="0" algn="just">
              <a:buNone/>
            </a:pPr>
            <a:r>
              <a:rPr lang="en-US" altLang="en-US"/>
              <a:t>One difficult question is deciding when a system is operating properly. Infrastructure providers started offering service level agreements (SLAs) or service level objectives (SLOs) to guarantee that their networking or power service would be dependable. </a:t>
            </a:r>
            <a:endParaRPr lang="en-US" altLang="en-US"/>
          </a:p>
          <a:p>
            <a:pPr marL="0" indent="0" algn="just">
              <a:buNone/>
            </a:pPr>
            <a:r>
              <a:rPr lang="en-US" altLang="en-US"/>
              <a:t>For example, they would pay the customer a penalty if they did not meet an agreement of some hours per month. SLA could be used to decide whether the system was up or down.</a:t>
            </a:r>
            <a:endParaRPr lang="en-US" altLang="en-US"/>
          </a:p>
          <a:p>
            <a:pPr marL="0" indent="0" algn="just">
              <a:buNone/>
            </a:pPr>
            <a:r>
              <a:rPr lang="en-US" altLang="en-US"/>
              <a:t>Systems alternate between two states of service with respect to an SLA:</a:t>
            </a:r>
            <a:endParaRPr lang="en-US" altLang="en-US"/>
          </a:p>
          <a:p>
            <a:pPr marL="0" indent="0" algn="just">
              <a:buNone/>
            </a:pPr>
            <a:r>
              <a:rPr lang="en-US" altLang="en-US"/>
              <a:t>1. Service accomplishment, where the service is delivered as specified.</a:t>
            </a:r>
            <a:endParaRPr lang="en-US" altLang="en-US"/>
          </a:p>
          <a:p>
            <a:pPr marL="0" indent="0" algn="just">
              <a:buNone/>
            </a:pPr>
            <a:r>
              <a:rPr lang="en-US" altLang="en-US"/>
              <a:t>2. Service interruption, where the delivered service is different from the SLA.</a:t>
            </a:r>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8470" y="609600"/>
            <a:ext cx="8102600" cy="610235"/>
          </a:xfrm>
        </p:spPr>
        <p:txBody>
          <a:bodyPr/>
          <a:p>
            <a:r>
              <a:rPr lang="en-US" altLang="en-US" sz="2800">
                <a:sym typeface="+mn-ea"/>
              </a:rPr>
              <a:t>Dependability</a:t>
            </a:r>
            <a:endParaRPr lang="en-US" altLang="en-US" sz="2800"/>
          </a:p>
        </p:txBody>
      </p:sp>
      <p:sp>
        <p:nvSpPr>
          <p:cNvPr id="3" name="Content Placeholder 2"/>
          <p:cNvSpPr/>
          <p:nvPr>
            <p:ph idx="1"/>
          </p:nvPr>
        </p:nvSpPr>
        <p:spPr>
          <a:xfrm>
            <a:off x="307340" y="1027430"/>
            <a:ext cx="8376920" cy="3881120"/>
          </a:xfrm>
        </p:spPr>
        <p:txBody>
          <a:bodyPr/>
          <a:p>
            <a:pPr marL="0" indent="0" algn="just">
              <a:buNone/>
            </a:pPr>
            <a:r>
              <a:rPr lang="en-US" altLang="en-US"/>
              <a:t>Transitions between these two states are caused by failures or restorations. Quantifying these transitions leads to the two main measures of dependability:</a:t>
            </a:r>
            <a:endParaRPr lang="en-US" altLang="en-US"/>
          </a:p>
          <a:p>
            <a:pPr marL="0" indent="0" algn="just">
              <a:buNone/>
            </a:pPr>
            <a:r>
              <a:rPr lang="en-US" altLang="en-US" b="1">
                <a:solidFill>
                  <a:srgbClr val="FF0000"/>
                </a:solidFill>
              </a:rPr>
              <a:t>Module reliability: </a:t>
            </a:r>
            <a:r>
              <a:rPr lang="en-US" altLang="en-US"/>
              <a:t>is a measure of the continuous service accomplishment (or time to failure) from a reference initial instant. </a:t>
            </a:r>
            <a:endParaRPr lang="en-US" altLang="en-US"/>
          </a:p>
          <a:p>
            <a:pPr marL="0" indent="0" algn="just">
              <a:buNone/>
            </a:pPr>
            <a:r>
              <a:rPr lang="en-US" altLang="en-US" b="1">
                <a:solidFill>
                  <a:srgbClr val="0070C0"/>
                </a:solidFill>
              </a:rPr>
              <a:t>Mean time to failure (MTTF)</a:t>
            </a:r>
            <a:r>
              <a:rPr lang="en-US" altLang="en-US"/>
              <a:t> is a reliability measure. The reciprocal of MTTF is a rate of failures, generally reported as failures per billion hours of operation, or FIT (for failures in time).  </a:t>
            </a:r>
            <a:endParaRPr lang="en-US" altLang="en-US"/>
          </a:p>
          <a:p>
            <a:pPr marL="0" indent="0" algn="just">
              <a:buNone/>
            </a:pPr>
            <a:r>
              <a:rPr lang="en-US" altLang="en-US" b="1">
                <a:solidFill>
                  <a:srgbClr val="0070C0"/>
                </a:solidFill>
              </a:rPr>
              <a:t>Service interruption </a:t>
            </a:r>
            <a:r>
              <a:rPr lang="en-US" altLang="en-US"/>
              <a:t>is measured as mean time to repair (MTTR).</a:t>
            </a:r>
            <a:endParaRPr lang="en-US" altLang="en-US"/>
          </a:p>
          <a:p>
            <a:pPr marL="0" indent="0" algn="just">
              <a:buNone/>
            </a:pPr>
            <a:r>
              <a:rPr lang="en-US" altLang="en-US" b="1">
                <a:solidFill>
                  <a:srgbClr val="0070C0"/>
                </a:solidFill>
              </a:rPr>
              <a:t>Mean time between failures (MTBF) </a:t>
            </a:r>
            <a:r>
              <a:rPr lang="en-US" altLang="en-US"/>
              <a:t>is simply the sum of MTTF+MTTR. </a:t>
            </a:r>
            <a:endParaRPr lang="en-US" altLang="en-US"/>
          </a:p>
          <a:p>
            <a:pPr marL="0" indent="0" algn="just">
              <a:buNone/>
            </a:pPr>
            <a:r>
              <a:rPr lang="en-US" altLang="en-US" b="1">
                <a:solidFill>
                  <a:srgbClr val="FF0000"/>
                </a:solidFill>
              </a:rPr>
              <a:t>Module availability: </a:t>
            </a:r>
            <a:r>
              <a:rPr lang="en-US" altLang="en-US"/>
              <a:t>is a measure of the service accomplishment with respect to the alternation between the two states of accomplishment and and interruption. For nonredundant systems with repair, module availability is </a:t>
            </a:r>
            <a:endParaRPr lang="en-US" altLang="en-US"/>
          </a:p>
        </p:txBody>
      </p:sp>
      <p:pic>
        <p:nvPicPr>
          <p:cNvPr id="4" name="Picture 3"/>
          <p:cNvPicPr>
            <a:picLocks noChangeAspect="1"/>
          </p:cNvPicPr>
          <p:nvPr/>
        </p:nvPicPr>
        <p:blipFill>
          <a:blip r:embed="rId1"/>
          <a:stretch>
            <a:fillRect/>
          </a:stretch>
        </p:blipFill>
        <p:spPr>
          <a:xfrm>
            <a:off x="2762250" y="5088890"/>
            <a:ext cx="4392930" cy="112776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8470" y="609600"/>
            <a:ext cx="8102600" cy="610235"/>
          </a:xfrm>
        </p:spPr>
        <p:txBody>
          <a:bodyPr/>
          <a:p>
            <a:r>
              <a:rPr lang="en-US" altLang="en-US" sz="2800">
                <a:sym typeface="+mn-ea"/>
              </a:rPr>
              <a:t>Dependability</a:t>
            </a:r>
            <a:endParaRPr lang="en-US" altLang="en-US" sz="2800"/>
          </a:p>
        </p:txBody>
      </p:sp>
      <p:sp>
        <p:nvSpPr>
          <p:cNvPr id="3" name="Content Placeholder 2"/>
          <p:cNvSpPr/>
          <p:nvPr>
            <p:ph idx="1"/>
          </p:nvPr>
        </p:nvSpPr>
        <p:spPr>
          <a:xfrm>
            <a:off x="307340" y="1027430"/>
            <a:ext cx="8376920" cy="3881120"/>
          </a:xfrm>
        </p:spPr>
        <p:txBody>
          <a:bodyPr/>
          <a:p>
            <a:pPr marL="0" indent="0" algn="just">
              <a:buNone/>
            </a:pPr>
            <a:r>
              <a:rPr lang="en-US" altLang="en-US"/>
              <a:t>Example#3: Assume a disk subsystem with the following components and MTTF:</a:t>
            </a:r>
            <a:endParaRPr lang="en-US" altLang="en-US"/>
          </a:p>
          <a:p>
            <a:pPr marL="0" indent="0" algn="just">
              <a:buNone/>
            </a:pPr>
            <a:r>
              <a:rPr lang="en-US" altLang="en-US"/>
              <a:t>■ 10 disks, each rated at 1,000,000-hour MTTF</a:t>
            </a:r>
            <a:endParaRPr lang="en-US" altLang="en-US"/>
          </a:p>
          <a:p>
            <a:pPr marL="0" indent="0" algn="just">
              <a:buNone/>
            </a:pPr>
            <a:r>
              <a:rPr lang="en-US" altLang="en-US"/>
              <a:t>■ 1 ATA controller, 500,000-hour MTTF</a:t>
            </a:r>
            <a:endParaRPr lang="en-US" altLang="en-US"/>
          </a:p>
          <a:p>
            <a:pPr marL="0" indent="0" algn="just">
              <a:buNone/>
            </a:pPr>
            <a:r>
              <a:rPr lang="en-US" altLang="en-US"/>
              <a:t>■ 1 power supply, 200,000-hour MTTF</a:t>
            </a:r>
            <a:endParaRPr lang="en-US" altLang="en-US"/>
          </a:p>
          <a:p>
            <a:pPr marL="0" indent="0" algn="just">
              <a:buNone/>
            </a:pPr>
            <a:r>
              <a:rPr lang="en-US" altLang="en-US"/>
              <a:t>■ 1 fan, 200,000-hour MTTF</a:t>
            </a:r>
            <a:endParaRPr lang="en-US" altLang="en-US"/>
          </a:p>
          <a:p>
            <a:pPr marL="0" indent="0" algn="just">
              <a:buNone/>
            </a:pPr>
            <a:r>
              <a:rPr lang="en-US" altLang="en-US"/>
              <a:t>■ 1 ATA cable, 1,000,000-hour MTTF</a:t>
            </a:r>
            <a:endParaRPr lang="en-US" altLang="en-US"/>
          </a:p>
          <a:p>
            <a:pPr marL="0" indent="0" algn="just">
              <a:buNone/>
            </a:pPr>
            <a:r>
              <a:rPr lang="en-US" altLang="en-US"/>
              <a:t>Using the simplifying assumptions that the lifetimes are exponentially distributed and that failures are independent, compute the MTTF of the system as a whole.</a:t>
            </a:r>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78180"/>
          </a:xfrm>
        </p:spPr>
        <p:txBody>
          <a:bodyPr/>
          <a:p>
            <a:r>
              <a:rPr lang="en-US" sz="3000"/>
              <a:t>Designing for Performnce</a:t>
            </a:r>
            <a:endParaRPr lang="en-US" sz="3000"/>
          </a:p>
        </p:txBody>
      </p:sp>
      <p:sp>
        <p:nvSpPr>
          <p:cNvPr id="3" name="Content Placeholder 2"/>
          <p:cNvSpPr>
            <a:spLocks noGrp="1"/>
          </p:cNvSpPr>
          <p:nvPr>
            <p:ph idx="1"/>
          </p:nvPr>
        </p:nvSpPr>
        <p:spPr>
          <a:xfrm>
            <a:off x="609600" y="1254125"/>
            <a:ext cx="7081520" cy="3881120"/>
          </a:xfrm>
        </p:spPr>
        <p:txBody>
          <a:bodyPr/>
          <a:p>
            <a:pPr marL="0" indent="0" algn="just">
              <a:buNone/>
            </a:pPr>
            <a:r>
              <a:rPr lang="en-US" altLang="en-US"/>
              <a:t>Desktop applications that require the great power of today’s  microprocessor-based systems include: Image processing, Three-dimensional rendering, Speech recognition,Video conferencing, Multimedia authoring, Voice and video annotation of files, and Simulation modeling.</a:t>
            </a:r>
            <a:endParaRPr lang="en-US" altLang="en-US"/>
          </a:p>
          <a:p>
            <a:pPr marL="0" indent="0" algn="just">
              <a:buNone/>
            </a:pPr>
            <a:r>
              <a:rPr lang="en-US" altLang="en-US"/>
              <a:t>Workstation systems now support highly sophisticated engineering and scientific applications and have the capacity to support image and video applications. </a:t>
            </a:r>
            <a:endParaRPr lang="en-US" altLang="en-US"/>
          </a:p>
          <a:p>
            <a:pPr marL="0" indent="0" algn="just">
              <a:buNone/>
            </a:pPr>
            <a:r>
              <a:rPr lang="en-US" altLang="en-US"/>
              <a:t>Businesses are relying on increasingly powerful servers to handle transaction and database processing and to support massive client/server networks that have replaced the huge mainframe computer centers. </a:t>
            </a:r>
            <a:endParaRPr lang="en-US" altLang="en-US"/>
          </a:p>
          <a:p>
            <a:pPr marL="0" indent="0" algn="just">
              <a:buNone/>
            </a:pPr>
            <a:r>
              <a:rPr lang="en-US" altLang="en-US"/>
              <a:t>Cloud service providers use massive high-performance banks of servers to satisfy high-volume, high-transaction-rate applications for a broad spectrum of clients.</a:t>
            </a:r>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78180"/>
          </a:xfrm>
        </p:spPr>
        <p:txBody>
          <a:bodyPr/>
          <a:p>
            <a:r>
              <a:rPr lang="en-US" sz="3000"/>
              <a:t>Microprocessor Speed</a:t>
            </a:r>
            <a:endParaRPr lang="en-US" sz="3000"/>
          </a:p>
        </p:txBody>
      </p:sp>
      <p:sp>
        <p:nvSpPr>
          <p:cNvPr id="3" name="Content Placeholder 2"/>
          <p:cNvSpPr>
            <a:spLocks noGrp="1"/>
          </p:cNvSpPr>
          <p:nvPr>
            <p:ph idx="1"/>
          </p:nvPr>
        </p:nvSpPr>
        <p:spPr>
          <a:xfrm>
            <a:off x="534035" y="1102995"/>
            <a:ext cx="7610475" cy="3881120"/>
          </a:xfrm>
        </p:spPr>
        <p:txBody>
          <a:bodyPr/>
          <a:p>
            <a:pPr marL="0" indent="0" algn="just">
              <a:buNone/>
            </a:pPr>
            <a:r>
              <a:rPr lang="en-US" altLang="en-US"/>
              <a:t>Techniques built into contemporary processors are the following:</a:t>
            </a:r>
            <a:endParaRPr lang="en-US" altLang="en-US"/>
          </a:p>
          <a:p>
            <a:pPr marL="0" indent="0" algn="just">
              <a:buNone/>
            </a:pPr>
            <a:r>
              <a:rPr lang="en-US" altLang="en-US" b="1">
                <a:solidFill>
                  <a:srgbClr val="FF0000"/>
                </a:solidFill>
              </a:rPr>
              <a:t>Pipelining:</a:t>
            </a:r>
            <a:r>
              <a:rPr lang="en-US" altLang="en-US"/>
              <a:t> The execution of an instruction involves multiple stages of operation, including fetching the instruction, decoding the opcode, fetching operands, performing a calculation, and so on.</a:t>
            </a:r>
            <a:endParaRPr lang="en-US" altLang="en-US"/>
          </a:p>
          <a:p>
            <a:pPr marL="0" indent="0" algn="just">
              <a:buNone/>
            </a:pPr>
            <a:r>
              <a:rPr lang="en-US" altLang="en-US"/>
              <a:t>Pipelining enables a processor to work simultaneously on multiple instructions by performing a different phase for each of the multiple instructions at the same time. </a:t>
            </a:r>
            <a:endParaRPr lang="en-US" altLang="en-US"/>
          </a:p>
          <a:p>
            <a:pPr marL="0" indent="0" algn="just">
              <a:buNone/>
            </a:pPr>
            <a:r>
              <a:rPr lang="en-US" altLang="en-US"/>
              <a:t>The processor overlaps operations by moving data or instructions into a conceptual pipe with all stages of the pipe processing simultaneously. </a:t>
            </a:r>
            <a:endParaRPr lang="en-US" altLang="en-US"/>
          </a:p>
          <a:p>
            <a:pPr marL="0" indent="0" algn="just">
              <a:buNone/>
            </a:pPr>
            <a:r>
              <a:rPr lang="en-US" altLang="en-US"/>
              <a:t>For example, while one instruction is being executed, the computer is decoding the next instruction. This is the same principle as seen in an assembly line.</a:t>
            </a:r>
            <a:endParaRPr lang="en-US" altLang="en-US"/>
          </a:p>
          <a:p>
            <a:pPr marL="0" indent="0" algn="just">
              <a:buNone/>
            </a:pPr>
            <a:r>
              <a:rPr lang="en-US" altLang="en-US" b="1">
                <a:solidFill>
                  <a:srgbClr val="FF0000"/>
                </a:solidFill>
              </a:rPr>
              <a:t>Branch prediction:</a:t>
            </a:r>
            <a:r>
              <a:rPr lang="en-US" altLang="en-US"/>
              <a:t> The processor looks ahead in the instruction code fetched from memory and predicts which branches, or groups of instructions, are likely to be processed next. </a:t>
            </a:r>
            <a:endParaRPr lang="en-US" altLang="en-US"/>
          </a:p>
          <a:p>
            <a:pPr marL="0" indent="0" algn="just">
              <a:buNone/>
            </a:pPr>
            <a:r>
              <a:rPr lang="en-US" altLang="en-US"/>
              <a:t>If the processor guesses right most of the time, it can prefetch the correct instructions and buffer them so that the processor is kept busy. </a:t>
            </a:r>
            <a:endParaRPr lang="en-US" altLang="en-US"/>
          </a:p>
          <a:p>
            <a:pPr marL="0" indent="0" algn="just">
              <a:buNone/>
            </a:pPr>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78180"/>
          </a:xfrm>
        </p:spPr>
        <p:txBody>
          <a:bodyPr/>
          <a:p>
            <a:r>
              <a:rPr lang="en-US" sz="3000"/>
              <a:t>Microprocessor Speed</a:t>
            </a:r>
            <a:endParaRPr lang="en-US" sz="3000"/>
          </a:p>
        </p:txBody>
      </p:sp>
      <p:sp>
        <p:nvSpPr>
          <p:cNvPr id="3" name="Content Placeholder 2"/>
          <p:cNvSpPr>
            <a:spLocks noGrp="1"/>
          </p:cNvSpPr>
          <p:nvPr>
            <p:ph idx="1"/>
          </p:nvPr>
        </p:nvSpPr>
        <p:spPr>
          <a:xfrm>
            <a:off x="534035" y="1178560"/>
            <a:ext cx="7149465" cy="3881120"/>
          </a:xfrm>
        </p:spPr>
        <p:txBody>
          <a:bodyPr/>
          <a:p>
            <a:pPr marL="0" indent="0" algn="just">
              <a:buNone/>
            </a:pPr>
            <a:r>
              <a:rPr lang="en-US" altLang="en-US" b="1">
                <a:solidFill>
                  <a:srgbClr val="FF0000"/>
                </a:solidFill>
                <a:sym typeface="+mn-ea"/>
              </a:rPr>
              <a:t>Superscalar execution: </a:t>
            </a:r>
            <a:r>
              <a:rPr lang="en-US" altLang="en-US">
                <a:sym typeface="+mn-ea"/>
              </a:rPr>
              <a:t>This is the ability to issue more than one instruction in every processor clock cycle. In effect, multiple parallel pipelines are used.</a:t>
            </a:r>
            <a:endParaRPr lang="en-US" altLang="en-US"/>
          </a:p>
          <a:p>
            <a:pPr marL="0" indent="0" algn="just">
              <a:buNone/>
            </a:pPr>
            <a:r>
              <a:rPr lang="en-US" altLang="en-US" b="1">
                <a:solidFill>
                  <a:srgbClr val="FF0000"/>
                </a:solidFill>
                <a:sym typeface="+mn-ea"/>
              </a:rPr>
              <a:t>Data flow analysis:</a:t>
            </a:r>
            <a:r>
              <a:rPr lang="en-US" altLang="en-US">
                <a:sym typeface="+mn-ea"/>
              </a:rPr>
              <a:t> The processor analyzes which instructions are dependent on each other’s results or data, to create an optimized schedule of instructions.</a:t>
            </a:r>
            <a:endParaRPr lang="en-US" altLang="en-US">
              <a:sym typeface="+mn-ea"/>
            </a:endParaRPr>
          </a:p>
          <a:p>
            <a:pPr marL="0" indent="0" algn="just">
              <a:buNone/>
            </a:pPr>
            <a:r>
              <a:rPr lang="en-US" altLang="en-US">
                <a:sym typeface="+mn-ea"/>
              </a:rPr>
              <a:t>Instructions are scheduled to be executed when ready, independent of the original program order. This prevents unnecessary delay.</a:t>
            </a:r>
            <a:endParaRPr lang="en-US" altLang="en-US"/>
          </a:p>
          <a:p>
            <a:pPr marL="0" indent="0" algn="just">
              <a:buNone/>
            </a:pPr>
            <a:r>
              <a:rPr lang="en-US" altLang="en-US" b="1">
                <a:solidFill>
                  <a:srgbClr val="FF0000"/>
                </a:solidFill>
                <a:sym typeface="+mn-ea"/>
              </a:rPr>
              <a:t>Speculative execution:</a:t>
            </a:r>
            <a:r>
              <a:rPr lang="en-US" altLang="en-US">
                <a:sym typeface="+mn-ea"/>
              </a:rPr>
              <a:t> Using branch prediction and data flow analysis, some processors speculatively execute instructions ahead of their actual appearance in the program execution, holding the results in temporary locations.</a:t>
            </a:r>
            <a:endParaRPr lang="en-US" altLang="en-US">
              <a:sym typeface="+mn-ea"/>
            </a:endParaRPr>
          </a:p>
          <a:p>
            <a:pPr marL="0" indent="0" algn="just">
              <a:buNone/>
            </a:pPr>
            <a:r>
              <a:rPr lang="en-US" altLang="en-US">
                <a:sym typeface="+mn-ea"/>
              </a:rPr>
              <a:t>This enables the processor to keep its execution engines as busy as possible by executing instructions that are likely to be needed.</a:t>
            </a:r>
            <a:endParaRPr lang="en-US" altLang="en-US"/>
          </a:p>
          <a:p>
            <a:pPr marL="0" indent="0" algn="just">
              <a:buNone/>
            </a:pP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6255" y="609600"/>
            <a:ext cx="7658735" cy="793115"/>
          </a:xfrm>
        </p:spPr>
        <p:txBody>
          <a:bodyPr/>
          <a:p>
            <a:r>
              <a:rPr lang="en-US" altLang="en-US" sz="2800"/>
              <a:t>ARM Achitecture</a:t>
            </a:r>
            <a:endParaRPr lang="en-US" altLang="en-US" sz="2800"/>
          </a:p>
        </p:txBody>
      </p:sp>
      <p:sp>
        <p:nvSpPr>
          <p:cNvPr id="5" name="Content Placeholder 4"/>
          <p:cNvSpPr/>
          <p:nvPr>
            <p:ph idx="1"/>
          </p:nvPr>
        </p:nvSpPr>
        <p:spPr>
          <a:xfrm>
            <a:off x="441325" y="1143635"/>
            <a:ext cx="7773670" cy="4773930"/>
          </a:xfrm>
        </p:spPr>
        <p:txBody>
          <a:bodyPr/>
          <a:p>
            <a:pPr marL="0" indent="0" algn="just">
              <a:buNone/>
            </a:pPr>
            <a:r>
              <a:rPr lang="en-US" altLang="en-US">
                <a:solidFill>
                  <a:schemeClr val="tx1"/>
                </a:solidFill>
              </a:rPr>
              <a:t>Figure 1.16 shows microcontroller built with the Cortex-M3.This microcontroller is used in a wide variety of devices, including energy, gas, and water metering; alarm and security systems; industrial automation devices; home automation devices; smart accessories; and health and fitness devices. The silicon chip consists of 10 main areas:</a:t>
            </a:r>
            <a:endParaRPr lang="en-US" altLang="en-US">
              <a:solidFill>
                <a:schemeClr val="tx1"/>
              </a:solidFill>
            </a:endParaRPr>
          </a:p>
          <a:p>
            <a:pPr marL="0" indent="0" algn="just">
              <a:buNone/>
            </a:pPr>
            <a:r>
              <a:rPr lang="en-US" altLang="en-US" b="1">
                <a:solidFill>
                  <a:srgbClr val="0070C0"/>
                </a:solidFill>
              </a:rPr>
              <a:t>Core and memory:</a:t>
            </a:r>
            <a:r>
              <a:rPr lang="en-US" altLang="en-US">
                <a:solidFill>
                  <a:schemeClr val="tx1"/>
                </a:solidFill>
              </a:rPr>
              <a:t> </a:t>
            </a:r>
            <a:r>
              <a:rPr lang="en-US" altLang="en-US">
                <a:solidFill>
                  <a:schemeClr val="tx1"/>
                </a:solidFill>
                <a:sym typeface="+mn-ea"/>
              </a:rPr>
              <a:t>This region includes the Cortex-M3 processor, static RAM (SRAM) data memory, and flash memory for storing program instructions and nonvarying application data.</a:t>
            </a:r>
            <a:endParaRPr lang="en-US" altLang="en-US">
              <a:solidFill>
                <a:schemeClr val="tx1"/>
              </a:solidFill>
              <a:sym typeface="+mn-ea"/>
            </a:endParaRPr>
          </a:p>
          <a:p>
            <a:pPr marL="0" indent="0" algn="just">
              <a:buNone/>
            </a:pPr>
            <a:r>
              <a:rPr lang="en-US" altLang="en-US" b="1">
                <a:solidFill>
                  <a:srgbClr val="0070C0"/>
                </a:solidFill>
                <a:sym typeface="+mn-ea"/>
              </a:rPr>
              <a:t>Flash memory</a:t>
            </a:r>
            <a:r>
              <a:rPr lang="en-US" altLang="en-US" b="1">
                <a:solidFill>
                  <a:schemeClr val="tx1"/>
                </a:solidFill>
                <a:sym typeface="+mn-ea"/>
              </a:rPr>
              <a:t> </a:t>
            </a:r>
            <a:r>
              <a:rPr lang="en-US" altLang="en-US">
                <a:solidFill>
                  <a:schemeClr val="tx1"/>
                </a:solidFill>
                <a:sym typeface="+mn-ea"/>
              </a:rPr>
              <a:t>is nonvolatile (data is not lost when power is shut off) and so is ideal for this purpose. Flash memory is a versatile form of memory used both in microcontrollers and as external memoryParallel I/O ports: Configurable for a variety of parallel I/O schemes.</a:t>
            </a:r>
            <a:endParaRPr lang="en-US" altLang="en-US">
              <a:solidFill>
                <a:schemeClr val="tx1"/>
              </a:solidFill>
            </a:endParaRPr>
          </a:p>
          <a:p>
            <a:pPr marL="0" indent="0" algn="just">
              <a:buNone/>
            </a:pPr>
            <a:r>
              <a:rPr lang="en-US" altLang="en-US" b="1">
                <a:solidFill>
                  <a:srgbClr val="0070C0"/>
                </a:solidFill>
                <a:sym typeface="+mn-ea"/>
              </a:rPr>
              <a:t>SRAM </a:t>
            </a:r>
            <a:r>
              <a:rPr lang="en-US" altLang="en-US">
                <a:solidFill>
                  <a:schemeClr val="tx1"/>
                </a:solidFill>
                <a:sym typeface="+mn-ea"/>
              </a:rPr>
              <a:t>stores variable data. This area also includes a debug interface, which makes it easy to reprogram and update the system in the field.Static RAM (SRAM) is a form of random-access memory used for cache memory.</a:t>
            </a:r>
            <a:endParaRPr lang="en-US" altLang="en-US" b="1">
              <a:solidFill>
                <a:srgbClr val="0070C0"/>
              </a:solidFill>
              <a:sym typeface="+mn-ea"/>
            </a:endParaRPr>
          </a:p>
          <a:p>
            <a:pPr marL="0" indent="0" algn="just">
              <a:buNone/>
            </a:pPr>
            <a:r>
              <a:rPr lang="en-US" altLang="en-US" b="1">
                <a:solidFill>
                  <a:srgbClr val="0070C0"/>
                </a:solidFill>
                <a:sym typeface="+mn-ea"/>
              </a:rPr>
              <a:t>Serial interfaces:</a:t>
            </a:r>
            <a:r>
              <a:rPr lang="en-US" altLang="en-US" b="1">
                <a:solidFill>
                  <a:schemeClr val="tx1"/>
                </a:solidFill>
                <a:sym typeface="+mn-ea"/>
              </a:rPr>
              <a:t> </a:t>
            </a:r>
            <a:r>
              <a:rPr lang="en-US" altLang="en-US">
                <a:solidFill>
                  <a:schemeClr val="tx1"/>
                </a:solidFill>
                <a:sym typeface="+mn-ea"/>
              </a:rPr>
              <a:t>Supports various serial I/O schemes.</a:t>
            </a:r>
            <a:endParaRPr lang="en-US" altLang="en-US">
              <a:solidFill>
                <a:schemeClr val="tx1"/>
              </a:solidFill>
            </a:endParaRPr>
          </a:p>
          <a:p>
            <a:pPr marL="0" indent="0" algn="just">
              <a:buNone/>
            </a:pPr>
            <a:endParaRPr lang="en-US" altLang="en-US">
              <a:solidFill>
                <a:schemeClr val="tx1"/>
              </a:solidFill>
            </a:endParaRPr>
          </a:p>
          <a:p>
            <a:pPr marL="0" indent="0" algn="just">
              <a:buNone/>
            </a:pPr>
            <a:endParaRPr lang="en-US" altLang="en-US">
              <a:solidFill>
                <a:schemeClr val="tx1"/>
              </a:solidFill>
            </a:endParaRPr>
          </a:p>
        </p:txBody>
      </p:sp>
      <p:sp>
        <p:nvSpPr>
          <p:cNvPr id="3" name="Text Box 2"/>
          <p:cNvSpPr txBox="1"/>
          <p:nvPr/>
        </p:nvSpPr>
        <p:spPr>
          <a:xfrm>
            <a:off x="4575175" y="5867400"/>
            <a:ext cx="4572000" cy="953135"/>
          </a:xfrm>
          <a:prstGeom prst="rect">
            <a:avLst/>
          </a:prstGeom>
          <a:noFill/>
        </p:spPr>
        <p:txBody>
          <a:bodyPr wrap="square" rtlCol="0" anchor="t">
            <a:spAutoFit/>
          </a:bodyPr>
          <a:p>
            <a:pPr algn="just"/>
            <a:r>
              <a:rPr lang="en-US" altLang="en-US"/>
              <a:t>https://www.techtarget.com/whatis/definition/SRAM-static-random-access-memory#:~:text=SRAM%20(static%20RAM)%20is%20a,performance%20and%20lower%20power%20usage.</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78180"/>
          </a:xfrm>
        </p:spPr>
        <p:txBody>
          <a:bodyPr/>
          <a:p>
            <a:r>
              <a:rPr lang="en-US" sz="3000"/>
              <a:t>Performance Balance</a:t>
            </a:r>
            <a:endParaRPr lang="en-US" sz="3000"/>
          </a:p>
        </p:txBody>
      </p:sp>
      <p:sp>
        <p:nvSpPr>
          <p:cNvPr id="3" name="Content Placeholder 2"/>
          <p:cNvSpPr>
            <a:spLocks noGrp="1"/>
          </p:cNvSpPr>
          <p:nvPr>
            <p:ph idx="1"/>
          </p:nvPr>
        </p:nvSpPr>
        <p:spPr>
          <a:xfrm>
            <a:off x="534035" y="1178560"/>
            <a:ext cx="6816090" cy="3881120"/>
          </a:xfrm>
        </p:spPr>
        <p:txBody>
          <a:bodyPr/>
          <a:p>
            <a:pPr marL="0" indent="0" algn="just">
              <a:buNone/>
            </a:pPr>
            <a:r>
              <a:rPr lang="en-US" altLang="en-US"/>
              <a:t>While processor power has raced ahead at breakneck speed, other critical components of the computer have not kept up.</a:t>
            </a:r>
            <a:r>
              <a:rPr lang="en-US" altLang="en-US">
                <a:solidFill>
                  <a:srgbClr val="FF0000"/>
                </a:solidFill>
              </a:rPr>
              <a:t> </a:t>
            </a:r>
            <a:endParaRPr lang="en-US" altLang="en-US">
              <a:solidFill>
                <a:srgbClr val="FF0000"/>
              </a:solidFill>
            </a:endParaRPr>
          </a:p>
          <a:p>
            <a:pPr marL="0" indent="0" algn="just">
              <a:buNone/>
            </a:pPr>
            <a:r>
              <a:rPr lang="en-US" altLang="en-US">
                <a:solidFill>
                  <a:schemeClr val="tx1"/>
                </a:solidFill>
              </a:rPr>
              <a:t>The result is a need to look for performance balance: an adjustment/tuning of the organization and architecture to compensate for the mismatch among the capabilities of the various components.</a:t>
            </a:r>
            <a:endParaRPr lang="en-US" altLang="en-US">
              <a:solidFill>
                <a:schemeClr val="tx1"/>
              </a:solidFill>
            </a:endParaRPr>
          </a:p>
          <a:p>
            <a:pPr marL="0" indent="0" algn="just">
              <a:buNone/>
            </a:pPr>
            <a:r>
              <a:rPr lang="en-US" altLang="en-US">
                <a:solidFill>
                  <a:srgbClr val="FF0000"/>
                </a:solidFill>
              </a:rPr>
              <a:t>The interface between processor and main memory is the most crucial pathway in the entire computer because it is responsible for carrying a constant flow of program instructions and data between memory chips and the processor. </a:t>
            </a:r>
            <a:endParaRPr lang="en-US" altLang="en-US">
              <a:solidFill>
                <a:srgbClr val="FF0000"/>
              </a:solidFill>
            </a:endParaRPr>
          </a:p>
          <a:p>
            <a:pPr marL="0" indent="0" algn="just">
              <a:buNone/>
            </a:pPr>
            <a:r>
              <a:rPr lang="en-US" altLang="en-US">
                <a:solidFill>
                  <a:srgbClr val="FF0000"/>
                </a:solidFill>
              </a:rPr>
              <a:t>If memory or the pathway fails to keep pace with the processor’s insistent demands, the processor stalls in a wait state, and valuable processing time is lost.</a:t>
            </a:r>
            <a:endParaRPr lang="en-US" altLang="en-US">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78180"/>
          </a:xfrm>
        </p:spPr>
        <p:txBody>
          <a:bodyPr/>
          <a:p>
            <a:r>
              <a:rPr lang="en-US" sz="3000"/>
              <a:t>Performance Balance</a:t>
            </a:r>
            <a:endParaRPr lang="en-US" sz="3000"/>
          </a:p>
        </p:txBody>
      </p:sp>
      <p:sp>
        <p:nvSpPr>
          <p:cNvPr id="3" name="Content Placeholder 2"/>
          <p:cNvSpPr>
            <a:spLocks noGrp="1"/>
          </p:cNvSpPr>
          <p:nvPr>
            <p:ph idx="1"/>
          </p:nvPr>
        </p:nvSpPr>
        <p:spPr>
          <a:xfrm>
            <a:off x="534035" y="1178560"/>
            <a:ext cx="6934200" cy="3881120"/>
          </a:xfrm>
        </p:spPr>
        <p:txBody>
          <a:bodyPr/>
          <a:p>
            <a:pPr marL="0" indent="0" algn="just">
              <a:buNone/>
            </a:pPr>
            <a:r>
              <a:rPr lang="en-US" altLang="en-US">
                <a:solidFill>
                  <a:schemeClr val="tx1"/>
                </a:solidFill>
              </a:rPr>
              <a:t>A system architect can attack this problem in a number of ways, all of which are reflected in contemporary computer designs. Consider the following examples:</a:t>
            </a:r>
            <a:endParaRPr lang="en-US" altLang="en-US">
              <a:solidFill>
                <a:schemeClr val="tx1"/>
              </a:solidFill>
            </a:endParaRPr>
          </a:p>
          <a:p>
            <a:pPr algn="just">
              <a:buFont typeface="Wingdings" panose="05000000000000000000" charset="0"/>
              <a:buChar char="ü"/>
            </a:pPr>
            <a:r>
              <a:rPr lang="en-US" altLang="en-US">
                <a:solidFill>
                  <a:schemeClr val="tx1"/>
                </a:solidFill>
              </a:rPr>
              <a:t>Increase the number of bits that are retrieved at one time by making DRAMs “wider” rather than “deeper” and by using wide bus data paths.</a:t>
            </a:r>
            <a:endParaRPr lang="en-US" altLang="en-US">
              <a:solidFill>
                <a:schemeClr val="tx1"/>
              </a:solidFill>
            </a:endParaRPr>
          </a:p>
          <a:p>
            <a:pPr algn="just">
              <a:buFont typeface="Wingdings" panose="05000000000000000000" charset="0"/>
              <a:buChar char="ü"/>
            </a:pPr>
            <a:r>
              <a:rPr lang="en-US" altLang="en-US">
                <a:solidFill>
                  <a:schemeClr val="tx1"/>
                </a:solidFill>
              </a:rPr>
              <a:t>Change the DRAM interface to make it more efficient by including a cache1 or other buffering scheme on the DRAM chip.</a:t>
            </a:r>
            <a:endParaRPr lang="en-US" altLang="en-US">
              <a:solidFill>
                <a:schemeClr val="tx1"/>
              </a:solidFill>
            </a:endParaRPr>
          </a:p>
          <a:p>
            <a:pPr algn="just">
              <a:buFont typeface="Wingdings" panose="05000000000000000000" charset="0"/>
              <a:buChar char="ü"/>
            </a:pPr>
            <a:r>
              <a:rPr lang="en-US" altLang="en-US">
                <a:solidFill>
                  <a:schemeClr val="tx1"/>
                </a:solidFill>
              </a:rPr>
              <a:t>Reduce the frequency of memory access by incorporating  complex and efficient cache structures between the processor and main memory. This includes the incorporation of one or more caches on the processor chip as well as on an off-chip cache close to the processor chip.</a:t>
            </a:r>
            <a:endParaRPr lang="en-US" altLang="en-US">
              <a:solidFill>
                <a:schemeClr val="tx1"/>
              </a:solidFill>
            </a:endParaRPr>
          </a:p>
          <a:p>
            <a:pPr algn="just">
              <a:buFont typeface="Wingdings" panose="05000000000000000000" charset="0"/>
              <a:buChar char="ü"/>
            </a:pPr>
            <a:r>
              <a:rPr lang="en-US" altLang="en-US">
                <a:solidFill>
                  <a:schemeClr val="tx1"/>
                </a:solidFill>
              </a:rPr>
              <a:t>Increase the interconnect bandwidth between processors and memory by using higher-speed buses and a hierarchy of buses to buffer and structure data flow.</a:t>
            </a:r>
            <a:endParaRPr lang="en-US" altLang="en-US">
              <a:solidFill>
                <a:schemeClr val="tx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78180"/>
          </a:xfrm>
        </p:spPr>
        <p:txBody>
          <a:bodyPr/>
          <a:p>
            <a:r>
              <a:rPr lang="en-US" sz="3000"/>
              <a:t>Performance Balance</a:t>
            </a:r>
            <a:endParaRPr lang="en-US" sz="3000"/>
          </a:p>
        </p:txBody>
      </p:sp>
      <p:sp>
        <p:nvSpPr>
          <p:cNvPr id="3" name="Content Placeholder 2"/>
          <p:cNvSpPr>
            <a:spLocks noGrp="1"/>
          </p:cNvSpPr>
          <p:nvPr>
            <p:ph idx="1"/>
          </p:nvPr>
        </p:nvSpPr>
        <p:spPr>
          <a:xfrm>
            <a:off x="534035" y="1178560"/>
            <a:ext cx="6934200" cy="3881120"/>
          </a:xfrm>
        </p:spPr>
        <p:txBody>
          <a:bodyPr/>
          <a:p>
            <a:pPr marL="0" indent="0" algn="just">
              <a:buNone/>
            </a:pPr>
            <a:r>
              <a:rPr lang="en-US" altLang="en-US">
                <a:solidFill>
                  <a:schemeClr val="tx1"/>
                </a:solidFill>
              </a:rPr>
              <a:t>Figure 2.1 gives some examples of typical peripheral devices in use on personal computers and workstations. These devices create tremendous data throughput demands.</a:t>
            </a:r>
            <a:endParaRPr lang="en-US" altLang="en-US">
              <a:solidFill>
                <a:schemeClr val="tx1"/>
              </a:solidFill>
            </a:endParaRPr>
          </a:p>
        </p:txBody>
      </p:sp>
      <p:pic>
        <p:nvPicPr>
          <p:cNvPr id="4" name="Picture 3"/>
          <p:cNvPicPr>
            <a:picLocks noChangeAspect="1"/>
          </p:cNvPicPr>
          <p:nvPr/>
        </p:nvPicPr>
        <p:blipFill>
          <a:blip r:embed="rId1"/>
          <a:stretch>
            <a:fillRect/>
          </a:stretch>
        </p:blipFill>
        <p:spPr>
          <a:xfrm>
            <a:off x="548640" y="2082165"/>
            <a:ext cx="8018145" cy="432498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78180"/>
          </a:xfrm>
        </p:spPr>
        <p:txBody>
          <a:bodyPr/>
          <a:p>
            <a:r>
              <a:rPr lang="en-US" sz="3000"/>
              <a:t>Performance Balance</a:t>
            </a:r>
            <a:endParaRPr lang="en-US" sz="3000"/>
          </a:p>
        </p:txBody>
      </p:sp>
      <p:sp>
        <p:nvSpPr>
          <p:cNvPr id="3" name="Content Placeholder 2"/>
          <p:cNvSpPr>
            <a:spLocks noGrp="1"/>
          </p:cNvSpPr>
          <p:nvPr>
            <p:ph idx="1"/>
          </p:nvPr>
        </p:nvSpPr>
        <p:spPr>
          <a:xfrm>
            <a:off x="534035" y="1178560"/>
            <a:ext cx="6934200" cy="3881120"/>
          </a:xfrm>
        </p:spPr>
        <p:txBody>
          <a:bodyPr/>
          <a:p>
            <a:pPr marL="0" indent="0" algn="just">
              <a:buNone/>
            </a:pPr>
            <a:r>
              <a:rPr lang="en-US" altLang="en-US">
                <a:solidFill>
                  <a:schemeClr val="tx1"/>
                </a:solidFill>
              </a:rPr>
              <a:t> Designers constantly strive to balance the </a:t>
            </a:r>
            <a:r>
              <a:rPr lang="en-US" altLang="en-US" b="1">
                <a:solidFill>
                  <a:schemeClr val="tx1"/>
                </a:solidFill>
              </a:rPr>
              <a:t>throughput</a:t>
            </a:r>
            <a:r>
              <a:rPr lang="en-US" altLang="en-US">
                <a:solidFill>
                  <a:schemeClr val="tx1"/>
                </a:solidFill>
              </a:rPr>
              <a:t> and </a:t>
            </a:r>
            <a:r>
              <a:rPr lang="en-US" altLang="en-US" b="1">
                <a:solidFill>
                  <a:schemeClr val="tx1"/>
                </a:solidFill>
              </a:rPr>
              <a:t>processing demands of the processor components, main memory, I/O devices, and the interconnection structures</a:t>
            </a:r>
            <a:r>
              <a:rPr lang="en-US" altLang="en-US">
                <a:solidFill>
                  <a:schemeClr val="tx1"/>
                </a:solidFill>
              </a:rPr>
              <a:t>. </a:t>
            </a:r>
            <a:endParaRPr lang="en-US" altLang="en-US">
              <a:solidFill>
                <a:schemeClr val="tx1"/>
              </a:solidFill>
            </a:endParaRPr>
          </a:p>
          <a:p>
            <a:pPr marL="0" indent="0" algn="just">
              <a:buNone/>
            </a:pPr>
            <a:r>
              <a:rPr lang="en-US" altLang="en-US">
                <a:solidFill>
                  <a:schemeClr val="tx1"/>
                </a:solidFill>
              </a:rPr>
              <a:t>This design must constantly be rethought to cope with two constantly evolving factors:</a:t>
            </a:r>
            <a:endParaRPr lang="en-US" altLang="en-US">
              <a:solidFill>
                <a:schemeClr val="tx1"/>
              </a:solidFill>
            </a:endParaRPr>
          </a:p>
          <a:p>
            <a:pPr marL="0" indent="0" algn="just">
              <a:buNone/>
            </a:pPr>
            <a:endParaRPr lang="en-US" altLang="en-US">
              <a:solidFill>
                <a:schemeClr val="tx1"/>
              </a:solidFill>
            </a:endParaRPr>
          </a:p>
          <a:p>
            <a:pPr algn="just">
              <a:buFont typeface="+mj-lt"/>
              <a:buAutoNum type="arabicPeriod"/>
            </a:pPr>
            <a:r>
              <a:rPr lang="en-US" altLang="en-US">
                <a:solidFill>
                  <a:schemeClr val="tx1"/>
                </a:solidFill>
              </a:rPr>
              <a:t>The rate at which performance is changing in the various technology areas (processor, buses, memory, peripherals) differs greatly from one type of element to another.</a:t>
            </a:r>
            <a:endParaRPr lang="en-US" altLang="en-US">
              <a:solidFill>
                <a:schemeClr val="tx1"/>
              </a:solidFill>
            </a:endParaRPr>
          </a:p>
          <a:p>
            <a:pPr algn="just">
              <a:buFont typeface="+mj-lt"/>
              <a:buAutoNum type="arabicPeriod"/>
            </a:pPr>
            <a:endParaRPr lang="en-US" altLang="en-US">
              <a:solidFill>
                <a:schemeClr val="tx1"/>
              </a:solidFill>
            </a:endParaRPr>
          </a:p>
          <a:p>
            <a:pPr algn="just">
              <a:buFont typeface="+mj-lt"/>
              <a:buAutoNum type="arabicPeriod"/>
            </a:pPr>
            <a:r>
              <a:rPr lang="en-US" altLang="en-US">
                <a:solidFill>
                  <a:schemeClr val="tx1"/>
                </a:solidFill>
              </a:rPr>
              <a:t>New applications and new peripheral devices constantly change the nature of the demand on the system in terms of typical instruction profile and the data access patterns.</a:t>
            </a:r>
            <a:endParaRPr lang="en-US" altLang="en-US">
              <a:solidFill>
                <a:schemeClr val="tx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947535" cy="678180"/>
          </a:xfrm>
        </p:spPr>
        <p:txBody>
          <a:bodyPr/>
          <a:p>
            <a:r>
              <a:rPr lang="en-US" sz="2800"/>
              <a:t>Improvements in Chip Organization and Architecture</a:t>
            </a:r>
            <a:endParaRPr lang="en-US" sz="2800"/>
          </a:p>
        </p:txBody>
      </p:sp>
      <p:sp>
        <p:nvSpPr>
          <p:cNvPr id="3" name="Content Placeholder 2"/>
          <p:cNvSpPr>
            <a:spLocks noGrp="1"/>
          </p:cNvSpPr>
          <p:nvPr>
            <p:ph idx="1"/>
          </p:nvPr>
        </p:nvSpPr>
        <p:spPr>
          <a:xfrm>
            <a:off x="534035" y="1556385"/>
            <a:ext cx="7502525" cy="3881120"/>
          </a:xfrm>
        </p:spPr>
        <p:txBody>
          <a:bodyPr/>
          <a:p>
            <a:pPr marL="0" indent="0" algn="just">
              <a:buNone/>
            </a:pPr>
            <a:r>
              <a:rPr lang="en-US" altLang="en-US">
                <a:solidFill>
                  <a:schemeClr val="tx1"/>
                </a:solidFill>
              </a:rPr>
              <a:t>There are three approaches to achieving increased processor speed:</a:t>
            </a:r>
            <a:endParaRPr lang="en-US" altLang="en-US">
              <a:solidFill>
                <a:schemeClr val="tx1"/>
              </a:solidFill>
            </a:endParaRPr>
          </a:p>
          <a:p>
            <a:pPr algn="just">
              <a:buFont typeface="+mj-lt"/>
              <a:buAutoNum type="arabicPeriod"/>
            </a:pPr>
            <a:r>
              <a:rPr lang="en-US" altLang="en-US" b="1">
                <a:solidFill>
                  <a:srgbClr val="0070C0"/>
                </a:solidFill>
              </a:rPr>
              <a:t>Increase the hardware speed of the processor:</a:t>
            </a:r>
            <a:r>
              <a:rPr lang="en-US" altLang="en-US">
                <a:solidFill>
                  <a:schemeClr val="tx1"/>
                </a:solidFill>
              </a:rPr>
              <a:t> This increase is fundamentally due to shrinking the size of the logic gates on the processor chip so that more gates can be packed together more tightly and to increasing the clock rate. With gates closer together, the propagation time for signals is significantly reduced, enabling a speeding up of the processor. An increase in clock rate means that individual operations are executed more rapidly. </a:t>
            </a:r>
            <a:endParaRPr lang="en-US" altLang="en-US">
              <a:solidFill>
                <a:schemeClr val="tx1"/>
              </a:solidFill>
            </a:endParaRPr>
          </a:p>
          <a:p>
            <a:pPr algn="just">
              <a:buFont typeface="+mj-lt"/>
              <a:buAutoNum type="arabicPeriod"/>
            </a:pPr>
            <a:r>
              <a:rPr lang="en-US" altLang="en-US" b="1">
                <a:solidFill>
                  <a:srgbClr val="0070C0"/>
                </a:solidFill>
              </a:rPr>
              <a:t>Increase the size and speed of caches:</a:t>
            </a:r>
            <a:r>
              <a:rPr lang="en-US" altLang="en-US">
                <a:solidFill>
                  <a:schemeClr val="tx1"/>
                </a:solidFill>
              </a:rPr>
              <a:t> that are interposed between the processor and main memory. By dedicating a portion of the processor chip itself to the cache, cache access times drop significantly.</a:t>
            </a:r>
            <a:endParaRPr lang="en-US" altLang="en-US">
              <a:solidFill>
                <a:schemeClr val="tx1"/>
              </a:solidFill>
            </a:endParaRPr>
          </a:p>
          <a:p>
            <a:pPr algn="just">
              <a:buFont typeface="+mj-lt"/>
              <a:buAutoNum type="arabicPeriod"/>
            </a:pPr>
            <a:r>
              <a:rPr lang="en-US" altLang="en-US" b="1">
                <a:solidFill>
                  <a:srgbClr val="0070C0"/>
                </a:solidFill>
              </a:rPr>
              <a:t>Make changes to the processor organization and architecture:</a:t>
            </a:r>
            <a:r>
              <a:rPr lang="en-US" altLang="en-US">
                <a:solidFill>
                  <a:schemeClr val="tx1"/>
                </a:solidFill>
              </a:rPr>
              <a:t> that increase the effective speed of instruction execution. This involves using parallelism in one form or another.</a:t>
            </a:r>
            <a:endParaRPr lang="en-US" altLang="en-US">
              <a:solidFill>
                <a:schemeClr val="tx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947535" cy="678180"/>
          </a:xfrm>
        </p:spPr>
        <p:txBody>
          <a:bodyPr/>
          <a:p>
            <a:r>
              <a:rPr lang="en-US" sz="2800"/>
              <a:t>Improvements in Chip Organization and Architecture</a:t>
            </a:r>
            <a:endParaRPr lang="en-US" sz="2800"/>
          </a:p>
        </p:txBody>
      </p:sp>
      <p:sp>
        <p:nvSpPr>
          <p:cNvPr id="3" name="Content Placeholder 2"/>
          <p:cNvSpPr>
            <a:spLocks noGrp="1"/>
          </p:cNvSpPr>
          <p:nvPr>
            <p:ph idx="1"/>
          </p:nvPr>
        </p:nvSpPr>
        <p:spPr>
          <a:xfrm>
            <a:off x="534035" y="1556385"/>
            <a:ext cx="7708265" cy="3881120"/>
          </a:xfrm>
        </p:spPr>
        <p:txBody>
          <a:bodyPr/>
          <a:p>
            <a:pPr marL="0" indent="0" algn="just">
              <a:buNone/>
            </a:pPr>
            <a:r>
              <a:rPr lang="en-US" altLang="en-US">
                <a:solidFill>
                  <a:schemeClr val="tx1"/>
                </a:solidFill>
              </a:rPr>
              <a:t>Dominant factor in performance gains has been increased in clock speed and logic density. As clock speed and logic density increase, a number of obstacles become more significant:</a:t>
            </a:r>
            <a:endParaRPr lang="en-US" altLang="en-US">
              <a:solidFill>
                <a:schemeClr val="tx1"/>
              </a:solidFill>
            </a:endParaRPr>
          </a:p>
          <a:p>
            <a:pPr marL="0" indent="0" algn="just">
              <a:buNone/>
            </a:pPr>
            <a:r>
              <a:rPr lang="en-US" altLang="en-US" b="1">
                <a:solidFill>
                  <a:srgbClr val="FF0000"/>
                </a:solidFill>
              </a:rPr>
              <a:t>Power:</a:t>
            </a:r>
            <a:r>
              <a:rPr lang="en-US" altLang="en-US">
                <a:solidFill>
                  <a:schemeClr val="tx1"/>
                </a:solidFill>
              </a:rPr>
              <a:t> As the density of logic and the clock speed on a chip increase, so does the power density . The difficulty of dissipating the heat generated on high-density, high-speed chips is becoming a serious design issue.</a:t>
            </a:r>
            <a:endParaRPr lang="en-US" altLang="en-US">
              <a:solidFill>
                <a:schemeClr val="tx1"/>
              </a:solidFill>
            </a:endParaRPr>
          </a:p>
          <a:p>
            <a:pPr marL="0" indent="0" algn="just">
              <a:buNone/>
            </a:pPr>
            <a:r>
              <a:rPr lang="en-US" altLang="en-US" b="1">
                <a:solidFill>
                  <a:srgbClr val="FF0000"/>
                </a:solidFill>
              </a:rPr>
              <a:t>RC delay:</a:t>
            </a:r>
            <a:r>
              <a:rPr lang="en-US" altLang="en-US">
                <a:solidFill>
                  <a:schemeClr val="tx1"/>
                </a:solidFill>
              </a:rPr>
              <a:t> The speed at which electrons can flow on a chip between transistors is limited by the resistance and capacitance of the metal wires connecting them. </a:t>
            </a:r>
            <a:endParaRPr lang="en-US" altLang="en-US">
              <a:solidFill>
                <a:schemeClr val="tx1"/>
              </a:solidFill>
            </a:endParaRPr>
          </a:p>
          <a:p>
            <a:pPr marL="0" indent="0" algn="just">
              <a:buNone/>
            </a:pPr>
            <a:r>
              <a:rPr lang="en-US" altLang="en-US">
                <a:solidFill>
                  <a:schemeClr val="tx1"/>
                </a:solidFill>
              </a:rPr>
              <a:t>Delay increases as the RC product increases. As components on the chip decrease in size, the wire interconnects become thinner, increasing resistance. The wires are closer together, increasing capacitance. </a:t>
            </a:r>
            <a:endParaRPr lang="en-US" altLang="en-US" b="1">
              <a:solidFill>
                <a:srgbClr val="FF0000"/>
              </a:solidFill>
            </a:endParaRPr>
          </a:p>
          <a:p>
            <a:pPr marL="0" indent="0" algn="just">
              <a:buNone/>
            </a:pPr>
            <a:r>
              <a:rPr lang="en-US" altLang="en-US" b="1">
                <a:solidFill>
                  <a:srgbClr val="FF0000"/>
                </a:solidFill>
              </a:rPr>
              <a:t>Memory latency and throughput:</a:t>
            </a:r>
            <a:r>
              <a:rPr lang="en-US" altLang="en-US">
                <a:solidFill>
                  <a:schemeClr val="tx1"/>
                </a:solidFill>
              </a:rPr>
              <a:t> Memory access speed (latency) and transfer speed (throughput) slowdown processor speeds.There will be more emphasis on organization and architectural approaches to improve performance. </a:t>
            </a:r>
            <a:endParaRPr lang="en-US" altLang="en-US">
              <a:solidFill>
                <a:schemeClr val="tx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947535" cy="678180"/>
          </a:xfrm>
        </p:spPr>
        <p:txBody>
          <a:bodyPr/>
          <a:p>
            <a:r>
              <a:rPr lang="en-US" sz="2800"/>
              <a:t>Improvements in Chip Organization and Architecture</a:t>
            </a:r>
            <a:endParaRPr lang="en-US" sz="2800"/>
          </a:p>
        </p:txBody>
      </p:sp>
      <p:sp>
        <p:nvSpPr>
          <p:cNvPr id="3" name="Content Placeholder 2"/>
          <p:cNvSpPr>
            <a:spLocks noGrp="1"/>
          </p:cNvSpPr>
          <p:nvPr>
            <p:ph idx="1"/>
          </p:nvPr>
        </p:nvSpPr>
        <p:spPr>
          <a:xfrm>
            <a:off x="534035" y="1556385"/>
            <a:ext cx="7155815" cy="3881120"/>
          </a:xfrm>
        </p:spPr>
        <p:txBody>
          <a:bodyPr/>
          <a:p>
            <a:pPr marL="0" indent="0" algn="just">
              <a:buNone/>
            </a:pPr>
            <a:r>
              <a:rPr lang="en-US" altLang="en-US">
                <a:solidFill>
                  <a:schemeClr val="tx1"/>
                </a:solidFill>
              </a:rPr>
              <a:t>Figure 2.2 illustrates: top line shows Moore’s Law, the number of transistors on a single chip continues to grow exponentially. Meanwhile, the clock speed has leveled off, in order to prevent a further rise in power. </a:t>
            </a:r>
            <a:endParaRPr lang="en-US" altLang="en-US">
              <a:solidFill>
                <a:schemeClr val="tx1"/>
              </a:solidFill>
            </a:endParaRPr>
          </a:p>
        </p:txBody>
      </p:sp>
      <p:pic>
        <p:nvPicPr>
          <p:cNvPr id="4" name="Picture 3"/>
          <p:cNvPicPr>
            <a:picLocks noChangeAspect="1"/>
          </p:cNvPicPr>
          <p:nvPr/>
        </p:nvPicPr>
        <p:blipFill>
          <a:blip r:embed="rId1"/>
          <a:stretch>
            <a:fillRect/>
          </a:stretch>
        </p:blipFill>
        <p:spPr>
          <a:xfrm>
            <a:off x="2124710" y="2764790"/>
            <a:ext cx="7010400" cy="409702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947535" cy="678180"/>
          </a:xfrm>
        </p:spPr>
        <p:txBody>
          <a:bodyPr/>
          <a:p>
            <a:r>
              <a:rPr lang="en-US" altLang="en-US" sz="2800"/>
              <a:t>Multicore, Mics, and GPGPUs</a:t>
            </a:r>
            <a:endParaRPr lang="en-US" altLang="en-US" sz="2800"/>
          </a:p>
        </p:txBody>
      </p:sp>
      <p:sp>
        <p:nvSpPr>
          <p:cNvPr id="3" name="Content Placeholder 2"/>
          <p:cNvSpPr>
            <a:spLocks noGrp="1"/>
          </p:cNvSpPr>
          <p:nvPr>
            <p:ph idx="1"/>
          </p:nvPr>
        </p:nvSpPr>
        <p:spPr>
          <a:xfrm>
            <a:off x="534035" y="1178560"/>
            <a:ext cx="6866255" cy="3881120"/>
          </a:xfrm>
        </p:spPr>
        <p:txBody>
          <a:bodyPr/>
          <a:p>
            <a:pPr marL="0" indent="0" algn="just">
              <a:buNone/>
            </a:pPr>
            <a:r>
              <a:rPr lang="en-US" altLang="en-US">
                <a:solidFill>
                  <a:schemeClr val="tx1"/>
                </a:solidFill>
              </a:rPr>
              <a:t>Use of multiple processors on the same chip, also referred to as multiple cores or multicore, provides the potential to increase performance without increasing the clock rate. </a:t>
            </a:r>
            <a:endParaRPr lang="en-US" altLang="en-US">
              <a:solidFill>
                <a:schemeClr val="tx1"/>
              </a:solidFill>
            </a:endParaRPr>
          </a:p>
          <a:p>
            <a:pPr marL="0" indent="0" algn="just">
              <a:buNone/>
            </a:pPr>
            <a:r>
              <a:rPr lang="en-US" altLang="en-US">
                <a:solidFill>
                  <a:schemeClr val="tx1"/>
                </a:solidFill>
              </a:rPr>
              <a:t>Within a processor, the increase in performance is roughly proportional to the square root of the increase in complexity.</a:t>
            </a:r>
            <a:endParaRPr lang="en-US" altLang="en-US">
              <a:solidFill>
                <a:schemeClr val="tx1"/>
              </a:solidFill>
            </a:endParaRPr>
          </a:p>
          <a:p>
            <a:pPr marL="0" indent="0" algn="just">
              <a:buNone/>
            </a:pPr>
            <a:r>
              <a:rPr lang="en-US" altLang="en-US">
                <a:solidFill>
                  <a:schemeClr val="tx1"/>
                </a:solidFill>
              </a:rPr>
              <a:t> If the software can support the effective use of multiple processors, then doubling the number of processors almost doubles performance.</a:t>
            </a:r>
            <a:endParaRPr lang="en-US" altLang="en-US">
              <a:solidFill>
                <a:schemeClr val="tx1"/>
              </a:solidFill>
            </a:endParaRPr>
          </a:p>
          <a:p>
            <a:pPr marL="0" indent="0" algn="just">
              <a:buNone/>
            </a:pPr>
            <a:r>
              <a:rPr lang="en-US" altLang="en-US">
                <a:solidFill>
                  <a:schemeClr val="tx1"/>
                </a:solidFill>
              </a:rPr>
              <a:t>Chip manufacturers are now in the process of increasing number of cores per chip, with more than 50 cores per chip. The performance as well as the challenges in developing software to exploit such a large number of cores has led to new term: </a:t>
            </a:r>
            <a:r>
              <a:rPr lang="en-US" altLang="en-US" b="1">
                <a:solidFill>
                  <a:srgbClr val="FF0000"/>
                </a:solidFill>
              </a:rPr>
              <a:t>many integrated core (MIC).</a:t>
            </a:r>
            <a:endParaRPr lang="en-US" altLang="en-US" b="1">
              <a:solidFill>
                <a:srgbClr val="FF0000"/>
              </a:solidFill>
            </a:endParaRPr>
          </a:p>
          <a:p>
            <a:pPr marL="0" indent="0" algn="just">
              <a:buNone/>
            </a:pPr>
            <a:r>
              <a:rPr lang="en-US" altLang="en-US" b="1">
                <a:solidFill>
                  <a:srgbClr val="FF0000"/>
                </a:solidFill>
              </a:rPr>
              <a:t>The multicore and MIC strategy involves a homogeneous collection of general-purpose processors on a single chip.</a:t>
            </a:r>
            <a:endParaRPr lang="en-US" altLang="en-US" b="1">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6255" y="609600"/>
            <a:ext cx="7658735" cy="793115"/>
          </a:xfrm>
        </p:spPr>
        <p:txBody>
          <a:bodyPr/>
          <a:p>
            <a:r>
              <a:rPr lang="en-US" altLang="en-US" sz="2800"/>
              <a:t>ARM Achitecture</a:t>
            </a:r>
            <a:endParaRPr lang="en-US" altLang="en-US" sz="2800"/>
          </a:p>
        </p:txBody>
      </p:sp>
      <p:sp>
        <p:nvSpPr>
          <p:cNvPr id="5" name="Content Placeholder 4"/>
          <p:cNvSpPr/>
          <p:nvPr>
            <p:ph idx="1"/>
          </p:nvPr>
        </p:nvSpPr>
        <p:spPr>
          <a:xfrm>
            <a:off x="441325" y="1068070"/>
            <a:ext cx="7689215" cy="4773930"/>
          </a:xfrm>
        </p:spPr>
        <p:txBody>
          <a:bodyPr/>
          <a:p>
            <a:pPr marL="0" indent="0" algn="just">
              <a:buNone/>
            </a:pPr>
            <a:r>
              <a:rPr lang="en-US" altLang="en-US" b="1">
                <a:solidFill>
                  <a:srgbClr val="0070C0"/>
                </a:solidFill>
              </a:rPr>
              <a:t>Analog interfaces:</a:t>
            </a:r>
            <a:r>
              <a:rPr lang="en-US" altLang="en-US">
                <a:solidFill>
                  <a:schemeClr val="tx1"/>
                </a:solidFill>
              </a:rPr>
              <a:t> Analog-to-digital and digital-to-analog logic to support sensors and actuators.</a:t>
            </a:r>
            <a:endParaRPr lang="en-US" altLang="en-US">
              <a:solidFill>
                <a:schemeClr val="tx1"/>
              </a:solidFill>
            </a:endParaRPr>
          </a:p>
          <a:p>
            <a:pPr marL="0" indent="0" algn="just">
              <a:buNone/>
            </a:pPr>
            <a:r>
              <a:rPr lang="en-US" altLang="en-US" b="1">
                <a:solidFill>
                  <a:srgbClr val="0070C0"/>
                </a:solidFill>
              </a:rPr>
              <a:t>Timers and triggers:</a:t>
            </a:r>
            <a:r>
              <a:rPr lang="en-US" altLang="en-US">
                <a:solidFill>
                  <a:schemeClr val="tx1"/>
                </a:solidFill>
              </a:rPr>
              <a:t> Keeps track of timing and counts events, generates output waveforms, and triggers timed actions in other peripherals.</a:t>
            </a:r>
            <a:endParaRPr lang="en-US" altLang="en-US">
              <a:solidFill>
                <a:schemeClr val="tx1"/>
              </a:solidFill>
            </a:endParaRPr>
          </a:p>
          <a:p>
            <a:pPr marL="0" indent="0" algn="just">
              <a:buNone/>
            </a:pPr>
            <a:r>
              <a:rPr lang="en-US" altLang="en-US" b="1">
                <a:solidFill>
                  <a:srgbClr val="0070C0"/>
                </a:solidFill>
              </a:rPr>
              <a:t>Clock management:</a:t>
            </a:r>
            <a:r>
              <a:rPr lang="en-US" altLang="en-US">
                <a:solidFill>
                  <a:schemeClr val="tx1"/>
                </a:solidFill>
              </a:rPr>
              <a:t> Controls the clocks and oscillators on the chip. Multiple clocks and oscillators are used to minimize power consumption and provide short startup times.</a:t>
            </a:r>
            <a:endParaRPr lang="en-US" altLang="en-US">
              <a:solidFill>
                <a:schemeClr val="tx1"/>
              </a:solidFill>
            </a:endParaRPr>
          </a:p>
          <a:p>
            <a:pPr marL="0" indent="0" algn="just">
              <a:buNone/>
            </a:pPr>
            <a:r>
              <a:rPr lang="en-US" altLang="en-US" b="1">
                <a:solidFill>
                  <a:srgbClr val="0070C0"/>
                </a:solidFill>
              </a:rPr>
              <a:t>Energy management:</a:t>
            </a:r>
            <a:r>
              <a:rPr lang="en-US" altLang="en-US">
                <a:solidFill>
                  <a:schemeClr val="tx1"/>
                </a:solidFill>
              </a:rPr>
              <a:t> Manages the various low-energy modes of operation of the processor and peripherals to provide real-time management of the energy needs so as to minimize energy consumption.</a:t>
            </a:r>
            <a:endParaRPr lang="en-US" altLang="en-US">
              <a:solidFill>
                <a:schemeClr val="tx1"/>
              </a:solidFill>
            </a:endParaRPr>
          </a:p>
          <a:p>
            <a:pPr marL="0" indent="0" algn="just">
              <a:buNone/>
            </a:pPr>
            <a:r>
              <a:rPr lang="en-US" altLang="en-US" b="1">
                <a:solidFill>
                  <a:srgbClr val="0070C0"/>
                </a:solidFill>
              </a:rPr>
              <a:t>Security:</a:t>
            </a:r>
            <a:r>
              <a:rPr lang="en-US" altLang="en-US">
                <a:solidFill>
                  <a:schemeClr val="tx1"/>
                </a:solidFill>
              </a:rPr>
              <a:t> The chip includes a hardware implementation of the Advanced Encryption Standard (AES).</a:t>
            </a:r>
            <a:endParaRPr lang="en-US" altLang="en-US">
              <a:solidFill>
                <a:schemeClr val="tx1"/>
              </a:solidFill>
            </a:endParaRPr>
          </a:p>
          <a:p>
            <a:pPr marL="0" indent="0" algn="just">
              <a:buNone/>
            </a:pPr>
            <a:r>
              <a:rPr lang="en-US" altLang="en-US" b="1">
                <a:solidFill>
                  <a:srgbClr val="0070C0"/>
                </a:solidFill>
              </a:rPr>
              <a:t>32-bit bus: </a:t>
            </a:r>
            <a:r>
              <a:rPr lang="en-US" altLang="en-US">
                <a:solidFill>
                  <a:schemeClr val="tx1"/>
                </a:solidFill>
              </a:rPr>
              <a:t>Connects all of the components on the chip.</a:t>
            </a:r>
            <a:endParaRPr lang="en-US" altLang="en-US">
              <a:solidFill>
                <a:schemeClr val="tx1"/>
              </a:solidFill>
            </a:endParaRPr>
          </a:p>
          <a:p>
            <a:pPr marL="0" indent="0" algn="just">
              <a:buNone/>
            </a:pPr>
            <a:r>
              <a:rPr lang="en-US" altLang="en-US" b="1">
                <a:solidFill>
                  <a:srgbClr val="0070C0"/>
                </a:solidFill>
              </a:rPr>
              <a:t>Peripheral bus:</a:t>
            </a:r>
            <a:r>
              <a:rPr lang="en-US" altLang="en-US">
                <a:solidFill>
                  <a:schemeClr val="tx1"/>
                </a:solidFill>
              </a:rPr>
              <a:t> A network which lets the different peripheral modules communicate directly with each other without involving the processor. This supports timing-critical operation and reduces software overhead.</a:t>
            </a:r>
            <a:endParaRPr lang="en-US" altLang="en-US">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6255" y="609600"/>
            <a:ext cx="7658735" cy="793115"/>
          </a:xfrm>
        </p:spPr>
        <p:txBody>
          <a:bodyPr/>
          <a:p>
            <a:r>
              <a:rPr lang="en-US" altLang="en-US" sz="2800"/>
              <a:t>ARM Achitecture</a:t>
            </a:r>
            <a:endParaRPr lang="en-US" altLang="en-US" sz="2800"/>
          </a:p>
        </p:txBody>
      </p:sp>
      <p:sp>
        <p:nvSpPr>
          <p:cNvPr id="5" name="Content Placeholder 4"/>
          <p:cNvSpPr/>
          <p:nvPr>
            <p:ph idx="1"/>
          </p:nvPr>
        </p:nvSpPr>
        <p:spPr>
          <a:xfrm>
            <a:off x="441325" y="1068070"/>
            <a:ext cx="7733665" cy="4773930"/>
          </a:xfrm>
        </p:spPr>
        <p:txBody>
          <a:bodyPr/>
          <a:p>
            <a:pPr marL="0" indent="0" algn="just">
              <a:buNone/>
            </a:pPr>
            <a:r>
              <a:rPr lang="en-US" altLang="en-US" b="1">
                <a:solidFill>
                  <a:srgbClr val="0070C0"/>
                </a:solidFill>
              </a:rPr>
              <a:t>watchdog timer (WDT) </a:t>
            </a:r>
            <a:r>
              <a:rPr lang="en-US" altLang="en-US">
                <a:solidFill>
                  <a:schemeClr val="tx1"/>
                </a:solidFill>
              </a:rPr>
              <a:t>is a timer that monitors microcontroller (MCU) programs to see if they are out of control or have stopped operating.</a:t>
            </a:r>
            <a:endParaRPr lang="en-US" altLang="en-US">
              <a:solidFill>
                <a:schemeClr val="tx1"/>
              </a:solidFill>
            </a:endParaRPr>
          </a:p>
          <a:p>
            <a:pPr marL="0" indent="0" algn="just">
              <a:buNone/>
            </a:pPr>
            <a:r>
              <a:rPr lang="en-US" altLang="en-US" b="1">
                <a:solidFill>
                  <a:srgbClr val="0070C0"/>
                </a:solidFill>
              </a:rPr>
              <a:t>USART (universal synchronous/asynchronous receiver/transmitter) is</a:t>
            </a:r>
            <a:r>
              <a:rPr lang="en-US" altLang="en-US">
                <a:solidFill>
                  <a:schemeClr val="tx1"/>
                </a:solidFill>
              </a:rPr>
              <a:t> hardware that enables a device to communicate using serial protocols</a:t>
            </a:r>
            <a:endParaRPr lang="en-US" altLang="en-US">
              <a:solidFill>
                <a:schemeClr val="tx1"/>
              </a:solidFill>
            </a:endParaRPr>
          </a:p>
          <a:p>
            <a:pPr marL="0" indent="0" algn="just">
              <a:buNone/>
            </a:pPr>
            <a:r>
              <a:rPr lang="en-US" altLang="en-US" b="1">
                <a:solidFill>
                  <a:srgbClr val="0070C0"/>
                </a:solidFill>
              </a:rPr>
              <a:t>UART (Universal Asynchronous Receiver/Transmitter)</a:t>
            </a:r>
            <a:r>
              <a:rPr lang="en-US" altLang="en-US">
                <a:solidFill>
                  <a:schemeClr val="tx1"/>
                </a:solidFill>
              </a:rPr>
              <a:t> is the microchip with programming that controls a computer's interface to its attached serial devices.</a:t>
            </a:r>
            <a:endParaRPr lang="en-US" altLang="en-US">
              <a:solidFill>
                <a:schemeClr val="tx1"/>
              </a:solidFill>
            </a:endParaRPr>
          </a:p>
          <a:p>
            <a:pPr marL="0" indent="0" algn="just">
              <a:buNone/>
            </a:pPr>
            <a:r>
              <a:rPr lang="en-US" altLang="en-US" b="1">
                <a:solidFill>
                  <a:srgbClr val="0070C0"/>
                </a:solidFill>
              </a:rPr>
              <a:t>Low Energy UART (LEUART)</a:t>
            </a:r>
            <a:r>
              <a:rPr lang="en-US" altLang="en-US">
                <a:solidFill>
                  <a:schemeClr val="tx1"/>
                </a:solidFill>
              </a:rPr>
              <a:t> provides full UART communication running from a 32.768 kHz clock input.</a:t>
            </a:r>
            <a:endParaRPr lang="en-US" altLang="en-US">
              <a:solidFill>
                <a:schemeClr val="tx1"/>
              </a:solidFill>
            </a:endParaRPr>
          </a:p>
          <a:p>
            <a:pPr marL="0" indent="0" algn="just">
              <a:buNone/>
            </a:pPr>
            <a:r>
              <a:rPr lang="en-US" altLang="en-US" b="1">
                <a:solidFill>
                  <a:srgbClr val="0070C0"/>
                </a:solidFill>
              </a:rPr>
              <a:t>Electronic oscillator</a:t>
            </a:r>
            <a:r>
              <a:rPr lang="en-US" altLang="en-US">
                <a:solidFill>
                  <a:schemeClr val="tx1"/>
                </a:solidFill>
              </a:rPr>
              <a:t> is an electronic circuit that produces a periodic, oscillating or alternating current (AC) signal, usually a sine wave, square wave or a triangle wave.RC and crystal oscillator used for clock management. </a:t>
            </a:r>
            <a:endParaRPr lang="en-US" altLang="en-US">
              <a:solidFill>
                <a:schemeClr val="tx1"/>
              </a:solidFill>
            </a:endParaRPr>
          </a:p>
          <a:p>
            <a:pPr marL="0" indent="0" algn="just">
              <a:buNone/>
            </a:pPr>
            <a:r>
              <a:rPr lang="en-US" altLang="en-US" b="1">
                <a:solidFill>
                  <a:srgbClr val="0070C0"/>
                </a:solidFill>
                <a:sym typeface="+mn-ea"/>
              </a:rPr>
              <a:t>Voltage comparator </a:t>
            </a:r>
            <a:r>
              <a:rPr lang="en-US" altLang="en-US">
                <a:solidFill>
                  <a:schemeClr val="tx1"/>
                </a:solidFill>
                <a:sym typeface="+mn-ea"/>
              </a:rPr>
              <a:t>compares two input voltages and outputs a binary signal indicating which is larger. </a:t>
            </a:r>
            <a:endParaRPr lang="en-US" altLang="en-US">
              <a:solidFill>
                <a:schemeClr val="tx1"/>
              </a:solidFill>
            </a:endParaRPr>
          </a:p>
          <a:p>
            <a:pPr marL="0" indent="0" algn="just">
              <a:buNone/>
            </a:pPr>
            <a:endParaRPr lang="en-US" altLang="en-US">
              <a:solidFill>
                <a:schemeClr val="tx1"/>
              </a:solidFill>
            </a:endParaRPr>
          </a:p>
          <a:p>
            <a:pPr marL="0" indent="0" algn="just">
              <a:buNone/>
            </a:pPr>
            <a:endParaRPr lang="en-US" altLang="en-US">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6255" y="609600"/>
            <a:ext cx="7658735" cy="793115"/>
          </a:xfrm>
        </p:spPr>
        <p:txBody>
          <a:bodyPr/>
          <a:p>
            <a:r>
              <a:rPr lang="en-US" altLang="en-US" sz="2800"/>
              <a:t>ARM Achitecture</a:t>
            </a:r>
            <a:endParaRPr lang="en-US" altLang="en-US" sz="2800"/>
          </a:p>
        </p:txBody>
      </p:sp>
      <p:sp>
        <p:nvSpPr>
          <p:cNvPr id="5" name="Content Placeholder 4"/>
          <p:cNvSpPr/>
          <p:nvPr>
            <p:ph idx="1"/>
          </p:nvPr>
        </p:nvSpPr>
        <p:spPr>
          <a:xfrm>
            <a:off x="441325" y="992505"/>
            <a:ext cx="7593330" cy="4773930"/>
          </a:xfrm>
        </p:spPr>
        <p:txBody>
          <a:bodyPr/>
          <a:p>
            <a:pPr marL="0" indent="0" algn="just">
              <a:buNone/>
            </a:pPr>
            <a:r>
              <a:rPr lang="en-US" altLang="en-US" b="1">
                <a:solidFill>
                  <a:srgbClr val="0070C0"/>
                </a:solidFill>
              </a:rPr>
              <a:t>Voltage regulator </a:t>
            </a:r>
            <a:r>
              <a:rPr lang="en-US" altLang="en-US">
                <a:solidFill>
                  <a:schemeClr val="tx1"/>
                </a:solidFill>
              </a:rPr>
              <a:t>is a circuit that creates and maintains a fixed output voltage, irrespective of changes to the input voltage or load conditions. Voltage regulators (VRs) keep the voltages from a power supply within a range that is compatible with the other electrical components.</a:t>
            </a:r>
            <a:endParaRPr lang="en-US" altLang="en-US">
              <a:solidFill>
                <a:schemeClr val="tx1"/>
              </a:solidFill>
            </a:endParaRPr>
          </a:p>
          <a:p>
            <a:pPr marL="0" indent="0" algn="just">
              <a:buNone/>
            </a:pPr>
            <a:r>
              <a:rPr lang="en-US" altLang="en-US" b="1">
                <a:solidFill>
                  <a:srgbClr val="0070C0"/>
                </a:solidFill>
              </a:rPr>
              <a:t>Power-on reset (PoR)</a:t>
            </a:r>
            <a:r>
              <a:rPr lang="en-US" altLang="en-US">
                <a:solidFill>
                  <a:schemeClr val="tx1"/>
                </a:solidFill>
              </a:rPr>
              <a:t> is a circuit that provides a predictable, regulated voltage to a microprocessor or microcontroller with the initial application of power. The PoR system ensures that the microprocessor or microcontroller will start in the same condition every time that it's powered up.</a:t>
            </a:r>
            <a:endParaRPr lang="en-US" altLang="en-US">
              <a:solidFill>
                <a:schemeClr val="tx1"/>
              </a:solidFill>
            </a:endParaRPr>
          </a:p>
          <a:p>
            <a:pPr marL="0" indent="0" algn="just">
              <a:buNone/>
            </a:pPr>
            <a:r>
              <a:rPr lang="en-US" altLang="en-US" b="1">
                <a:solidFill>
                  <a:srgbClr val="0070C0"/>
                </a:solidFill>
              </a:rPr>
              <a:t>Brown Out Reset</a:t>
            </a:r>
            <a:r>
              <a:rPr lang="en-US" altLang="en-US">
                <a:solidFill>
                  <a:schemeClr val="tx1"/>
                </a:solidFill>
              </a:rPr>
              <a:t> A “brown out” of a microcontroller is a temporary reduction in the power supply voltage below the level required for reliable operation. </a:t>
            </a:r>
            <a:endParaRPr lang="en-US" altLang="en-US">
              <a:solidFill>
                <a:schemeClr val="tx1"/>
              </a:solidFill>
            </a:endParaRPr>
          </a:p>
          <a:p>
            <a:pPr marL="0" indent="0" algn="just">
              <a:buNone/>
            </a:pPr>
            <a:r>
              <a:rPr lang="en-US" altLang="en-US">
                <a:solidFill>
                  <a:schemeClr val="tx1"/>
                </a:solidFill>
              </a:rPr>
              <a:t>Many microcontrollers have a protection circuit which detects when the supply voltage goes below this level and puts the device into a reset state to ensure proper startup when power returns. This action is called a “Brown Out Reset”.</a:t>
            </a:r>
            <a:endParaRPr lang="en-US" altLang="en-US">
              <a:solidFill>
                <a:schemeClr val="tx1"/>
              </a:solidFill>
            </a:endParaRPr>
          </a:p>
          <a:p>
            <a:pPr marL="0" indent="0" algn="just">
              <a:buNone/>
            </a:pPr>
            <a:r>
              <a:rPr lang="en-US" altLang="en-US">
                <a:solidFill>
                  <a:schemeClr val="tx1"/>
                </a:solidFill>
              </a:rPr>
              <a:t>A similar feature is called Low Voltage Detect (LVD) which is more complex and adds detection of multiple voltage levels and can produce an interrupt before a reset is triggered.</a:t>
            </a:r>
            <a:endParaRPr lang="en-US" altLang="en-US">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6255" y="609600"/>
            <a:ext cx="7658735" cy="793115"/>
          </a:xfrm>
        </p:spPr>
        <p:txBody>
          <a:bodyPr/>
          <a:p>
            <a:r>
              <a:rPr lang="en-US" altLang="en-US" sz="2800"/>
              <a:t>ARM Achitecture</a:t>
            </a:r>
            <a:endParaRPr lang="en-US" altLang="en-US" sz="2800"/>
          </a:p>
        </p:txBody>
      </p:sp>
      <p:sp>
        <p:nvSpPr>
          <p:cNvPr id="5" name="Content Placeholder 4"/>
          <p:cNvSpPr/>
          <p:nvPr>
            <p:ph idx="1"/>
          </p:nvPr>
        </p:nvSpPr>
        <p:spPr>
          <a:xfrm>
            <a:off x="441325" y="1143635"/>
            <a:ext cx="7656830" cy="4773930"/>
          </a:xfrm>
        </p:spPr>
        <p:txBody>
          <a:bodyPr/>
          <a:p>
            <a:pPr marL="0" indent="0" algn="just">
              <a:buNone/>
            </a:pPr>
            <a:r>
              <a:rPr lang="en-US" altLang="en-US" b="1">
                <a:solidFill>
                  <a:srgbClr val="0070C0"/>
                </a:solidFill>
              </a:rPr>
              <a:t>External interrupts</a:t>
            </a:r>
            <a:r>
              <a:rPr lang="en-US" altLang="en-US">
                <a:solidFill>
                  <a:schemeClr val="tx1"/>
                </a:solidFill>
              </a:rPr>
              <a:t> are caused by some external event or failure.</a:t>
            </a:r>
            <a:endParaRPr lang="en-US" altLang="en-US">
              <a:solidFill>
                <a:schemeClr val="tx1"/>
              </a:solidFill>
            </a:endParaRPr>
          </a:p>
          <a:p>
            <a:pPr marL="0" indent="0" algn="just">
              <a:buNone/>
            </a:pPr>
            <a:r>
              <a:rPr lang="en-US" altLang="en-US" b="1">
                <a:solidFill>
                  <a:srgbClr val="0070C0"/>
                </a:solidFill>
              </a:rPr>
              <a:t>DMA Controller</a:t>
            </a:r>
            <a:r>
              <a:rPr lang="en-US" altLang="en-US">
                <a:solidFill>
                  <a:schemeClr val="tx1"/>
                </a:solidFill>
              </a:rPr>
              <a:t> is a type of control unit that works as an interface for the data bus and the I/O Devices. DMA Controller has the work of transferring the data without the intervention of the processors</a:t>
            </a:r>
            <a:endParaRPr lang="en-US" altLang="en-US">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6255" y="609600"/>
            <a:ext cx="7658735" cy="793115"/>
          </a:xfrm>
        </p:spPr>
        <p:txBody>
          <a:bodyPr/>
          <a:p>
            <a:r>
              <a:rPr lang="en-US" altLang="en-US" sz="2800"/>
              <a:t>ARM Achitecture</a:t>
            </a:r>
            <a:endParaRPr lang="en-US" altLang="en-US" sz="2800"/>
          </a:p>
        </p:txBody>
      </p:sp>
      <p:sp>
        <p:nvSpPr>
          <p:cNvPr id="5" name="Content Placeholder 4"/>
          <p:cNvSpPr/>
          <p:nvPr>
            <p:ph idx="1"/>
          </p:nvPr>
        </p:nvSpPr>
        <p:spPr>
          <a:xfrm>
            <a:off x="441325" y="1143635"/>
            <a:ext cx="7149465" cy="4773930"/>
          </a:xfrm>
        </p:spPr>
        <p:txBody>
          <a:bodyPr/>
          <a:p>
            <a:pPr marL="0" indent="0" algn="just">
              <a:buNone/>
            </a:pPr>
            <a:r>
              <a:rPr lang="en-US" altLang="en-US">
                <a:solidFill>
                  <a:schemeClr val="tx1"/>
                </a:solidFill>
              </a:rPr>
              <a:t>Cortex-M3 core  use separate buses for instructions and data,this arrangement is referred to as a </a:t>
            </a:r>
            <a:r>
              <a:rPr lang="en-US" altLang="en-US" b="1">
                <a:solidFill>
                  <a:srgbClr val="0070C0"/>
                </a:solidFill>
              </a:rPr>
              <a:t>Harvard architecture.</a:t>
            </a:r>
            <a:r>
              <a:rPr lang="en-US" altLang="en-US">
                <a:solidFill>
                  <a:schemeClr val="tx1"/>
                </a:solidFill>
              </a:rPr>
              <a:t> </a:t>
            </a:r>
            <a:endParaRPr lang="en-US" altLang="en-US">
              <a:solidFill>
                <a:schemeClr val="tx1"/>
              </a:solidFill>
            </a:endParaRPr>
          </a:p>
          <a:p>
            <a:pPr marL="0" indent="0" algn="just">
              <a:buNone/>
            </a:pPr>
            <a:r>
              <a:rPr lang="en-US" altLang="en-US">
                <a:solidFill>
                  <a:schemeClr val="tx1"/>
                </a:solidFill>
              </a:rPr>
              <a:t>In comparison with the </a:t>
            </a:r>
            <a:r>
              <a:rPr lang="en-US" altLang="en-US" b="1">
                <a:solidFill>
                  <a:srgbClr val="0070C0"/>
                </a:solidFill>
              </a:rPr>
              <a:t>von Neumann architecture</a:t>
            </a:r>
            <a:r>
              <a:rPr lang="en-US" altLang="en-US">
                <a:solidFill>
                  <a:schemeClr val="tx1"/>
                </a:solidFill>
              </a:rPr>
              <a:t>, which uses the same signal buses and memory for both instructions and data.</a:t>
            </a:r>
            <a:endParaRPr lang="en-US" altLang="en-US">
              <a:solidFill>
                <a:schemeClr val="tx1"/>
              </a:solidFill>
            </a:endParaRPr>
          </a:p>
          <a:p>
            <a:pPr marL="0" indent="0" algn="just">
              <a:buNone/>
            </a:pPr>
            <a:r>
              <a:rPr lang="en-US" altLang="en-US">
                <a:solidFill>
                  <a:schemeClr val="tx1"/>
                </a:solidFill>
              </a:rPr>
              <a:t>Cotext-M3 processor read both an instruction and data from memory at the same time, perform many operations in parallel, speeding application execution. </a:t>
            </a:r>
            <a:endParaRPr lang="en-US" altLang="en-US">
              <a:solidFill>
                <a:schemeClr val="tx1"/>
              </a:solidFill>
            </a:endParaRPr>
          </a:p>
          <a:p>
            <a:pPr marL="0" indent="0" algn="just">
              <a:buNone/>
            </a:pPr>
            <a:r>
              <a:rPr lang="en-US" altLang="en-US">
                <a:solidFill>
                  <a:schemeClr val="tx1"/>
                </a:solidFill>
              </a:rPr>
              <a:t>The core contains a decoder for Thumb instructions, an advanced ALU with support for hardware multiply and divide, control logic, and interfaces to the other components of the processor. The processor includes the following elements:</a:t>
            </a:r>
            <a:endParaRPr lang="en-US" altLang="en-US">
              <a:solidFill>
                <a:schemeClr val="tx1"/>
              </a:solidFill>
            </a:endParaRPr>
          </a:p>
          <a:p>
            <a:pPr marL="0" indent="0" algn="just">
              <a:buNone/>
            </a:pPr>
            <a:r>
              <a:rPr lang="en-US" altLang="en-US" b="1">
                <a:solidFill>
                  <a:srgbClr val="0070C0"/>
                </a:solidFill>
              </a:rPr>
              <a:t>NVIC:</a:t>
            </a:r>
            <a:r>
              <a:rPr lang="en-US" altLang="en-US">
                <a:solidFill>
                  <a:schemeClr val="tx1"/>
                </a:solidFill>
              </a:rPr>
              <a:t> Provides configurable interrupt handling abilities to the processor. It facilitates low-latency exception and interrupt handling, and controls power management.</a:t>
            </a:r>
            <a:endParaRPr lang="en-US" altLang="en-US">
              <a:solidFill>
                <a:schemeClr val="tx1"/>
              </a:solidFill>
            </a:endParaRPr>
          </a:p>
          <a:p>
            <a:pPr marL="0" indent="0" algn="just">
              <a:buNone/>
            </a:pPr>
            <a:r>
              <a:rPr lang="en-US" altLang="en-US" b="1">
                <a:solidFill>
                  <a:srgbClr val="0070C0"/>
                </a:solidFill>
              </a:rPr>
              <a:t>ETM:</a:t>
            </a:r>
            <a:r>
              <a:rPr lang="en-US" altLang="en-US">
                <a:solidFill>
                  <a:schemeClr val="tx1"/>
                </a:solidFill>
              </a:rPr>
              <a:t> An optional debug component that enables reconstruction of program execution. The ETM is designed to be a high-speed, low-power debug tool that only supports instruction trace.</a:t>
            </a:r>
            <a:endParaRPr lang="en-US" altLang="en-US">
              <a:solidFill>
                <a:schemeClr val="tx1"/>
              </a:solidFill>
            </a:endParaRPr>
          </a:p>
          <a:p>
            <a:pPr marL="0" indent="0" algn="just">
              <a:buNone/>
            </a:pPr>
            <a:endParaRPr lang="en-US" altLang="en-US">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6255" y="609600"/>
            <a:ext cx="7658735" cy="793115"/>
          </a:xfrm>
        </p:spPr>
        <p:txBody>
          <a:bodyPr/>
          <a:p>
            <a:r>
              <a:rPr lang="en-US" altLang="en-US" sz="2800"/>
              <a:t>ARM Achitecture</a:t>
            </a:r>
            <a:endParaRPr lang="en-US" altLang="en-US" sz="2800"/>
          </a:p>
        </p:txBody>
      </p:sp>
      <p:sp>
        <p:nvSpPr>
          <p:cNvPr id="5" name="Content Placeholder 4"/>
          <p:cNvSpPr/>
          <p:nvPr>
            <p:ph idx="1"/>
          </p:nvPr>
        </p:nvSpPr>
        <p:spPr>
          <a:xfrm>
            <a:off x="271145" y="1068070"/>
            <a:ext cx="8542020" cy="4773930"/>
          </a:xfrm>
        </p:spPr>
        <p:txBody>
          <a:bodyPr/>
          <a:p>
            <a:pPr marL="0" indent="0" algn="just">
              <a:buNone/>
            </a:pPr>
            <a:r>
              <a:rPr lang="en-US" altLang="en-US" b="1">
                <a:solidFill>
                  <a:srgbClr val="0070C0"/>
                </a:solidFill>
                <a:sym typeface="+mn-ea"/>
              </a:rPr>
              <a:t>Debug access port (DAP): </a:t>
            </a:r>
            <a:r>
              <a:rPr lang="en-US" altLang="en-US">
                <a:solidFill>
                  <a:schemeClr val="tx1"/>
                </a:solidFill>
                <a:sym typeface="+mn-ea"/>
              </a:rPr>
              <a:t>This provides an interface for external debug access to the processor.</a:t>
            </a:r>
            <a:endParaRPr lang="en-US" altLang="en-US">
              <a:solidFill>
                <a:schemeClr val="tx1"/>
              </a:solidFill>
            </a:endParaRPr>
          </a:p>
          <a:p>
            <a:pPr marL="0" indent="0" algn="just">
              <a:buNone/>
            </a:pPr>
            <a:r>
              <a:rPr lang="en-US" altLang="en-US" b="1">
                <a:solidFill>
                  <a:srgbClr val="0070C0"/>
                </a:solidFill>
                <a:sym typeface="+mn-ea"/>
              </a:rPr>
              <a:t>Debug logic:</a:t>
            </a:r>
            <a:r>
              <a:rPr lang="en-US" altLang="en-US">
                <a:solidFill>
                  <a:schemeClr val="tx1"/>
                </a:solidFill>
                <a:sym typeface="+mn-ea"/>
              </a:rPr>
              <a:t> Basic debug functionality includes processor halt, single-step, processor core register access, unlimited software breakpoints, and full system memory access.</a:t>
            </a:r>
            <a:endParaRPr lang="en-US" altLang="en-US">
              <a:solidFill>
                <a:schemeClr val="tx1"/>
              </a:solidFill>
              <a:sym typeface="+mn-ea"/>
            </a:endParaRPr>
          </a:p>
          <a:p>
            <a:pPr marL="0" indent="0" algn="just">
              <a:buNone/>
            </a:pPr>
            <a:r>
              <a:rPr lang="en-US" altLang="en-US" b="1" i="1">
                <a:solidFill>
                  <a:schemeClr val="tx1"/>
                </a:solidFill>
              </a:rPr>
              <a:t>Single step:</a:t>
            </a:r>
            <a:r>
              <a:rPr lang="en-US" altLang="en-US">
                <a:solidFill>
                  <a:schemeClr val="tx1"/>
                </a:solidFill>
              </a:rPr>
              <a:t> allows a reverse engineer to execute a single instruction at a time before returning control to the debugger. This feature used when one needs to analyze a binary by executing a single instruction or a section of instructions</a:t>
            </a:r>
            <a:endParaRPr lang="en-US" altLang="en-US">
              <a:solidFill>
                <a:schemeClr val="tx1"/>
              </a:solidFill>
            </a:endParaRPr>
          </a:p>
          <a:p>
            <a:pPr marL="0" indent="0" algn="just">
              <a:buNone/>
            </a:pPr>
            <a:r>
              <a:rPr lang="en-US" altLang="en-US" b="1">
                <a:solidFill>
                  <a:srgbClr val="0070C0"/>
                </a:solidFill>
                <a:sym typeface="+mn-ea"/>
              </a:rPr>
              <a:t>ICode interface: </a:t>
            </a:r>
            <a:r>
              <a:rPr lang="en-US" altLang="en-US">
                <a:solidFill>
                  <a:schemeClr val="tx1"/>
                </a:solidFill>
                <a:sym typeface="+mn-ea"/>
              </a:rPr>
              <a:t>Fetches instructions from the code memory space.</a:t>
            </a:r>
            <a:endParaRPr lang="en-US" altLang="en-US">
              <a:solidFill>
                <a:schemeClr val="tx1"/>
              </a:solidFill>
            </a:endParaRPr>
          </a:p>
          <a:p>
            <a:pPr marL="0" indent="0" algn="just">
              <a:buNone/>
            </a:pPr>
            <a:r>
              <a:rPr lang="en-US" altLang="en-US" b="1">
                <a:solidFill>
                  <a:srgbClr val="0070C0"/>
                </a:solidFill>
                <a:sym typeface="+mn-ea"/>
              </a:rPr>
              <a:t>SRAM &amp; peripheral interface:</a:t>
            </a:r>
            <a:r>
              <a:rPr lang="en-US" altLang="en-US">
                <a:solidFill>
                  <a:schemeClr val="tx1"/>
                </a:solidFill>
                <a:sym typeface="+mn-ea"/>
              </a:rPr>
              <a:t> Read/write interface to data memory and peripheral devices.</a:t>
            </a:r>
            <a:endParaRPr lang="en-US" altLang="en-US">
              <a:solidFill>
                <a:schemeClr val="tx1"/>
              </a:solidFill>
            </a:endParaRPr>
          </a:p>
          <a:p>
            <a:pPr marL="0" indent="0" algn="just">
              <a:buNone/>
            </a:pPr>
            <a:r>
              <a:rPr lang="en-US" altLang="en-US" b="1">
                <a:solidFill>
                  <a:srgbClr val="0070C0"/>
                </a:solidFill>
                <a:sym typeface="+mn-ea"/>
              </a:rPr>
              <a:t>Bus matrix:</a:t>
            </a:r>
            <a:r>
              <a:rPr lang="en-US" altLang="en-US">
                <a:solidFill>
                  <a:schemeClr val="tx1"/>
                </a:solidFill>
                <a:sym typeface="+mn-ea"/>
              </a:rPr>
              <a:t> Connects the core and debug interfaces to external buses on the microcontroller.</a:t>
            </a:r>
            <a:endParaRPr lang="en-US" altLang="en-US">
              <a:solidFill>
                <a:schemeClr val="tx1"/>
              </a:solidFill>
            </a:endParaRPr>
          </a:p>
          <a:p>
            <a:pPr marL="0" indent="0" algn="just">
              <a:buNone/>
            </a:pPr>
            <a:r>
              <a:rPr lang="en-US" altLang="en-US" b="1">
                <a:solidFill>
                  <a:srgbClr val="0070C0"/>
                </a:solidFill>
                <a:sym typeface="+mn-ea"/>
              </a:rPr>
              <a:t>Memory protection unit:</a:t>
            </a:r>
            <a:r>
              <a:rPr lang="en-US" altLang="en-US">
                <a:solidFill>
                  <a:schemeClr val="tx1"/>
                </a:solidFill>
                <a:sym typeface="+mn-ea"/>
              </a:rPr>
              <a:t> Protects critical data used by operating system from user applications, separating processing tasks by disallowing access to each other’s data, disabling access to memory regions, allowing memory regions to be defined as read-only, and detecting unexpected memory accesses that could potentially break the system.</a:t>
            </a:r>
            <a:endParaRPr lang="en-US" altLang="en-US">
              <a:solidFill>
                <a:schemeClr val="tx1"/>
              </a:solidFill>
            </a:endParaRPr>
          </a:p>
          <a:p>
            <a:pPr marL="0" indent="0" algn="just">
              <a:buNone/>
            </a:pPr>
            <a:endParaRPr lang="en-US" altLang="en-US">
              <a:solidFill>
                <a:schemeClr val="tx1"/>
              </a:solidFill>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25351</Words>
  <Application>WPS Presentation</Application>
  <PresentationFormat/>
  <Paragraphs>282</Paragraphs>
  <Slides>37</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37</vt:i4>
      </vt:variant>
    </vt:vector>
  </HeadingPairs>
  <TitlesOfParts>
    <vt:vector size="53" baseType="lpstr">
      <vt:lpstr>Arial</vt:lpstr>
      <vt:lpstr>SimSun</vt:lpstr>
      <vt:lpstr>Wingdings</vt:lpstr>
      <vt:lpstr>Trebuchet MS</vt:lpstr>
      <vt:lpstr>Wingdings 3</vt:lpstr>
      <vt:lpstr>MS Mincho</vt:lpstr>
      <vt:lpstr>Yu Gothic</vt:lpstr>
      <vt:lpstr>メイリオ</vt:lpstr>
      <vt:lpstr>Arial Rounded MT Bold</vt:lpstr>
      <vt:lpstr>Microsoft YaHei</vt:lpstr>
      <vt:lpstr>Arial Unicode MS</vt:lpstr>
      <vt:lpstr>Calibri</vt:lpstr>
      <vt:lpstr>Nunito</vt:lpstr>
      <vt:lpstr>Segoe Print</vt:lpstr>
      <vt:lpstr>Wingdings</vt:lpstr>
      <vt:lpstr>Facet</vt:lpstr>
      <vt:lpstr>Computer Architecture Basic Concepts and Evolution GCR Code:2thnall</vt:lpstr>
      <vt:lpstr>ARM Achitecture</vt:lpstr>
      <vt:lpstr>ARM Achitecture</vt:lpstr>
      <vt:lpstr>ARM Achitecture</vt:lpstr>
      <vt:lpstr>ARM Achitecture</vt:lpstr>
      <vt:lpstr>ARM Achitecture</vt:lpstr>
      <vt:lpstr>ARM Achitecture</vt:lpstr>
      <vt:lpstr>ARM Achitecture</vt:lpstr>
      <vt:lpstr>ARM Achitecture</vt:lpstr>
      <vt:lpstr>Classes of Computer</vt:lpstr>
      <vt:lpstr>Classes of Computer</vt:lpstr>
      <vt:lpstr>Classes of Computer</vt:lpstr>
      <vt:lpstr>Classes of Parallelism and Parallel Architectures</vt:lpstr>
      <vt:lpstr>Classes of Parallelism and Parallel Architectures</vt:lpstr>
      <vt:lpstr>Classes of Parallelism and Parallel Architecture</vt:lpstr>
      <vt:lpstr>Trends in Power and Energy in Integrated Circuit</vt:lpstr>
      <vt:lpstr>Trends in Power and Energy in Integrated Circuit</vt:lpstr>
      <vt:lpstr>Trends in Power and Energy in Integrated Circuit</vt:lpstr>
      <vt:lpstr>Trends in Power and Energy in Integrated Circuit</vt:lpstr>
      <vt:lpstr>Trends in Power and Energy in Integrated Circuit</vt:lpstr>
      <vt:lpstr>Trends in Cost</vt:lpstr>
      <vt:lpstr>Trends in Cost</vt:lpstr>
      <vt:lpstr>Trends in Cost</vt:lpstr>
      <vt:lpstr>Dependability</vt:lpstr>
      <vt:lpstr>Dependability</vt:lpstr>
      <vt:lpstr>Dependability</vt:lpstr>
      <vt:lpstr>Designing for Performnce</vt:lpstr>
      <vt:lpstr>Microprocessor Speed</vt:lpstr>
      <vt:lpstr>Microprocessor Speed</vt:lpstr>
      <vt:lpstr>Performance Balance</vt:lpstr>
      <vt:lpstr>Performance Balance</vt:lpstr>
      <vt:lpstr>Performance Balance</vt:lpstr>
      <vt:lpstr>Performance Balance</vt:lpstr>
      <vt:lpstr>Improvements in Chip Organization and Architecture</vt:lpstr>
      <vt:lpstr>Improvements in Chip Organization and Architecture</vt:lpstr>
      <vt:lpstr>Improvements in Chip Organization and Architecture</vt:lpstr>
      <vt:lpstr>Multicore, Mics, and GPGPUs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koyuturk</dc:creator>
  <cp:lastModifiedBy>Hp</cp:lastModifiedBy>
  <cp:revision>1420</cp:revision>
  <dcterms:created xsi:type="dcterms:W3CDTF">2005-06-02T15:17:00Z</dcterms:created>
  <dcterms:modified xsi:type="dcterms:W3CDTF">2025-01-31T04:56:19Z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C5B328BBD71D473D99C74E329AE2543E_13</vt:lpwstr>
  </property>
  <property fmtid="{D5CDD505-2E9C-101B-9397-08002B2CF9AE}" pid="3" name="KSOProductBuildVer">
    <vt:lpwstr>1033-12.2.0.19805</vt:lpwstr>
  </property>
</Properties>
</file>