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256" r:id="rId3"/>
    <p:sldId id="650" r:id="rId4"/>
    <p:sldId id="652" r:id="rId5"/>
    <p:sldId id="653" r:id="rId6"/>
    <p:sldId id="654" r:id="rId7"/>
    <p:sldId id="655" r:id="rId8"/>
    <p:sldId id="656" r:id="rId9"/>
    <p:sldId id="657" r:id="rId10"/>
    <p:sldId id="658" r:id="rId11"/>
    <p:sldId id="660" r:id="rId12"/>
    <p:sldId id="659" r:id="rId13"/>
    <p:sldId id="661" r:id="rId14"/>
    <p:sldId id="662" r:id="rId15"/>
    <p:sldId id="663" r:id="rId16"/>
    <p:sldId id="664" r:id="rId17"/>
    <p:sldId id="665" r:id="rId18"/>
    <p:sldId id="666" r:id="rId19"/>
    <p:sldId id="667" r:id="rId20"/>
    <p:sldId id="668" r:id="rId21"/>
    <p:sldId id="670" r:id="rId22"/>
    <p:sldId id="671" r:id="rId23"/>
    <p:sldId id="669" r:id="rId24"/>
    <p:sldId id="677" r:id="rId25"/>
    <p:sldId id="672" r:id="rId26"/>
    <p:sldId id="673" r:id="rId27"/>
    <p:sldId id="674" r:id="rId28"/>
    <p:sldId id="676" r:id="rId29"/>
    <p:sldId id="678" r:id="rId30"/>
    <p:sldId id="679" r:id="rId31"/>
    <p:sldId id="680" r:id="rId32"/>
    <p:sldId id="681" r:id="rId33"/>
    <p:sldId id="682" r:id="rId34"/>
    <p:sldId id="683" r:id="rId35"/>
    <p:sldId id="684" r:id="rId36"/>
    <p:sldId id="685" r:id="rId37"/>
    <p:sldId id="686" r:id="rId38"/>
    <p:sldId id="687" r:id="rId39"/>
    <p:sldId id="688" r:id="rId40"/>
    <p:sldId id="689" r:id="rId41"/>
    <p:sldId id="690" r:id="rId42"/>
    <p:sldId id="691" r:id="rId43"/>
    <p:sldId id="692" r:id="rId44"/>
    <p:sldId id="693" r:id="rId45"/>
    <p:sldId id="694" r:id="rId46"/>
    <p:sldId id="695" r:id="rId47"/>
    <p:sldId id="696" r:id="rId48"/>
    <p:sldId id="697" r:id="rId49"/>
    <p:sldId id="699" r:id="rId50"/>
    <p:sldId id="736" r:id="rId51"/>
    <p:sldId id="704" r:id="rId52"/>
    <p:sldId id="705" r:id="rId53"/>
    <p:sldId id="710" r:id="rId54"/>
    <p:sldId id="712" r:id="rId55"/>
    <p:sldId id="714" r:id="rId56"/>
    <p:sldId id="715" r:id="rId57"/>
    <p:sldId id="716" r:id="rId58"/>
    <p:sldId id="717" r:id="rId59"/>
    <p:sldId id="718" r:id="rId60"/>
    <p:sldId id="734" r:id="rId61"/>
    <p:sldId id="735" r:id="rId62"/>
    <p:sldId id="731" r:id="rId63"/>
    <p:sldId id="732" r:id="rId64"/>
    <p:sldId id="733" r:id="rId6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1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4926"/>
    <p:restoredTop sz="94660"/>
  </p:normalViewPr>
  <p:slideViewPr>
    <p:cSldViewPr showGuides="1">
      <p:cViewPr varScale="1">
        <p:scale>
          <a:sx n="71" d="100"/>
          <a:sy n="71" d="100"/>
        </p:scale>
        <p:origin x="894" y="60"/>
      </p:cViewPr>
      <p:guideLst>
        <p:guide orient="horz" pos="2176"/>
        <p:guide pos="2880"/>
      </p:guideLst>
    </p:cSldViewPr>
  </p:slid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en-US" strike="noStrike" noProof="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3EFD42F7-718C-4B98-AAEC-167E6DDD60A7}" type="datetimeFigureOut">
              <a:rPr lang="en-US" strike="noStrike" noProof="1" smtClean="0">
                <a:latin typeface="Arial" panose="020B0604020202020204" pitchFamily="34" charset="0"/>
                <a:ea typeface="+mn-ea"/>
                <a:cs typeface="+mn-cs"/>
              </a:rPr>
            </a:fld>
            <a:endParaRPr lang="en-US" strike="noStrike" noProof="1"/>
          </a:p>
        </p:txBody>
      </p:sp>
      <p:sp>
        <p:nvSpPr>
          <p:cNvPr id="6148" name="Slide Image Placeholder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6149" name="Notes Placeholder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en-US" strike="noStrike" noProof="1"/>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21B2AA4F-B828-4D7C-AFD3-893933DAFCB4}" type="slidenum">
              <a:rPr lang="en-US" strike="noStrike" noProof="1" smtClean="0">
                <a:latin typeface="Arial" panose="020B0604020202020204" pitchFamily="34" charset="0"/>
                <a:ea typeface="+mn-ea"/>
                <a:cs typeface="+mn-cs"/>
              </a:rPr>
            </a:fld>
            <a:endParaRPr 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2050" name="Group 17"/>
          <p:cNvGrpSpPr/>
          <p:nvPr/>
        </p:nvGrpSpPr>
        <p:grpSpPr>
          <a:xfrm>
            <a:off x="-7937" y="-7937"/>
            <a:ext cx="9169400" cy="6873875"/>
            <a:chOff x="-8466" y="-8468"/>
            <a:chExt cx="9169804" cy="6874935"/>
          </a:xfrm>
        </p:grpSpPr>
        <p:cxnSp>
          <p:nvCxnSpPr>
            <p:cNvPr id="19" name="Straight Connector 18"/>
            <p:cNvCxnSpPr/>
            <p:nvPr/>
          </p:nvCxnSpPr>
          <p:spPr>
            <a:xfrm flipV="1">
              <a:off x="5130498"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21" name="Freeform 20"/>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6638689" y="3919613"/>
              <a:ext cx="251312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Freeform 26"/>
            <p:cNvSpPr/>
            <p:nvPr/>
          </p:nvSpPr>
          <p:spPr>
            <a:xfrm>
              <a:off x="8059565"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39"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pPr fontAlgn="base"/>
            <a:r>
              <a:rPr lang="en-US" strike="noStrike" noProof="1" smtClean="0"/>
              <a:t>Click to edit Master title style</a:t>
            </a:r>
            <a:endParaRPr lang="en-US" strike="noStrike" noProof="1" dirty="0"/>
          </a:p>
        </p:txBody>
      </p:sp>
      <p:sp>
        <p:nvSpPr>
          <p:cNvPr id="3" name="Subtitle 2"/>
          <p:cNvSpPr>
            <a:spLocks noGrp="1"/>
          </p:cNvSpPr>
          <p:nvPr>
            <p:ph type="subTitle" idx="1"/>
          </p:nvPr>
        </p:nvSpPr>
        <p:spPr>
          <a:xfrm>
            <a:off x="1130595" y="4050834"/>
            <a:ext cx="582671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smtClean="0"/>
              <a:t>Click to edit Master subtitle style</a:t>
            </a:r>
            <a:endParaRPr lang="en-US" strike="noStrike" noProof="1" dirty="0"/>
          </a:p>
        </p:txBody>
      </p:sp>
      <p:sp>
        <p:nvSpPr>
          <p:cNvPr id="29"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0"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1"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436AC9-5EA3-4ACF-8936-5E75CA989DEF}"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56701DB-9377-48B8-8DD7-19B395CC14E8}"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8" name="TextBox 17"/>
          <p:cNvSpPr txBox="1">
            <a:spLocks noChangeArrowheads="1"/>
          </p:cNvSpPr>
          <p:nvPr/>
        </p:nvSpPr>
        <p:spPr bwMode="auto">
          <a:xfrm>
            <a:off x="482600" y="79057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19" name="TextBox 18"/>
          <p:cNvSpPr txBox="1">
            <a:spLocks noChangeArrowheads="1"/>
          </p:cNvSpPr>
          <p:nvPr/>
        </p:nvSpPr>
        <p:spPr bwMode="auto">
          <a:xfrm>
            <a:off x="6748463" y="28860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rPr>
              <a:t>”</a:t>
            </a:r>
            <a:endParaRPr kumimoji="0" lang="en-US" sz="8000" b="0" i="0" u="none" strike="noStrike" kern="1200" cap="none" spc="0" normalizeH="0" baseline="0" noProof="0" smtClean="0">
              <a:ln>
                <a:noFill/>
              </a:ln>
              <a:solidFill>
                <a:srgbClr val="C0E474"/>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20"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1"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2"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3563F1D-808B-49EA-8944-661B1345C74A}"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pPr fontAlgn="base"/>
            <a:r>
              <a:rPr lang="en-US" strike="noStrike" noProof="1" smtClean="0"/>
              <a:t>Click to edit Master title style</a:t>
            </a:r>
            <a:endParaRPr lang="en-US" strike="noStrike" noProof="1"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fontAlgn="base"/>
            <a:r>
              <a:rPr lang="en-US" strike="noStrike" noProof="1" smtClean="0"/>
              <a:t>Click to edit Master text styles</a:t>
            </a:r>
            <a:endParaRPr lang="en-US" strike="noStrike" noProof="1" smtClean="0"/>
          </a:p>
        </p:txBody>
      </p:sp>
      <p:sp>
        <p:nvSpPr>
          <p:cNvPr id="3" name="Text Placeholder 2"/>
          <p:cNvSpPr>
            <a:spLocks noGrp="1"/>
          </p:cNvSpPr>
          <p:nvPr>
            <p:ph type="body" idx="1"/>
          </p:nvPr>
        </p:nvSpPr>
        <p:spPr>
          <a:xfrm>
            <a:off x="609598" y="4527448"/>
            <a:ext cx="6347715"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4"/>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5"/>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6"/>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pPr fontAlgn="base"/>
            <a:r>
              <a:rPr lang="en-US" strike="noStrike" noProof="1" smtClean="0"/>
              <a:t>Click to edit Master title style</a:t>
            </a:r>
            <a:endParaRPr lang="en-US" strike="noStrike" noProof="1"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sz="half" idx="1"/>
          </p:nvPr>
        </p:nvSpPr>
        <p:spPr>
          <a:xfrm>
            <a:off x="457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8" name="Date Placeholder 4"/>
          <p:cNvSpPr>
            <a:spLocks noGrp="1"/>
          </p:cNvSpPr>
          <p:nvPr>
            <p:ph type="dt" sz="half" idx="12"/>
          </p:nvPr>
        </p:nvSpPr>
        <p:spPr>
          <a:xfrm>
            <a:off x="457200" y="6245225"/>
            <a:ext cx="2133600" cy="476250"/>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19" name="Footer Placeholder 5"/>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20" name="Slide Number Placeholder 6"/>
          <p:cNvSpPr>
            <a:spLocks noGrp="1"/>
          </p:cNvSpPr>
          <p:nvPr>
            <p:ph type="sldNum" sz="quarter" idx="4"/>
          </p:nvPr>
        </p:nvSpPr>
        <p:spPr>
          <a:xfrm>
            <a:off x="6553200" y="6245225"/>
            <a:ext cx="2133600" cy="476250"/>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112EF1E-EB4A-4F1D-B928-40395B25262E}"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8" y="4527448"/>
            <a:ext cx="6347715"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Date Placeholder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Date Placeholder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pPr fontAlgn="base"/>
            <a:r>
              <a:rPr lang="en-US" strike="noStrike" noProof="1" smtClean="0"/>
              <a:t>Click to edit Master title style</a:t>
            </a:r>
            <a:endParaRPr lang="en-US" strike="noStrike" noProof="1"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09599"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3866640" y="2737246"/>
            <a:ext cx="3090672" cy="330411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7" name="Date Placeholder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pPr fontAlgn="base"/>
            <a:r>
              <a:rPr lang="en-US" strike="noStrike" noProof="1" smtClean="0"/>
              <a:t>Click to edit Master title style</a:t>
            </a:r>
            <a:endParaRPr lang="en-US" strike="noStrike" noProof="1" dirty="0"/>
          </a:p>
        </p:txBody>
      </p:sp>
      <p:sp>
        <p:nvSpPr>
          <p:cNvPr id="3" name="Date Placeholder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pPr fontAlgn="base"/>
            <a:r>
              <a:rPr lang="en-US" strike="noStrike" noProof="1" smtClean="0"/>
              <a:t>Click to edit Master title style</a:t>
            </a:r>
            <a:endParaRPr lang="en-US" strike="noStrike" noProof="1" dirty="0"/>
          </a:p>
        </p:txBody>
      </p:sp>
      <p:sp>
        <p:nvSpPr>
          <p:cNvPr id="3" name="Content Placeholder 2"/>
          <p:cNvSpPr>
            <a:spLocks noGrp="1"/>
          </p:cNvSpPr>
          <p:nvPr>
            <p:ph idx="1"/>
          </p:nvPr>
        </p:nvSpPr>
        <p:spPr>
          <a:xfrm>
            <a:off x="3571275" y="514925"/>
            <a:ext cx="3386037" cy="5526437"/>
          </a:xfrm>
        </p:spPr>
        <p:txBody>
          <a:bodyPr>
            <a:normAutofit/>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pPr fontAlgn="base"/>
            <a:r>
              <a:rPr lang="en-US" strike="noStrike" noProof="1" smtClean="0"/>
              <a:t>Click to edit Master title style</a:t>
            </a:r>
            <a:endParaRPr lang="en-US" strike="noStrike" noProof="1" dirty="0"/>
          </a:p>
        </p:txBody>
      </p:sp>
      <p:sp>
        <p:nvSpPr>
          <p:cNvPr id="3" name="Picture Placeholder 2"/>
          <p:cNvSpPr>
            <a:spLocks noGrp="1" noChangeAspect="1"/>
          </p:cNvSpPr>
          <p:nvPr>
            <p:ph type="pic" idx="1"/>
          </p:nvPr>
        </p:nvSpPr>
        <p:spPr>
          <a:xfrm>
            <a:off x="609599" y="609600"/>
            <a:ext cx="6347714" cy="3845718"/>
          </a:xfrm>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en-US" sz="1600" b="0" i="0" u="none" strike="noStrike" kern="1200" cap="none" spc="0" normalizeH="0" baseline="0" noProof="0" smtClean="0">
                <a:ln>
                  <a:noFill/>
                </a:ln>
                <a:solidFill>
                  <a:srgbClr val="404040"/>
                </a:solidFill>
                <a:effectLst/>
                <a:uLnTx/>
                <a:uFillTx/>
                <a:latin typeface="+mn-lt"/>
                <a:ea typeface="+mn-ea"/>
                <a:cs typeface="+mn-cs"/>
              </a:rPr>
              <a:t>Click icon to add picture</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Date Placeholder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grpSp>
        <p:nvGrpSpPr>
          <p:cNvPr id="1026" name="Group 16"/>
          <p:cNvGrpSpPr/>
          <p:nvPr/>
        </p:nvGrpSpPr>
        <p:grpSpPr>
          <a:xfrm>
            <a:off x="-7937" y="-7937"/>
            <a:ext cx="9169400" cy="6873875"/>
            <a:chOff x="-8467" y="-8468"/>
            <a:chExt cx="9169805" cy="6874935"/>
          </a:xfrm>
        </p:grpSpPr>
        <p:sp>
          <p:nvSpPr>
            <p:cNvPr id="7" name="Freeform 6"/>
            <p:cNvSpPr/>
            <p:nvPr/>
          </p:nvSpPr>
          <p:spPr>
            <a:xfrm>
              <a:off x="-8467" y="4013290"/>
              <a:ext cx="45722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497" y="4175239"/>
              <a:ext cx="4022902"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1932" y="-529"/>
              <a:ext cx="121925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113" y="-529"/>
              <a:ext cx="2270225"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452" y="-8468"/>
              <a:ext cx="1947948"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689" y="3919613"/>
              <a:ext cx="2513124"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180" y="-8468"/>
              <a:ext cx="2143219"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6112" y="-8468"/>
              <a:ext cx="857288"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027" y="-8468"/>
              <a:ext cx="1066847"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59564" y="4894488"/>
              <a:ext cx="1095423"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37" name="Title Placeholder 1"/>
          <p:cNvSpPr>
            <a:spLocks noGrp="1"/>
          </p:cNvSpPr>
          <p:nvPr>
            <p:ph type="title"/>
          </p:nvPr>
        </p:nvSpPr>
        <p:spPr>
          <a:xfrm>
            <a:off x="609600" y="609600"/>
            <a:ext cx="6348413" cy="1320800"/>
          </a:xfrm>
          <a:prstGeom prst="rect">
            <a:avLst/>
          </a:prstGeom>
          <a:noFill/>
          <a:ln w="9525">
            <a:noFill/>
          </a:ln>
        </p:spPr>
        <p:txBody>
          <a:bodyPr anchor="t" anchorCtr="0"/>
          <a:p>
            <a:pPr lvl="0"/>
            <a:r>
              <a:rPr lang="en-US" altLang="zh-CN" dirty="0"/>
              <a:t>Click to edit Master title style</a:t>
            </a:r>
            <a:endParaRPr lang="en-US" altLang="zh-CN" dirty="0"/>
          </a:p>
        </p:txBody>
      </p:sp>
      <p:sp>
        <p:nvSpPr>
          <p:cNvPr id="1038" name="Text Placeholder 2"/>
          <p:cNvSpPr>
            <a:spLocks noGrp="1"/>
          </p:cNvSpPr>
          <p:nvPr>
            <p:ph type="body"/>
          </p:nvPr>
        </p:nvSpPr>
        <p:spPr>
          <a:xfrm>
            <a:off x="609600" y="2160588"/>
            <a:ext cx="6348413" cy="3881437"/>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 name="Date Placeholder 3"/>
          <p:cNvSpPr>
            <a:spLocks noGrp="1"/>
          </p:cNvSpPr>
          <p:nvPr>
            <p:ph type="dt" sz="half" idx="2"/>
          </p:nvPr>
        </p:nvSpPr>
        <p:spPr>
          <a:xfrm>
            <a:off x="5405438" y="6042025"/>
            <a:ext cx="684213" cy="365125"/>
          </a:xfrm>
          <a:prstGeom prst="rect">
            <a:avLst/>
          </a:prstGeom>
        </p:spPr>
        <p:txBody>
          <a:bodyPr vert="horz" lIns="91440" tIns="45720" rIns="91440" bIns="45720" rtlCol="0" anchor="ctr"/>
          <a:lstStyle>
            <a:lvl1pPr algn="r" eaLnBrk="1" hangingPunct="1">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609600" y="6042025"/>
            <a:ext cx="46228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4"/>
          </p:nvPr>
        </p:nvSpPr>
        <p:spPr>
          <a:xfrm>
            <a:off x="6445250" y="6042025"/>
            <a:ext cx="512763" cy="365125"/>
          </a:xfrm>
          <a:prstGeom prst="rect">
            <a:avLst/>
          </a:prstGeom>
        </p:spPr>
        <p:txBody>
          <a:bodyPr vert="horz" lIns="91440" tIns="45720" rIns="91440" bIns="45720" rtlCol="0" anchor="ctr"/>
          <a:lstStyle>
            <a:lvl1pPr algn="r" eaLnBrk="1" hangingPunct="1">
              <a:defRPr sz="900">
                <a:solidFill>
                  <a:schemeClr val="accent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6B79894-4D86-4C7E-8276-AE6FCC7EEA2D}" type="slidenum">
              <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rPr>
            </a:fld>
            <a:endParaRPr kumimoji="0" lang="en-US" sz="900" b="0" i="0" u="none" strike="noStrike" kern="1200" cap="none" spc="0" normalizeH="0" baseline="0" noProof="0">
              <a:ln>
                <a:noFill/>
              </a:ln>
              <a:solidFill>
                <a:schemeClr val="accent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603020202020204" pitchFamily="34" charset="0"/>
        </a:defRPr>
      </a:lvl2pPr>
      <a:lvl3pPr algn="l" defTabSz="457200" rtl="0" eaLnBrk="0" fontAlgn="base" hangingPunct="0">
        <a:spcBef>
          <a:spcPct val="0"/>
        </a:spcBef>
        <a:spcAft>
          <a:spcPct val="0"/>
        </a:spcAft>
        <a:defRPr sz="3600">
          <a:solidFill>
            <a:schemeClr val="accent1"/>
          </a:solidFill>
          <a:latin typeface="Trebuchet MS" panose="020B0603020202020204" pitchFamily="34" charset="0"/>
        </a:defRPr>
      </a:lvl3pPr>
      <a:lvl4pPr algn="l" defTabSz="457200" rtl="0" eaLnBrk="0" fontAlgn="base" hangingPunct="0">
        <a:spcBef>
          <a:spcPct val="0"/>
        </a:spcBef>
        <a:spcAft>
          <a:spcPct val="0"/>
        </a:spcAft>
        <a:defRPr sz="3600">
          <a:solidFill>
            <a:schemeClr val="accent1"/>
          </a:solidFill>
          <a:latin typeface="Trebuchet MS" panose="020B0603020202020204" pitchFamily="34" charset="0"/>
        </a:defRPr>
      </a:lvl4pPr>
      <a:lvl5pPr algn="l" defTabSz="457200" rtl="0" eaLnBrk="0" fontAlgn="base" hangingPunct="0">
        <a:spcBef>
          <a:spcPct val="0"/>
        </a:spcBef>
        <a:spcAft>
          <a:spcPct val="0"/>
        </a:spcAft>
        <a:defRPr sz="36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ctrTitle"/>
          </p:nvPr>
        </p:nvSpPr>
        <p:spPr>
          <a:xfrm>
            <a:off x="-609600" y="1676400"/>
            <a:ext cx="8153400" cy="1470025"/>
          </a:xfrm>
        </p:spPr>
        <p:txBody>
          <a:bodyPr vert="horz" wrap="square" lIns="91440" tIns="45720" rIns="91440" bIns="45720" anchor="ctr" anchorCtr="0"/>
          <a:p>
            <a:pPr defTabSz="457200" eaLnBrk="1" hangingPunct="1">
              <a:buClrTx/>
              <a:buSzTx/>
              <a:buFontTx/>
            </a:pPr>
            <a:r>
              <a:rPr lang="en-US" altLang="ja-JP" sz="2800" b="1" kern="1200" dirty="0">
                <a:latin typeface="+mj-lt"/>
                <a:ea typeface="MS Mincho" pitchFamily="49" charset="-128"/>
                <a:cs typeface="+mj-cs"/>
              </a:rPr>
              <a:t>Computer Architecture</a:t>
            </a:r>
            <a:br>
              <a:rPr lang="en-US" altLang="ja-JP" sz="2800" b="1" kern="1200" dirty="0">
                <a:latin typeface="+mj-lt"/>
                <a:ea typeface="MS Mincho" pitchFamily="49" charset="-128"/>
                <a:cs typeface="+mj-cs"/>
              </a:rPr>
            </a:br>
            <a:r>
              <a:rPr lang="en-US" altLang="ja-JP" sz="2800" b="1" kern="1200" dirty="0">
                <a:latin typeface="+mj-lt"/>
                <a:ea typeface="MS Mincho" pitchFamily="49" charset="-128"/>
                <a:cs typeface="+mj-cs"/>
              </a:rPr>
              <a:t>Basic Concepts and Evolution</a:t>
            </a:r>
            <a:br>
              <a:rPr lang="en-US" altLang="ja-JP" sz="2800" b="1" kern="1200" dirty="0">
                <a:latin typeface="+mj-lt"/>
                <a:ea typeface="MS Mincho" pitchFamily="49" charset="-128"/>
                <a:cs typeface="+mj-cs"/>
              </a:rPr>
            </a:br>
            <a:r>
              <a:rPr lang="en-US" altLang="ja-JP" sz="2800" b="1" kern="1200" dirty="0">
                <a:latin typeface="+mj-lt"/>
                <a:ea typeface="MS Mincho" pitchFamily="49" charset="-128"/>
                <a:cs typeface="+mj-cs"/>
              </a:rPr>
              <a:t>GCR Code:</a:t>
            </a:r>
            <a:r>
              <a:rPr lang="en-US" altLang="en-US" sz="2800" b="1" kern="1200" dirty="0">
                <a:latin typeface="+mj-lt"/>
                <a:ea typeface="MS Mincho" pitchFamily="49" charset="-128"/>
                <a:cs typeface="+mj-cs"/>
              </a:rPr>
              <a:t>2thnall</a:t>
            </a:r>
            <a:endParaRPr lang="en-US" altLang="en-US" sz="2800" b="1" kern="1200" dirty="0">
              <a:latin typeface="+mj-lt"/>
              <a:ea typeface="MS Mincho" pitchFamily="49" charset="-128"/>
              <a:cs typeface="+mj-cs"/>
            </a:endParaRPr>
          </a:p>
        </p:txBody>
      </p:sp>
      <p:sp>
        <p:nvSpPr>
          <p:cNvPr id="3" name="Rectangle 3"/>
          <p:cNvSpPr>
            <a:spLocks noGrp="1"/>
          </p:cNvSpPr>
          <p:nvPr>
            <p:ph type="subTitle" idx="1"/>
          </p:nvPr>
        </p:nvSpPr>
        <p:spPr>
          <a:xfrm>
            <a:off x="-80645" y="3736340"/>
            <a:ext cx="7848600" cy="1752600"/>
          </a:xfrm>
        </p:spPr>
        <p:txBody>
          <a:bodyPr vert="horz" wrap="square" lIns="91440" tIns="45720" rIns="91440" bIns="45720" anchor="t" anchorCtr="0"/>
          <a:p>
            <a:pPr defTabSz="457200" eaLnBrk="1" hangingPunct="1">
              <a:buSzPct val="80000"/>
            </a:pPr>
            <a:endParaRPr lang="en-US" altLang="ja-JP" kern="1200" dirty="0">
              <a:solidFill>
                <a:srgbClr val="7F7F7F"/>
              </a:solidFill>
              <a:latin typeface="+mn-lt"/>
              <a:ea typeface="メイリオ"/>
              <a:cs typeface="+mn-cs"/>
            </a:endParaRPr>
          </a:p>
          <a:p>
            <a:pPr defTabSz="457200" eaLnBrk="1" hangingPunct="1">
              <a:buSzPct val="80000"/>
            </a:pPr>
            <a:r>
              <a:rPr lang="en-US" altLang="ja-JP" sz="1600" kern="1200" dirty="0">
                <a:solidFill>
                  <a:srgbClr val="7F7F7F"/>
                </a:solidFill>
                <a:latin typeface="Arial Rounded MT Bold" panose="020F0704030504030204" pitchFamily="34" charset="0"/>
                <a:ea typeface="メイリオ"/>
                <a:cs typeface="+mn-cs"/>
              </a:rPr>
              <a:t>Dr. Nausheen  Shoaib </a:t>
            </a:r>
            <a:endParaRPr lang="en-US" altLang="ja-JP" sz="1600" kern="1200" dirty="0">
              <a:solidFill>
                <a:srgbClr val="7F7F7F"/>
              </a:solidFill>
              <a:latin typeface="Arial Rounded MT Bold" panose="020F0704030504030204" pitchFamily="34" charset="0"/>
              <a:ea typeface="メイリオ"/>
              <a:cs typeface="+mn-cs"/>
            </a:endParaRPr>
          </a:p>
          <a:p>
            <a:pPr defTabSz="457200">
              <a:buSzPct val="80000"/>
            </a:pPr>
            <a:r>
              <a:rPr lang="en-US" altLang="zh-CN" sz="1600" kern="1200" dirty="0">
                <a:solidFill>
                  <a:srgbClr val="7F7F7F"/>
                </a:solidFill>
                <a:latin typeface="Arial Rounded MT Bold" panose="020F0704030504030204" pitchFamily="34" charset="0"/>
                <a:ea typeface="+mn-ea"/>
                <a:cs typeface="+mn-cs"/>
              </a:rPr>
              <a:t>Book: Compute Organization and Architecture</a:t>
            </a:r>
            <a:endParaRPr lang="en-US" altLang="zh-CN" sz="1600" kern="1200" dirty="0">
              <a:solidFill>
                <a:srgbClr val="7F7F7F"/>
              </a:solidFill>
              <a:latin typeface="Arial Rounded MT Bold" panose="020F0704030504030204" pitchFamily="34" charset="0"/>
              <a:ea typeface="+mn-ea"/>
              <a:cs typeface="+mn-cs"/>
            </a:endParaRPr>
          </a:p>
          <a:p>
            <a:pPr defTabSz="457200">
              <a:buSzPct val="80000"/>
            </a:pPr>
            <a:r>
              <a:rPr lang="en-US" altLang="zh-CN" sz="1600" kern="1200" dirty="0">
                <a:solidFill>
                  <a:srgbClr val="7F7F7F"/>
                </a:solidFill>
                <a:latin typeface="Arial Rounded MT Bold" panose="020F0704030504030204" pitchFamily="34" charset="0"/>
                <a:ea typeface="+mn-ea"/>
                <a:cs typeface="+mn-cs"/>
              </a:rPr>
              <a:t>Computer Architecture</a:t>
            </a:r>
            <a:endParaRPr lang="en-US" altLang="zh-CN" sz="1600" b="1" kern="1200" dirty="0">
              <a:solidFill>
                <a:srgbClr val="7F7F7F"/>
              </a:solidFill>
              <a:latin typeface="+mn-lt"/>
              <a:ea typeface="+mn-ea"/>
              <a:cs typeface="+mn-cs"/>
            </a:endParaRPr>
          </a:p>
          <a:p>
            <a:pPr defTabSz="457200">
              <a:buSzPct val="80000"/>
            </a:pPr>
            <a:endParaRPr lang="en-US" altLang="zh-CN" sz="1600" kern="1200" dirty="0">
              <a:solidFill>
                <a:srgbClr val="7F7F7F"/>
              </a:solidFill>
              <a:latin typeface="Arial Rounded MT Bold" panose="020F0704030504030204" pitchFamily="34"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6348730" cy="663575"/>
          </a:xfrm>
        </p:spPr>
        <p:txBody>
          <a:bodyPr/>
          <a:p>
            <a:r>
              <a:rPr lang="en-US" sz="3000"/>
              <a:t>Multicore Computer Structure</a:t>
            </a:r>
            <a:endParaRPr lang="en-US" sz="3000"/>
          </a:p>
        </p:txBody>
      </p:sp>
      <p:sp>
        <p:nvSpPr>
          <p:cNvPr id="7" name="Content Placeholder 6"/>
          <p:cNvSpPr/>
          <p:nvPr>
            <p:ph idx="1"/>
          </p:nvPr>
        </p:nvSpPr>
        <p:spPr>
          <a:xfrm>
            <a:off x="229870" y="1068070"/>
            <a:ext cx="4398645" cy="3881120"/>
          </a:xfrm>
        </p:spPr>
        <p:txBody>
          <a:bodyPr/>
          <a:p>
            <a:pPr marL="0" indent="0" algn="just">
              <a:buNone/>
            </a:pPr>
            <a:r>
              <a:rPr lang="en-US" altLang="en-US"/>
              <a:t>Figure 1.2 shows a processor chip that contains eight cores and an L3 cache,occupies two distinct portions of the chip surface. All cores have access to the entire L3 cache via the control circuits.</a:t>
            </a:r>
            <a:endParaRPr lang="en-US" altLang="en-US"/>
          </a:p>
          <a:p>
            <a:pPr marL="0" indent="0" algn="just">
              <a:buNone/>
            </a:pPr>
            <a:r>
              <a:rPr lang="en-US" altLang="en-US"/>
              <a:t>The functional elements of a core are:</a:t>
            </a:r>
            <a:endParaRPr lang="en-US" altLang="en-US"/>
          </a:p>
          <a:p>
            <a:pPr marL="0" indent="0" algn="just">
              <a:buNone/>
            </a:pPr>
            <a:r>
              <a:rPr lang="en-US" altLang="en-US" b="1">
                <a:solidFill>
                  <a:srgbClr val="0070C0"/>
                </a:solidFill>
              </a:rPr>
              <a:t>Instruction logic:</a:t>
            </a:r>
            <a:r>
              <a:rPr lang="en-US" altLang="en-US"/>
              <a:t> This includes the tasks involved in fetching instructions, and decoding each instruction to determine the instruction operation and the memory locations of any operands.</a:t>
            </a:r>
            <a:endParaRPr lang="en-US" altLang="en-US"/>
          </a:p>
          <a:p>
            <a:pPr marL="0" indent="0" algn="just">
              <a:buNone/>
            </a:pPr>
            <a:r>
              <a:rPr lang="en-US" altLang="en-US" b="1">
                <a:solidFill>
                  <a:srgbClr val="0070C0"/>
                </a:solidFill>
              </a:rPr>
              <a:t>Arithmetic and logic unit (ALU):</a:t>
            </a:r>
            <a:r>
              <a:rPr lang="en-US" altLang="en-US"/>
              <a:t> Performs the operation specified by an instruction.</a:t>
            </a:r>
            <a:endParaRPr lang="en-US" altLang="en-US"/>
          </a:p>
          <a:p>
            <a:pPr marL="0" indent="0" algn="just">
              <a:buNone/>
            </a:pPr>
            <a:r>
              <a:rPr lang="en-US" altLang="en-US" b="1">
                <a:solidFill>
                  <a:srgbClr val="0070C0"/>
                </a:solidFill>
              </a:rPr>
              <a:t>Load/store logic:</a:t>
            </a:r>
            <a:r>
              <a:rPr lang="en-US" altLang="en-US"/>
              <a:t> Manages the transfer of data to and from main memory via cache.</a:t>
            </a:r>
            <a:endParaRPr lang="en-US" altLang="en-US"/>
          </a:p>
        </p:txBody>
      </p:sp>
      <p:pic>
        <p:nvPicPr>
          <p:cNvPr id="3" name="Picture 2"/>
          <p:cNvPicPr>
            <a:picLocks noChangeAspect="1"/>
          </p:cNvPicPr>
          <p:nvPr/>
        </p:nvPicPr>
        <p:blipFill>
          <a:blip r:embed="rId1"/>
          <a:stretch>
            <a:fillRect/>
          </a:stretch>
        </p:blipFill>
        <p:spPr>
          <a:xfrm>
            <a:off x="4527550" y="1166495"/>
            <a:ext cx="4588510" cy="5673725"/>
          </a:xfrm>
          <a:prstGeom prst="rect">
            <a:avLst/>
          </a:prstGeom>
        </p:spPr>
      </p:pic>
      <p:sp>
        <p:nvSpPr>
          <p:cNvPr id="4" name="Text Box 3"/>
          <p:cNvSpPr txBox="1"/>
          <p:nvPr/>
        </p:nvSpPr>
        <p:spPr>
          <a:xfrm>
            <a:off x="6889750" y="4954905"/>
            <a:ext cx="2131695" cy="1599565"/>
          </a:xfrm>
          <a:prstGeom prst="rect">
            <a:avLst/>
          </a:prstGeom>
          <a:noFill/>
        </p:spPr>
        <p:txBody>
          <a:bodyPr wrap="square" rtlCol="0" anchor="t">
            <a:spAutoFit/>
          </a:bodyPr>
          <a:p>
            <a:r>
              <a:rPr lang="en-US" altLang="en-US" b="1" i="1">
                <a:solidFill>
                  <a:srgbClr val="FF0000"/>
                </a:solidFill>
              </a:rPr>
              <a:t>L1 cache split between an instruction cache (I-cache) that is used for the transfer of instructions to and from main memory and an L1 data cache.</a:t>
            </a:r>
            <a:endParaRPr lang="en-US" altLang="en-US" b="1" i="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Example of Multicore Computer Structure</a:t>
            </a:r>
            <a:endParaRPr lang="en-US" sz="3000"/>
          </a:p>
        </p:txBody>
      </p:sp>
      <p:sp>
        <p:nvSpPr>
          <p:cNvPr id="7" name="Content Placeholder 6"/>
          <p:cNvSpPr/>
          <p:nvPr>
            <p:ph idx="1"/>
          </p:nvPr>
        </p:nvSpPr>
        <p:spPr>
          <a:xfrm>
            <a:off x="372745" y="4864100"/>
            <a:ext cx="7995920" cy="2903220"/>
          </a:xfrm>
        </p:spPr>
        <p:txBody>
          <a:bodyPr/>
          <a:p>
            <a:pPr marL="0" indent="0" algn="just">
              <a:buNone/>
            </a:pPr>
            <a:r>
              <a:rPr lang="en-US" altLang="en-US" b="1">
                <a:solidFill>
                  <a:srgbClr val="FF0000"/>
                </a:solidFill>
              </a:rPr>
              <a:t>PCI-Express slots </a:t>
            </a:r>
            <a:r>
              <a:rPr lang="en-US" altLang="en-US"/>
              <a:t>for a high-end display adapter and for additional peripherals.</a:t>
            </a:r>
            <a:r>
              <a:rPr lang="en-US" altLang="en-US" b="1">
                <a:solidFill>
                  <a:srgbClr val="FF0000"/>
                </a:solidFill>
              </a:rPr>
              <a:t>Ethernet controller and Ethernet ports</a:t>
            </a:r>
            <a:r>
              <a:rPr lang="en-US" altLang="en-US"/>
              <a:t> for network connections. </a:t>
            </a:r>
            <a:r>
              <a:rPr lang="en-US" altLang="en-US" b="1">
                <a:solidFill>
                  <a:srgbClr val="FF0000"/>
                </a:solidFill>
              </a:rPr>
              <a:t>USB sockets</a:t>
            </a:r>
            <a:r>
              <a:rPr lang="en-US" altLang="en-US"/>
              <a:t> for peripheral devices. Serial ATA (SATA) sockets for connection to disk memory.</a:t>
            </a:r>
            <a:r>
              <a:rPr lang="en-US" altLang="en-US" b="1">
                <a:solidFill>
                  <a:srgbClr val="FF0000"/>
                </a:solidFill>
              </a:rPr>
              <a:t>Interfaces for DDR (double data rate)</a:t>
            </a:r>
            <a:r>
              <a:rPr lang="en-US" altLang="en-US"/>
              <a:t> main memory chips. </a:t>
            </a:r>
            <a:r>
              <a:rPr lang="en-US" altLang="en-US" b="1">
                <a:solidFill>
                  <a:srgbClr val="FF0000"/>
                </a:solidFill>
              </a:rPr>
              <a:t>Intel 3420 chipset</a:t>
            </a:r>
            <a:r>
              <a:rPr lang="en-US" altLang="en-US"/>
              <a:t> is an I/O controller for direct memory access operations between peripheral devices and main memory</a:t>
            </a:r>
            <a:endParaRPr lang="en-US" altLang="en-US"/>
          </a:p>
        </p:txBody>
      </p:sp>
      <p:pic>
        <p:nvPicPr>
          <p:cNvPr id="4" name="Picture 3"/>
          <p:cNvPicPr>
            <a:picLocks noChangeAspect="1"/>
          </p:cNvPicPr>
          <p:nvPr/>
        </p:nvPicPr>
        <p:blipFill>
          <a:blip r:embed="rId1"/>
          <a:stretch>
            <a:fillRect/>
          </a:stretch>
        </p:blipFill>
        <p:spPr>
          <a:xfrm>
            <a:off x="499110" y="1141730"/>
            <a:ext cx="7727315" cy="36671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Example of Multicore Computer Structure</a:t>
            </a:r>
            <a:endParaRPr lang="en-US" sz="3000"/>
          </a:p>
        </p:txBody>
      </p:sp>
      <p:sp>
        <p:nvSpPr>
          <p:cNvPr id="7" name="Content Placeholder 6"/>
          <p:cNvSpPr/>
          <p:nvPr>
            <p:ph idx="1"/>
          </p:nvPr>
        </p:nvSpPr>
        <p:spPr>
          <a:xfrm>
            <a:off x="221615" y="1143000"/>
            <a:ext cx="4917440" cy="2903220"/>
          </a:xfrm>
        </p:spPr>
        <p:txBody>
          <a:bodyPr/>
          <a:p>
            <a:pPr marL="0" indent="0" algn="just">
              <a:buNone/>
            </a:pPr>
            <a:r>
              <a:rPr lang="en-US" altLang="en-US"/>
              <a:t>Figure 1.4 is a to-scale layout of the processor chip for the IBM z13 mainframe computer. This chip has 3.99 billion transistors. </a:t>
            </a:r>
            <a:endParaRPr lang="en-US" altLang="en-US"/>
          </a:p>
          <a:p>
            <a:pPr marL="0" indent="0" algn="just">
              <a:buNone/>
            </a:pPr>
            <a:r>
              <a:rPr lang="en-US" altLang="en-US"/>
              <a:t>Chip has eight cores, or processors.A substantial portion of the chip is devoted to the L3 cache, which is shared by all eight cores. The L3 control logic controls traffic between the L3 cache and the cores and between the L3 cache and the external environment.</a:t>
            </a:r>
            <a:endParaRPr lang="en-US" altLang="en-US"/>
          </a:p>
          <a:p>
            <a:pPr marL="0" indent="0" algn="just">
              <a:buNone/>
            </a:pPr>
            <a:r>
              <a:rPr lang="en-US" altLang="en-US" b="1">
                <a:solidFill>
                  <a:srgbClr val="0070C0"/>
                </a:solidFill>
              </a:rPr>
              <a:t>Storage control (SC):</a:t>
            </a:r>
            <a:r>
              <a:rPr lang="en-US" altLang="en-US"/>
              <a:t> logic between the cores and the L3 cache. </a:t>
            </a:r>
            <a:endParaRPr lang="en-US" altLang="en-US"/>
          </a:p>
          <a:p>
            <a:pPr marL="0" indent="0" algn="just">
              <a:buNone/>
            </a:pPr>
            <a:r>
              <a:rPr lang="en-US" altLang="en-US" b="1">
                <a:solidFill>
                  <a:srgbClr val="0070C0"/>
                </a:solidFill>
              </a:rPr>
              <a:t>Memory controller (MC) function:</a:t>
            </a:r>
            <a:r>
              <a:rPr lang="en-US" altLang="en-US"/>
              <a:t> controls access to memory external to the chip. The GX I/O bus controls the interface to the channel adapters accessing the I/O.</a:t>
            </a:r>
            <a:endParaRPr lang="en-US" altLang="en-US"/>
          </a:p>
        </p:txBody>
      </p:sp>
      <p:pic>
        <p:nvPicPr>
          <p:cNvPr id="3" name="Picture 2"/>
          <p:cNvPicPr>
            <a:picLocks noChangeAspect="1"/>
          </p:cNvPicPr>
          <p:nvPr/>
        </p:nvPicPr>
        <p:blipFill>
          <a:blip r:embed="rId1"/>
          <a:stretch>
            <a:fillRect/>
          </a:stretch>
        </p:blipFill>
        <p:spPr>
          <a:xfrm>
            <a:off x="5155565" y="1057275"/>
            <a:ext cx="4017010" cy="57499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1775" y="307340"/>
            <a:ext cx="7480935" cy="663575"/>
          </a:xfrm>
        </p:spPr>
        <p:txBody>
          <a:bodyPr/>
          <a:p>
            <a:r>
              <a:rPr lang="en-US" sz="3000"/>
              <a:t>Example of Multicore Computer Structure</a:t>
            </a:r>
            <a:endParaRPr lang="en-US" sz="3000"/>
          </a:p>
        </p:txBody>
      </p:sp>
      <p:sp>
        <p:nvSpPr>
          <p:cNvPr id="6" name="Content Placeholder 5"/>
          <p:cNvSpPr/>
          <p:nvPr>
            <p:ph idx="1"/>
          </p:nvPr>
        </p:nvSpPr>
        <p:spPr>
          <a:xfrm>
            <a:off x="153035" y="1068705"/>
            <a:ext cx="5269865" cy="3881120"/>
          </a:xfrm>
        </p:spPr>
        <p:txBody>
          <a:bodyPr/>
          <a:p>
            <a:pPr marL="0" indent="0" algn="just">
              <a:buNone/>
            </a:pPr>
            <a:r>
              <a:rPr lang="en-US" altLang="en-US"/>
              <a:t>Figure 1.5 shows z13 instruction set architecture, referred to as the z/Architecture.</a:t>
            </a:r>
            <a:endParaRPr lang="en-US" altLang="en-US"/>
          </a:p>
          <a:p>
            <a:pPr marL="0" indent="0" algn="just">
              <a:buNone/>
            </a:pPr>
            <a:r>
              <a:rPr lang="en-US" altLang="en-US" b="1">
                <a:solidFill>
                  <a:srgbClr val="0070C0"/>
                </a:solidFill>
              </a:rPr>
              <a:t>ISU (instruction sequence unit):</a:t>
            </a:r>
            <a:r>
              <a:rPr lang="en-US" altLang="en-US" b="1"/>
              <a:t> </a:t>
            </a:r>
            <a:r>
              <a:rPr lang="en-US" altLang="en-US"/>
              <a:t>Determines the sequence in which instructions are executed and referred to as a superscalar architecture. </a:t>
            </a:r>
            <a:endParaRPr lang="en-US" altLang="en-US"/>
          </a:p>
          <a:p>
            <a:pPr marL="0" indent="0" algn="just">
              <a:buNone/>
            </a:pPr>
            <a:r>
              <a:rPr lang="en-US" altLang="en-US"/>
              <a:t>It enables the out-of-order (OOO) pipeline. It tracks register names, OOO instruction dependency, and handling of instruction resource dispatch.</a:t>
            </a:r>
            <a:endParaRPr lang="en-US" altLang="en-US"/>
          </a:p>
          <a:p>
            <a:pPr marL="0" indent="0" algn="just">
              <a:buNone/>
            </a:pPr>
            <a:r>
              <a:rPr lang="en-US" altLang="en-US" b="1">
                <a:solidFill>
                  <a:srgbClr val="0070C0"/>
                </a:solidFill>
              </a:rPr>
              <a:t>IFB (instruction fetch and branch) and ICM (instruction cache and merge):</a:t>
            </a:r>
            <a:r>
              <a:rPr lang="en-US" altLang="en-US"/>
              <a:t> These two subunits contain the 128-kB instruction cache, branch prediction logic, instruction fetching controls, and buffers. The relative size of these subunits is the result of the elaborate branch prediction design.</a:t>
            </a:r>
            <a:endParaRPr lang="en-US" altLang="en-US"/>
          </a:p>
        </p:txBody>
      </p:sp>
      <p:pic>
        <p:nvPicPr>
          <p:cNvPr id="8" name="Picture 7"/>
          <p:cNvPicPr>
            <a:picLocks noChangeAspect="1"/>
          </p:cNvPicPr>
          <p:nvPr/>
        </p:nvPicPr>
        <p:blipFill>
          <a:blip r:embed="rId1"/>
          <a:stretch>
            <a:fillRect/>
          </a:stretch>
        </p:blipFill>
        <p:spPr>
          <a:xfrm>
            <a:off x="5438140" y="841375"/>
            <a:ext cx="3658235" cy="5192395"/>
          </a:xfrm>
          <a:prstGeom prst="rect">
            <a:avLst/>
          </a:prstGeom>
        </p:spPr>
      </p:pic>
      <p:sp>
        <p:nvSpPr>
          <p:cNvPr id="3" name="Text Box 2"/>
          <p:cNvSpPr txBox="1"/>
          <p:nvPr/>
        </p:nvSpPr>
        <p:spPr>
          <a:xfrm>
            <a:off x="320040" y="5847080"/>
            <a:ext cx="8771890" cy="1076325"/>
          </a:xfrm>
          <a:prstGeom prst="rect">
            <a:avLst/>
          </a:prstGeom>
        </p:spPr>
        <p:txBody>
          <a:bodyPr wrap="square">
            <a:spAutoFit/>
          </a:bodyPr>
          <a:p>
            <a:pPr marL="0" indent="0" algn="just"/>
            <a:r>
              <a:rPr sz="1600" b="0" i="0">
                <a:solidFill>
                  <a:srgbClr val="FF0000"/>
                </a:solidFill>
                <a:latin typeface="Nunito"/>
                <a:ea typeface="Nunito"/>
              </a:rPr>
              <a:t>equip the processor with multiple processing units to handle several instructions in parallel in each processing stage.</a:t>
            </a:r>
            <a:r>
              <a:rPr lang="en-US" sz="1600" b="0" i="0">
                <a:solidFill>
                  <a:srgbClr val="FF0000"/>
                </a:solidFill>
                <a:latin typeface="Nunito"/>
                <a:ea typeface="Nunito"/>
              </a:rPr>
              <a:t> </a:t>
            </a:r>
            <a:r>
              <a:rPr sz="1600" b="0" i="0">
                <a:solidFill>
                  <a:srgbClr val="FF0000"/>
                </a:solidFill>
                <a:latin typeface="Nunito"/>
                <a:ea typeface="Nunito"/>
              </a:rPr>
              <a:t>several instructions start execution in the same clock cycle and the process is said to use multiple issue</a:t>
            </a:r>
            <a:r>
              <a:rPr lang="en-US" sz="1600" b="0" i="0">
                <a:solidFill>
                  <a:srgbClr val="FF0000"/>
                </a:solidFill>
                <a:latin typeface="Nunito"/>
                <a:ea typeface="Nunito"/>
              </a:rPr>
              <a:t>, </a:t>
            </a:r>
            <a:r>
              <a:rPr sz="1600" b="0" i="0">
                <a:solidFill>
                  <a:srgbClr val="FF0000"/>
                </a:solidFill>
                <a:latin typeface="Nunito"/>
                <a:ea typeface="Nunito"/>
              </a:rPr>
              <a:t> known as ‘Superscalar Processors’. </a:t>
            </a:r>
            <a:endParaRPr sz="1600" b="0" i="0">
              <a:solidFill>
                <a:srgbClr val="FF0000"/>
              </a:solidFill>
              <a:latin typeface="Nunito"/>
              <a:ea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Example of Multicore Computer Structure</a:t>
            </a:r>
            <a:endParaRPr lang="en-US" sz="3000"/>
          </a:p>
        </p:txBody>
      </p:sp>
      <p:sp>
        <p:nvSpPr>
          <p:cNvPr id="6" name="Content Placeholder 5"/>
          <p:cNvSpPr/>
          <p:nvPr>
            <p:ph idx="1"/>
          </p:nvPr>
        </p:nvSpPr>
        <p:spPr>
          <a:xfrm>
            <a:off x="228600" y="1295400"/>
            <a:ext cx="5269865" cy="3881120"/>
          </a:xfrm>
        </p:spPr>
        <p:txBody>
          <a:bodyPr/>
          <a:p>
            <a:pPr marL="0" indent="0" algn="just">
              <a:buNone/>
            </a:pPr>
            <a:r>
              <a:rPr lang="en-US" altLang="en-US" b="1">
                <a:solidFill>
                  <a:srgbClr val="0070C0"/>
                </a:solidFill>
              </a:rPr>
              <a:t>IDU (instruction decode unit):</a:t>
            </a:r>
            <a:r>
              <a:rPr lang="en-US" altLang="en-US"/>
              <a:t> IDU is fed from the IFU buffers, and is responsible for the parsing and decoding of all z/Architecture operation codes.</a:t>
            </a:r>
            <a:endParaRPr lang="en-US" altLang="en-US"/>
          </a:p>
          <a:p>
            <a:pPr marL="0" indent="0" algn="just">
              <a:buNone/>
            </a:pPr>
            <a:r>
              <a:rPr lang="en-US" altLang="en-US" b="1">
                <a:solidFill>
                  <a:srgbClr val="0070C0"/>
                </a:solidFill>
              </a:rPr>
              <a:t>LSU (load-store unit):</a:t>
            </a:r>
            <a:r>
              <a:rPr lang="en-US" altLang="en-US"/>
              <a:t> contains the 96-kB L1 data cache, and manages data traffic between the L2 data cache and the functional execution units. It is responsible for handling all types of operand accesses of all lengths, modes, and formats as defined in the z/Architecture.</a:t>
            </a:r>
            <a:endParaRPr lang="en-US" altLang="en-US"/>
          </a:p>
          <a:p>
            <a:pPr marL="0" indent="0" algn="just">
              <a:buNone/>
            </a:pPr>
            <a:r>
              <a:rPr lang="en-US" altLang="en-US" b="1">
                <a:solidFill>
                  <a:srgbClr val="0070C0"/>
                </a:solidFill>
              </a:rPr>
              <a:t>XU (translation unit): </a:t>
            </a:r>
            <a:r>
              <a:rPr lang="en-US" altLang="en-US"/>
              <a:t>This unit translates logical addresses from instructions into physical addresses in main memory. The XU also contains a translation lookaside buffer (TLB) used to speed up memory access.</a:t>
            </a:r>
            <a:endParaRPr lang="en-US" altLang="en-US"/>
          </a:p>
          <a:p>
            <a:pPr marL="0" indent="0" algn="just">
              <a:buNone/>
            </a:pPr>
            <a:r>
              <a:rPr lang="en-US" altLang="en-US" b="1" i="1">
                <a:solidFill>
                  <a:srgbClr val="FF0000"/>
                </a:solidFill>
              </a:rPr>
              <a:t>TLB is a memory cache that stores the recent translations of virtual memory to physical memory.</a:t>
            </a:r>
            <a:endParaRPr lang="en-US" altLang="en-US" b="1" i="1">
              <a:solidFill>
                <a:srgbClr val="FF0000"/>
              </a:solidFill>
            </a:endParaRPr>
          </a:p>
        </p:txBody>
      </p:sp>
      <p:pic>
        <p:nvPicPr>
          <p:cNvPr id="8" name="Picture 7"/>
          <p:cNvPicPr>
            <a:picLocks noChangeAspect="1"/>
          </p:cNvPicPr>
          <p:nvPr/>
        </p:nvPicPr>
        <p:blipFill>
          <a:blip r:embed="rId1"/>
          <a:stretch>
            <a:fillRect/>
          </a:stretch>
        </p:blipFill>
        <p:spPr>
          <a:xfrm>
            <a:off x="5641975" y="1219200"/>
            <a:ext cx="3454400" cy="51923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Example of Multicore Computer Structure</a:t>
            </a:r>
            <a:endParaRPr lang="en-US" sz="3000"/>
          </a:p>
        </p:txBody>
      </p:sp>
      <p:sp>
        <p:nvSpPr>
          <p:cNvPr id="6" name="Content Placeholder 5"/>
          <p:cNvSpPr/>
          <p:nvPr>
            <p:ph idx="1"/>
          </p:nvPr>
        </p:nvSpPr>
        <p:spPr>
          <a:xfrm>
            <a:off x="228600" y="1295400"/>
            <a:ext cx="5269865" cy="3881120"/>
          </a:xfrm>
        </p:spPr>
        <p:txBody>
          <a:bodyPr/>
          <a:p>
            <a:pPr marL="0" indent="0" algn="just">
              <a:buNone/>
            </a:pPr>
            <a:r>
              <a:rPr lang="en-US" altLang="en-US" b="1">
                <a:solidFill>
                  <a:srgbClr val="0070C0"/>
                </a:solidFill>
              </a:rPr>
              <a:t>PC (core pervasive unit): </a:t>
            </a:r>
            <a:r>
              <a:rPr lang="en-US" altLang="en-US">
                <a:solidFill>
                  <a:schemeClr val="tx1"/>
                </a:solidFill>
              </a:rPr>
              <a:t>Used for instrumentation and error collection.</a:t>
            </a:r>
            <a:endParaRPr lang="en-US" altLang="en-US">
              <a:solidFill>
                <a:schemeClr val="tx1"/>
              </a:solidFill>
            </a:endParaRPr>
          </a:p>
          <a:p>
            <a:pPr marL="0" indent="0" algn="just">
              <a:buNone/>
            </a:pPr>
            <a:r>
              <a:rPr lang="en-US" altLang="en-US" b="1">
                <a:solidFill>
                  <a:srgbClr val="0070C0"/>
                </a:solidFill>
              </a:rPr>
              <a:t>FXU (fixed-point unit):</a:t>
            </a:r>
            <a:r>
              <a:rPr lang="en-US" altLang="en-US">
                <a:solidFill>
                  <a:schemeClr val="tx1"/>
                </a:solidFill>
              </a:rPr>
              <a:t> executes fixed-point arithmetic operations.</a:t>
            </a:r>
            <a:endParaRPr lang="en-US" altLang="en-US">
              <a:solidFill>
                <a:schemeClr val="tx1"/>
              </a:solidFill>
            </a:endParaRPr>
          </a:p>
          <a:p>
            <a:pPr marL="0" indent="0" algn="just">
              <a:buNone/>
            </a:pPr>
            <a:r>
              <a:rPr lang="en-US" altLang="en-US" b="1">
                <a:solidFill>
                  <a:srgbClr val="0070C0"/>
                </a:solidFill>
              </a:rPr>
              <a:t>VFU (vector and floating-point units):</a:t>
            </a:r>
            <a:r>
              <a:rPr lang="en-US" altLang="en-US">
                <a:solidFill>
                  <a:schemeClr val="tx1"/>
                </a:solidFill>
              </a:rPr>
              <a:t> The binary floating-unit part handles all binary and hexadecimal floating-point operations, as well as fixed-point multiplication operations. </a:t>
            </a:r>
            <a:endParaRPr lang="en-US" altLang="en-US">
              <a:solidFill>
                <a:schemeClr val="tx1"/>
              </a:solidFill>
            </a:endParaRPr>
          </a:p>
          <a:p>
            <a:pPr marL="0" indent="0" algn="just">
              <a:buNone/>
            </a:pPr>
            <a:r>
              <a:rPr lang="en-US" altLang="en-US">
                <a:solidFill>
                  <a:schemeClr val="tx1"/>
                </a:solidFill>
              </a:rPr>
              <a:t>The decimal floating-unit part handles both fixed-point and floating-point operations on numbers that are stored as decimal digits. The vector execution part handles vector operations.</a:t>
            </a:r>
            <a:endParaRPr lang="en-US" altLang="en-US">
              <a:solidFill>
                <a:schemeClr val="tx1"/>
              </a:solidFill>
            </a:endParaRPr>
          </a:p>
          <a:p>
            <a:pPr marL="0" indent="0" algn="just">
              <a:buNone/>
            </a:pPr>
            <a:r>
              <a:rPr lang="en-US" altLang="en-US" b="1">
                <a:solidFill>
                  <a:srgbClr val="0070C0"/>
                </a:solidFill>
              </a:rPr>
              <a:t>RU (recovery unit):</a:t>
            </a:r>
            <a:r>
              <a:rPr lang="en-US" altLang="en-US">
                <a:solidFill>
                  <a:schemeClr val="tx1"/>
                </a:solidFill>
              </a:rPr>
              <a:t> keeps a copy of the complete state of the system that includes all registers, collects hardware fault signals, and manages the hardware recovery actions.</a:t>
            </a:r>
            <a:endParaRPr lang="en-US" altLang="en-US">
              <a:solidFill>
                <a:schemeClr val="tx1"/>
              </a:solidFill>
            </a:endParaRPr>
          </a:p>
          <a:p>
            <a:pPr marL="0" indent="0" algn="just">
              <a:buNone/>
            </a:pPr>
            <a:endParaRPr lang="en-US" altLang="en-US">
              <a:solidFill>
                <a:schemeClr val="tx1"/>
              </a:solidFill>
            </a:endParaRPr>
          </a:p>
        </p:txBody>
      </p:sp>
      <p:pic>
        <p:nvPicPr>
          <p:cNvPr id="8" name="Picture 7"/>
          <p:cNvPicPr>
            <a:picLocks noChangeAspect="1"/>
          </p:cNvPicPr>
          <p:nvPr/>
        </p:nvPicPr>
        <p:blipFill>
          <a:blip r:embed="rId1"/>
          <a:stretch>
            <a:fillRect/>
          </a:stretch>
        </p:blipFill>
        <p:spPr>
          <a:xfrm>
            <a:off x="5641975" y="1219200"/>
            <a:ext cx="3454400" cy="51923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Example of Multicore Computer Structure</a:t>
            </a:r>
            <a:endParaRPr lang="en-US" sz="3000"/>
          </a:p>
        </p:txBody>
      </p:sp>
      <p:sp>
        <p:nvSpPr>
          <p:cNvPr id="6" name="Content Placeholder 5"/>
          <p:cNvSpPr/>
          <p:nvPr>
            <p:ph idx="1"/>
          </p:nvPr>
        </p:nvSpPr>
        <p:spPr>
          <a:xfrm>
            <a:off x="228600" y="1295400"/>
            <a:ext cx="5269865" cy="3881120"/>
          </a:xfrm>
        </p:spPr>
        <p:txBody>
          <a:bodyPr/>
          <a:p>
            <a:pPr marL="0" indent="0" algn="just">
              <a:buNone/>
            </a:pPr>
            <a:r>
              <a:rPr lang="en-US" altLang="en-US" b="1">
                <a:solidFill>
                  <a:srgbClr val="0070C0"/>
                </a:solidFill>
                <a:sym typeface="+mn-ea"/>
              </a:rPr>
              <a:t>COP (dedicated co-processor):</a:t>
            </a:r>
            <a:r>
              <a:rPr lang="en-US" altLang="en-US">
                <a:solidFill>
                  <a:schemeClr val="tx1"/>
                </a:solidFill>
                <a:sym typeface="+mn-ea"/>
              </a:rPr>
              <a:t> responsible for data compression and encryption functions for each core.</a:t>
            </a:r>
            <a:endParaRPr lang="en-US" altLang="en-US">
              <a:solidFill>
                <a:schemeClr val="tx1"/>
              </a:solidFill>
            </a:endParaRPr>
          </a:p>
          <a:p>
            <a:pPr marL="0" indent="0" algn="just">
              <a:buNone/>
            </a:pPr>
            <a:r>
              <a:rPr lang="en-US" altLang="en-US" b="1">
                <a:solidFill>
                  <a:srgbClr val="0070C0"/>
                </a:solidFill>
                <a:sym typeface="+mn-ea"/>
              </a:rPr>
              <a:t>L2D:</a:t>
            </a:r>
            <a:r>
              <a:rPr lang="en-US" altLang="en-US">
                <a:solidFill>
                  <a:schemeClr val="tx1"/>
                </a:solidFill>
                <a:sym typeface="+mn-ea"/>
              </a:rPr>
              <a:t> A 2-MB L2 data cache for all memory traffic other than instructions.</a:t>
            </a:r>
            <a:endParaRPr lang="en-US" altLang="en-US">
              <a:solidFill>
                <a:schemeClr val="tx1"/>
              </a:solidFill>
            </a:endParaRPr>
          </a:p>
          <a:p>
            <a:pPr marL="0" indent="0" algn="just">
              <a:buNone/>
            </a:pPr>
            <a:r>
              <a:rPr lang="en-US" altLang="en-US" b="1">
                <a:solidFill>
                  <a:srgbClr val="0070C0"/>
                </a:solidFill>
                <a:sym typeface="+mn-ea"/>
              </a:rPr>
              <a:t>L2I:</a:t>
            </a:r>
            <a:r>
              <a:rPr lang="en-US" altLang="en-US">
                <a:solidFill>
                  <a:schemeClr val="tx1"/>
                </a:solidFill>
                <a:sym typeface="+mn-ea"/>
              </a:rPr>
              <a:t> A 2-MB L2 instruction cache.</a:t>
            </a:r>
            <a:endParaRPr lang="en-US" altLang="en-US">
              <a:solidFill>
                <a:schemeClr val="tx1"/>
              </a:solidFill>
            </a:endParaRPr>
          </a:p>
          <a:p>
            <a:pPr marL="0" indent="0" algn="just">
              <a:buNone/>
            </a:pPr>
            <a:endParaRPr lang="en-US" altLang="en-US">
              <a:solidFill>
                <a:schemeClr val="tx1"/>
              </a:solidFill>
            </a:endParaRPr>
          </a:p>
        </p:txBody>
      </p:sp>
      <p:pic>
        <p:nvPicPr>
          <p:cNvPr id="8" name="Picture 7"/>
          <p:cNvPicPr>
            <a:picLocks noChangeAspect="1"/>
          </p:cNvPicPr>
          <p:nvPr/>
        </p:nvPicPr>
        <p:blipFill>
          <a:blip r:embed="rId1"/>
          <a:stretch>
            <a:fillRect/>
          </a:stretch>
        </p:blipFill>
        <p:spPr>
          <a:xfrm>
            <a:off x="5641975" y="1219200"/>
            <a:ext cx="3454400" cy="51923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228600" y="1295400"/>
            <a:ext cx="3267075" cy="3881120"/>
          </a:xfrm>
        </p:spPr>
        <p:txBody>
          <a:bodyPr/>
          <a:p>
            <a:pPr marL="0" indent="0" algn="just">
              <a:buNone/>
            </a:pPr>
            <a:r>
              <a:rPr lang="en-US" altLang="en-US">
                <a:solidFill>
                  <a:schemeClr val="tx1"/>
                </a:solidFill>
              </a:rPr>
              <a:t>The first generation of computers used vacuum tubes for digital logic elements and memory.</a:t>
            </a:r>
            <a:endParaRPr lang="en-US" altLang="en-US">
              <a:solidFill>
                <a:schemeClr val="tx1"/>
              </a:solidFill>
            </a:endParaRPr>
          </a:p>
          <a:p>
            <a:pPr marL="0" indent="0" algn="just">
              <a:buNone/>
            </a:pPr>
            <a:endParaRPr lang="en-US" altLang="en-US">
              <a:solidFill>
                <a:schemeClr val="tx1"/>
              </a:solidFill>
            </a:endParaRPr>
          </a:p>
          <a:p>
            <a:pPr marL="0" indent="0" algn="just">
              <a:buNone/>
            </a:pPr>
            <a:r>
              <a:rPr lang="en-US" altLang="en-US">
                <a:solidFill>
                  <a:schemeClr val="tx1"/>
                </a:solidFill>
              </a:rPr>
              <a:t>The most famous first-generation computer, known as  IAS computer.</a:t>
            </a:r>
            <a:endParaRPr lang="en-US" altLang="en-US">
              <a:solidFill>
                <a:schemeClr val="tx1"/>
              </a:solidFill>
            </a:endParaRPr>
          </a:p>
          <a:p>
            <a:pPr marL="0" indent="0" algn="just">
              <a:buNone/>
            </a:pPr>
            <a:r>
              <a:rPr lang="en-US" altLang="en-US">
                <a:solidFill>
                  <a:schemeClr val="tx1"/>
                </a:solidFill>
              </a:rPr>
              <a:t>A fundamental design approach first implemented in the IAS computer is known as the stored program concept.</a:t>
            </a:r>
            <a:endParaRPr lang="en-US" altLang="en-US">
              <a:solidFill>
                <a:schemeClr val="tx1"/>
              </a:solidFill>
            </a:endParaRPr>
          </a:p>
          <a:p>
            <a:pPr marL="0" indent="0" algn="just">
              <a:buNone/>
            </a:pPr>
            <a:r>
              <a:rPr lang="en-US" altLang="en-US">
                <a:solidFill>
                  <a:schemeClr val="tx1"/>
                </a:solidFill>
              </a:rPr>
              <a:t>This structure was outlined in von Neumann’s, which is worth quoting in parts.</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3523615" y="1178560"/>
            <a:ext cx="5656580" cy="56400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228600" y="1068705"/>
            <a:ext cx="3843655" cy="3881120"/>
          </a:xfrm>
        </p:spPr>
        <p:txBody>
          <a:bodyPr/>
          <a:p>
            <a:pPr marL="0" indent="0" algn="just">
              <a:buNone/>
            </a:pPr>
            <a:r>
              <a:rPr lang="en-US" altLang="en-US" b="1">
                <a:solidFill>
                  <a:srgbClr val="0070C0"/>
                </a:solidFill>
              </a:rPr>
              <a:t>First part CA:</a:t>
            </a:r>
            <a:r>
              <a:rPr lang="en-US" altLang="en-US">
                <a:solidFill>
                  <a:schemeClr val="tx1"/>
                </a:solidFill>
              </a:rPr>
              <a:t>  perform the elementary operations of arithmetic most frequently. These are addition, subtraction, multiplication, and division. </a:t>
            </a:r>
            <a:endParaRPr lang="en-US" altLang="en-US">
              <a:solidFill>
                <a:schemeClr val="tx1"/>
              </a:solidFill>
            </a:endParaRPr>
          </a:p>
          <a:p>
            <a:pPr marL="0" indent="0" algn="just">
              <a:buNone/>
            </a:pPr>
            <a:r>
              <a:rPr lang="en-US" altLang="en-US" b="1">
                <a:solidFill>
                  <a:srgbClr val="0070C0"/>
                </a:solidFill>
              </a:rPr>
              <a:t>Second part CC:</a:t>
            </a:r>
            <a:r>
              <a:rPr lang="en-US" altLang="en-US">
                <a:solidFill>
                  <a:schemeClr val="tx1"/>
                </a:solidFill>
              </a:rPr>
              <a:t>The logical control of the device, that is, the proper sequencing of its operations, can be most efficiently carried out by a central control.</a:t>
            </a:r>
            <a:endParaRPr lang="en-US" altLang="en-US">
              <a:solidFill>
                <a:schemeClr val="tx1"/>
              </a:solidFill>
            </a:endParaRPr>
          </a:p>
          <a:p>
            <a:pPr marL="0" indent="0" algn="just">
              <a:buNone/>
            </a:pPr>
            <a:r>
              <a:rPr lang="en-US" altLang="en-US" b="1">
                <a:solidFill>
                  <a:srgbClr val="0070C0"/>
                </a:solidFill>
              </a:rPr>
              <a:t>Third part M:</a:t>
            </a:r>
            <a:r>
              <a:rPr lang="en-US" altLang="en-US">
                <a:solidFill>
                  <a:schemeClr val="tx1"/>
                </a:solidFill>
              </a:rPr>
              <a:t>carry out long and complicated sequences of operations (specifically of calculations) must have a considerable memory.</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4144010" y="1178560"/>
            <a:ext cx="5036185" cy="5640070"/>
          </a:xfrm>
          <a:prstGeom prst="rect">
            <a:avLst/>
          </a:prstGeom>
        </p:spPr>
      </p:pic>
      <p:sp>
        <p:nvSpPr>
          <p:cNvPr id="4" name="Text Box 3"/>
          <p:cNvSpPr txBox="1"/>
          <p:nvPr/>
        </p:nvSpPr>
        <p:spPr>
          <a:xfrm>
            <a:off x="228600" y="5541010"/>
            <a:ext cx="3945255" cy="1168400"/>
          </a:xfrm>
          <a:prstGeom prst="rect">
            <a:avLst/>
          </a:prstGeom>
          <a:noFill/>
        </p:spPr>
        <p:txBody>
          <a:bodyPr wrap="square" rtlCol="0" anchor="t">
            <a:spAutoFit/>
          </a:bodyPr>
          <a:p>
            <a:pPr algn="just"/>
            <a:r>
              <a:rPr lang="en-US" altLang="en-US" b="1" i="1">
                <a:solidFill>
                  <a:srgbClr val="FF0000"/>
                </a:solidFill>
              </a:rPr>
              <a:t>Parts CA, CC (together C), and M are  input and output of device. Ability to maintain input and output with some medium called the outside recording medium of the device: R</a:t>
            </a:r>
            <a:endParaRPr lang="en-US" altLang="en-US" b="1" i="1">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228600" y="1295400"/>
            <a:ext cx="3267075" cy="3881120"/>
          </a:xfrm>
        </p:spPr>
        <p:txBody>
          <a:bodyPr/>
          <a:p>
            <a:pPr marL="0" indent="0" algn="just">
              <a:buNone/>
            </a:pPr>
            <a:r>
              <a:rPr lang="en-US" altLang="en-US" b="1">
                <a:solidFill>
                  <a:srgbClr val="0070C0"/>
                </a:solidFill>
              </a:rPr>
              <a:t>Fourth Part I:</a:t>
            </a:r>
            <a:r>
              <a:rPr lang="en-US" altLang="en-US">
                <a:solidFill>
                  <a:schemeClr val="tx1"/>
                </a:solidFill>
              </a:rPr>
              <a:t>The device must transfer information from R into its specific parts C and through I.</a:t>
            </a:r>
            <a:endParaRPr lang="en-US" altLang="en-US">
              <a:solidFill>
                <a:schemeClr val="tx1"/>
              </a:solidFill>
            </a:endParaRPr>
          </a:p>
          <a:p>
            <a:pPr marL="0" indent="0" algn="just">
              <a:buNone/>
            </a:pPr>
            <a:r>
              <a:rPr lang="en-US" altLang="en-US" b="1">
                <a:solidFill>
                  <a:srgbClr val="0070C0"/>
                </a:solidFill>
              </a:rPr>
              <a:t>Fifth Part O:</a:t>
            </a:r>
            <a:r>
              <a:rPr lang="en-US" altLang="en-US">
                <a:solidFill>
                  <a:schemeClr val="tx1"/>
                </a:solidFill>
              </a:rPr>
              <a:t>make all transfers from M (by O) into R, and never directly from C.</a:t>
            </a:r>
            <a:endParaRPr lang="en-US" altLang="en-US">
              <a:solidFill>
                <a:schemeClr val="tx1"/>
              </a:solidFill>
            </a:endParaRPr>
          </a:p>
          <a:p>
            <a:pPr marL="0" indent="0" algn="just">
              <a:buNone/>
            </a:pPr>
            <a:r>
              <a:rPr lang="en-US" altLang="en-US">
                <a:solidFill>
                  <a:schemeClr val="tx1"/>
                </a:solidFill>
              </a:rPr>
              <a:t>With rare exceptions, all of today’s computers have this same general structure and function and are thus referred to as </a:t>
            </a:r>
            <a:r>
              <a:rPr lang="en-US" altLang="en-US" b="1" i="1">
                <a:solidFill>
                  <a:schemeClr val="tx1"/>
                </a:solidFill>
              </a:rPr>
              <a:t>von Neumann machines.</a:t>
            </a:r>
            <a:endParaRPr lang="en-US" altLang="en-US" b="1" i="1">
              <a:solidFill>
                <a:schemeClr val="tx1"/>
              </a:solidFill>
            </a:endParaRPr>
          </a:p>
        </p:txBody>
      </p:sp>
      <p:pic>
        <p:nvPicPr>
          <p:cNvPr id="3" name="Picture 2"/>
          <p:cNvPicPr>
            <a:picLocks noChangeAspect="1"/>
          </p:cNvPicPr>
          <p:nvPr/>
        </p:nvPicPr>
        <p:blipFill>
          <a:blip r:embed="rId1"/>
          <a:stretch>
            <a:fillRect/>
          </a:stretch>
        </p:blipFill>
        <p:spPr>
          <a:xfrm>
            <a:off x="3523615" y="1178560"/>
            <a:ext cx="5656580" cy="56400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63575"/>
          </a:xfrm>
        </p:spPr>
        <p:txBody>
          <a:bodyPr/>
          <a:p>
            <a:r>
              <a:rPr lang="en-US" sz="3000"/>
              <a:t>Introduction</a:t>
            </a:r>
            <a:endParaRPr lang="en-US" sz="3000"/>
          </a:p>
        </p:txBody>
      </p:sp>
      <p:sp>
        <p:nvSpPr>
          <p:cNvPr id="3" name="Content Placeholder 2"/>
          <p:cNvSpPr>
            <a:spLocks noGrp="1"/>
          </p:cNvSpPr>
          <p:nvPr>
            <p:ph idx="1"/>
          </p:nvPr>
        </p:nvSpPr>
        <p:spPr>
          <a:xfrm>
            <a:off x="458470" y="1254125"/>
            <a:ext cx="7188835" cy="3881120"/>
          </a:xfrm>
        </p:spPr>
        <p:txBody>
          <a:bodyPr/>
          <a:p>
            <a:pPr marL="0" indent="0" algn="just">
              <a:buNone/>
            </a:pPr>
            <a:r>
              <a:rPr lang="en-US" altLang="en-US" b="1">
                <a:solidFill>
                  <a:srgbClr val="FF0000"/>
                </a:solidFill>
              </a:rPr>
              <a:t>Computer architecture:</a:t>
            </a:r>
            <a:r>
              <a:rPr lang="en-US" altLang="en-US"/>
              <a:t> refers to those attributes of a system visible to a programmer or, those attributes that have a direct impact on the logical execution of a program. </a:t>
            </a:r>
            <a:endParaRPr lang="en-US" altLang="en-US"/>
          </a:p>
          <a:p>
            <a:pPr marL="0" indent="0" algn="just">
              <a:buNone/>
            </a:pPr>
            <a:r>
              <a:rPr lang="en-US" altLang="en-US" b="1">
                <a:solidFill>
                  <a:srgbClr val="FF0000"/>
                </a:solidFill>
              </a:rPr>
              <a:t>Intruction Set Architecture:</a:t>
            </a:r>
            <a:r>
              <a:rPr lang="en-US" altLang="en-US"/>
              <a:t> defines instruction formats, instruction opcodes, registers, instruction and data memory; the effect of executed instructions on the registers and memory; and an algorithm for controlling instruction execution. </a:t>
            </a:r>
            <a:endParaRPr lang="en-US" altLang="en-US"/>
          </a:p>
          <a:p>
            <a:pPr marL="0" indent="0" algn="just">
              <a:buNone/>
            </a:pPr>
            <a:r>
              <a:rPr lang="en-US" altLang="en-US">
                <a:sym typeface="+mn-ea"/>
              </a:rPr>
              <a:t>Examples of architectural attributes include the instruction set, the number of bits used to represent various data types (e.g., numbers, characters), I/O mechanisms, and techniques for addressing memory.</a:t>
            </a:r>
            <a:endParaRPr lang="en-US" altLang="en-US" b="1">
              <a:solidFill>
                <a:srgbClr val="FF0000"/>
              </a:solidFill>
            </a:endParaRPr>
          </a:p>
          <a:p>
            <a:pPr marL="0" indent="0" algn="just">
              <a:buNone/>
            </a:pPr>
            <a:r>
              <a:rPr lang="en-US" altLang="en-US" b="1">
                <a:solidFill>
                  <a:srgbClr val="FF0000"/>
                </a:solidFill>
              </a:rPr>
              <a:t>Computer organization:</a:t>
            </a:r>
            <a:r>
              <a:rPr lang="en-US" altLang="en-US"/>
              <a:t> refers to the operational units and their interconnections that realize the architectural specifications.</a:t>
            </a:r>
            <a:endParaRPr lang="en-US" altLang="en-US"/>
          </a:p>
          <a:p>
            <a:pPr marL="0" indent="0" algn="just">
              <a:buNone/>
            </a:pPr>
            <a:r>
              <a:rPr lang="en-US" altLang="en-US"/>
              <a:t>Organizational attributes include those hardware details transparent to the programmer, such as control signals; interfaces between the computer and peripherals; and the memory  technology used.</a:t>
            </a: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228600" y="1295400"/>
            <a:ext cx="4286250" cy="3881120"/>
          </a:xfrm>
        </p:spPr>
        <p:txBody>
          <a:bodyPr/>
          <a:p>
            <a:pPr marL="0" indent="0" algn="just">
              <a:buNone/>
            </a:pPr>
            <a:r>
              <a:rPr lang="en-US" altLang="en-US" b="1">
                <a:solidFill>
                  <a:srgbClr val="0070C0"/>
                </a:solidFill>
              </a:rPr>
              <a:t>Memory buffer register (MBR):</a:t>
            </a:r>
            <a:r>
              <a:rPr lang="en-US" altLang="en-US">
                <a:solidFill>
                  <a:schemeClr val="tx1"/>
                </a:solidFill>
              </a:rPr>
              <a:t> Contains a word to be stored in memory or sent to I/O unit, or receive a word from memory or from I/O unit.</a:t>
            </a:r>
            <a:endParaRPr lang="en-US" altLang="en-US">
              <a:solidFill>
                <a:schemeClr val="tx1"/>
              </a:solidFill>
            </a:endParaRPr>
          </a:p>
          <a:p>
            <a:pPr marL="0" indent="0" algn="just">
              <a:buNone/>
            </a:pPr>
            <a:r>
              <a:rPr lang="en-US" altLang="en-US" b="1">
                <a:solidFill>
                  <a:srgbClr val="0070C0"/>
                </a:solidFill>
              </a:rPr>
              <a:t>Memory address register (MAR): </a:t>
            </a:r>
            <a:r>
              <a:rPr lang="en-US" altLang="en-US">
                <a:solidFill>
                  <a:schemeClr val="tx1"/>
                </a:solidFill>
              </a:rPr>
              <a:t>Specifies the address in memory of the word to be written from or read into the MBR.</a:t>
            </a:r>
            <a:endParaRPr lang="en-US" altLang="en-US">
              <a:solidFill>
                <a:schemeClr val="tx1"/>
              </a:solidFill>
            </a:endParaRPr>
          </a:p>
          <a:p>
            <a:pPr marL="0" indent="0" algn="just">
              <a:buNone/>
            </a:pPr>
            <a:r>
              <a:rPr lang="en-US" altLang="en-US" b="1">
                <a:solidFill>
                  <a:srgbClr val="0070C0"/>
                </a:solidFill>
              </a:rPr>
              <a:t>Instruction register (IR): </a:t>
            </a:r>
            <a:r>
              <a:rPr lang="en-US" altLang="en-US">
                <a:solidFill>
                  <a:schemeClr val="tx1"/>
                </a:solidFill>
              </a:rPr>
              <a:t>Contains the 8-bit opcode instruction being executed.</a:t>
            </a:r>
            <a:endParaRPr lang="en-US" altLang="en-US">
              <a:solidFill>
                <a:schemeClr val="tx1"/>
              </a:solidFill>
            </a:endParaRPr>
          </a:p>
          <a:p>
            <a:pPr marL="0" indent="0" algn="just">
              <a:buNone/>
            </a:pPr>
            <a:r>
              <a:rPr lang="en-US" altLang="en-US" b="1">
                <a:solidFill>
                  <a:srgbClr val="0070C0"/>
                </a:solidFill>
              </a:rPr>
              <a:t>Instruction buffer register (IBR):</a:t>
            </a:r>
            <a:r>
              <a:rPr lang="en-US" altLang="en-US">
                <a:solidFill>
                  <a:schemeClr val="tx1"/>
                </a:solidFill>
              </a:rPr>
              <a:t> Employed to hold temporarily the right-hand instruction from a word in memory.</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4572635" y="1178560"/>
            <a:ext cx="4607560" cy="56400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228600" y="1295400"/>
            <a:ext cx="4286250" cy="3881120"/>
          </a:xfrm>
        </p:spPr>
        <p:txBody>
          <a:bodyPr/>
          <a:p>
            <a:pPr marL="0" indent="0" algn="just">
              <a:buNone/>
            </a:pPr>
            <a:r>
              <a:rPr lang="en-US" altLang="en-US" b="1">
                <a:solidFill>
                  <a:srgbClr val="0070C0"/>
                </a:solidFill>
              </a:rPr>
              <a:t>Program counter (PC):</a:t>
            </a:r>
            <a:r>
              <a:rPr lang="en-US" altLang="en-US">
                <a:solidFill>
                  <a:schemeClr val="tx1"/>
                </a:solidFill>
              </a:rPr>
              <a:t> Contains the address of the next instruction pair to be fetched from memory.</a:t>
            </a:r>
            <a:endParaRPr lang="en-US" altLang="en-US">
              <a:solidFill>
                <a:schemeClr val="tx1"/>
              </a:solidFill>
            </a:endParaRPr>
          </a:p>
          <a:p>
            <a:pPr marL="0" indent="0" algn="just">
              <a:buNone/>
            </a:pPr>
            <a:r>
              <a:rPr lang="en-US" altLang="en-US" b="1">
                <a:solidFill>
                  <a:srgbClr val="0070C0"/>
                </a:solidFill>
              </a:rPr>
              <a:t>Accumulator (AC) and multiplier quotient (MQ):</a:t>
            </a:r>
            <a:r>
              <a:rPr lang="en-US" altLang="en-US">
                <a:solidFill>
                  <a:schemeClr val="tx1"/>
                </a:solidFill>
              </a:rPr>
              <a:t> Employed to hold temporarily operands and results of ALU operations. </a:t>
            </a:r>
            <a:endParaRPr lang="en-US" altLang="en-US">
              <a:solidFill>
                <a:schemeClr val="tx1"/>
              </a:solidFill>
            </a:endParaRPr>
          </a:p>
          <a:p>
            <a:pPr marL="0" indent="0" algn="just">
              <a:buNone/>
            </a:pPr>
            <a:r>
              <a:rPr lang="en-US" altLang="en-US">
                <a:solidFill>
                  <a:schemeClr val="tx1"/>
                </a:solidFill>
              </a:rPr>
              <a:t>For example, the result of multiplying two 40-bit numbers is an 80-bit number; the most significant 40 bits are stored in the AC and the least significant in the MQ.</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4572635" y="1178560"/>
            <a:ext cx="4607560" cy="56400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379730" y="1144270"/>
            <a:ext cx="7685405" cy="3881120"/>
          </a:xfrm>
        </p:spPr>
        <p:txBody>
          <a:bodyPr/>
          <a:p>
            <a:pPr marL="0" indent="0" algn="just">
              <a:buNone/>
            </a:pPr>
            <a:r>
              <a:rPr lang="en-US" altLang="en-US">
                <a:solidFill>
                  <a:schemeClr val="tx1"/>
                </a:solidFill>
              </a:rPr>
              <a:t>The memory of the IAS consists of 4,096 storage locations called words, of 40 binary digits (bits) each. Both data and instructions are stored there. Numbers are represented in binary form and each instruction is a binary code. </a:t>
            </a:r>
            <a:endParaRPr lang="en-US" altLang="en-US">
              <a:solidFill>
                <a:schemeClr val="tx1"/>
              </a:solidFill>
            </a:endParaRPr>
          </a:p>
          <a:p>
            <a:pPr marL="0" indent="0" algn="just">
              <a:buNone/>
            </a:pPr>
            <a:r>
              <a:rPr lang="en-US" altLang="en-US">
                <a:solidFill>
                  <a:schemeClr val="tx1"/>
                </a:solidFill>
              </a:rPr>
              <a:t>Figure 1.7 illustrates these formats. Each number is represented by a sign bit and a 39-bit value. A word may alternatively contain two 20-bit instructions, with each instruction consisting of an 8-bit operation code (opcode) specifying the operation to be performed and a 12-bit address designating one of the words in memory (numbered from 0 to 999).</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560705" y="3886200"/>
            <a:ext cx="8037830" cy="28384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379730" y="1144270"/>
            <a:ext cx="7146925" cy="3881120"/>
          </a:xfrm>
        </p:spPr>
        <p:txBody>
          <a:bodyPr/>
          <a:p>
            <a:pPr marL="0" indent="0" algn="just">
              <a:buNone/>
            </a:pPr>
            <a:r>
              <a:rPr lang="en-US" altLang="en-US">
                <a:solidFill>
                  <a:schemeClr val="tx1"/>
                </a:solidFill>
              </a:rPr>
              <a:t>Figure 1.7b shows the opcode portion (first 8 bits) specifies which of the 21 instructions is to be executed. The address portion (remaining 12 bits) specifies which of the 4,096 memory locations is to be involved in the execution of the instruction.</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560705" y="2752725"/>
            <a:ext cx="8037830" cy="28384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379730" y="1144270"/>
            <a:ext cx="3294380" cy="3881120"/>
          </a:xfrm>
        </p:spPr>
        <p:txBody>
          <a:bodyPr/>
          <a:p>
            <a:pPr marL="0" indent="0" algn="just">
              <a:buNone/>
            </a:pPr>
            <a:r>
              <a:rPr lang="en-US" altLang="en-US">
                <a:solidFill>
                  <a:schemeClr val="tx1"/>
                </a:solidFill>
              </a:rPr>
              <a:t>The IAS operates by repeatively performing an instruction cycle,shown in Figure 1.8.</a:t>
            </a:r>
            <a:endParaRPr lang="en-US" altLang="en-US">
              <a:solidFill>
                <a:schemeClr val="tx1"/>
              </a:solidFill>
            </a:endParaRPr>
          </a:p>
          <a:p>
            <a:pPr marL="0" indent="0" algn="just">
              <a:buNone/>
            </a:pPr>
            <a:r>
              <a:rPr lang="en-US" altLang="en-US">
                <a:solidFill>
                  <a:schemeClr val="tx1"/>
                </a:solidFill>
              </a:rPr>
              <a:t>Each instruction cycle consists of two subcycles. </a:t>
            </a:r>
            <a:endParaRPr lang="en-US" altLang="en-US">
              <a:solidFill>
                <a:schemeClr val="tx1"/>
              </a:solidFill>
            </a:endParaRPr>
          </a:p>
          <a:p>
            <a:pPr marL="0" indent="0" algn="just">
              <a:buNone/>
            </a:pPr>
            <a:r>
              <a:rPr lang="en-US" altLang="en-US">
                <a:solidFill>
                  <a:schemeClr val="tx1"/>
                </a:solidFill>
              </a:rPr>
              <a:t>During the fetch cycle, the opcode of the next instruction is loaded into the IR and the address portion is loaded into the MAR.</a:t>
            </a:r>
            <a:endParaRPr lang="en-US" altLang="en-US">
              <a:solidFill>
                <a:schemeClr val="tx1"/>
              </a:solidFill>
            </a:endParaRPr>
          </a:p>
          <a:p>
            <a:pPr marL="0" indent="0" algn="just">
              <a:buNone/>
            </a:pPr>
            <a:r>
              <a:rPr lang="en-US" altLang="en-US">
                <a:solidFill>
                  <a:schemeClr val="tx1"/>
                </a:solidFill>
              </a:rPr>
              <a:t>This instruction may be taken from the IBR, or it can be obtained from memory by loading a word into the MBR, and then down to the IBR, IR, and MAR.</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3765550" y="835025"/>
            <a:ext cx="5391150" cy="59436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7340" y="609600"/>
            <a:ext cx="7480935" cy="663575"/>
          </a:xfrm>
        </p:spPr>
        <p:txBody>
          <a:bodyPr/>
          <a:p>
            <a:r>
              <a:rPr lang="en-US" sz="3000"/>
              <a:t>The IAS Computer</a:t>
            </a:r>
            <a:endParaRPr lang="en-US" sz="3000"/>
          </a:p>
        </p:txBody>
      </p:sp>
      <p:sp>
        <p:nvSpPr>
          <p:cNvPr id="6" name="Content Placeholder 5"/>
          <p:cNvSpPr/>
          <p:nvPr>
            <p:ph idx="1"/>
          </p:nvPr>
        </p:nvSpPr>
        <p:spPr>
          <a:xfrm>
            <a:off x="379730" y="1144270"/>
            <a:ext cx="3982085" cy="3881120"/>
          </a:xfrm>
        </p:spPr>
        <p:txBody>
          <a:bodyPr/>
          <a:p>
            <a:pPr marL="0" indent="0" algn="just">
              <a:buNone/>
            </a:pPr>
            <a:r>
              <a:rPr lang="en-US" altLang="en-US">
                <a:solidFill>
                  <a:schemeClr val="tx1"/>
                </a:solidFill>
              </a:rPr>
              <a:t>Why the indirection? These operations are controlled by electronic circuitry and result in the use of data paths.</a:t>
            </a:r>
            <a:endParaRPr lang="en-US" altLang="en-US">
              <a:solidFill>
                <a:schemeClr val="tx1"/>
              </a:solidFill>
            </a:endParaRPr>
          </a:p>
          <a:p>
            <a:pPr marL="0" indent="0" algn="just">
              <a:buNone/>
            </a:pPr>
            <a:r>
              <a:rPr lang="en-US" altLang="en-US">
                <a:solidFill>
                  <a:schemeClr val="tx1"/>
                </a:solidFill>
              </a:rPr>
              <a:t>To simplify the electronics,There is only one register that is used to specify the address in memory for a read or write and only one register used for the source or destination.</a:t>
            </a:r>
            <a:endParaRPr lang="en-US" altLang="en-US">
              <a:solidFill>
                <a:schemeClr val="tx1"/>
              </a:solidFill>
            </a:endParaRPr>
          </a:p>
          <a:p>
            <a:pPr marL="0" indent="0" algn="just">
              <a:buNone/>
            </a:pPr>
            <a:r>
              <a:rPr lang="en-US" altLang="en-US">
                <a:solidFill>
                  <a:schemeClr val="tx1"/>
                </a:solidFill>
              </a:rPr>
              <a:t>Once the opcode is in the IR, the execute cycle is performed. </a:t>
            </a:r>
            <a:endParaRPr lang="en-US" altLang="en-US">
              <a:solidFill>
                <a:schemeClr val="tx1"/>
              </a:solidFill>
            </a:endParaRPr>
          </a:p>
          <a:p>
            <a:pPr marL="0" indent="0" algn="just">
              <a:buNone/>
            </a:pPr>
            <a:r>
              <a:rPr lang="en-US" altLang="en-US">
                <a:solidFill>
                  <a:schemeClr val="tx1"/>
                </a:solidFill>
              </a:rPr>
              <a:t>Control circuitry interprets the opcode and executes the instruction by sending out the appropriate control signals to cause data to be moved or an operation to be performed by the ALU.</a:t>
            </a:r>
            <a:endParaRPr lang="en-US" altLang="en-US">
              <a:solidFill>
                <a:schemeClr val="tx1"/>
              </a:solidFill>
            </a:endParaRPr>
          </a:p>
        </p:txBody>
      </p:sp>
      <p:pic>
        <p:nvPicPr>
          <p:cNvPr id="3" name="Picture 2"/>
          <p:cNvPicPr>
            <a:picLocks noChangeAspect="1"/>
          </p:cNvPicPr>
          <p:nvPr/>
        </p:nvPicPr>
        <p:blipFill>
          <a:blip r:embed="rId1"/>
          <a:stretch>
            <a:fillRect/>
          </a:stretch>
        </p:blipFill>
        <p:spPr>
          <a:xfrm>
            <a:off x="4419600" y="835025"/>
            <a:ext cx="4737100" cy="5943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527050" y="389255"/>
            <a:ext cx="7738745" cy="6381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62610" y="405765"/>
            <a:ext cx="7979410" cy="560006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793115"/>
          </a:xfrm>
        </p:spPr>
        <p:txBody>
          <a:bodyPr/>
          <a:p>
            <a:r>
              <a:rPr lang="en-US">
                <a:sym typeface="+mn-ea"/>
              </a:rPr>
              <a:t>The IAS Computer</a:t>
            </a:r>
            <a:endParaRPr lang="en-US"/>
          </a:p>
        </p:txBody>
      </p:sp>
      <p:sp>
        <p:nvSpPr>
          <p:cNvPr id="3" name="Content Placeholder 2"/>
          <p:cNvSpPr>
            <a:spLocks noGrp="1"/>
          </p:cNvSpPr>
          <p:nvPr>
            <p:ph idx="1"/>
          </p:nvPr>
        </p:nvSpPr>
        <p:spPr>
          <a:xfrm>
            <a:off x="562610" y="1337310"/>
            <a:ext cx="6892290" cy="3881120"/>
          </a:xfrm>
        </p:spPr>
        <p:txBody>
          <a:bodyPr/>
          <a:p>
            <a:pPr marL="0" indent="0" algn="just">
              <a:buNone/>
            </a:pPr>
            <a:r>
              <a:rPr lang="en-US" altLang="en-US" b="1">
                <a:solidFill>
                  <a:srgbClr val="FF0000"/>
                </a:solidFill>
              </a:rPr>
              <a:t>Data transfer: </a:t>
            </a:r>
            <a:r>
              <a:rPr lang="en-US" altLang="en-US"/>
              <a:t>Move data between memory and ALU registers or between two ALU registers.</a:t>
            </a:r>
            <a:endParaRPr lang="en-US" altLang="en-US"/>
          </a:p>
          <a:p>
            <a:pPr marL="0" indent="0" algn="just">
              <a:buNone/>
            </a:pPr>
            <a:r>
              <a:rPr lang="en-US" altLang="en-US" b="1">
                <a:solidFill>
                  <a:srgbClr val="FF0000"/>
                </a:solidFill>
              </a:rPr>
              <a:t>Unconditional branch: </a:t>
            </a:r>
            <a:r>
              <a:rPr lang="en-US" altLang="en-US"/>
              <a:t>Normally, the control unit executes instructions in sequence from memory. This sequence can be changed by a branch instruction, which facilitates repetitive operations.</a:t>
            </a:r>
            <a:endParaRPr lang="en-US" altLang="en-US"/>
          </a:p>
          <a:p>
            <a:pPr marL="0" indent="0" algn="just">
              <a:buNone/>
            </a:pPr>
            <a:r>
              <a:rPr lang="en-US" altLang="en-US" b="1">
                <a:solidFill>
                  <a:srgbClr val="FF0000"/>
                </a:solidFill>
              </a:rPr>
              <a:t>Conditional branch:</a:t>
            </a:r>
            <a:r>
              <a:rPr lang="en-US" altLang="en-US"/>
              <a:t> The branch can be made dependent on a condition, thus allowing decision points.</a:t>
            </a:r>
            <a:endParaRPr lang="en-US" altLang="en-US"/>
          </a:p>
          <a:p>
            <a:pPr marL="0" indent="0" algn="just">
              <a:buNone/>
            </a:pPr>
            <a:r>
              <a:rPr lang="en-US" altLang="en-US" b="1">
                <a:solidFill>
                  <a:srgbClr val="FF0000"/>
                </a:solidFill>
              </a:rPr>
              <a:t>Arithmetic:</a:t>
            </a:r>
            <a:r>
              <a:rPr lang="en-US" altLang="en-US"/>
              <a:t> Operations performed by the ALU.</a:t>
            </a:r>
            <a:endParaRPr lang="en-US" altLang="en-US"/>
          </a:p>
          <a:p>
            <a:pPr marL="0" indent="0" algn="just">
              <a:buNone/>
            </a:pPr>
            <a:r>
              <a:rPr lang="en-US" altLang="en-US" b="1">
                <a:solidFill>
                  <a:srgbClr val="FF0000"/>
                </a:solidFill>
              </a:rPr>
              <a:t>Address modify:</a:t>
            </a:r>
            <a:r>
              <a:rPr lang="en-US" altLang="en-US"/>
              <a:t> Permits addresses to be computed in the ALU and then inserted into instructions stored in memory. This allows a program considerable addressing flexibility.</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88440"/>
            <a:ext cx="7201535" cy="3881120"/>
          </a:xfrm>
        </p:spPr>
        <p:txBody>
          <a:bodyPr/>
          <a:p>
            <a:pPr marL="0" indent="0" algn="just">
              <a:buNone/>
            </a:pPr>
            <a:r>
              <a:rPr lang="en-US" altLang="en-US" b="1">
                <a:solidFill>
                  <a:srgbClr val="FF0000"/>
                </a:solidFill>
              </a:rPr>
              <a:t>Gates:</a:t>
            </a:r>
            <a:r>
              <a:rPr lang="en-US" altLang="en-US">
                <a:solidFill>
                  <a:schemeClr val="tx1"/>
                </a:solidFill>
              </a:rPr>
              <a:t>A device that implements a simple Boolean or logical function. For example, an AND gate with inputs A and B and output C implements the expression IF A AND B ARE TRUE THEN C IS TRUE. Such devices are called gates because they control data flow in much the same way that canal gates control the flow of water.</a:t>
            </a:r>
            <a:endParaRPr lang="en-US" altLang="en-US" b="1">
              <a:solidFill>
                <a:srgbClr val="FF0000"/>
              </a:solidFill>
            </a:endParaRPr>
          </a:p>
          <a:p>
            <a:pPr marL="0" indent="0" algn="just">
              <a:buNone/>
            </a:pPr>
            <a:r>
              <a:rPr lang="en-US" altLang="en-US" b="1">
                <a:solidFill>
                  <a:srgbClr val="FF0000"/>
                </a:solidFill>
              </a:rPr>
              <a:t>Memmory Cells:</a:t>
            </a:r>
            <a:r>
              <a:rPr lang="en-US" altLang="en-US">
                <a:solidFill>
                  <a:schemeClr val="tx1"/>
                </a:solidFill>
              </a:rPr>
              <a:t>A device that can store one bit of data; that is, the device can be in one of two stable states at any time. By interconnecting large numbers of these fundamental devices.</a:t>
            </a:r>
            <a:endParaRPr lang="en-US" altLang="en-US">
              <a:solidFill>
                <a:schemeClr val="tx1"/>
              </a:solidFill>
            </a:endParaRPr>
          </a:p>
          <a:p>
            <a:pPr marL="0" indent="0" algn="just">
              <a:buNone/>
            </a:pP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356235" y="3926840"/>
            <a:ext cx="8582025" cy="2703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63575"/>
          </a:xfrm>
        </p:spPr>
        <p:txBody>
          <a:bodyPr/>
          <a:p>
            <a:r>
              <a:rPr lang="en-US" sz="3000"/>
              <a:t>Structure and Function</a:t>
            </a:r>
            <a:endParaRPr lang="en-US" sz="3000"/>
          </a:p>
        </p:txBody>
      </p:sp>
      <p:sp>
        <p:nvSpPr>
          <p:cNvPr id="3" name="Content Placeholder 2"/>
          <p:cNvSpPr>
            <a:spLocks noGrp="1"/>
          </p:cNvSpPr>
          <p:nvPr>
            <p:ph idx="1"/>
          </p:nvPr>
        </p:nvSpPr>
        <p:spPr>
          <a:xfrm>
            <a:off x="458470" y="1254125"/>
            <a:ext cx="6879590" cy="3881120"/>
          </a:xfrm>
        </p:spPr>
        <p:txBody>
          <a:bodyPr/>
          <a:p>
            <a:pPr marL="0" indent="0" algn="just">
              <a:buNone/>
            </a:pPr>
            <a:r>
              <a:rPr lang="en-US" altLang="en-US"/>
              <a:t>The hierarchical nature of complex systems is essential to both their design and their description. The designer need only deal with a particular level of the system at a time. At each level, the system  consists of a set of components and their interrelationships. The behavior at each level depends only on a simplified, abstracted characterization of the system at the next lower level. At each level, the designer is concerned with structure and function:</a:t>
            </a:r>
            <a:endParaRPr lang="en-US" altLang="en-US"/>
          </a:p>
          <a:p>
            <a:pPr marL="0" indent="0" algn="just">
              <a:buNone/>
            </a:pPr>
            <a:r>
              <a:rPr lang="en-US" altLang="en-US" b="1">
                <a:solidFill>
                  <a:srgbClr val="FF0000"/>
                </a:solidFill>
              </a:rPr>
              <a:t>Structure:</a:t>
            </a:r>
            <a:r>
              <a:rPr lang="en-US" altLang="en-US"/>
              <a:t> The way in which the components are interrelated.</a:t>
            </a:r>
            <a:endParaRPr lang="en-US" altLang="en-US"/>
          </a:p>
          <a:p>
            <a:pPr marL="0" indent="0" algn="just">
              <a:buNone/>
            </a:pPr>
            <a:r>
              <a:rPr lang="en-US" altLang="en-US" b="1">
                <a:solidFill>
                  <a:srgbClr val="FF0000"/>
                </a:solidFill>
              </a:rPr>
              <a:t>Function: </a:t>
            </a:r>
            <a:r>
              <a:rPr lang="en-US" altLang="en-US"/>
              <a:t>The operation of each individual component as part of the structure.</a:t>
            </a:r>
            <a:endParaRPr lang="en-US" altLang="en-US"/>
          </a:p>
          <a:p>
            <a:pPr marL="0" indent="0" algn="just">
              <a:buNone/>
            </a:pPr>
            <a:r>
              <a:rPr lang="en-US" altLang="en-US"/>
              <a:t>There are only four basic functions that a computer can perform:</a:t>
            </a:r>
            <a:endParaRPr lang="en-US" altLang="en-US"/>
          </a:p>
          <a:p>
            <a:pPr marL="0" indent="0" algn="just">
              <a:buNone/>
            </a:pPr>
            <a:r>
              <a:rPr lang="en-US" altLang="en-US" b="1">
                <a:solidFill>
                  <a:srgbClr val="0070C0"/>
                </a:solidFill>
              </a:rPr>
              <a:t>Data processing:</a:t>
            </a:r>
            <a:r>
              <a:rPr lang="en-US" altLang="en-US"/>
              <a:t> Data may take a wide variety of forms, and the range of processing requirements is broad.</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88440"/>
            <a:ext cx="7440295" cy="3881120"/>
          </a:xfrm>
        </p:spPr>
        <p:txBody>
          <a:bodyPr/>
          <a:p>
            <a:pPr marL="0" indent="0" algn="just">
              <a:buNone/>
            </a:pPr>
            <a:r>
              <a:rPr lang="en-US" altLang="en-US">
                <a:solidFill>
                  <a:schemeClr val="tx1"/>
                </a:solidFill>
              </a:rPr>
              <a:t>We can relate this to our four basic functions as follows:</a:t>
            </a:r>
            <a:endParaRPr lang="en-US" altLang="en-US">
              <a:solidFill>
                <a:schemeClr val="tx1"/>
              </a:solidFill>
            </a:endParaRPr>
          </a:p>
          <a:p>
            <a:pPr marL="0" indent="0" algn="just">
              <a:buNone/>
            </a:pPr>
            <a:r>
              <a:rPr lang="en-US" altLang="en-US" b="1">
                <a:solidFill>
                  <a:srgbClr val="0070C0"/>
                </a:solidFill>
              </a:rPr>
              <a:t>Data storage: </a:t>
            </a:r>
            <a:r>
              <a:rPr lang="en-US" altLang="en-US">
                <a:solidFill>
                  <a:schemeClr val="tx1"/>
                </a:solidFill>
              </a:rPr>
              <a:t>Provided by memory cells.</a:t>
            </a:r>
            <a:endParaRPr lang="en-US" altLang="en-US">
              <a:solidFill>
                <a:schemeClr val="tx1"/>
              </a:solidFill>
            </a:endParaRPr>
          </a:p>
          <a:p>
            <a:pPr marL="0" indent="0" algn="just">
              <a:buNone/>
            </a:pPr>
            <a:r>
              <a:rPr lang="en-US" altLang="en-US" b="1">
                <a:solidFill>
                  <a:srgbClr val="0070C0"/>
                </a:solidFill>
              </a:rPr>
              <a:t>Data processing:</a:t>
            </a:r>
            <a:r>
              <a:rPr lang="en-US" altLang="en-US">
                <a:solidFill>
                  <a:schemeClr val="tx1"/>
                </a:solidFill>
              </a:rPr>
              <a:t> Provided by gates.</a:t>
            </a:r>
            <a:endParaRPr lang="en-US" altLang="en-US">
              <a:solidFill>
                <a:schemeClr val="tx1"/>
              </a:solidFill>
            </a:endParaRPr>
          </a:p>
          <a:p>
            <a:pPr marL="0" indent="0" algn="just">
              <a:buNone/>
            </a:pPr>
            <a:r>
              <a:rPr lang="en-US" altLang="en-US" b="1">
                <a:solidFill>
                  <a:srgbClr val="0070C0"/>
                </a:solidFill>
              </a:rPr>
              <a:t>Data movement: </a:t>
            </a:r>
            <a:r>
              <a:rPr lang="en-US" altLang="en-US">
                <a:solidFill>
                  <a:schemeClr val="tx1"/>
                </a:solidFill>
              </a:rPr>
              <a:t>The paths among components are used to move data from memory to memory and from memory through gates to memory.</a:t>
            </a:r>
            <a:endParaRPr lang="en-US" altLang="en-US">
              <a:solidFill>
                <a:schemeClr val="tx1"/>
              </a:solidFill>
            </a:endParaRPr>
          </a:p>
          <a:p>
            <a:pPr marL="0" indent="0" algn="just">
              <a:buNone/>
            </a:pPr>
            <a:r>
              <a:rPr lang="en-US" altLang="en-US" b="1">
                <a:solidFill>
                  <a:srgbClr val="0070C0"/>
                </a:solidFill>
              </a:rPr>
              <a:t>Control:</a:t>
            </a:r>
            <a:r>
              <a:rPr lang="en-US" altLang="en-US">
                <a:solidFill>
                  <a:schemeClr val="tx1"/>
                </a:solidFill>
              </a:rPr>
              <a:t> The paths among components can carry control signals. For example, a gate will have one or two data inputs plus a control signal input that activates the gate. When the control signal is ON, the gate performs its function on the data inputs and produces a data output. </a:t>
            </a:r>
            <a:endParaRPr lang="en-US" altLang="en-US">
              <a:solidFill>
                <a:schemeClr val="tx1"/>
              </a:solidFill>
            </a:endParaRPr>
          </a:p>
          <a:p>
            <a:pPr marL="0" indent="0" algn="just">
              <a:buNone/>
            </a:pPr>
            <a:r>
              <a:rPr lang="en-US" altLang="en-US">
                <a:solidFill>
                  <a:schemeClr val="tx1"/>
                </a:solidFill>
              </a:rPr>
              <a:t>Memory cell will store the bit that is on its input lead when the WRITE control signal is ON and will place the bit that is in the cell on its output lead when the READ control signal is ON. </a:t>
            </a:r>
            <a:endParaRPr lang="en-US" altLang="en-US">
              <a:solidFill>
                <a:schemeClr val="tx1"/>
              </a:solidFill>
            </a:endParaRPr>
          </a:p>
          <a:p>
            <a:pPr marL="0" indent="0" algn="just">
              <a:buNone/>
            </a:pPr>
            <a:r>
              <a:rPr lang="en-US" altLang="en-US">
                <a:solidFill>
                  <a:schemeClr val="tx1"/>
                </a:solidFill>
              </a:rPr>
              <a:t>Computer consists of gates, memory cells, and interconnections among these elements. The gates and memory cells are constructed of simple electronic components, such as transistors and capacitors.</a:t>
            </a:r>
            <a:endParaRPr lang="en-US" alt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88440"/>
            <a:ext cx="7412990" cy="3881120"/>
          </a:xfrm>
        </p:spPr>
        <p:txBody>
          <a:bodyPr/>
          <a:p>
            <a:pPr marL="0" indent="0" algn="just">
              <a:buNone/>
            </a:pPr>
            <a:r>
              <a:rPr lang="en-US" altLang="en-US" b="1">
                <a:solidFill>
                  <a:srgbClr val="0070C0"/>
                </a:solidFill>
              </a:rPr>
              <a:t>Transistors:</a:t>
            </a:r>
            <a:r>
              <a:rPr lang="en-US" altLang="en-US">
                <a:solidFill>
                  <a:schemeClr val="tx1"/>
                </a:solidFill>
              </a:rPr>
              <a:t>Fundamental building block of digital circuits used to construct processors, memories, and other digital logic devices is the transistor. </a:t>
            </a:r>
            <a:endParaRPr lang="en-US" altLang="en-US">
              <a:solidFill>
                <a:schemeClr val="tx1"/>
              </a:solidFill>
            </a:endParaRPr>
          </a:p>
          <a:p>
            <a:pPr marL="0" indent="0" algn="just">
              <a:buNone/>
            </a:pPr>
            <a:r>
              <a:rPr lang="en-US" altLang="en-US">
                <a:solidFill>
                  <a:schemeClr val="tx1"/>
                </a:solidFill>
              </a:rPr>
              <a:t>Transistor is made of silicon or semiconductor material that can change its electrical state when pulsed. In its normal state, the material may be non-conductive or conductive, either impeding or allowing current flow. When voltage is applied to the gate, the transistor changes its state.</a:t>
            </a:r>
            <a:endParaRPr lang="en-US" altLang="en-US">
              <a:solidFill>
                <a:schemeClr val="tx1"/>
              </a:solidFill>
            </a:endParaRPr>
          </a:p>
          <a:p>
            <a:pPr marL="0" indent="0" algn="just">
              <a:buNone/>
            </a:pPr>
            <a:r>
              <a:rPr lang="en-US" altLang="en-US" b="1">
                <a:solidFill>
                  <a:srgbClr val="0070C0"/>
                </a:solidFill>
              </a:rPr>
              <a:t>Microelectronic Chips:</a:t>
            </a:r>
            <a:r>
              <a:rPr lang="en-US" altLang="en-US">
                <a:solidFill>
                  <a:schemeClr val="tx1"/>
                </a:solidFill>
              </a:rPr>
              <a:t>Integrated circuit exploits the fact that such components as transistors, resistors, and conductors can be fabricated from a semiconductor such as silicon. I</a:t>
            </a:r>
            <a:endParaRPr lang="en-US" altLang="en-US">
              <a:solidFill>
                <a:schemeClr val="tx1"/>
              </a:solidFill>
            </a:endParaRPr>
          </a:p>
          <a:p>
            <a:pPr marL="0" indent="0" algn="just">
              <a:buNone/>
            </a:pPr>
            <a:r>
              <a:rPr lang="en-US" altLang="en-US">
                <a:solidFill>
                  <a:schemeClr val="tx1"/>
                </a:solidFill>
              </a:rPr>
              <a:t>It is merely an extension of the solid-state art to fabricate an entire circuit in a tiny piece of silicon rather than assemble discrete components made from separate pieces of silicon into the same circuit. Many transistors can be produced at the same time on a single wafer of silicon. These transistors can be connected with a process of metallization to form circuits.</a:t>
            </a:r>
            <a:endParaRPr lang="en-US" altLang="en-US">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12875"/>
            <a:ext cx="4328795" cy="3881120"/>
          </a:xfrm>
        </p:spPr>
        <p:txBody>
          <a:bodyPr/>
          <a:p>
            <a:pPr marL="0" indent="0" algn="just">
              <a:buNone/>
            </a:pPr>
            <a:r>
              <a:rPr lang="en-US" altLang="en-US">
                <a:solidFill>
                  <a:schemeClr val="tx1"/>
                </a:solidFill>
              </a:rPr>
              <a:t>Figure 1.10 depicts the key concepts in an integrated circuit. </a:t>
            </a:r>
            <a:endParaRPr lang="en-US" altLang="en-US">
              <a:solidFill>
                <a:schemeClr val="tx1"/>
              </a:solidFill>
            </a:endParaRPr>
          </a:p>
          <a:p>
            <a:pPr marL="0" indent="0" algn="just">
              <a:buNone/>
            </a:pPr>
            <a:r>
              <a:rPr lang="en-US" altLang="en-US">
                <a:solidFill>
                  <a:schemeClr val="tx1"/>
                </a:solidFill>
              </a:rPr>
              <a:t>A thin wafer of silicon is divided into a matrix of small areas, each a few millimeters square. The identical circuit pattern is fabricated in each area, and the wafer is broken up into chips.</a:t>
            </a:r>
            <a:endParaRPr lang="en-US" altLang="en-US">
              <a:solidFill>
                <a:schemeClr val="tx1"/>
              </a:solidFill>
            </a:endParaRPr>
          </a:p>
          <a:p>
            <a:pPr marL="0" indent="0" algn="just">
              <a:buNone/>
            </a:pPr>
            <a:r>
              <a:rPr lang="en-US" altLang="en-US">
                <a:solidFill>
                  <a:schemeClr val="tx1"/>
                </a:solidFill>
              </a:rPr>
              <a:t>Each chip consists of many gates and/or memory cells plus a number of input and output attachment points. </a:t>
            </a:r>
            <a:endParaRPr lang="en-US" altLang="en-US">
              <a:solidFill>
                <a:schemeClr val="tx1"/>
              </a:solidFill>
            </a:endParaRPr>
          </a:p>
          <a:p>
            <a:pPr marL="0" indent="0" algn="just">
              <a:buNone/>
            </a:pPr>
            <a:r>
              <a:rPr lang="en-US" altLang="en-US">
                <a:solidFill>
                  <a:schemeClr val="tx1"/>
                </a:solidFill>
              </a:rPr>
              <a:t>This chip is then packaged in housing that protects it and provides pins for attachment to devices beyond the chip. </a:t>
            </a:r>
            <a:endParaRPr lang="en-US" altLang="en-US">
              <a:solidFill>
                <a:schemeClr val="tx1"/>
              </a:solidFill>
            </a:endParaRPr>
          </a:p>
          <a:p>
            <a:pPr marL="0" indent="0" algn="just">
              <a:buNone/>
            </a:pPr>
            <a:r>
              <a:rPr lang="en-US" altLang="en-US">
                <a:solidFill>
                  <a:schemeClr val="tx1"/>
                </a:solidFill>
              </a:rPr>
              <a:t>A number of these packages can then be interconnected on a printed circuit board to produce larger and more complex circuits.</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4897120" y="1415415"/>
            <a:ext cx="4034790" cy="51282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12875"/>
            <a:ext cx="7610475" cy="3881120"/>
          </a:xfrm>
        </p:spPr>
        <p:txBody>
          <a:bodyPr/>
          <a:p>
            <a:pPr marL="0" indent="0" algn="just">
              <a:buNone/>
            </a:pPr>
            <a:r>
              <a:rPr lang="en-US" altLang="en-US">
                <a:solidFill>
                  <a:schemeClr val="tx1"/>
                </a:solidFill>
              </a:rPr>
              <a:t>Figure 1.11a indicates a packaged processor or memory chip. Figure 1.11b shows a packaged chip wired onto a motherboard.</a:t>
            </a:r>
            <a:endParaRPr lang="en-US" altLang="en-US">
              <a:solidFill>
                <a:schemeClr val="tx1"/>
              </a:solidFill>
            </a:endParaRPr>
          </a:p>
          <a:p>
            <a:pPr marL="0" indent="0" algn="just">
              <a:buNone/>
            </a:pPr>
            <a:r>
              <a:rPr lang="en-US" altLang="en-US">
                <a:solidFill>
                  <a:schemeClr val="tx1"/>
                </a:solidFill>
              </a:rPr>
              <a:t>Only a few gates or memory cells could be reliably manufactured and packaged together. These early integrated circuits are referred to as </a:t>
            </a:r>
            <a:r>
              <a:rPr lang="en-US" altLang="en-US" b="1">
                <a:solidFill>
                  <a:srgbClr val="0070C0"/>
                </a:solidFill>
              </a:rPr>
              <a:t>small-scale integration (SSI).</a:t>
            </a:r>
            <a:r>
              <a:rPr lang="en-US" altLang="en-US">
                <a:solidFill>
                  <a:schemeClr val="tx1"/>
                </a:solidFill>
              </a:rPr>
              <a:t> As time went on, it became possible to pack more and more components on the same chip.</a:t>
            </a:r>
            <a:endParaRPr lang="en-US" altLang="en-US">
              <a:solidFill>
                <a:schemeClr val="tx1"/>
              </a:solidFill>
            </a:endParaRPr>
          </a:p>
        </p:txBody>
      </p:sp>
      <p:pic>
        <p:nvPicPr>
          <p:cNvPr id="5" name="Picture 4"/>
          <p:cNvPicPr>
            <a:picLocks noChangeAspect="1"/>
          </p:cNvPicPr>
          <p:nvPr/>
        </p:nvPicPr>
        <p:blipFill>
          <a:blip r:embed="rId1"/>
          <a:stretch>
            <a:fillRect/>
          </a:stretch>
        </p:blipFill>
        <p:spPr>
          <a:xfrm>
            <a:off x="1334770" y="3277870"/>
            <a:ext cx="7621270" cy="35598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12875"/>
            <a:ext cx="7610475" cy="3881120"/>
          </a:xfrm>
        </p:spPr>
        <p:txBody>
          <a:bodyPr/>
          <a:p>
            <a:pPr marL="0" indent="0" algn="just">
              <a:buNone/>
            </a:pPr>
            <a:r>
              <a:rPr lang="en-US" altLang="en-US" b="1">
                <a:solidFill>
                  <a:srgbClr val="0070C0"/>
                </a:solidFill>
              </a:rPr>
              <a:t>Moore’s Law:</a:t>
            </a:r>
            <a:r>
              <a:rPr lang="en-US" altLang="en-US">
                <a:solidFill>
                  <a:schemeClr val="tx1"/>
                </a:solidFill>
              </a:rPr>
              <a:t>Moore observed that the number of transistors that could be put on a single chip was doubling every year, and correctly predicted that this pace would continue into the near future. To the surprise of many, including Moore, the pace continued year after year and decade after decade.</a:t>
            </a:r>
            <a:endParaRPr lang="en-US" altLang="en-US">
              <a:solidFill>
                <a:schemeClr val="tx1"/>
              </a:solidFill>
            </a:endParaRPr>
          </a:p>
          <a:p>
            <a:pPr marL="0" indent="0" algn="just">
              <a:buNone/>
            </a:pPr>
            <a:r>
              <a:rPr lang="en-US" altLang="en-US">
                <a:solidFill>
                  <a:schemeClr val="tx1"/>
                </a:solidFill>
              </a:rPr>
              <a:t>Figure 1.12 reflects the famous Moore’s law.</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1255395" y="3199765"/>
            <a:ext cx="7776845" cy="36137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412875"/>
            <a:ext cx="7125970" cy="3881120"/>
          </a:xfrm>
        </p:spPr>
        <p:txBody>
          <a:bodyPr/>
          <a:p>
            <a:pPr marL="0" indent="0" algn="just">
              <a:buNone/>
            </a:pPr>
            <a:r>
              <a:rPr lang="en-US" altLang="en-US" b="1">
                <a:solidFill>
                  <a:srgbClr val="0070C0"/>
                </a:solidFill>
              </a:rPr>
              <a:t>Consequences of Moore’s law:</a:t>
            </a:r>
            <a:endParaRPr lang="en-US" altLang="en-US">
              <a:solidFill>
                <a:schemeClr val="tx1"/>
              </a:solidFill>
            </a:endParaRPr>
          </a:p>
          <a:p>
            <a:pPr marL="0" indent="0" algn="just">
              <a:buNone/>
            </a:pPr>
            <a:r>
              <a:rPr lang="en-US" altLang="en-US">
                <a:solidFill>
                  <a:schemeClr val="tx1"/>
                </a:solidFill>
              </a:rPr>
              <a:t>1. The cost of a chip has remained virtually unchanged during this period of rapid growth in density. This means that the cost of computer logic and memory circuitry has fallen at a dramatic rate.</a:t>
            </a:r>
            <a:endParaRPr lang="en-US" altLang="en-US">
              <a:solidFill>
                <a:schemeClr val="tx1"/>
              </a:solidFill>
            </a:endParaRPr>
          </a:p>
          <a:p>
            <a:pPr marL="0" indent="0" algn="just">
              <a:buNone/>
            </a:pPr>
            <a:r>
              <a:rPr lang="en-US" altLang="en-US">
                <a:solidFill>
                  <a:schemeClr val="tx1"/>
                </a:solidFill>
              </a:rPr>
              <a:t>2. Because logic and memory elements are placed closer together on more densely packed chips, the electrical path length is shortened, increasing operating speed.</a:t>
            </a:r>
            <a:endParaRPr lang="en-US" altLang="en-US">
              <a:solidFill>
                <a:schemeClr val="tx1"/>
              </a:solidFill>
            </a:endParaRPr>
          </a:p>
          <a:p>
            <a:pPr marL="0" indent="0" algn="just">
              <a:buNone/>
            </a:pPr>
            <a:r>
              <a:rPr lang="en-US" altLang="en-US">
                <a:solidFill>
                  <a:schemeClr val="tx1"/>
                </a:solidFill>
              </a:rPr>
              <a:t>3. The computer becomes smaller, making it more convenient to place in a variety of environments.</a:t>
            </a:r>
            <a:endParaRPr lang="en-US" altLang="en-US">
              <a:solidFill>
                <a:schemeClr val="tx1"/>
              </a:solidFill>
            </a:endParaRPr>
          </a:p>
          <a:p>
            <a:pPr marL="0" indent="0" algn="just">
              <a:buNone/>
            </a:pPr>
            <a:r>
              <a:rPr lang="en-US" altLang="en-US">
                <a:solidFill>
                  <a:schemeClr val="tx1"/>
                </a:solidFill>
              </a:rPr>
              <a:t>4. There is a reduction in power requirements.</a:t>
            </a:r>
            <a:endParaRPr lang="en-US" altLang="en-US">
              <a:solidFill>
                <a:schemeClr val="tx1"/>
              </a:solidFill>
            </a:endParaRPr>
          </a:p>
          <a:p>
            <a:pPr marL="0" indent="0" algn="just">
              <a:buNone/>
            </a:pPr>
            <a:r>
              <a:rPr lang="en-US" altLang="en-US">
                <a:solidFill>
                  <a:schemeClr val="tx1"/>
                </a:solidFill>
              </a:rPr>
              <a:t>5. The interconnections on the integrated circuit are much more reliable than solder connections. With more circuitry on each chip, there are fewer interchip connections.</a:t>
            </a:r>
            <a:endParaRPr lang="en-US" alt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89560" y="231775"/>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411480" y="1261745"/>
            <a:ext cx="7317105" cy="3881120"/>
          </a:xfrm>
        </p:spPr>
        <p:txBody>
          <a:bodyPr/>
          <a:p>
            <a:pPr marL="0" indent="0" algn="just">
              <a:buNone/>
            </a:pPr>
            <a:r>
              <a:rPr lang="en-US" altLang="en-US" b="1">
                <a:solidFill>
                  <a:srgbClr val="FF0000"/>
                </a:solidFill>
              </a:rPr>
              <a:t>Multichip Module:</a:t>
            </a:r>
            <a:r>
              <a:rPr lang="en-US" altLang="en-US">
                <a:solidFill>
                  <a:schemeClr val="tx1"/>
                </a:solidFill>
              </a:rPr>
              <a:t>The basic idea behind developing MCM technology is to decrease the average spacing between ICs in an electronic system. </a:t>
            </a:r>
            <a:endParaRPr lang="en-US" altLang="en-US">
              <a:solidFill>
                <a:schemeClr val="tx1"/>
              </a:solidFill>
            </a:endParaRPr>
          </a:p>
          <a:p>
            <a:pPr marL="0" indent="0" algn="just">
              <a:buNone/>
            </a:pPr>
            <a:r>
              <a:rPr lang="en-US" altLang="en-US">
                <a:solidFill>
                  <a:schemeClr val="tx1"/>
                </a:solidFill>
              </a:rPr>
              <a:t>An MCM is a chip package that contains several bare chips mounted close together on a substrate (base) and interconnected by conductors in that base. The short tracks between the chips increase performance and eliminate much of the noise that external tracks between individual chip packages can pick up.</a:t>
            </a:r>
            <a:endParaRPr lang="en-US" altLang="en-US">
              <a:solidFill>
                <a:schemeClr val="tx1"/>
              </a:solidFill>
            </a:endParaRPr>
          </a:p>
          <a:p>
            <a:pPr marL="0" indent="0" algn="just">
              <a:buNone/>
            </a:pPr>
            <a:r>
              <a:rPr lang="en-US" altLang="en-US">
                <a:solidFill>
                  <a:schemeClr val="tx1"/>
                </a:solidFill>
              </a:rPr>
              <a:t>MCMs are classified by substrate, which include the following types:</a:t>
            </a:r>
            <a:endParaRPr lang="en-US" altLang="en-US">
              <a:solidFill>
                <a:srgbClr val="0070C0"/>
              </a:solidFill>
            </a:endParaRPr>
          </a:p>
          <a:p>
            <a:pPr marL="0" indent="0" algn="just">
              <a:buNone/>
            </a:pPr>
            <a:r>
              <a:rPr lang="en-US" altLang="en-US" b="1">
                <a:solidFill>
                  <a:srgbClr val="0070C0"/>
                </a:solidFill>
              </a:rPr>
              <a:t>MCM-L(Memory Chip Module - Laminated):</a:t>
            </a:r>
            <a:r>
              <a:rPr lang="en-US" altLang="en-US">
                <a:solidFill>
                  <a:schemeClr val="tx1"/>
                </a:solidFill>
              </a:rPr>
              <a:t>The substrate is a multi-layer laminated printed circuit board (PCB).</a:t>
            </a:r>
            <a:endParaRPr lang="en-US" altLang="en-US">
              <a:solidFill>
                <a:schemeClr val="tx1"/>
              </a:solidFill>
            </a:endParaRPr>
          </a:p>
          <a:p>
            <a:pPr marL="0" indent="0" algn="just">
              <a:buNone/>
            </a:pPr>
            <a:r>
              <a:rPr lang="en-US" altLang="en-US" b="1">
                <a:solidFill>
                  <a:srgbClr val="0070C0"/>
                </a:solidFill>
              </a:rPr>
              <a:t>MCM-Ceramics:</a:t>
            </a:r>
            <a:r>
              <a:rPr lang="en-US" altLang="en-US">
                <a:solidFill>
                  <a:schemeClr val="tx1"/>
                </a:solidFill>
              </a:rPr>
              <a:t>The substrate is built on ceramic,such as low temperature co-fired ceramic.</a:t>
            </a:r>
            <a:endParaRPr lang="en-US" altLang="en-US">
              <a:solidFill>
                <a:schemeClr val="tx1"/>
              </a:solidFill>
            </a:endParaRPr>
          </a:p>
          <a:p>
            <a:pPr marL="0" indent="0" algn="just">
              <a:buNone/>
            </a:pPr>
            <a:r>
              <a:rPr lang="en-US" altLang="en-US" b="1">
                <a:solidFill>
                  <a:srgbClr val="0070C0"/>
                </a:solidFill>
              </a:rPr>
              <a:t>MCM-D: </a:t>
            </a:r>
            <a:r>
              <a:rPr lang="en-US" altLang="en-US">
                <a:solidFill>
                  <a:schemeClr val="tx1"/>
                </a:solidFill>
              </a:rPr>
              <a:t>The ICs are deposited on the base substrate using Thin Film technology.</a:t>
            </a:r>
            <a:endParaRPr lang="en-US" altLang="en-US">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Gates, Memory Cells, Chips, and Multichip Modules</a:t>
            </a:r>
            <a:endParaRPr lang="en-US" altLang="en-US" sz="2800"/>
          </a:p>
        </p:txBody>
      </p:sp>
      <p:sp>
        <p:nvSpPr>
          <p:cNvPr id="3" name="Content Placeholder 2"/>
          <p:cNvSpPr>
            <a:spLocks noGrp="1"/>
          </p:cNvSpPr>
          <p:nvPr>
            <p:ph idx="1"/>
          </p:nvPr>
        </p:nvSpPr>
        <p:spPr>
          <a:xfrm>
            <a:off x="308610" y="1412875"/>
            <a:ext cx="4587240" cy="3881120"/>
          </a:xfrm>
        </p:spPr>
        <p:txBody>
          <a:bodyPr/>
          <a:p>
            <a:pPr marL="0" indent="0" algn="just">
              <a:buNone/>
            </a:pPr>
            <a:r>
              <a:rPr lang="en-US" altLang="en-US">
                <a:solidFill>
                  <a:schemeClr val="tx1"/>
                </a:solidFill>
              </a:rPr>
              <a:t>The basic architecture of an MCM shown in Figure 1.13:</a:t>
            </a:r>
            <a:endParaRPr lang="en-US" altLang="en-US">
              <a:solidFill>
                <a:schemeClr val="tx1"/>
              </a:solidFill>
            </a:endParaRPr>
          </a:p>
          <a:p>
            <a:pPr marL="0" indent="0" algn="just">
              <a:buNone/>
            </a:pPr>
            <a:r>
              <a:rPr lang="en-US" altLang="en-US" b="1">
                <a:solidFill>
                  <a:srgbClr val="0070C0"/>
                </a:solidFill>
              </a:rPr>
              <a:t>Integrated circuits:</a:t>
            </a:r>
            <a:r>
              <a:rPr lang="en-US" altLang="en-US">
                <a:solidFill>
                  <a:schemeClr val="tx1"/>
                </a:solidFill>
              </a:rPr>
              <a:t> Bare chips mounted on/in the surface of the substrate.</a:t>
            </a:r>
            <a:endParaRPr lang="en-US" altLang="en-US">
              <a:solidFill>
                <a:schemeClr val="tx1"/>
              </a:solidFill>
            </a:endParaRPr>
          </a:p>
          <a:p>
            <a:pPr marL="0" indent="0" algn="just">
              <a:buNone/>
            </a:pPr>
            <a:r>
              <a:rPr lang="en-US" altLang="en-US" b="1">
                <a:solidFill>
                  <a:srgbClr val="0070C0"/>
                </a:solidFill>
              </a:rPr>
              <a:t>Level-1 interconnections:</a:t>
            </a:r>
            <a:r>
              <a:rPr lang="en-US" altLang="en-US">
                <a:solidFill>
                  <a:schemeClr val="tx1"/>
                </a:solidFill>
              </a:rPr>
              <a:t> Connections between chips through paths in the substrate.</a:t>
            </a:r>
            <a:endParaRPr lang="en-US" altLang="en-US">
              <a:solidFill>
                <a:schemeClr val="tx1"/>
              </a:solidFill>
            </a:endParaRPr>
          </a:p>
          <a:p>
            <a:pPr marL="0" indent="0" algn="just">
              <a:buNone/>
            </a:pPr>
            <a:r>
              <a:rPr lang="en-US" altLang="en-US" b="1">
                <a:solidFill>
                  <a:srgbClr val="0070C0"/>
                </a:solidFill>
              </a:rPr>
              <a:t>Substrate: </a:t>
            </a:r>
            <a:r>
              <a:rPr lang="en-US" altLang="en-US">
                <a:solidFill>
                  <a:schemeClr val="tx1"/>
                </a:solidFill>
              </a:rPr>
              <a:t>The common base that provides all the signal interconnections and the mechanical support for all chips.</a:t>
            </a:r>
            <a:endParaRPr lang="en-US" altLang="en-US">
              <a:solidFill>
                <a:schemeClr val="tx1"/>
              </a:solidFill>
            </a:endParaRPr>
          </a:p>
          <a:p>
            <a:pPr marL="0" indent="0" algn="just">
              <a:buNone/>
            </a:pPr>
            <a:r>
              <a:rPr lang="en-US" altLang="en-US" b="1">
                <a:solidFill>
                  <a:srgbClr val="0070C0"/>
                </a:solidFill>
              </a:rPr>
              <a:t>MCM package:</a:t>
            </a:r>
            <a:r>
              <a:rPr lang="en-US" altLang="en-US">
                <a:solidFill>
                  <a:schemeClr val="tx1"/>
                </a:solidFill>
              </a:rPr>
              <a:t> Provides a degree of protection to the circuits in addition to heat removal and interconnections.</a:t>
            </a:r>
            <a:endParaRPr lang="en-US" altLang="en-US">
              <a:solidFill>
                <a:schemeClr val="tx1"/>
              </a:solidFill>
            </a:endParaRPr>
          </a:p>
          <a:p>
            <a:pPr marL="0" indent="0" algn="just">
              <a:buNone/>
            </a:pPr>
            <a:r>
              <a:rPr lang="en-US" altLang="en-US" b="1">
                <a:solidFill>
                  <a:srgbClr val="0070C0"/>
                </a:solidFill>
              </a:rPr>
              <a:t>Level-2 interconnections:</a:t>
            </a:r>
            <a:r>
              <a:rPr lang="en-US" altLang="en-US">
                <a:solidFill>
                  <a:schemeClr val="tx1"/>
                </a:solidFill>
              </a:rPr>
              <a:t> Provides the necessary interface to the printed circuit board on which  the MCM is mounted.</a:t>
            </a:r>
            <a:endParaRPr lang="en-US" altLang="en-US">
              <a:solidFill>
                <a:schemeClr val="tx1"/>
              </a:solidFill>
            </a:endParaRPr>
          </a:p>
        </p:txBody>
      </p:sp>
      <p:pic>
        <p:nvPicPr>
          <p:cNvPr id="4" name="Picture 3"/>
          <p:cNvPicPr>
            <a:picLocks noChangeAspect="1"/>
          </p:cNvPicPr>
          <p:nvPr/>
        </p:nvPicPr>
        <p:blipFill>
          <a:blip r:embed="rId1"/>
          <a:stretch>
            <a:fillRect/>
          </a:stretch>
        </p:blipFill>
        <p:spPr>
          <a:xfrm>
            <a:off x="4928870" y="1591945"/>
            <a:ext cx="4113530" cy="473138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pic>
        <p:nvPicPr>
          <p:cNvPr id="5" name="Content Placeholder 4"/>
          <p:cNvPicPr>
            <a:picLocks noChangeAspect="1"/>
          </p:cNvPicPr>
          <p:nvPr>
            <p:ph idx="1"/>
          </p:nvPr>
        </p:nvPicPr>
        <p:blipFill>
          <a:blip r:embed="rId1"/>
          <a:stretch>
            <a:fillRect/>
          </a:stretch>
        </p:blipFill>
        <p:spPr>
          <a:xfrm>
            <a:off x="459740" y="1904365"/>
            <a:ext cx="7408545" cy="4939030"/>
          </a:xfrm>
          <a:prstGeom prst="rect">
            <a:avLst/>
          </a:prstGeom>
        </p:spPr>
      </p:pic>
      <p:sp>
        <p:nvSpPr>
          <p:cNvPr id="3" name="Text Box 2"/>
          <p:cNvSpPr txBox="1"/>
          <p:nvPr/>
        </p:nvSpPr>
        <p:spPr>
          <a:xfrm>
            <a:off x="459740" y="1066800"/>
            <a:ext cx="7442835" cy="829945"/>
          </a:xfrm>
          <a:prstGeom prst="rect">
            <a:avLst/>
          </a:prstGeom>
          <a:noFill/>
        </p:spPr>
        <p:txBody>
          <a:bodyPr wrap="square" rtlCol="0" anchor="t">
            <a:spAutoFit/>
          </a:bodyPr>
          <a:p>
            <a:pPr algn="just"/>
            <a:r>
              <a:rPr lang="en-US" altLang="en-US" sz="1600"/>
              <a:t>The current x86 offerings represent the results of decades of design effort oncomplex instruction set computers (CISCs).An alternative approach to processor design is the reduced instruction set computer (RISC).</a:t>
            </a:r>
            <a:endParaRPr lang="en-US" alt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pic>
        <p:nvPicPr>
          <p:cNvPr id="4" name="Content Placeholder 3"/>
          <p:cNvPicPr>
            <a:picLocks noChangeAspect="1"/>
          </p:cNvPicPr>
          <p:nvPr>
            <p:ph idx="1"/>
          </p:nvPr>
        </p:nvPicPr>
        <p:blipFill>
          <a:blip r:embed="rId1"/>
          <a:stretch>
            <a:fillRect/>
          </a:stretch>
        </p:blipFill>
        <p:spPr>
          <a:xfrm>
            <a:off x="609600" y="1346835"/>
            <a:ext cx="7327265" cy="521335"/>
          </a:xfrm>
          <a:prstGeom prst="rect">
            <a:avLst/>
          </a:prstGeom>
        </p:spPr>
      </p:pic>
      <p:pic>
        <p:nvPicPr>
          <p:cNvPr id="6" name="Picture 5"/>
          <p:cNvPicPr>
            <a:picLocks noChangeAspect="1"/>
          </p:cNvPicPr>
          <p:nvPr/>
        </p:nvPicPr>
        <p:blipFill>
          <a:blip r:embed="rId2"/>
          <a:stretch>
            <a:fillRect/>
          </a:stretch>
        </p:blipFill>
        <p:spPr>
          <a:xfrm>
            <a:off x="626110" y="1833880"/>
            <a:ext cx="7310755" cy="47961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609600"/>
            <a:ext cx="6348730" cy="663575"/>
          </a:xfrm>
        </p:spPr>
        <p:txBody>
          <a:bodyPr/>
          <a:p>
            <a:r>
              <a:rPr lang="en-US" sz="3000"/>
              <a:t>Structure and Function</a:t>
            </a:r>
            <a:endParaRPr lang="en-US" sz="3000"/>
          </a:p>
        </p:txBody>
      </p:sp>
      <p:sp>
        <p:nvSpPr>
          <p:cNvPr id="3" name="Content Placeholder 2"/>
          <p:cNvSpPr>
            <a:spLocks noGrp="1"/>
          </p:cNvSpPr>
          <p:nvPr>
            <p:ph idx="1"/>
          </p:nvPr>
        </p:nvSpPr>
        <p:spPr>
          <a:xfrm>
            <a:off x="458470" y="1254125"/>
            <a:ext cx="7232015" cy="3881120"/>
          </a:xfrm>
        </p:spPr>
        <p:txBody>
          <a:bodyPr/>
          <a:p>
            <a:pPr marL="0" indent="0" algn="just">
              <a:buNone/>
            </a:pPr>
            <a:r>
              <a:rPr lang="en-US" altLang="en-US" b="1">
                <a:solidFill>
                  <a:srgbClr val="0070C0"/>
                </a:solidFill>
                <a:sym typeface="+mn-ea"/>
              </a:rPr>
              <a:t>Data storage:</a:t>
            </a:r>
            <a:r>
              <a:rPr lang="en-US" altLang="en-US">
                <a:sym typeface="+mn-ea"/>
              </a:rPr>
              <a:t> Even if the computer is processing data on the fly (i.e., data come in and get processed, and the results go out immediately), the computer must temporarily store at least those pieces of data that are being worked on at any given moment. There is at least a short-term data storage function. Equally important, the computer performs a long-term data storage function. Files of data are stored on the computer for subsequent retrieval and update.</a:t>
            </a:r>
            <a:endParaRPr lang="en-US" altLang="en-US">
              <a:sym typeface="+mn-ea"/>
            </a:endParaRPr>
          </a:p>
          <a:p>
            <a:pPr marL="0" indent="0" algn="just">
              <a:buNone/>
            </a:pPr>
            <a:r>
              <a:rPr lang="en-US" altLang="en-US" b="1">
                <a:solidFill>
                  <a:srgbClr val="0070C0"/>
                </a:solidFill>
              </a:rPr>
              <a:t>Data movement:</a:t>
            </a:r>
            <a:r>
              <a:rPr lang="en-US" altLang="en-US"/>
              <a:t> The computer’s operating environment consists of devices that serve as either sources or destinations of data. When data are received from or delivered to a device that is directly connected to the computer, the process is known as input–output (I/O), and the device is referred to as a peripheral. When data are moved over longer distances, to or from a remote device, the process is known as data communications.</a:t>
            </a:r>
            <a:endParaRPr lang="en-US" altLang="en-US"/>
          </a:p>
          <a:p>
            <a:pPr marL="0" indent="0" algn="just">
              <a:buNone/>
            </a:pPr>
            <a:r>
              <a:rPr lang="en-US" altLang="en-US" b="1">
                <a:solidFill>
                  <a:srgbClr val="0070C0"/>
                </a:solidFill>
              </a:rPr>
              <a:t>Control:</a:t>
            </a:r>
            <a:r>
              <a:rPr lang="en-US" altLang="en-US"/>
              <a:t> Within the computer, a control unit manages the computer’s resources and orchestrates the performance of its functional parts in response to instructions.</a:t>
            </a:r>
            <a:endParaRPr lang="en-US" altLang="en-US"/>
          </a:p>
          <a:p>
            <a:pPr marL="0" indent="0" algn="just">
              <a:buNone/>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pic>
        <p:nvPicPr>
          <p:cNvPr id="5" name="Content Placeholder 4"/>
          <p:cNvPicPr>
            <a:picLocks noChangeAspect="1"/>
          </p:cNvPicPr>
          <p:nvPr>
            <p:ph idx="1"/>
          </p:nvPr>
        </p:nvPicPr>
        <p:blipFill>
          <a:blip r:embed="rId1"/>
          <a:stretch>
            <a:fillRect/>
          </a:stretch>
        </p:blipFill>
        <p:spPr>
          <a:xfrm>
            <a:off x="534035" y="1334135"/>
            <a:ext cx="7410450" cy="457835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pic>
        <p:nvPicPr>
          <p:cNvPr id="4" name="Content Placeholder 3"/>
          <p:cNvPicPr>
            <a:picLocks noChangeAspect="1"/>
          </p:cNvPicPr>
          <p:nvPr>
            <p:ph idx="1"/>
          </p:nvPr>
        </p:nvPicPr>
        <p:blipFill>
          <a:blip r:embed="rId1"/>
          <a:stretch>
            <a:fillRect/>
          </a:stretch>
        </p:blipFill>
        <p:spPr>
          <a:xfrm>
            <a:off x="609600" y="1327150"/>
            <a:ext cx="6962775" cy="1466850"/>
          </a:xfrm>
          <a:prstGeom prst="rect">
            <a:avLst/>
          </a:prstGeom>
        </p:spPr>
      </p:pic>
      <p:pic>
        <p:nvPicPr>
          <p:cNvPr id="6" name="Picture 5"/>
          <p:cNvPicPr>
            <a:picLocks noChangeAspect="1"/>
          </p:cNvPicPr>
          <p:nvPr/>
        </p:nvPicPr>
        <p:blipFill>
          <a:blip r:embed="rId2"/>
          <a:stretch>
            <a:fillRect/>
          </a:stretch>
        </p:blipFill>
        <p:spPr>
          <a:xfrm>
            <a:off x="618490" y="2634615"/>
            <a:ext cx="7002780" cy="394081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sp>
        <p:nvSpPr>
          <p:cNvPr id="3" name="Content Placeholder 2"/>
          <p:cNvSpPr/>
          <p:nvPr>
            <p:ph idx="1"/>
          </p:nvPr>
        </p:nvSpPr>
        <p:spPr>
          <a:xfrm>
            <a:off x="534035" y="1102995"/>
            <a:ext cx="7070090" cy="3881120"/>
          </a:xfrm>
        </p:spPr>
        <p:txBody>
          <a:bodyPr/>
          <a:p>
            <a:pPr marL="0" indent="0" algn="just">
              <a:buNone/>
            </a:pPr>
            <a:r>
              <a:rPr lang="en-US" altLang="en-US"/>
              <a:t>some of the highlights of the evolution of the Intel product line:</a:t>
            </a:r>
            <a:endParaRPr lang="en-US" altLang="en-US"/>
          </a:p>
          <a:p>
            <a:pPr marL="0" indent="0" algn="just">
              <a:buNone/>
            </a:pPr>
            <a:r>
              <a:rPr lang="en-US" altLang="en-US" b="1">
                <a:solidFill>
                  <a:srgbClr val="FF0000"/>
                </a:solidFill>
              </a:rPr>
              <a:t>8080: </a:t>
            </a:r>
            <a:r>
              <a:rPr lang="en-US" altLang="en-US"/>
              <a:t>The world’s first general-purpose microprocessor. This was an 8-bit machine, with an 8-bit data path to memory. The 8080 was used in the first personal computer, the Altair.</a:t>
            </a:r>
            <a:endParaRPr lang="en-US" altLang="en-US"/>
          </a:p>
          <a:p>
            <a:pPr marL="0" indent="0" algn="just">
              <a:buNone/>
            </a:pPr>
            <a:r>
              <a:rPr lang="en-US" altLang="en-US" b="1">
                <a:solidFill>
                  <a:srgbClr val="FF0000"/>
                </a:solidFill>
              </a:rPr>
              <a:t>8086: </a:t>
            </a:r>
            <a:r>
              <a:rPr lang="en-US" altLang="en-US"/>
              <a:t>A far more powerful, 16-bit machine. In addition to a wider data path and larger registers, the 8086 sported an instruction cache, or queue, that prefetches a few instructions before they are executed. A variant of this processor, the 8088, was used in IBM’s first personal computer, securing the success of Intel. The 8086 is the first appearance of the x86 architecture.</a:t>
            </a:r>
            <a:endParaRPr lang="en-US" altLang="en-US"/>
          </a:p>
          <a:p>
            <a:pPr marL="0" indent="0" algn="just">
              <a:buNone/>
            </a:pPr>
            <a:r>
              <a:rPr lang="en-US" altLang="en-US" b="1">
                <a:solidFill>
                  <a:srgbClr val="FF0000"/>
                </a:solidFill>
              </a:rPr>
              <a:t>80286:</a:t>
            </a:r>
            <a:r>
              <a:rPr lang="en-US" altLang="en-US"/>
              <a:t> This extension of the 8086 enabled addressing a 16-MB memory instead of just 1 MB.</a:t>
            </a:r>
            <a:endParaRPr lang="en-US" altLang="en-US"/>
          </a:p>
          <a:p>
            <a:pPr marL="0" indent="0" algn="just">
              <a:buNone/>
            </a:pPr>
            <a:r>
              <a:rPr lang="en-US" altLang="en-US" b="1">
                <a:solidFill>
                  <a:srgbClr val="FF0000"/>
                </a:solidFill>
              </a:rPr>
              <a:t>80386: </a:t>
            </a:r>
            <a:r>
              <a:rPr lang="en-US" altLang="en-US"/>
              <a:t>Intel’s first 32-bit machine, and a major overhaul of the product. With a 32-bit architecture, the 80386 rivaled the complexity and power of minicomputers and mainframes introduced just a few years earlier. This was the first Intel processor to support multitasking, meaning it could run multiple programs at the same time.</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sp>
        <p:nvSpPr>
          <p:cNvPr id="3" name="Content Placeholder 2"/>
          <p:cNvSpPr/>
          <p:nvPr>
            <p:ph idx="1"/>
          </p:nvPr>
        </p:nvSpPr>
        <p:spPr>
          <a:xfrm>
            <a:off x="382905" y="1027430"/>
            <a:ext cx="7268845" cy="3881120"/>
          </a:xfrm>
        </p:spPr>
        <p:txBody>
          <a:bodyPr/>
          <a:p>
            <a:pPr marL="0" indent="0" algn="just">
              <a:buNone/>
            </a:pPr>
            <a:r>
              <a:rPr lang="en-US" altLang="en-US" b="1">
                <a:solidFill>
                  <a:srgbClr val="FF0000"/>
                </a:solidFill>
              </a:rPr>
              <a:t>80486: </a:t>
            </a:r>
            <a:r>
              <a:rPr lang="en-US" altLang="en-US"/>
              <a:t>The 80486 introduced the use of much more </a:t>
            </a:r>
            <a:r>
              <a:rPr lang="en-US" altLang="en-US">
                <a:solidFill>
                  <a:srgbClr val="0070C0"/>
                </a:solidFill>
              </a:rPr>
              <a:t>sophisticated and powerful cache technology and sophisticated instruction pipelining</a:t>
            </a:r>
            <a:r>
              <a:rPr lang="en-US" altLang="en-US"/>
              <a:t>. The 80486 also offered a built-in math coprocessor, offloading complex math operations from the main CPU.</a:t>
            </a:r>
            <a:endParaRPr lang="en-US" altLang="en-US"/>
          </a:p>
          <a:p>
            <a:pPr marL="0" indent="0" algn="just">
              <a:buNone/>
            </a:pPr>
            <a:r>
              <a:rPr lang="en-US" altLang="en-US" b="1">
                <a:solidFill>
                  <a:srgbClr val="FF0000"/>
                </a:solidFill>
              </a:rPr>
              <a:t>Pentium:</a:t>
            </a:r>
            <a:r>
              <a:rPr lang="en-US" altLang="en-US"/>
              <a:t> With the Pentium, Intel introduced the use of superscalar techniques, which allow multiple instructions to execute in parallel.</a:t>
            </a:r>
            <a:endParaRPr lang="en-US" altLang="en-US"/>
          </a:p>
          <a:p>
            <a:pPr marL="0" indent="0" algn="just">
              <a:buNone/>
            </a:pPr>
            <a:r>
              <a:rPr lang="en-US" altLang="en-US" b="1">
                <a:solidFill>
                  <a:srgbClr val="FF0000"/>
                </a:solidFill>
              </a:rPr>
              <a:t>Pentium Pro:</a:t>
            </a:r>
            <a:r>
              <a:rPr lang="en-US" altLang="en-US"/>
              <a:t> continued the move into superscalar organization begun with the Pentium, with aggressive use of register renaming, branch prediction, data flow analysis, and speculative execution.</a:t>
            </a:r>
            <a:endParaRPr lang="en-US" altLang="en-US"/>
          </a:p>
          <a:p>
            <a:pPr marL="0" indent="0" algn="just">
              <a:buNone/>
            </a:pPr>
            <a:r>
              <a:rPr lang="en-US" altLang="en-US" b="1">
                <a:solidFill>
                  <a:srgbClr val="FF0000"/>
                </a:solidFill>
              </a:rPr>
              <a:t>Pentium II:</a:t>
            </a:r>
            <a:r>
              <a:rPr lang="en-US" altLang="en-US"/>
              <a:t> incorporated Intel MMX technology, which is designed specifically to process video, audio, and graphics data efficiently.</a:t>
            </a:r>
            <a:endParaRPr lang="en-US" altLang="en-US"/>
          </a:p>
          <a:p>
            <a:pPr marL="0" indent="0" algn="just">
              <a:buNone/>
            </a:pPr>
            <a:r>
              <a:rPr lang="en-US" altLang="en-US" i="1">
                <a:solidFill>
                  <a:srgbClr val="00B0F0"/>
                </a:solidFill>
              </a:rPr>
              <a:t>MMX is a processor supplementary capability that is supported on IA-32 processors by Intel and other vendors as of 1997. AMD also added MMX instruction set in its K6 processor.</a:t>
            </a:r>
            <a:endParaRPr lang="en-US" altLang="en-US"/>
          </a:p>
          <a:p>
            <a:pPr marL="0" indent="0" algn="just">
              <a:buNone/>
            </a:pPr>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Evolution of the Intel x86 Architecture</a:t>
            </a:r>
            <a:endParaRPr lang="en-US" altLang="en-US" sz="2800"/>
          </a:p>
        </p:txBody>
      </p:sp>
      <p:sp>
        <p:nvSpPr>
          <p:cNvPr id="3" name="Content Placeholder 2"/>
          <p:cNvSpPr/>
          <p:nvPr>
            <p:ph idx="1"/>
          </p:nvPr>
        </p:nvSpPr>
        <p:spPr>
          <a:xfrm>
            <a:off x="382905" y="1027430"/>
            <a:ext cx="6897370" cy="3881120"/>
          </a:xfrm>
        </p:spPr>
        <p:txBody>
          <a:bodyPr/>
          <a:p>
            <a:pPr marL="0" indent="0" algn="just">
              <a:buNone/>
            </a:pPr>
            <a:r>
              <a:rPr lang="en-US" altLang="en-US" b="1">
                <a:solidFill>
                  <a:srgbClr val="FF0000"/>
                </a:solidFill>
              </a:rPr>
              <a:t>Pentium III:</a:t>
            </a:r>
            <a:r>
              <a:rPr lang="en-US" altLang="en-US"/>
              <a:t> incorporates additional floating-point instructions: The Streaming SIMD Extensions (SSE) instruction set extension added 70 new instructions designed to increase performance when exactly the same operations are to be performed on multiple data objects. Typical applications are digital signal processing and graphics processing.</a:t>
            </a:r>
            <a:endParaRPr lang="en-US" altLang="en-US"/>
          </a:p>
          <a:p>
            <a:pPr marL="0" indent="0" algn="just">
              <a:buNone/>
            </a:pPr>
            <a:r>
              <a:rPr lang="en-US" altLang="en-US" b="1">
                <a:solidFill>
                  <a:srgbClr val="FF0000"/>
                </a:solidFill>
              </a:rPr>
              <a:t>Pentium 4:</a:t>
            </a:r>
            <a:r>
              <a:rPr lang="en-US" altLang="en-US"/>
              <a:t> includes additional floating-point and other enhancements for multimedia.</a:t>
            </a:r>
            <a:endParaRPr lang="en-US" altLang="en-US"/>
          </a:p>
          <a:p>
            <a:pPr marL="0" indent="0" algn="just">
              <a:buNone/>
            </a:pPr>
            <a:r>
              <a:rPr lang="en-US" altLang="en-US" b="1">
                <a:solidFill>
                  <a:srgbClr val="FF0000"/>
                </a:solidFill>
              </a:rPr>
              <a:t>Core:</a:t>
            </a:r>
            <a:r>
              <a:rPr lang="en-US" altLang="en-US"/>
              <a:t> This is the first Intel x86 microprocessor</a:t>
            </a:r>
            <a:r>
              <a:rPr lang="en-US" altLang="en-US">
                <a:solidFill>
                  <a:srgbClr val="0070C0"/>
                </a:solidFill>
              </a:rPr>
              <a:t> with a dual core, referring to the implementation of two cores </a:t>
            </a:r>
            <a:r>
              <a:rPr lang="en-US" altLang="en-US"/>
              <a:t>on a single chip.</a:t>
            </a:r>
            <a:endParaRPr lang="en-US" altLang="en-US"/>
          </a:p>
          <a:p>
            <a:pPr marL="0" indent="0" algn="just">
              <a:buNone/>
            </a:pPr>
            <a:r>
              <a:rPr lang="en-US" altLang="en-US" b="1">
                <a:solidFill>
                  <a:srgbClr val="FF0000"/>
                </a:solidFill>
              </a:rPr>
              <a:t>Core 2:</a:t>
            </a:r>
            <a:r>
              <a:rPr lang="en-US" altLang="en-US"/>
              <a:t> The Core 2 extends the Core architecture to 64 bits. The </a:t>
            </a:r>
            <a:r>
              <a:rPr lang="en-US" altLang="en-US">
                <a:solidFill>
                  <a:srgbClr val="0070C0"/>
                </a:solidFill>
              </a:rPr>
              <a:t>Core 2 Quad provides four cores on a single chip</a:t>
            </a:r>
            <a:r>
              <a:rPr lang="en-US" altLang="en-US"/>
              <a:t>. More recent Core offerings have up to 10 cores per chip. </a:t>
            </a:r>
            <a:endParaRPr lang="en-US" altLang="en-US"/>
          </a:p>
          <a:p>
            <a:pPr marL="0" indent="0" algn="just">
              <a:buNone/>
            </a:pPr>
            <a:r>
              <a:rPr lang="en-US" altLang="en-US"/>
              <a:t>An important addition to the architecture was the Advanced Vector Extensions instruction set that provided a set of 256-bit, and then 512-bit, instructions for efficient processing of vector data.</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Embedded Systems</a:t>
            </a:r>
            <a:endParaRPr lang="en-US" altLang="en-US" sz="2800"/>
          </a:p>
        </p:txBody>
      </p:sp>
      <p:sp>
        <p:nvSpPr>
          <p:cNvPr id="3" name="Content Placeholder 2"/>
          <p:cNvSpPr/>
          <p:nvPr>
            <p:ph idx="1"/>
          </p:nvPr>
        </p:nvSpPr>
        <p:spPr>
          <a:xfrm>
            <a:off x="382905" y="1178560"/>
            <a:ext cx="7402830" cy="3881120"/>
          </a:xfrm>
        </p:spPr>
        <p:txBody>
          <a:bodyPr/>
          <a:p>
            <a:pPr marL="0" indent="0" algn="just">
              <a:buNone/>
            </a:pPr>
            <a:r>
              <a:rPr lang="en-US" altLang="en-US" b="1">
                <a:solidFill>
                  <a:srgbClr val="FF0000"/>
                </a:solidFill>
              </a:rPr>
              <a:t>Embedded systems </a:t>
            </a:r>
            <a:r>
              <a:rPr lang="en-US" altLang="en-US"/>
              <a:t>are tightly coupled to their environment. This can give rise to real-time constraints imposed by the need to interact with the environment. Constraints such as speeds of motion, precision of measurement, time durations etc.</a:t>
            </a:r>
            <a:endParaRPr lang="en-US" altLang="en-US"/>
          </a:p>
          <a:p>
            <a:pPr marL="0" indent="0" algn="just">
              <a:buNone/>
            </a:pPr>
            <a:r>
              <a:rPr lang="en-US" altLang="en-US">
                <a:sym typeface="+mn-ea"/>
              </a:rPr>
              <a:t>Examples include  home security systems, washing machines, lighting systems, thermostats, printers, various automotive systems such as transmission control, cruise control, fuel injection, anti-lock brakes, and suspension systems and numerous types of sensors and actuators in automated systems.</a:t>
            </a:r>
            <a:endParaRPr lang="en-US" altLang="en-US"/>
          </a:p>
          <a:p>
            <a:pPr marL="0" indent="0" algn="just">
              <a:buNone/>
            </a:pPr>
            <a:r>
              <a:rPr lang="en-US" altLang="en-US" b="1">
                <a:solidFill>
                  <a:srgbClr val="FF0000"/>
                </a:solidFill>
                <a:sym typeface="+mn-ea"/>
              </a:rPr>
              <a:t>Deeply embedded systems </a:t>
            </a:r>
            <a:r>
              <a:rPr lang="en-US" altLang="en-US">
                <a:sym typeface="+mn-ea"/>
              </a:rPr>
              <a:t>often have wireless capability and appear in networked configurations, such as networks of sensors deployed over a large area (e.g., factory, agricultural field). </a:t>
            </a:r>
            <a:endParaRPr lang="en-US" altLang="en-US">
              <a:sym typeface="+mn-ea"/>
            </a:endParaRPr>
          </a:p>
          <a:p>
            <a:pPr marL="0" indent="0" algn="just">
              <a:buNone/>
            </a:pPr>
            <a:r>
              <a:rPr lang="en-US" altLang="en-US" b="1">
                <a:solidFill>
                  <a:srgbClr val="FF0000"/>
                </a:solidFill>
                <a:sym typeface="+mn-ea"/>
              </a:rPr>
              <a:t>Embedded Operating System:</a:t>
            </a:r>
            <a:r>
              <a:rPr lang="en-US" altLang="en-US">
                <a:sym typeface="+mn-ea"/>
              </a:rPr>
              <a:t> Example:TinyOS widely used in wireless sensor networks.</a:t>
            </a:r>
            <a:endParaRPr lang="en-US" altLang="en-US"/>
          </a:p>
          <a:p>
            <a:pPr marL="0" indent="0" algn="just">
              <a:buNone/>
            </a:pPr>
            <a:endParaRPr lang="en-US" altLang="en-US">
              <a:sym typeface="+mn-ea"/>
            </a:endParaRPr>
          </a:p>
          <a:p>
            <a:pPr marL="0" indent="0" algn="just">
              <a:buNone/>
            </a:pPr>
            <a:endParaRPr lang="en-US" altLang="en-US">
              <a:sym typeface="+mn-ea"/>
            </a:endParaRPr>
          </a:p>
          <a:p>
            <a:pPr marL="0" indent="0" algn="just">
              <a:buNone/>
            </a:pPr>
            <a:endParaRPr lang="en-US" altLang="en-US"/>
          </a:p>
          <a:p>
            <a:pPr marL="0" indent="0" algn="just">
              <a:buNone/>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Embedded Systems</a:t>
            </a:r>
            <a:endParaRPr lang="en-US" altLang="en-US" sz="2800"/>
          </a:p>
        </p:txBody>
      </p:sp>
      <p:sp>
        <p:nvSpPr>
          <p:cNvPr id="3" name="Content Placeholder 2"/>
          <p:cNvSpPr/>
          <p:nvPr>
            <p:ph idx="1"/>
          </p:nvPr>
        </p:nvSpPr>
        <p:spPr>
          <a:xfrm>
            <a:off x="382905" y="1178560"/>
            <a:ext cx="7037070" cy="3881120"/>
          </a:xfrm>
        </p:spPr>
        <p:txBody>
          <a:bodyPr/>
          <a:p>
            <a:pPr marL="0" indent="0" algn="just">
              <a:buNone/>
            </a:pPr>
            <a:r>
              <a:rPr lang="en-US" altLang="en-US"/>
              <a:t>Figure 1.14 shows in general terms an embedded system organization. </a:t>
            </a:r>
            <a:endParaRPr lang="en-US" altLang="en-US"/>
          </a:p>
        </p:txBody>
      </p:sp>
      <p:pic>
        <p:nvPicPr>
          <p:cNvPr id="4" name="Picture 3"/>
          <p:cNvPicPr>
            <a:picLocks noChangeAspect="1"/>
          </p:cNvPicPr>
          <p:nvPr/>
        </p:nvPicPr>
        <p:blipFill>
          <a:blip r:embed="rId1"/>
          <a:stretch>
            <a:fillRect/>
          </a:stretch>
        </p:blipFill>
        <p:spPr>
          <a:xfrm>
            <a:off x="690245" y="1791970"/>
            <a:ext cx="7263130" cy="472313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Embedded Systems</a:t>
            </a:r>
            <a:endParaRPr lang="en-US" altLang="en-US" sz="2800"/>
          </a:p>
        </p:txBody>
      </p:sp>
      <p:sp>
        <p:nvSpPr>
          <p:cNvPr id="3" name="Content Placeholder 2"/>
          <p:cNvSpPr/>
          <p:nvPr>
            <p:ph idx="1"/>
          </p:nvPr>
        </p:nvSpPr>
        <p:spPr>
          <a:xfrm>
            <a:off x="231775" y="1027430"/>
            <a:ext cx="7917815" cy="3881120"/>
          </a:xfrm>
        </p:spPr>
        <p:txBody>
          <a:bodyPr/>
          <a:p>
            <a:pPr marL="0" indent="0" algn="just">
              <a:buNone/>
            </a:pPr>
            <a:r>
              <a:rPr lang="en-US" altLang="en-US">
                <a:sym typeface="+mn-ea"/>
              </a:rPr>
              <a:t>In addition to the processor and memory, there are a number of elements that differ from the typical desktop or laptop computer:</a:t>
            </a:r>
            <a:endParaRPr lang="en-US" altLang="en-US"/>
          </a:p>
          <a:p>
            <a:pPr marL="0" indent="0" algn="just">
              <a:buNone/>
            </a:pPr>
            <a:r>
              <a:rPr lang="en-US" altLang="en-US"/>
              <a:t>1.There may be a variety of interfaces that enable the system to measure, manipulate, and interact with external environment. Embedded systems interact with  external world through sensors and actuators, and are  reactive systems;</a:t>
            </a:r>
            <a:r>
              <a:rPr lang="en-US" altLang="en-US" b="1">
                <a:solidFill>
                  <a:srgbClr val="00B0F0"/>
                </a:solidFill>
              </a:rPr>
              <a:t> a reactive system is in continual interaction with the environment and executes at a pace determined by that environment.</a:t>
            </a:r>
            <a:endParaRPr lang="en-US" altLang="en-US" b="1">
              <a:solidFill>
                <a:srgbClr val="00B0F0"/>
              </a:solidFill>
            </a:endParaRPr>
          </a:p>
          <a:p>
            <a:pPr marL="0" indent="0" algn="just">
              <a:buNone/>
            </a:pPr>
            <a:r>
              <a:rPr lang="en-US" altLang="en-US"/>
              <a:t>2.Human interface may be as simple as a flashing light or as complicated as real-time robotic vision. In many cases, there is no human interface.</a:t>
            </a:r>
            <a:endParaRPr lang="en-US" altLang="en-US"/>
          </a:p>
          <a:p>
            <a:pPr marL="0" indent="0" algn="just">
              <a:buNone/>
            </a:pPr>
            <a:r>
              <a:rPr lang="en-US" altLang="en-US"/>
              <a:t>3.The diagnostic port may be used for diagnosing the system that is being controlled—not just for diagnosing the computer.</a:t>
            </a:r>
            <a:endParaRPr lang="en-US" altLang="en-US"/>
          </a:p>
          <a:p>
            <a:pPr marL="0" indent="0" algn="just">
              <a:buNone/>
            </a:pPr>
            <a:r>
              <a:rPr lang="en-US" altLang="en-US"/>
              <a:t>4.Special-purpose field programmable (FPGA), application-specific (ASIC), or even nondigital hardware may be used to increase performance or reliability.</a:t>
            </a:r>
            <a:endParaRPr lang="en-US" altLang="en-US"/>
          </a:p>
          <a:p>
            <a:pPr marL="0" indent="0" algn="just">
              <a:buNone/>
            </a:pPr>
            <a:r>
              <a:rPr lang="en-US" altLang="en-US"/>
              <a:t>5.Software often has a fixed function and is specific to the application. </a:t>
            </a:r>
            <a:endParaRPr lang="en-US" altLang="en-US"/>
          </a:p>
          <a:p>
            <a:pPr marL="0" indent="0" algn="just">
              <a:buNone/>
            </a:pPr>
            <a:r>
              <a:rPr lang="en-US" altLang="en-US"/>
              <a:t>6.Efficiency is of paramount importance for embedded systems. They are optimized for energy, code size, execution time, weight and dimensions, and cost.</a:t>
            </a: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Internet of Things</a:t>
            </a:r>
            <a:endParaRPr lang="en-US" altLang="en-US" sz="2800"/>
          </a:p>
        </p:txBody>
      </p:sp>
      <p:sp>
        <p:nvSpPr>
          <p:cNvPr id="3" name="Content Placeholder 2"/>
          <p:cNvSpPr/>
          <p:nvPr>
            <p:ph idx="1"/>
          </p:nvPr>
        </p:nvSpPr>
        <p:spPr>
          <a:xfrm>
            <a:off x="382905" y="951865"/>
            <a:ext cx="7628255" cy="3881120"/>
          </a:xfrm>
        </p:spPr>
        <p:txBody>
          <a:bodyPr/>
          <a:p>
            <a:pPr marL="0" indent="0" algn="just">
              <a:buNone/>
            </a:pPr>
            <a:r>
              <a:rPr lang="en-US" altLang="en-US"/>
              <a:t>Internet of things (IoT) is a term that refers to the expanding interconnection of smart devices, ranging from appliances to tiny sensors.</a:t>
            </a:r>
            <a:endParaRPr lang="en-US" altLang="en-US"/>
          </a:p>
          <a:p>
            <a:pPr marL="0" indent="0" algn="just">
              <a:buNone/>
            </a:pPr>
            <a:r>
              <a:rPr lang="en-US" altLang="en-US"/>
              <a:t>Embedding of short-range mobile transceivers into a wide array of gadgets and everyday items, enabling new forms of communication between people and things, and between things themselves.</a:t>
            </a:r>
            <a:endParaRPr lang="en-US" altLang="en-US"/>
          </a:p>
          <a:p>
            <a:pPr marL="0" indent="0" algn="just">
              <a:buNone/>
            </a:pPr>
            <a:r>
              <a:rPr lang="en-US" altLang="en-US">
                <a:sym typeface="+mn-ea"/>
              </a:rPr>
              <a:t>IoT devices are low bandwidth, low-repetition data-capture, and low-bandwidth data-usage appliances that communicate with each other and provide data via user interfaces. Embedded appliances, such as high-resolution video security cameras, video VoIP phones etc.</a:t>
            </a:r>
            <a:endParaRPr lang="en-US" altLang="en-US"/>
          </a:p>
          <a:p>
            <a:pPr marL="0" indent="0" algn="just">
              <a:buNone/>
            </a:pPr>
            <a:endParaRPr lang="en-US" altLang="en-US"/>
          </a:p>
        </p:txBody>
      </p:sp>
      <p:pic>
        <p:nvPicPr>
          <p:cNvPr id="5" name="Picture 4"/>
          <p:cNvPicPr/>
          <p:nvPr/>
        </p:nvPicPr>
        <p:blipFill>
          <a:blip r:embed="rId1"/>
          <a:stretch>
            <a:fillRect/>
          </a:stretch>
        </p:blipFill>
        <p:spPr>
          <a:xfrm>
            <a:off x="4990465" y="3990975"/>
            <a:ext cx="3976370" cy="284988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029450" cy="793115"/>
          </a:xfrm>
        </p:spPr>
        <p:txBody>
          <a:bodyPr/>
          <a:p>
            <a:r>
              <a:rPr lang="en-US" altLang="en-US" sz="2800"/>
              <a:t>Internet of Things</a:t>
            </a:r>
            <a:endParaRPr lang="en-US" altLang="en-US" sz="2800"/>
          </a:p>
        </p:txBody>
      </p:sp>
      <p:sp>
        <p:nvSpPr>
          <p:cNvPr id="3" name="Content Placeholder 2"/>
          <p:cNvSpPr/>
          <p:nvPr>
            <p:ph idx="1"/>
          </p:nvPr>
        </p:nvSpPr>
        <p:spPr>
          <a:xfrm>
            <a:off x="382905" y="1172210"/>
            <a:ext cx="7148830" cy="3660775"/>
          </a:xfrm>
        </p:spPr>
        <p:txBody>
          <a:bodyPr/>
          <a:p>
            <a:pPr marL="0" indent="0" algn="just">
              <a:buNone/>
            </a:pPr>
            <a:r>
              <a:rPr lang="en-US" altLang="en-US"/>
              <a:t>Internet has gone through roughly four generations of deployment culminating in the IoT:</a:t>
            </a:r>
            <a:endParaRPr lang="en-US" altLang="en-US"/>
          </a:p>
          <a:p>
            <a:pPr marL="0" indent="0" algn="just">
              <a:buNone/>
            </a:pPr>
            <a:r>
              <a:rPr lang="en-US" altLang="en-US" b="1">
                <a:solidFill>
                  <a:srgbClr val="00B0F0"/>
                </a:solidFill>
              </a:rPr>
              <a:t>1. Information technology (IT):</a:t>
            </a:r>
            <a:r>
              <a:rPr lang="en-US" altLang="en-US"/>
              <a:t> PCs, servers, routers, firewalls, and so on, bought as IT devices by enterprise IT people and primarily using wired connectivity.</a:t>
            </a:r>
            <a:endParaRPr lang="en-US" altLang="en-US"/>
          </a:p>
          <a:p>
            <a:pPr marL="0" indent="0" algn="just">
              <a:buNone/>
            </a:pPr>
            <a:r>
              <a:rPr lang="en-US" altLang="en-US" b="1">
                <a:solidFill>
                  <a:srgbClr val="00B0F0"/>
                </a:solidFill>
              </a:rPr>
              <a:t>2. Operational technology (OT):</a:t>
            </a:r>
            <a:r>
              <a:rPr lang="en-US" altLang="en-US"/>
              <a:t> Machines/appliances with embedded IT built by non-IT companies, such as medical machinery, SCADA (supervisory control and data acquisition), process control, and kiosks, bought as appliances by enterprise OT people and primarily using wired connectivity.</a:t>
            </a:r>
            <a:endParaRPr lang="en-US" altLang="en-US"/>
          </a:p>
          <a:p>
            <a:pPr marL="0" indent="0" algn="just">
              <a:buNone/>
            </a:pPr>
            <a:r>
              <a:rPr lang="en-US" altLang="en-US" b="1">
                <a:solidFill>
                  <a:srgbClr val="00B0F0"/>
                </a:solidFill>
                <a:sym typeface="+mn-ea"/>
              </a:rPr>
              <a:t>3. Personal technology:</a:t>
            </a:r>
            <a:r>
              <a:rPr lang="en-US" altLang="en-US">
                <a:sym typeface="+mn-ea"/>
              </a:rPr>
              <a:t> Smartphones, tablets, and eBook readers bought as IT devices by consumers (employees) exclusively using wireless connectivity and often multiple forms of  wireless connectivity.</a:t>
            </a:r>
            <a:endParaRPr lang="en-US" altLang="en-US"/>
          </a:p>
          <a:p>
            <a:pPr marL="0" indent="0" algn="just">
              <a:buNone/>
            </a:pPr>
            <a:r>
              <a:rPr lang="en-US" altLang="en-US" b="1">
                <a:solidFill>
                  <a:srgbClr val="00B0F0"/>
                </a:solidFill>
                <a:sym typeface="+mn-ea"/>
              </a:rPr>
              <a:t>4. Sensor/actuator technology:</a:t>
            </a:r>
            <a:r>
              <a:rPr lang="en-US" altLang="en-US">
                <a:sym typeface="+mn-ea"/>
              </a:rPr>
              <a:t> Single-purpose devices bought by consumers, IT, and OT people exclusively using wireless connectivity, generally of a single form, as part of larger systems</a:t>
            </a:r>
            <a:endParaRPr lang="en-US" altLang="en-US"/>
          </a:p>
          <a:p>
            <a:pPr marL="0" indent="0" algn="just">
              <a:buNone/>
            </a:pPr>
            <a:endParaRPr lang="en-US" altLang="en-US"/>
          </a:p>
          <a:p>
            <a:pPr marL="0" indent="0" algn="just">
              <a:buNone/>
            </a:pPr>
            <a:endParaRPr lang="en-US" altLang="en-US"/>
          </a:p>
          <a:p>
            <a:pPr marL="0" indent="0" algn="just">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6348730" cy="663575"/>
          </a:xfrm>
        </p:spPr>
        <p:txBody>
          <a:bodyPr/>
          <a:p>
            <a:r>
              <a:rPr lang="en-US" sz="2800"/>
              <a:t>Single Processor Computer Structure</a:t>
            </a:r>
            <a:endParaRPr lang="en-US" sz="2800"/>
          </a:p>
        </p:txBody>
      </p:sp>
      <p:sp>
        <p:nvSpPr>
          <p:cNvPr id="7" name="Content Placeholder 6"/>
          <p:cNvSpPr/>
          <p:nvPr>
            <p:ph idx="1"/>
          </p:nvPr>
        </p:nvSpPr>
        <p:spPr>
          <a:xfrm>
            <a:off x="381000" y="1219200"/>
            <a:ext cx="4191635" cy="3881120"/>
          </a:xfrm>
        </p:spPr>
        <p:txBody>
          <a:bodyPr/>
          <a:p>
            <a:pPr marL="0" indent="0" algn="just">
              <a:buNone/>
            </a:pPr>
            <a:r>
              <a:rPr lang="en-US" altLang="en-US" b="1">
                <a:solidFill>
                  <a:srgbClr val="FF0000"/>
                </a:solidFill>
              </a:rPr>
              <a:t>Central processing unit (CPU):</a:t>
            </a:r>
            <a:r>
              <a:rPr lang="en-US" altLang="en-US"/>
              <a:t> Controls the operation of the computer and performs its data processing functions; often simply referred to as processor .</a:t>
            </a:r>
            <a:endParaRPr lang="en-US" altLang="en-US"/>
          </a:p>
          <a:p>
            <a:pPr marL="0" indent="0" algn="just">
              <a:buNone/>
            </a:pPr>
            <a:r>
              <a:rPr lang="en-US" altLang="en-US" b="1">
                <a:solidFill>
                  <a:srgbClr val="0070C0"/>
                </a:solidFill>
              </a:rPr>
              <a:t>Main memory:</a:t>
            </a:r>
            <a:r>
              <a:rPr lang="en-US" altLang="en-US"/>
              <a:t> Stores data.</a:t>
            </a:r>
            <a:endParaRPr lang="en-US" altLang="en-US"/>
          </a:p>
          <a:p>
            <a:pPr marL="0" indent="0" algn="just">
              <a:buNone/>
            </a:pPr>
            <a:r>
              <a:rPr lang="en-US" altLang="en-US" b="1">
                <a:solidFill>
                  <a:srgbClr val="0070C0"/>
                </a:solidFill>
              </a:rPr>
              <a:t>I/O:</a:t>
            </a:r>
            <a:r>
              <a:rPr lang="en-US" altLang="en-US"/>
              <a:t> Moves data between the computer and its external environment.</a:t>
            </a:r>
            <a:endParaRPr lang="en-US" altLang="en-US"/>
          </a:p>
          <a:p>
            <a:pPr marL="0" indent="0" algn="just">
              <a:buNone/>
            </a:pPr>
            <a:r>
              <a:rPr lang="en-US" altLang="en-US" b="1">
                <a:solidFill>
                  <a:srgbClr val="FF0000"/>
                </a:solidFill>
              </a:rPr>
              <a:t>System interconnection:</a:t>
            </a:r>
            <a:r>
              <a:rPr lang="en-US" altLang="en-US"/>
              <a:t> Some mechanism that provides for communication among CPU, main memory, and I/O. A common example of system interconnection is by means of a system bus , consisting of a number of conducting wires to which all the other components attach.</a:t>
            </a:r>
            <a:endParaRPr lang="en-US" altLang="en-US"/>
          </a:p>
        </p:txBody>
      </p:sp>
      <p:pic>
        <p:nvPicPr>
          <p:cNvPr id="8" name="Picture 7"/>
          <p:cNvPicPr>
            <a:picLocks noChangeAspect="1"/>
          </p:cNvPicPr>
          <p:nvPr/>
        </p:nvPicPr>
        <p:blipFill>
          <a:blip r:embed="rId1"/>
          <a:stretch>
            <a:fillRect/>
          </a:stretch>
        </p:blipFill>
        <p:spPr>
          <a:xfrm>
            <a:off x="4542790" y="1278890"/>
            <a:ext cx="4633595" cy="557911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658735" cy="793115"/>
          </a:xfrm>
        </p:spPr>
        <p:txBody>
          <a:bodyPr/>
          <a:p>
            <a:r>
              <a:rPr lang="en-US" altLang="en-US" sz="2800"/>
              <a:t>Application Processors vs Dedicated Processors</a:t>
            </a:r>
            <a:endParaRPr lang="en-US" altLang="en-US" sz="2800"/>
          </a:p>
        </p:txBody>
      </p:sp>
      <p:sp>
        <p:nvSpPr>
          <p:cNvPr id="3" name="Content Placeholder 2"/>
          <p:cNvSpPr/>
          <p:nvPr>
            <p:ph idx="1"/>
          </p:nvPr>
        </p:nvSpPr>
        <p:spPr>
          <a:xfrm>
            <a:off x="382905" y="1247775"/>
            <a:ext cx="7060565" cy="3660775"/>
          </a:xfrm>
        </p:spPr>
        <p:txBody>
          <a:bodyPr/>
          <a:p>
            <a:pPr marL="0" indent="0" algn="just">
              <a:buNone/>
            </a:pPr>
            <a:r>
              <a:rPr lang="en-US" altLang="en-US" b="1">
                <a:solidFill>
                  <a:srgbClr val="00B0F0"/>
                </a:solidFill>
              </a:rPr>
              <a:t>Application processors:</a:t>
            </a:r>
            <a:r>
              <a:rPr lang="en-US" altLang="en-US"/>
              <a:t> are defined by the processor’s ability to execute complex operating systems, such as Linux, Android, and Chrome. The application processor is general-purpose in nature.</a:t>
            </a:r>
            <a:endParaRPr lang="en-US" altLang="en-US"/>
          </a:p>
          <a:p>
            <a:pPr marL="0" indent="0" algn="just">
              <a:buNone/>
            </a:pPr>
            <a:r>
              <a:rPr lang="en-US" altLang="en-US"/>
              <a:t> A good example of the use of an embedded application processor is the smartphone. The embedded system is designed to support numerous apps and perform a wide variety of functions.</a:t>
            </a:r>
            <a:endParaRPr lang="en-US" altLang="en-US"/>
          </a:p>
          <a:p>
            <a:pPr marL="0" indent="0" algn="just">
              <a:buNone/>
            </a:pPr>
            <a:r>
              <a:rPr lang="en-US" altLang="en-US" b="1">
                <a:solidFill>
                  <a:srgbClr val="00B0F0"/>
                </a:solidFill>
              </a:rPr>
              <a:t>Dedicated processor: </a:t>
            </a:r>
            <a:r>
              <a:rPr lang="en-US" altLang="en-US"/>
              <a:t>is dedicated to one or a small number of specific tasks required by the host device. Because such an embedded system is dedicated to a specific task or tasks, the processor and associated components can be engineered to reduce size and cost.</a:t>
            </a: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658735" cy="793115"/>
          </a:xfrm>
        </p:spPr>
        <p:txBody>
          <a:bodyPr/>
          <a:p>
            <a:r>
              <a:rPr lang="en-US" altLang="en-US" sz="2800"/>
              <a:t>Microprocessor vs Microcontroller</a:t>
            </a:r>
            <a:endParaRPr lang="en-US" altLang="en-US" sz="2800"/>
          </a:p>
        </p:txBody>
      </p:sp>
      <p:sp>
        <p:nvSpPr>
          <p:cNvPr id="3" name="Content Placeholder 2"/>
          <p:cNvSpPr/>
          <p:nvPr>
            <p:ph idx="1"/>
          </p:nvPr>
        </p:nvSpPr>
        <p:spPr>
          <a:xfrm>
            <a:off x="382905" y="1247775"/>
            <a:ext cx="7060565" cy="3660775"/>
          </a:xfrm>
        </p:spPr>
        <p:txBody>
          <a:bodyPr/>
          <a:p>
            <a:pPr marL="0" indent="0" algn="just">
              <a:buNone/>
            </a:pPr>
            <a:r>
              <a:rPr lang="en-US" altLang="en-US" b="1">
                <a:solidFill>
                  <a:srgbClr val="00B0F0"/>
                </a:solidFill>
              </a:rPr>
              <a:t>Microprocessor chips:</a:t>
            </a:r>
            <a:r>
              <a:rPr lang="en-US" altLang="en-US"/>
              <a:t> included registers, an ALU, and some sort of control unit or instruction processing logic. As transistor density increased, it became possible to increase the complexity of the instruction set architecture, and ultimately to add memory and more than one processor.</a:t>
            </a:r>
            <a:endParaRPr lang="en-US" altLang="en-US"/>
          </a:p>
          <a:p>
            <a:pPr marL="0" indent="0" algn="just">
              <a:buNone/>
            </a:pPr>
            <a:r>
              <a:rPr lang="en-US" altLang="en-US" b="1">
                <a:solidFill>
                  <a:srgbClr val="00B0F0"/>
                </a:solidFill>
              </a:rPr>
              <a:t>Microcontroller chip:</a:t>
            </a:r>
            <a:r>
              <a:rPr lang="en-US" altLang="en-US"/>
              <a:t> is a single chip that contains the processor, non-volatile memory for the program (ROM), volatile memory for input and output (RAM), a clock, and an I/O control unit. The processor portion of the microcontroller has a much lower silicon area than other microprocessors and much higher energy efficiency.</a:t>
            </a: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65125" y="609600"/>
            <a:ext cx="7658735" cy="793115"/>
          </a:xfrm>
        </p:spPr>
        <p:txBody>
          <a:bodyPr/>
          <a:p>
            <a:r>
              <a:rPr lang="en-US" altLang="en-US" sz="2800"/>
              <a:t>Microprocessor vs Microcontroller</a:t>
            </a:r>
            <a:endParaRPr lang="en-US" altLang="en-US" sz="2800"/>
          </a:p>
        </p:txBody>
      </p:sp>
      <p:sp>
        <p:nvSpPr>
          <p:cNvPr id="5" name="Content Placeholder 4"/>
          <p:cNvSpPr/>
          <p:nvPr>
            <p:ph idx="1"/>
          </p:nvPr>
        </p:nvSpPr>
        <p:spPr>
          <a:xfrm>
            <a:off x="213995" y="1143000"/>
            <a:ext cx="5227955" cy="3881120"/>
          </a:xfrm>
        </p:spPr>
        <p:txBody>
          <a:bodyPr/>
          <a:p>
            <a:pPr marL="0" indent="0" algn="just">
              <a:buNone/>
            </a:pPr>
            <a:r>
              <a:rPr lang="en-US" altLang="en-US"/>
              <a:t>Used for the smaller, less expensive  microcontrollers, they are used as dedicated processors for specific tasks. </a:t>
            </a:r>
            <a:endParaRPr lang="en-US" altLang="en-US"/>
          </a:p>
          <a:p>
            <a:pPr marL="0" indent="0" algn="just">
              <a:buNone/>
            </a:pPr>
            <a:r>
              <a:rPr lang="en-US" altLang="en-US"/>
              <a:t>For example,  microcontrollers are heavily utilized in automation processes. By providing simple reactions to input, they can control machinery, turn fans on and off, open and close valves, and so forth. </a:t>
            </a:r>
            <a:endParaRPr lang="en-US" altLang="en-US"/>
          </a:p>
          <a:p>
            <a:pPr marL="0" indent="0" algn="just">
              <a:buNone/>
            </a:pPr>
            <a:r>
              <a:rPr lang="en-US" altLang="en-US"/>
              <a:t>Microcontrollers come in a range of physical sizes and processing power. Processors range from 4-bit to 32-bit architectures. </a:t>
            </a:r>
            <a:endParaRPr lang="en-US" altLang="en-US"/>
          </a:p>
          <a:p>
            <a:pPr marL="0" indent="0" algn="just">
              <a:buNone/>
            </a:pPr>
            <a:r>
              <a:rPr lang="en-US" altLang="en-US"/>
              <a:t>Microcontrollers tend to be much slower than microprocessors, typically operating in the MHz range rather than the GHz speeds of  microprocessors.</a:t>
            </a:r>
            <a:endParaRPr lang="en-US" altLang="en-US"/>
          </a:p>
          <a:p>
            <a:pPr marL="0" indent="0" algn="just">
              <a:buNone/>
            </a:pPr>
            <a:r>
              <a:rPr lang="en-US" altLang="en-US"/>
              <a:t>Microcontroller is programmed for a specific task, embedded in its device, and executes as and when required. </a:t>
            </a:r>
            <a:endParaRPr lang="en-US" altLang="en-US"/>
          </a:p>
        </p:txBody>
      </p:sp>
      <p:pic>
        <p:nvPicPr>
          <p:cNvPr id="6" name="Picture 5"/>
          <p:cNvPicPr>
            <a:picLocks noChangeAspect="1"/>
          </p:cNvPicPr>
          <p:nvPr/>
        </p:nvPicPr>
        <p:blipFill>
          <a:blip r:embed="rId1"/>
          <a:stretch>
            <a:fillRect/>
          </a:stretch>
        </p:blipFill>
        <p:spPr>
          <a:xfrm>
            <a:off x="5441950" y="1216660"/>
            <a:ext cx="3709035" cy="55194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0055" y="1068705"/>
            <a:ext cx="8018780" cy="4773930"/>
          </a:xfrm>
        </p:spPr>
        <p:txBody>
          <a:bodyPr/>
          <a:p>
            <a:pPr marL="0" indent="0" algn="just">
              <a:buNone/>
            </a:pPr>
            <a:r>
              <a:rPr lang="en-US" altLang="en-US"/>
              <a:t>ARM chips are high-speed processors that are known for their small die size and low power requirements. They are used in smartphones and other handheld devices, including game systems, as well as a large variety of consumer products. ARM chips are the processors in Apple’s popular iPod and iPhone devices, and are used in virtually all Android smartphones as well. </a:t>
            </a:r>
            <a:endParaRPr lang="en-US" altLang="en-US"/>
          </a:p>
          <a:p>
            <a:pPr marL="0" indent="0" algn="just">
              <a:buNone/>
            </a:pPr>
            <a:r>
              <a:rPr lang="en-US" altLang="en-US"/>
              <a:t>ARM’s partners shipped 16.7 billion ARM-based chips in 2016. ARM is probably the most widely used embedded processor architecture and indeed the most widely used processor architecture.</a:t>
            </a:r>
            <a:endParaRPr lang="en-US" altLang="en-US"/>
          </a:p>
          <a:p>
            <a:pPr marL="0" indent="0" algn="just">
              <a:buNone/>
            </a:pPr>
            <a:r>
              <a:rPr lang="en-US" altLang="en-US" b="1">
                <a:solidFill>
                  <a:srgbClr val="FF0000"/>
                </a:solidFill>
              </a:rPr>
              <a:t>Instruction Set Architecture:</a:t>
            </a:r>
            <a:r>
              <a:rPr lang="en-US" altLang="en-US">
                <a:solidFill>
                  <a:schemeClr val="tx1"/>
                </a:solidFill>
              </a:rPr>
              <a:t>ARM instruction set is highly regular, designed for efficient implementation of the processor and efficient execution. </a:t>
            </a:r>
            <a:endParaRPr lang="en-US" altLang="en-US">
              <a:solidFill>
                <a:schemeClr val="tx1"/>
              </a:solidFill>
            </a:endParaRPr>
          </a:p>
          <a:p>
            <a:pPr marL="0" indent="0" algn="just">
              <a:buNone/>
            </a:pPr>
            <a:r>
              <a:rPr lang="en-US" altLang="en-US">
                <a:solidFill>
                  <a:schemeClr val="tx1"/>
                </a:solidFill>
              </a:rPr>
              <a:t>All instructions are 32 bits long and follow a regular format. This makes the ARM ISA suitable for implementation over a wide range of products. Augmenting the basic ARM ISA is the Thumb instruction set, which is a re-encoded subset of the ARM instruction set. </a:t>
            </a:r>
            <a:endParaRPr lang="en-US" altLang="en-US">
              <a:solidFill>
                <a:schemeClr val="tx1"/>
              </a:solidFill>
            </a:endParaRPr>
          </a:p>
          <a:p>
            <a:pPr marL="0" indent="0" algn="just">
              <a:buNone/>
            </a:pPr>
            <a:r>
              <a:rPr lang="en-US" altLang="en-US">
                <a:solidFill>
                  <a:schemeClr val="tx1"/>
                </a:solidFill>
              </a:rPr>
              <a:t>Thumb is designed to increase the performance of ARM implementations that use a 16-bit or narrower memory data bus, and to allow better code density than provided by the ARM instruction set. </a:t>
            </a:r>
            <a:endParaRPr lang="en-US" altLang="en-US">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0055" y="1068705"/>
            <a:ext cx="7258685" cy="4773930"/>
          </a:xfrm>
        </p:spPr>
        <p:txBody>
          <a:bodyPr/>
          <a:p>
            <a:pPr marL="0" indent="0" algn="just">
              <a:buNone/>
            </a:pPr>
            <a:r>
              <a:rPr lang="en-US" altLang="en-US">
                <a:solidFill>
                  <a:schemeClr val="tx1"/>
                </a:solidFill>
              </a:rPr>
              <a:t>ARM Holdings licenses a number of specialized microprocessors and related technologies, but the bulk of their product line is the Cortex family of microprocessor architectures. There are three Cortex architectures, labeled with the initials A, R, and M.</a:t>
            </a:r>
            <a:endParaRPr lang="en-US" altLang="en-US">
              <a:solidFill>
                <a:schemeClr val="tx1"/>
              </a:solidFill>
            </a:endParaRPr>
          </a:p>
          <a:p>
            <a:pPr marL="0" indent="0" algn="just">
              <a:buNone/>
            </a:pPr>
            <a:r>
              <a:rPr lang="en-US" altLang="en-US" b="1">
                <a:solidFill>
                  <a:srgbClr val="FF0000"/>
                </a:solidFill>
              </a:rPr>
              <a:t>CORTEX-A:</a:t>
            </a:r>
            <a:r>
              <a:rPr lang="en-US" altLang="en-US" b="1">
                <a:solidFill>
                  <a:srgbClr val="0070C0"/>
                </a:solidFill>
              </a:rPr>
              <a:t> </a:t>
            </a:r>
            <a:r>
              <a:rPr lang="en-US" altLang="en-US">
                <a:solidFill>
                  <a:schemeClr val="tx1"/>
                </a:solidFill>
              </a:rPr>
              <a:t>Cortex-A series of processors are application processors, intended for mobile devices such as smartphones and eBook readers, as well as consumer devices such as digital TV and home gateways (e.g., DSL and cable Internet modems).</a:t>
            </a:r>
            <a:endParaRPr lang="en-US" altLang="en-US">
              <a:solidFill>
                <a:schemeClr val="tx1"/>
              </a:solidFill>
            </a:endParaRPr>
          </a:p>
          <a:p>
            <a:pPr marL="0" indent="0" algn="just">
              <a:buNone/>
            </a:pPr>
            <a:r>
              <a:rPr lang="en-US" altLang="en-US">
                <a:solidFill>
                  <a:schemeClr val="tx1"/>
                </a:solidFill>
              </a:rPr>
              <a:t>These processors run at higher clock frequency (over 1 GHz), and support a memory management unit (MMU), which is required for full feature OS such as Linux, Android, MS Windows, and mobile OS. </a:t>
            </a:r>
            <a:endParaRPr lang="en-US" altLang="en-US">
              <a:solidFill>
                <a:schemeClr val="tx1"/>
              </a:solidFill>
            </a:endParaRPr>
          </a:p>
          <a:p>
            <a:pPr marL="0" indent="0" algn="just">
              <a:buNone/>
            </a:pPr>
            <a:r>
              <a:rPr lang="en-US" altLang="en-US" b="1">
                <a:solidFill>
                  <a:srgbClr val="0070C0"/>
                </a:solidFill>
              </a:rPr>
              <a:t>MMU:</a:t>
            </a:r>
            <a:r>
              <a:rPr lang="en-US" altLang="en-US">
                <a:solidFill>
                  <a:schemeClr val="tx1"/>
                </a:solidFill>
              </a:rPr>
              <a:t> is a hardware module that supports virtual memory and paging by translating virtual addresses into physical addresses.</a:t>
            </a:r>
            <a:endParaRPr lang="en-US" altLang="en-US">
              <a:solidFill>
                <a:schemeClr val="tx1"/>
              </a:solidFill>
            </a:endParaRPr>
          </a:p>
          <a:p>
            <a:pPr marL="0" indent="0" algn="just">
              <a:buNone/>
            </a:pPr>
            <a:r>
              <a:rPr lang="en-US" altLang="en-US">
                <a:solidFill>
                  <a:schemeClr val="tx1"/>
                </a:solidFill>
              </a:rPr>
              <a:t>The two architectures use both the ARM and Thumb-2 instruction. Some of the processors in this series are 32-bit machines and others are 64-bit machines.</a:t>
            </a:r>
            <a:endParaRPr lang="en-US" altLang="en-US">
              <a:solidFill>
                <a:schemeClr val="tx1"/>
              </a:solidFill>
            </a:endParaRPr>
          </a:p>
        </p:txBody>
      </p:sp>
      <p:sp>
        <p:nvSpPr>
          <p:cNvPr id="3" name="Text Box 2"/>
          <p:cNvSpPr txBox="1"/>
          <p:nvPr/>
        </p:nvSpPr>
        <p:spPr>
          <a:xfrm>
            <a:off x="2750185" y="5791200"/>
            <a:ext cx="4572000" cy="737235"/>
          </a:xfrm>
          <a:prstGeom prst="rect">
            <a:avLst/>
          </a:prstGeom>
          <a:noFill/>
        </p:spPr>
        <p:txBody>
          <a:bodyPr wrap="square" rtlCol="0" anchor="t">
            <a:spAutoFit/>
          </a:bodyPr>
          <a:p>
            <a:r>
              <a:rPr lang="en-US" altLang="en-US" b="1" i="1">
                <a:solidFill>
                  <a:srgbClr val="0070C0"/>
                </a:solidFill>
              </a:rPr>
              <a:t>https://developer.arm.com/documentation/den0013/d/Introduction-to-Assembly-Language/The-ARM-instruction-sets</a:t>
            </a:r>
            <a:endParaRPr lang="en-US" altLang="en-US" b="1" i="1">
              <a:solidFill>
                <a:srgbClr val="0070C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0055" y="993140"/>
            <a:ext cx="7988300" cy="4773930"/>
          </a:xfrm>
        </p:spPr>
        <p:txBody>
          <a:bodyPr/>
          <a:p>
            <a:pPr marL="0" indent="0" algn="just">
              <a:buNone/>
            </a:pPr>
            <a:r>
              <a:rPr lang="en-US" altLang="en-US" b="1">
                <a:solidFill>
                  <a:srgbClr val="FF0000"/>
                </a:solidFill>
              </a:rPr>
              <a:t>CORTEX R:</a:t>
            </a:r>
            <a:r>
              <a:rPr lang="en-US" altLang="en-US">
                <a:solidFill>
                  <a:schemeClr val="tx1"/>
                </a:solidFill>
              </a:rPr>
              <a:t> Cortex-R is designed to support real-time applications, in which the timing of events needs to be controlled with rapid response to events. They can run at a fairly high clock frequency (e.g., 2 MHz to 4 MHz) and have very low response latency. It includes enhancements both to the instruction set and to the processor organization to support deeply embedded real-time devices. </a:t>
            </a:r>
            <a:endParaRPr lang="en-US" altLang="en-US">
              <a:solidFill>
                <a:schemeClr val="tx1"/>
              </a:solidFill>
            </a:endParaRPr>
          </a:p>
          <a:p>
            <a:pPr marL="0" indent="0" algn="just">
              <a:buNone/>
            </a:pPr>
            <a:r>
              <a:rPr lang="en-US" altLang="en-US">
                <a:solidFill>
                  <a:schemeClr val="tx1"/>
                </a:solidFill>
              </a:rPr>
              <a:t>Most of these processors do not have MMU; the limited data requirements and the limited number of simultaneous processes eliminates the need for elaborate hardware and software support for virtual memory. Cortex-R does have a Memory Protection Unit (MPU), cache, and other memory features designed for industrial applications. </a:t>
            </a:r>
            <a:endParaRPr lang="en-US" altLang="en-US">
              <a:solidFill>
                <a:schemeClr val="tx1"/>
              </a:solidFill>
            </a:endParaRPr>
          </a:p>
          <a:p>
            <a:pPr marL="0" indent="0" algn="just">
              <a:buNone/>
            </a:pPr>
            <a:r>
              <a:rPr lang="en-US" altLang="en-US" b="1">
                <a:solidFill>
                  <a:srgbClr val="0070C0"/>
                </a:solidFill>
              </a:rPr>
              <a:t>MPU:</a:t>
            </a:r>
            <a:r>
              <a:rPr lang="en-US" altLang="en-US">
                <a:solidFill>
                  <a:schemeClr val="tx1"/>
                </a:solidFill>
              </a:rPr>
              <a:t>MPU is a hardware module that prohibits one program in memory from accidentally accessing memory assigned to another active program. Using various methods, a protective boundary is created around the program, and instructions within the program are prohibited from referencing data outside of that boundary.</a:t>
            </a:r>
            <a:endParaRPr lang="en-US" altLang="en-US">
              <a:solidFill>
                <a:schemeClr val="tx1"/>
              </a:solidFill>
            </a:endParaRPr>
          </a:p>
          <a:p>
            <a:pPr marL="0" indent="0" algn="just">
              <a:buNone/>
            </a:pPr>
            <a:r>
              <a:rPr lang="en-US" altLang="en-US">
                <a:solidFill>
                  <a:schemeClr val="tx1"/>
                </a:solidFill>
              </a:rPr>
              <a:t>Examples of embedded systems that would use the Cortex-R are automotive braking systems, mass storage controllers, networking and printing devices.</a:t>
            </a:r>
            <a:endParaRPr lang="en-US" altLang="en-US">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065645" cy="4773930"/>
          </a:xfrm>
        </p:spPr>
        <p:txBody>
          <a:bodyPr/>
          <a:p>
            <a:pPr marL="0" indent="0" algn="just">
              <a:buNone/>
            </a:pPr>
            <a:r>
              <a:rPr lang="en-US" altLang="en-US" b="1">
                <a:solidFill>
                  <a:srgbClr val="FF0000"/>
                </a:solidFill>
              </a:rPr>
              <a:t>CORTEX-M:</a:t>
            </a:r>
            <a:r>
              <a:rPr lang="en-US" altLang="en-US">
                <a:solidFill>
                  <a:schemeClr val="tx1"/>
                </a:solidFill>
              </a:rPr>
              <a:t>Cortex-M series processors have been developed primarily for the microcontroller domain where the need for fast, highly deterministic interrupt management is coupled with the desire for extremely low gate count and lowest possible power consumption. </a:t>
            </a:r>
            <a:endParaRPr lang="en-US" altLang="en-US">
              <a:solidFill>
                <a:schemeClr val="tx1"/>
              </a:solidFill>
            </a:endParaRPr>
          </a:p>
          <a:p>
            <a:pPr marL="0" indent="0" algn="just">
              <a:buNone/>
            </a:pPr>
            <a:r>
              <a:rPr lang="en-US" altLang="en-US">
                <a:solidFill>
                  <a:schemeClr val="tx1"/>
                </a:solidFill>
              </a:rPr>
              <a:t>As with the Cortex-R series, the Cortex-M architecture has an MPU but no MMU. The Cortex-M uses only the Thumb-2  instruction set. The market for the Cortex-M includes IoT devices, wireless sensor/actuator networks used in factories and other enterprises, automotive body electronics, and so on.</a:t>
            </a:r>
            <a:endParaRPr lang="en-US" altLang="en-US">
              <a:solidFill>
                <a:schemeClr val="tx1"/>
              </a:solidFill>
            </a:endParaRPr>
          </a:p>
          <a:p>
            <a:pPr marL="0" indent="0" algn="just">
              <a:buNone/>
            </a:pPr>
            <a:r>
              <a:rPr lang="en-US" altLang="en-US">
                <a:solidFill>
                  <a:schemeClr val="tx1"/>
                </a:solidFill>
              </a:rPr>
              <a:t>There are currently seven versions of the Cortex-M series:</a:t>
            </a:r>
            <a:endParaRPr lang="en-US" altLang="en-US">
              <a:solidFill>
                <a:schemeClr val="tx1"/>
              </a:solidFill>
            </a:endParaRPr>
          </a:p>
          <a:p>
            <a:pPr marL="0" indent="0" algn="just">
              <a:buNone/>
            </a:pPr>
            <a:r>
              <a:rPr lang="en-US" altLang="en-US" b="1">
                <a:solidFill>
                  <a:srgbClr val="0070C0"/>
                </a:solidFill>
              </a:rPr>
              <a:t>Cortex-M0:</a:t>
            </a:r>
            <a:r>
              <a:rPr lang="en-US" altLang="en-US">
                <a:solidFill>
                  <a:schemeClr val="tx1"/>
                </a:solidFill>
              </a:rPr>
              <a:t> Designed for 8- and 16-bit applications, this model emphasizes low cost, ultra low power, and simplicity. It is optimized for small silicon die size (starting from 12k gates) and use in the lowest cost chips.</a:t>
            </a:r>
            <a:endParaRPr lang="en-US" altLang="en-US">
              <a:solidFill>
                <a:schemeClr val="tx1"/>
              </a:solidFill>
            </a:endParaRPr>
          </a:p>
          <a:p>
            <a:pPr marL="0" indent="0" algn="just">
              <a:buNone/>
            </a:pPr>
            <a:r>
              <a:rPr lang="en-US" altLang="en-US" b="1">
                <a:solidFill>
                  <a:srgbClr val="0070C0"/>
                </a:solidFill>
              </a:rPr>
              <a:t>Cortex-M0+:</a:t>
            </a:r>
            <a:r>
              <a:rPr lang="en-US" altLang="en-US">
                <a:solidFill>
                  <a:schemeClr val="tx1"/>
                </a:solidFill>
              </a:rPr>
              <a:t> An enhanced version of the M0 that is more energy efficient.</a:t>
            </a: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809865" cy="4773930"/>
          </a:xfrm>
        </p:spPr>
        <p:txBody>
          <a:bodyPr/>
          <a:p>
            <a:pPr marL="0" indent="0" algn="just">
              <a:buNone/>
            </a:pPr>
            <a:r>
              <a:rPr lang="en-US" altLang="en-US" b="1">
                <a:solidFill>
                  <a:srgbClr val="0070C0"/>
                </a:solidFill>
                <a:sym typeface="+mn-ea"/>
              </a:rPr>
              <a:t>Cortex-M3:</a:t>
            </a:r>
            <a:r>
              <a:rPr lang="en-US" altLang="en-US">
                <a:solidFill>
                  <a:schemeClr val="tx1"/>
                </a:solidFill>
                <a:sym typeface="+mn-ea"/>
              </a:rPr>
              <a:t> Designed for 16- and 32-bit applications, this model emphasizes performance and energy efficiency. It also has comprehensive debug and trace features to enable software developers to develop their applications quickly.</a:t>
            </a:r>
            <a:endParaRPr lang="en-US" altLang="en-US">
              <a:solidFill>
                <a:schemeClr val="tx1"/>
              </a:solidFill>
            </a:endParaRPr>
          </a:p>
          <a:p>
            <a:pPr marL="0" indent="0" algn="just">
              <a:buNone/>
            </a:pPr>
            <a:r>
              <a:rPr lang="en-US" altLang="en-US" b="1">
                <a:solidFill>
                  <a:srgbClr val="0070C0"/>
                </a:solidFill>
                <a:sym typeface="+mn-ea"/>
              </a:rPr>
              <a:t>Cortex-M4:</a:t>
            </a:r>
            <a:r>
              <a:rPr lang="en-US" altLang="en-US">
                <a:solidFill>
                  <a:schemeClr val="tx1"/>
                </a:solidFill>
                <a:sym typeface="+mn-ea"/>
              </a:rPr>
              <a:t> This model provides all the features of the Cortex-M3, with additional instructions to support digital signal processing tasks.</a:t>
            </a:r>
            <a:endParaRPr lang="en-US" altLang="en-US">
              <a:solidFill>
                <a:schemeClr val="tx1"/>
              </a:solidFill>
            </a:endParaRPr>
          </a:p>
          <a:p>
            <a:pPr marL="0" indent="0" algn="just">
              <a:buNone/>
            </a:pPr>
            <a:r>
              <a:rPr lang="en-US" altLang="en-US" b="1">
                <a:solidFill>
                  <a:srgbClr val="0070C0"/>
                </a:solidFill>
                <a:sym typeface="+mn-ea"/>
              </a:rPr>
              <a:t>Cortex-M7:</a:t>
            </a:r>
            <a:r>
              <a:rPr lang="en-US" altLang="en-US">
                <a:solidFill>
                  <a:schemeClr val="tx1"/>
                </a:solidFill>
                <a:sym typeface="+mn-ea"/>
              </a:rPr>
              <a:t> Provides higher performance than the M4. It is still primarily a 32-bit machine but uses 64-bit wide instruction and data buses.</a:t>
            </a:r>
            <a:endParaRPr lang="en-US" altLang="en-US">
              <a:solidFill>
                <a:schemeClr val="tx1"/>
              </a:solidFill>
            </a:endParaRPr>
          </a:p>
          <a:p>
            <a:pPr marL="0" indent="0" algn="just">
              <a:buNone/>
            </a:pPr>
            <a:r>
              <a:rPr lang="en-US" altLang="en-US" b="1">
                <a:solidFill>
                  <a:srgbClr val="0070C0"/>
                </a:solidFill>
                <a:sym typeface="+mn-ea"/>
              </a:rPr>
              <a:t>Cortex-M23: </a:t>
            </a:r>
            <a:r>
              <a:rPr lang="en-US" altLang="en-US">
                <a:solidFill>
                  <a:schemeClr val="tx1"/>
                </a:solidFill>
                <a:sym typeface="+mn-ea"/>
              </a:rPr>
              <a:t>This model is similar to the M0+, and adds integer divide instructions and some security features.</a:t>
            </a:r>
            <a:endParaRPr lang="en-US" altLang="en-US">
              <a:solidFill>
                <a:schemeClr val="tx1"/>
              </a:solidFill>
            </a:endParaRPr>
          </a:p>
          <a:p>
            <a:pPr marL="0" indent="0" algn="just">
              <a:buNone/>
            </a:pPr>
            <a:r>
              <a:rPr lang="en-US" altLang="en-US" b="1">
                <a:solidFill>
                  <a:srgbClr val="0070C0"/>
                </a:solidFill>
                <a:sym typeface="+mn-ea"/>
              </a:rPr>
              <a:t>Cortex-M33:</a:t>
            </a:r>
            <a:r>
              <a:rPr lang="en-US" altLang="en-US">
                <a:solidFill>
                  <a:schemeClr val="tx1"/>
                </a:solidFill>
                <a:sym typeface="+mn-ea"/>
              </a:rPr>
              <a:t> This model is similar to the M4, and adds some security features.</a:t>
            </a:r>
            <a:endParaRPr lang="en-US" altLang="en-US">
              <a:solidFill>
                <a:schemeClr val="tx1"/>
              </a:solidFill>
            </a:endParaRPr>
          </a:p>
          <a:p>
            <a:pPr marL="0" indent="0" algn="just">
              <a:buNone/>
            </a:pPr>
            <a:r>
              <a:rPr lang="en-US" altLang="en-US">
                <a:solidFill>
                  <a:schemeClr val="tx1"/>
                </a:solidFill>
              </a:rPr>
              <a:t> ARM Cortex-M3 is best suited of all ARM models for general-purpose microcontroller use.It is used by a variety of manufacturers of microcontroller products. Initial microcontroller devices from lead partners already combine Cortex-M3 processor with flash, SRAM, and multiple peripherals.</a:t>
            </a:r>
            <a:endParaRPr lang="en-US" altLang="en-US">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992505"/>
            <a:ext cx="7809865" cy="4773930"/>
          </a:xfrm>
        </p:spPr>
        <p:txBody>
          <a:bodyPr/>
          <a:p>
            <a:pPr marL="0" indent="0" algn="just">
              <a:buNone/>
            </a:pPr>
            <a:r>
              <a:rPr lang="en-US" altLang="en-US">
                <a:solidFill>
                  <a:schemeClr val="tx1"/>
                </a:solidFill>
              </a:rPr>
              <a:t>Figure 1.16 provides a block diagram of the EFM32 microcontroller from Silicon Labs with Cortex-M3 processor and core components.</a:t>
            </a:r>
            <a:endParaRPr lang="en-US" altLang="en-US">
              <a:solidFill>
                <a:schemeClr val="tx1"/>
              </a:solidFill>
            </a:endParaRPr>
          </a:p>
        </p:txBody>
      </p:sp>
      <p:grpSp>
        <p:nvGrpSpPr>
          <p:cNvPr id="6" name="Group 5"/>
          <p:cNvGrpSpPr/>
          <p:nvPr/>
        </p:nvGrpSpPr>
        <p:grpSpPr>
          <a:xfrm>
            <a:off x="429895" y="1637665"/>
            <a:ext cx="8030210" cy="5140960"/>
            <a:chOff x="677" y="3055"/>
            <a:chExt cx="12394" cy="8829"/>
          </a:xfrm>
        </p:grpSpPr>
        <p:pic>
          <p:nvPicPr>
            <p:cNvPr id="3" name="Picture 2"/>
            <p:cNvPicPr>
              <a:picLocks noChangeAspect="1"/>
            </p:cNvPicPr>
            <p:nvPr/>
          </p:nvPicPr>
          <p:blipFill>
            <a:blip r:embed="rId1"/>
            <a:stretch>
              <a:fillRect/>
            </a:stretch>
          </p:blipFill>
          <p:spPr>
            <a:xfrm>
              <a:off x="961" y="3055"/>
              <a:ext cx="12104" cy="5010"/>
            </a:xfrm>
            <a:prstGeom prst="rect">
              <a:avLst/>
            </a:prstGeom>
          </p:spPr>
        </p:pic>
        <p:pic>
          <p:nvPicPr>
            <p:cNvPr id="4" name="Picture 3"/>
            <p:cNvPicPr>
              <a:picLocks noChangeAspect="1"/>
            </p:cNvPicPr>
            <p:nvPr/>
          </p:nvPicPr>
          <p:blipFill>
            <a:blip r:embed="rId2"/>
            <a:stretch>
              <a:fillRect/>
            </a:stretch>
          </p:blipFill>
          <p:spPr>
            <a:xfrm>
              <a:off x="677" y="8038"/>
              <a:ext cx="12394" cy="3846"/>
            </a:xfrm>
            <a:prstGeom prst="rect">
              <a:avLst/>
            </a:prstGeom>
          </p:spPr>
        </p:pic>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773670" cy="4773930"/>
          </a:xfrm>
        </p:spPr>
        <p:txBody>
          <a:bodyPr/>
          <a:p>
            <a:pPr marL="0" indent="0" algn="just">
              <a:buNone/>
            </a:pPr>
            <a:r>
              <a:rPr lang="en-US" altLang="en-US">
                <a:solidFill>
                  <a:schemeClr val="tx1"/>
                </a:solidFill>
              </a:rPr>
              <a:t>Figure 1.16 shows microcontroller built with the Cortex-M3.This microcontroller is used in a wide variety of devices, including energy, gas, and water metering; alarm and security systems; industrial automation devices; home automation devices; smart accessories; and health and fitness devices. The silicon chip consists of 10 main areas:</a:t>
            </a:r>
            <a:endParaRPr lang="en-US" altLang="en-US">
              <a:solidFill>
                <a:schemeClr val="tx1"/>
              </a:solidFill>
            </a:endParaRPr>
          </a:p>
          <a:p>
            <a:pPr marL="0" indent="0" algn="just">
              <a:buNone/>
            </a:pPr>
            <a:r>
              <a:rPr lang="en-US" altLang="en-US" b="1">
                <a:solidFill>
                  <a:srgbClr val="0070C0"/>
                </a:solidFill>
              </a:rPr>
              <a:t>Core and memory:</a:t>
            </a:r>
            <a:r>
              <a:rPr lang="en-US" altLang="en-US">
                <a:solidFill>
                  <a:schemeClr val="tx1"/>
                </a:solidFill>
              </a:rPr>
              <a:t> </a:t>
            </a:r>
            <a:r>
              <a:rPr lang="en-US" altLang="en-US" b="1">
                <a:solidFill>
                  <a:srgbClr val="0070C0"/>
                </a:solidFill>
                <a:sym typeface="+mn-ea"/>
              </a:rPr>
              <a:t>This region includes the Cortex-M3 processor, static RAM (SRAM) data memory, and flash memory for storing program instructions and nonvarying application data.</a:t>
            </a:r>
            <a:endParaRPr lang="en-US" altLang="en-US" b="1">
              <a:solidFill>
                <a:srgbClr val="0070C0"/>
              </a:solidFill>
              <a:sym typeface="+mn-ea"/>
            </a:endParaRPr>
          </a:p>
          <a:p>
            <a:pPr marL="0" indent="0" algn="just">
              <a:buNone/>
            </a:pPr>
            <a:r>
              <a:rPr lang="en-US" altLang="en-US" b="1">
                <a:solidFill>
                  <a:srgbClr val="0070C0"/>
                </a:solidFill>
                <a:sym typeface="+mn-ea"/>
              </a:rPr>
              <a:t>Flash memory is nonvolatile (data is not lost when power is shut off) and so is ideal for this purpose. </a:t>
            </a:r>
            <a:r>
              <a:rPr lang="en-US" altLang="en-US" b="1">
                <a:solidFill>
                  <a:srgbClr val="0070C0"/>
                </a:solidFill>
                <a:sym typeface="+mn-ea"/>
              </a:rPr>
              <a:t>Flash memory is a versatile form of memory used both in microcontrollers and as external memoryParallel I/O ports:</a:t>
            </a:r>
            <a:r>
              <a:rPr lang="en-US" altLang="en-US">
                <a:solidFill>
                  <a:schemeClr val="tx1"/>
                </a:solidFill>
                <a:sym typeface="+mn-ea"/>
              </a:rPr>
              <a:t> Configurable for a variety of parallel I/O schemes.</a:t>
            </a:r>
            <a:endParaRPr lang="en-US" altLang="en-US">
              <a:solidFill>
                <a:schemeClr val="tx1"/>
              </a:solidFill>
            </a:endParaRPr>
          </a:p>
          <a:p>
            <a:pPr marL="0" indent="0" algn="just">
              <a:buNone/>
            </a:pPr>
            <a:r>
              <a:rPr lang="en-US" altLang="en-US" b="1">
                <a:solidFill>
                  <a:srgbClr val="0070C0"/>
                </a:solidFill>
                <a:sym typeface="+mn-ea"/>
              </a:rPr>
              <a:t>SRAM stores variable data. This area also includes a debug interface, which makes it easy to reprogram and update the system in the field.Static RAM (SRAM) is a form of random-access memory used for cache memory; see Chapter 6.</a:t>
            </a:r>
            <a:endParaRPr lang="en-US" altLang="en-US" b="1">
              <a:solidFill>
                <a:srgbClr val="0070C0"/>
              </a:solidFill>
              <a:sym typeface="+mn-ea"/>
            </a:endParaRPr>
          </a:p>
          <a:p>
            <a:pPr marL="0" indent="0" algn="just">
              <a:buNone/>
            </a:pPr>
            <a:r>
              <a:rPr lang="en-US" altLang="en-US" b="1">
                <a:solidFill>
                  <a:srgbClr val="0070C0"/>
                </a:solidFill>
                <a:sym typeface="+mn-ea"/>
              </a:rPr>
              <a:t>Serial interfaces:</a:t>
            </a:r>
            <a:r>
              <a:rPr lang="en-US" altLang="en-US" b="1">
                <a:solidFill>
                  <a:schemeClr val="tx1"/>
                </a:solidFill>
                <a:sym typeface="+mn-ea"/>
              </a:rPr>
              <a:t> </a:t>
            </a:r>
            <a:r>
              <a:rPr lang="en-US" altLang="en-US">
                <a:solidFill>
                  <a:schemeClr val="tx1"/>
                </a:solidFill>
                <a:sym typeface="+mn-ea"/>
              </a:rPr>
              <a:t>Supports various serial I/O schemes.</a:t>
            </a:r>
            <a:endParaRPr lang="en-US" altLang="en-US">
              <a:solidFill>
                <a:schemeClr val="tx1"/>
              </a:solidFill>
            </a:endParaRPr>
          </a:p>
          <a:p>
            <a:pPr marL="0" indent="0" algn="just">
              <a:buNone/>
            </a:pP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6348730" cy="663575"/>
          </a:xfrm>
        </p:spPr>
        <p:txBody>
          <a:bodyPr/>
          <a:p>
            <a:r>
              <a:rPr lang="en-US" sz="2800"/>
              <a:t>Single Processor Computer Structure</a:t>
            </a:r>
            <a:endParaRPr lang="en-US" sz="2800"/>
          </a:p>
        </p:txBody>
      </p:sp>
      <p:sp>
        <p:nvSpPr>
          <p:cNvPr id="7" name="Content Placeholder 6"/>
          <p:cNvSpPr/>
          <p:nvPr>
            <p:ph idx="1"/>
          </p:nvPr>
        </p:nvSpPr>
        <p:spPr>
          <a:xfrm>
            <a:off x="381000" y="1219200"/>
            <a:ext cx="4335780" cy="3881120"/>
          </a:xfrm>
        </p:spPr>
        <p:txBody>
          <a:bodyPr/>
          <a:p>
            <a:pPr marL="0" indent="0" algn="just">
              <a:buNone/>
            </a:pPr>
            <a:r>
              <a:rPr lang="en-US" altLang="en-US" b="1">
                <a:solidFill>
                  <a:srgbClr val="FF0000"/>
                </a:solidFill>
              </a:rPr>
              <a:t>Control unit:</a:t>
            </a:r>
            <a:r>
              <a:rPr lang="en-US" altLang="en-US"/>
              <a:t> Controls the operation of the CPU and hence the computer.</a:t>
            </a:r>
            <a:endParaRPr lang="en-US" altLang="en-US"/>
          </a:p>
          <a:p>
            <a:pPr marL="0" indent="0" algn="just">
              <a:buNone/>
            </a:pPr>
            <a:r>
              <a:rPr lang="en-US" altLang="en-US" b="1">
                <a:solidFill>
                  <a:srgbClr val="FF0000"/>
                </a:solidFill>
              </a:rPr>
              <a:t>Arithmetic and logic unit (ALU): </a:t>
            </a:r>
            <a:r>
              <a:rPr lang="en-US" altLang="en-US"/>
              <a:t>Performs the computer’s data processing functions.</a:t>
            </a:r>
            <a:endParaRPr lang="en-US" altLang="en-US"/>
          </a:p>
          <a:p>
            <a:pPr marL="0" indent="0" algn="just">
              <a:buNone/>
            </a:pPr>
            <a:r>
              <a:rPr lang="en-US" altLang="en-US" b="1">
                <a:solidFill>
                  <a:srgbClr val="0070C0"/>
                </a:solidFill>
              </a:rPr>
              <a:t>Registers:</a:t>
            </a:r>
            <a:r>
              <a:rPr lang="en-US" altLang="en-US"/>
              <a:t> Provides storage internal to the CPU.</a:t>
            </a:r>
            <a:endParaRPr lang="en-US" altLang="en-US"/>
          </a:p>
          <a:p>
            <a:pPr marL="0" indent="0" algn="just">
              <a:buNone/>
            </a:pPr>
            <a:r>
              <a:rPr lang="en-US" altLang="en-US">
                <a:solidFill>
                  <a:srgbClr val="FF0000"/>
                </a:solidFill>
              </a:rPr>
              <a:t>CPU interconnection: </a:t>
            </a:r>
            <a:r>
              <a:rPr lang="en-US" altLang="en-US"/>
              <a:t>Some mechanism that provides for communication among the control unit, ALU, and registers.</a:t>
            </a:r>
            <a:endParaRPr lang="en-US" altLang="en-US"/>
          </a:p>
        </p:txBody>
      </p:sp>
      <p:pic>
        <p:nvPicPr>
          <p:cNvPr id="8" name="Picture 7"/>
          <p:cNvPicPr>
            <a:picLocks noChangeAspect="1"/>
          </p:cNvPicPr>
          <p:nvPr/>
        </p:nvPicPr>
        <p:blipFill>
          <a:blip r:embed="rId1"/>
          <a:stretch>
            <a:fillRect/>
          </a:stretch>
        </p:blipFill>
        <p:spPr>
          <a:xfrm>
            <a:off x="4716780" y="1278890"/>
            <a:ext cx="4459605" cy="540893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068070"/>
            <a:ext cx="7689215" cy="4773930"/>
          </a:xfrm>
        </p:spPr>
        <p:txBody>
          <a:bodyPr/>
          <a:p>
            <a:pPr marL="0" indent="0" algn="just">
              <a:buNone/>
            </a:pPr>
            <a:r>
              <a:rPr lang="en-US" altLang="en-US" b="1">
                <a:solidFill>
                  <a:srgbClr val="0070C0"/>
                </a:solidFill>
              </a:rPr>
              <a:t>Analog interfaces:</a:t>
            </a:r>
            <a:r>
              <a:rPr lang="en-US" altLang="en-US">
                <a:solidFill>
                  <a:schemeClr val="tx1"/>
                </a:solidFill>
              </a:rPr>
              <a:t> Analog-to-digital and digital-to-analog logic to support sensors and actuators.</a:t>
            </a:r>
            <a:endParaRPr lang="en-US" altLang="en-US">
              <a:solidFill>
                <a:schemeClr val="tx1"/>
              </a:solidFill>
            </a:endParaRPr>
          </a:p>
          <a:p>
            <a:pPr marL="0" indent="0" algn="just">
              <a:buNone/>
            </a:pPr>
            <a:r>
              <a:rPr lang="en-US" altLang="en-US" b="1">
                <a:solidFill>
                  <a:srgbClr val="0070C0"/>
                </a:solidFill>
              </a:rPr>
              <a:t>Timers and triggers:</a:t>
            </a:r>
            <a:r>
              <a:rPr lang="en-US" altLang="en-US">
                <a:solidFill>
                  <a:schemeClr val="tx1"/>
                </a:solidFill>
              </a:rPr>
              <a:t> Keeps track of timing and counts events, generates output waveforms, and triggers timed actions in other peripherals.</a:t>
            </a:r>
            <a:endParaRPr lang="en-US" altLang="en-US">
              <a:solidFill>
                <a:schemeClr val="tx1"/>
              </a:solidFill>
            </a:endParaRPr>
          </a:p>
          <a:p>
            <a:pPr marL="0" indent="0" algn="just">
              <a:buNone/>
            </a:pPr>
            <a:r>
              <a:rPr lang="en-US" altLang="en-US" b="1">
                <a:solidFill>
                  <a:srgbClr val="0070C0"/>
                </a:solidFill>
              </a:rPr>
              <a:t>Clock management:</a:t>
            </a:r>
            <a:r>
              <a:rPr lang="en-US" altLang="en-US">
                <a:solidFill>
                  <a:schemeClr val="tx1"/>
                </a:solidFill>
              </a:rPr>
              <a:t> Controls the clocks and oscillators on the chip. Multiple clocks and oscillators are used to minimize power consumption and provide short startup times.</a:t>
            </a:r>
            <a:endParaRPr lang="en-US" altLang="en-US">
              <a:solidFill>
                <a:schemeClr val="tx1"/>
              </a:solidFill>
            </a:endParaRPr>
          </a:p>
          <a:p>
            <a:pPr marL="0" indent="0" algn="just">
              <a:buNone/>
            </a:pPr>
            <a:r>
              <a:rPr lang="en-US" altLang="en-US" b="1">
                <a:solidFill>
                  <a:srgbClr val="0070C0"/>
                </a:solidFill>
              </a:rPr>
              <a:t>Energy management:</a:t>
            </a:r>
            <a:r>
              <a:rPr lang="en-US" altLang="en-US">
                <a:solidFill>
                  <a:schemeClr val="tx1"/>
                </a:solidFill>
              </a:rPr>
              <a:t> Manages the various low-energy modes of operation of the processor and peripherals to provide real-time management of the energy needs so as to minimize energy consumption.</a:t>
            </a:r>
            <a:endParaRPr lang="en-US" altLang="en-US">
              <a:solidFill>
                <a:schemeClr val="tx1"/>
              </a:solidFill>
            </a:endParaRPr>
          </a:p>
          <a:p>
            <a:pPr marL="0" indent="0" algn="just">
              <a:buNone/>
            </a:pPr>
            <a:r>
              <a:rPr lang="en-US" altLang="en-US" b="1">
                <a:solidFill>
                  <a:srgbClr val="0070C0"/>
                </a:solidFill>
              </a:rPr>
              <a:t>Security:</a:t>
            </a:r>
            <a:r>
              <a:rPr lang="en-US" altLang="en-US">
                <a:solidFill>
                  <a:schemeClr val="tx1"/>
                </a:solidFill>
              </a:rPr>
              <a:t> The chip includes a hardware implementation of the Advanced Encryption Standard (AES).</a:t>
            </a:r>
            <a:endParaRPr lang="en-US" altLang="en-US">
              <a:solidFill>
                <a:schemeClr val="tx1"/>
              </a:solidFill>
            </a:endParaRPr>
          </a:p>
          <a:p>
            <a:pPr marL="0" indent="0" algn="just">
              <a:buNone/>
            </a:pPr>
            <a:r>
              <a:rPr lang="en-US" altLang="en-US" b="1">
                <a:solidFill>
                  <a:srgbClr val="0070C0"/>
                </a:solidFill>
              </a:rPr>
              <a:t>32-bit bus: </a:t>
            </a:r>
            <a:r>
              <a:rPr lang="en-US" altLang="en-US">
                <a:solidFill>
                  <a:schemeClr val="tx1"/>
                </a:solidFill>
              </a:rPr>
              <a:t>Connects all of the components on the chip.</a:t>
            </a:r>
            <a:endParaRPr lang="en-US" altLang="en-US">
              <a:solidFill>
                <a:schemeClr val="tx1"/>
              </a:solidFill>
            </a:endParaRPr>
          </a:p>
          <a:p>
            <a:pPr marL="0" indent="0" algn="just">
              <a:buNone/>
            </a:pPr>
            <a:r>
              <a:rPr lang="en-US" altLang="en-US" b="1">
                <a:solidFill>
                  <a:srgbClr val="0070C0"/>
                </a:solidFill>
              </a:rPr>
              <a:t>Peripheral bus:</a:t>
            </a:r>
            <a:r>
              <a:rPr lang="en-US" altLang="en-US">
                <a:solidFill>
                  <a:schemeClr val="tx1"/>
                </a:solidFill>
              </a:rPr>
              <a:t> A network which lets the different peripheral modules communicate directly with each other without involving the processor. This supports timing-critical operation and reduces software overhead.</a:t>
            </a:r>
            <a:endParaRPr lang="en-US" altLang="en-US">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068070"/>
            <a:ext cx="7733665" cy="4773930"/>
          </a:xfrm>
        </p:spPr>
        <p:txBody>
          <a:bodyPr/>
          <a:p>
            <a:pPr marL="0" indent="0" algn="just">
              <a:buNone/>
            </a:pPr>
            <a:r>
              <a:rPr lang="en-US" altLang="en-US" b="1">
                <a:solidFill>
                  <a:srgbClr val="0070C0"/>
                </a:solidFill>
              </a:rPr>
              <a:t>watchdog timer (WDT) </a:t>
            </a:r>
            <a:r>
              <a:rPr lang="en-US" altLang="en-US">
                <a:solidFill>
                  <a:schemeClr val="tx1"/>
                </a:solidFill>
              </a:rPr>
              <a:t>is a timer that monitors microcontroller (MCU) programs to see if they are out of control or have stopped operating.</a:t>
            </a:r>
            <a:endParaRPr lang="en-US" altLang="en-US">
              <a:solidFill>
                <a:schemeClr val="tx1"/>
              </a:solidFill>
            </a:endParaRPr>
          </a:p>
          <a:p>
            <a:pPr marL="0" indent="0" algn="just">
              <a:buNone/>
            </a:pPr>
            <a:r>
              <a:rPr lang="en-US" altLang="en-US" b="1">
                <a:solidFill>
                  <a:srgbClr val="0070C0"/>
                </a:solidFill>
              </a:rPr>
              <a:t>USART (universal synchronous/asynchronous receiver/transmitter) is</a:t>
            </a:r>
            <a:r>
              <a:rPr lang="en-US" altLang="en-US">
                <a:solidFill>
                  <a:schemeClr val="tx1"/>
                </a:solidFill>
              </a:rPr>
              <a:t> hardware that enables a device to communicate using serial protocols</a:t>
            </a:r>
            <a:endParaRPr lang="en-US" altLang="en-US">
              <a:solidFill>
                <a:schemeClr val="tx1"/>
              </a:solidFill>
            </a:endParaRPr>
          </a:p>
          <a:p>
            <a:pPr marL="0" indent="0" algn="just">
              <a:buNone/>
            </a:pPr>
            <a:r>
              <a:rPr lang="en-US" altLang="en-US" b="1">
                <a:solidFill>
                  <a:srgbClr val="0070C0"/>
                </a:solidFill>
              </a:rPr>
              <a:t>UART (Universal Asynchronous Receiver/Transmitter)</a:t>
            </a:r>
            <a:r>
              <a:rPr lang="en-US" altLang="en-US">
                <a:solidFill>
                  <a:schemeClr val="tx1"/>
                </a:solidFill>
              </a:rPr>
              <a:t> is the microchip with programming that controls a computer's interface to its attached serial devices.</a:t>
            </a:r>
            <a:endParaRPr lang="en-US" altLang="en-US">
              <a:solidFill>
                <a:schemeClr val="tx1"/>
              </a:solidFill>
            </a:endParaRPr>
          </a:p>
          <a:p>
            <a:pPr marL="0" indent="0" algn="just">
              <a:buNone/>
            </a:pPr>
            <a:r>
              <a:rPr lang="en-US" altLang="en-US" b="1">
                <a:solidFill>
                  <a:srgbClr val="0070C0"/>
                </a:solidFill>
              </a:rPr>
              <a:t>Low Energy UART (LEUART)</a:t>
            </a:r>
            <a:r>
              <a:rPr lang="en-US" altLang="en-US">
                <a:solidFill>
                  <a:schemeClr val="tx1"/>
                </a:solidFill>
              </a:rPr>
              <a:t> provides full UART communication running from a 32.768 kHz clock input.</a:t>
            </a:r>
            <a:endParaRPr lang="en-US" altLang="en-US">
              <a:solidFill>
                <a:schemeClr val="tx1"/>
              </a:solidFill>
            </a:endParaRPr>
          </a:p>
          <a:p>
            <a:pPr marL="0" indent="0" algn="just">
              <a:buNone/>
            </a:pPr>
            <a:r>
              <a:rPr lang="en-US" altLang="en-US" b="1">
                <a:solidFill>
                  <a:srgbClr val="0070C0"/>
                </a:solidFill>
              </a:rPr>
              <a:t>Electronic oscillator</a:t>
            </a:r>
            <a:r>
              <a:rPr lang="en-US" altLang="en-US">
                <a:solidFill>
                  <a:schemeClr val="tx1"/>
                </a:solidFill>
              </a:rPr>
              <a:t> is an electronic circuit that produces a periodic, oscillating or alternating current (AC) signal, usually a sine wave, square wave or a triangle wave.RC and crystal oscillator used for clock management. </a:t>
            </a:r>
            <a:endParaRPr lang="en-US" altLang="en-US">
              <a:solidFill>
                <a:schemeClr val="tx1"/>
              </a:solidFill>
            </a:endParaRPr>
          </a:p>
          <a:p>
            <a:pPr marL="0" indent="0" algn="just">
              <a:buNone/>
            </a:pPr>
            <a:r>
              <a:rPr lang="en-US" altLang="en-US" b="1">
                <a:solidFill>
                  <a:srgbClr val="0070C0"/>
                </a:solidFill>
                <a:sym typeface="+mn-ea"/>
              </a:rPr>
              <a:t>Voltage comparator </a:t>
            </a:r>
            <a:r>
              <a:rPr lang="en-US" altLang="en-US">
                <a:solidFill>
                  <a:schemeClr val="tx1"/>
                </a:solidFill>
                <a:sym typeface="+mn-ea"/>
              </a:rPr>
              <a:t>compares two input voltages and outputs a binary signal indicating which is larger. </a:t>
            </a:r>
            <a:endParaRPr lang="en-US" altLang="en-US">
              <a:solidFill>
                <a:schemeClr val="tx1"/>
              </a:solidFill>
            </a:endParaRPr>
          </a:p>
          <a:p>
            <a:pPr marL="0" indent="0" algn="just">
              <a:buNone/>
            </a:pPr>
            <a:endParaRPr lang="en-US" altLang="en-US">
              <a:solidFill>
                <a:schemeClr val="tx1"/>
              </a:solidFill>
            </a:endParaRPr>
          </a:p>
          <a:p>
            <a:pPr marL="0" indent="0" algn="just">
              <a:buNone/>
            </a:pPr>
            <a:endParaRPr lang="en-US" altLang="en-US">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992505"/>
            <a:ext cx="7593330" cy="4773930"/>
          </a:xfrm>
        </p:spPr>
        <p:txBody>
          <a:bodyPr/>
          <a:p>
            <a:pPr marL="0" indent="0" algn="just">
              <a:buNone/>
            </a:pPr>
            <a:r>
              <a:rPr lang="en-US" altLang="en-US" b="1">
                <a:solidFill>
                  <a:srgbClr val="0070C0"/>
                </a:solidFill>
              </a:rPr>
              <a:t>Voltage regulator </a:t>
            </a:r>
            <a:r>
              <a:rPr lang="en-US" altLang="en-US">
                <a:solidFill>
                  <a:schemeClr val="tx1"/>
                </a:solidFill>
              </a:rPr>
              <a:t>is a circuit that creates and maintains a fixed output voltage, irrespective of changes to the input voltage or load conditions. Voltage regulators (VRs) keep the voltages from a power supply within a range that is compatible with the other electrical components.</a:t>
            </a:r>
            <a:endParaRPr lang="en-US" altLang="en-US">
              <a:solidFill>
                <a:schemeClr val="tx1"/>
              </a:solidFill>
            </a:endParaRPr>
          </a:p>
          <a:p>
            <a:pPr marL="0" indent="0" algn="just">
              <a:buNone/>
            </a:pPr>
            <a:r>
              <a:rPr lang="en-US" altLang="en-US" b="1">
                <a:solidFill>
                  <a:srgbClr val="0070C0"/>
                </a:solidFill>
              </a:rPr>
              <a:t>Power-on reset (PoR)</a:t>
            </a:r>
            <a:r>
              <a:rPr lang="en-US" altLang="en-US">
                <a:solidFill>
                  <a:schemeClr val="tx1"/>
                </a:solidFill>
              </a:rPr>
              <a:t> is a circuit that provides a predictable, regulated voltage to a microprocessor or microcontroller with the initial application of power. The PoR system ensures that the microprocessor or microcontroller will start in the same condition every time that it's powered up.</a:t>
            </a:r>
            <a:endParaRPr lang="en-US" altLang="en-US">
              <a:solidFill>
                <a:schemeClr val="tx1"/>
              </a:solidFill>
            </a:endParaRPr>
          </a:p>
          <a:p>
            <a:pPr marL="0" indent="0" algn="just">
              <a:buNone/>
            </a:pPr>
            <a:r>
              <a:rPr lang="en-US" altLang="en-US" b="1">
                <a:solidFill>
                  <a:srgbClr val="0070C0"/>
                </a:solidFill>
              </a:rPr>
              <a:t>Brown Out Reset</a:t>
            </a:r>
            <a:r>
              <a:rPr lang="en-US" altLang="en-US">
                <a:solidFill>
                  <a:schemeClr val="tx1"/>
                </a:solidFill>
              </a:rPr>
              <a:t> A “brown out” of a microcontroller is a temporary reduction in the power supply voltage below the level required for reliable operation. </a:t>
            </a:r>
            <a:endParaRPr lang="en-US" altLang="en-US">
              <a:solidFill>
                <a:schemeClr val="tx1"/>
              </a:solidFill>
            </a:endParaRPr>
          </a:p>
          <a:p>
            <a:pPr marL="0" indent="0" algn="just">
              <a:buNone/>
            </a:pPr>
            <a:r>
              <a:rPr lang="en-US" altLang="en-US">
                <a:solidFill>
                  <a:schemeClr val="tx1"/>
                </a:solidFill>
              </a:rPr>
              <a:t>Many microcontrollers have a protection circuit which detects when the supply voltage goes below this level and puts the device into a reset state to ensure proper startup when power returns. This action is called a “Brown Out Reset”.</a:t>
            </a:r>
            <a:endParaRPr lang="en-US" altLang="en-US">
              <a:solidFill>
                <a:schemeClr val="tx1"/>
              </a:solidFill>
            </a:endParaRPr>
          </a:p>
          <a:p>
            <a:pPr marL="0" indent="0" algn="just">
              <a:buNone/>
            </a:pPr>
            <a:r>
              <a:rPr lang="en-US" altLang="en-US">
                <a:solidFill>
                  <a:schemeClr val="tx1"/>
                </a:solidFill>
              </a:rPr>
              <a:t>A similar feature is called Low Voltage Detect (LVD) which is more complex and adds detection of multiple voltage levels and can produce an interrupt before a reset is triggered.</a:t>
            </a:r>
            <a:endParaRPr lang="en-US" altLang="en-US">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16255" y="609600"/>
            <a:ext cx="7658735" cy="793115"/>
          </a:xfrm>
        </p:spPr>
        <p:txBody>
          <a:bodyPr/>
          <a:p>
            <a:r>
              <a:rPr lang="en-US" altLang="en-US" sz="2800"/>
              <a:t>ARM Achitecture</a:t>
            </a:r>
            <a:endParaRPr lang="en-US" altLang="en-US" sz="2800"/>
          </a:p>
        </p:txBody>
      </p:sp>
      <p:sp>
        <p:nvSpPr>
          <p:cNvPr id="5" name="Content Placeholder 4"/>
          <p:cNvSpPr/>
          <p:nvPr>
            <p:ph idx="1"/>
          </p:nvPr>
        </p:nvSpPr>
        <p:spPr>
          <a:xfrm>
            <a:off x="441325" y="1143635"/>
            <a:ext cx="7656830" cy="4773930"/>
          </a:xfrm>
        </p:spPr>
        <p:txBody>
          <a:bodyPr/>
          <a:p>
            <a:pPr marL="0" indent="0" algn="just">
              <a:buNone/>
            </a:pPr>
            <a:r>
              <a:rPr lang="en-US" altLang="en-US" b="1">
                <a:solidFill>
                  <a:srgbClr val="0070C0"/>
                </a:solidFill>
              </a:rPr>
              <a:t>External interrupts</a:t>
            </a:r>
            <a:r>
              <a:rPr lang="en-US" altLang="en-US">
                <a:solidFill>
                  <a:schemeClr val="tx1"/>
                </a:solidFill>
              </a:rPr>
              <a:t> are caused by some external event or failure.</a:t>
            </a:r>
            <a:endParaRPr lang="en-US" altLang="en-US">
              <a:solidFill>
                <a:schemeClr val="tx1"/>
              </a:solidFill>
            </a:endParaRPr>
          </a:p>
          <a:p>
            <a:pPr marL="0" indent="0" algn="just">
              <a:buNone/>
            </a:pPr>
            <a:r>
              <a:rPr lang="en-US" altLang="en-US" b="1">
                <a:solidFill>
                  <a:srgbClr val="0070C0"/>
                </a:solidFill>
              </a:rPr>
              <a:t>DMA Controller</a:t>
            </a:r>
            <a:r>
              <a:rPr lang="en-US" altLang="en-US">
                <a:solidFill>
                  <a:schemeClr val="tx1"/>
                </a:solidFill>
              </a:rPr>
              <a:t> is a type of control unit that works as an interface for the data bus and the I/O Devices. DMA Controller has the work of transferring the data without the intervention of the processors</a:t>
            </a:r>
            <a:endParaRPr lang="en-US" altLang="en-US">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6348730" cy="663575"/>
          </a:xfrm>
        </p:spPr>
        <p:txBody>
          <a:bodyPr/>
          <a:p>
            <a:r>
              <a:rPr lang="en-US" sz="3000"/>
              <a:t>Multicore Computer Structure</a:t>
            </a:r>
            <a:endParaRPr lang="en-US" sz="3000"/>
          </a:p>
        </p:txBody>
      </p:sp>
      <p:sp>
        <p:nvSpPr>
          <p:cNvPr id="7" name="Content Placeholder 6"/>
          <p:cNvSpPr/>
          <p:nvPr>
            <p:ph idx="1"/>
          </p:nvPr>
        </p:nvSpPr>
        <p:spPr>
          <a:xfrm>
            <a:off x="381000" y="1219200"/>
            <a:ext cx="7106920" cy="3881120"/>
          </a:xfrm>
        </p:spPr>
        <p:txBody>
          <a:bodyPr/>
          <a:p>
            <a:pPr marL="0" indent="0" algn="just">
              <a:buNone/>
            </a:pPr>
            <a:r>
              <a:rPr lang="en-US" altLang="en-US" b="1">
                <a:solidFill>
                  <a:srgbClr val="FF0000"/>
                </a:solidFill>
              </a:rPr>
              <a:t>Multicore computer:</a:t>
            </a:r>
            <a:r>
              <a:rPr lang="en-US" altLang="en-US"/>
              <a:t> Each processing unit consisting of a control unit, ALU, registers, and cache is called a core.</a:t>
            </a:r>
            <a:endParaRPr lang="en-US" altLang="en-US"/>
          </a:p>
          <a:p>
            <a:pPr marL="0" indent="0" algn="just">
              <a:buNone/>
            </a:pPr>
            <a:r>
              <a:rPr lang="en-US" altLang="en-US" b="1">
                <a:solidFill>
                  <a:srgbClr val="0070C0"/>
                </a:solidFill>
              </a:rPr>
              <a:t>Central processing unit (CPU):</a:t>
            </a:r>
            <a:r>
              <a:rPr lang="en-US" altLang="en-US"/>
              <a:t> fetches and executes instructions. It consists of an ALU, a control unit, and registers. </a:t>
            </a:r>
            <a:endParaRPr lang="en-US" altLang="en-US"/>
          </a:p>
          <a:p>
            <a:pPr marL="0" indent="0" algn="just">
              <a:buNone/>
            </a:pPr>
            <a:r>
              <a:rPr lang="en-US" altLang="en-US" b="1">
                <a:solidFill>
                  <a:srgbClr val="0070C0"/>
                </a:solidFill>
              </a:rPr>
              <a:t>Core:</a:t>
            </a:r>
            <a:r>
              <a:rPr lang="en-US" altLang="en-US"/>
              <a:t> An individual processing unit on a processor chip. A core may be equivalent in functionality to a CPU on a single-CPU system. Other specialized processing units, such as one optimized for vector and matrix operations, are also referred to as cores.</a:t>
            </a:r>
            <a:endParaRPr lang="en-US" altLang="en-US"/>
          </a:p>
          <a:p>
            <a:pPr marL="0" indent="0" algn="just">
              <a:buNone/>
            </a:pPr>
            <a:r>
              <a:rPr lang="en-US" altLang="en-US" b="1">
                <a:solidFill>
                  <a:srgbClr val="0070C0"/>
                </a:solidFill>
              </a:rPr>
              <a:t>Processor:</a:t>
            </a:r>
            <a:r>
              <a:rPr lang="en-US" altLang="en-US"/>
              <a:t> A physical piece of silicon containing one or more   cores. The processor is the computer component that interprets and executes instructions. If a processor contains multiple cores, it is referred to as a multicore processor.</a:t>
            </a:r>
            <a:endParaRPr lang="en-US" altLang="en-US"/>
          </a:p>
          <a:p>
            <a:pPr marL="0" indent="0" algn="just">
              <a:buNone/>
            </a:pPr>
            <a:r>
              <a:rPr lang="en-US" altLang="en-US" b="1">
                <a:solidFill>
                  <a:srgbClr val="0070C0"/>
                </a:solidFill>
              </a:rPr>
              <a:t>Cache:</a:t>
            </a:r>
            <a:r>
              <a:rPr lang="en-US" altLang="en-US"/>
              <a:t>performance improvement may be obtained by using multiple levels of cache, with level 1 (L1) closest to the core and additional levels (L2, L3, and so on) progressively farther from the core. In this scheme, level n is smaller and faster than level n+1.</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6348730" cy="663575"/>
          </a:xfrm>
        </p:spPr>
        <p:txBody>
          <a:bodyPr/>
          <a:p>
            <a:r>
              <a:rPr lang="en-US" sz="3000"/>
              <a:t>Multicore Computer Structure</a:t>
            </a:r>
            <a:endParaRPr lang="en-US" sz="3000"/>
          </a:p>
        </p:txBody>
      </p:sp>
      <p:sp>
        <p:nvSpPr>
          <p:cNvPr id="7" name="Content Placeholder 6"/>
          <p:cNvSpPr/>
          <p:nvPr>
            <p:ph idx="1"/>
          </p:nvPr>
        </p:nvSpPr>
        <p:spPr>
          <a:xfrm>
            <a:off x="381000" y="1219200"/>
            <a:ext cx="3783330" cy="3881120"/>
          </a:xfrm>
        </p:spPr>
        <p:txBody>
          <a:bodyPr/>
          <a:p>
            <a:pPr marL="0" indent="0" algn="just">
              <a:buNone/>
            </a:pPr>
            <a:r>
              <a:rPr lang="en-US" altLang="en-US"/>
              <a:t>Figure 1.2 shows principal components of a typical multicore computer. </a:t>
            </a:r>
            <a:endParaRPr lang="en-US" altLang="en-US"/>
          </a:p>
          <a:p>
            <a:pPr marL="0" indent="0" algn="just">
              <a:buNone/>
            </a:pPr>
            <a:r>
              <a:rPr lang="en-US" altLang="en-US"/>
              <a:t>Most computers, including embedded computers in smartphones and tablets, plus personal computers,laptops, and workstations, are housed on a motherboard.</a:t>
            </a:r>
            <a:endParaRPr lang="en-US" altLang="en-US"/>
          </a:p>
          <a:p>
            <a:pPr marL="0" indent="0" algn="just">
              <a:buNone/>
            </a:pPr>
            <a:r>
              <a:rPr lang="en-US" altLang="en-US" b="1">
                <a:solidFill>
                  <a:srgbClr val="0070C0"/>
                </a:solidFill>
              </a:rPr>
              <a:t>Printed circuit board (PCB):</a:t>
            </a:r>
            <a:r>
              <a:rPr lang="en-US" altLang="en-US"/>
              <a:t> is a rigid, flat board that holds and interconnects chips and other electronic components. The board is made of layers, typically two to ten, that interconnect components via copper pathways that are etched into the board.</a:t>
            </a:r>
            <a:endParaRPr lang="en-US" altLang="en-US"/>
          </a:p>
        </p:txBody>
      </p:sp>
      <p:pic>
        <p:nvPicPr>
          <p:cNvPr id="3" name="Picture 2"/>
          <p:cNvPicPr>
            <a:picLocks noChangeAspect="1"/>
          </p:cNvPicPr>
          <p:nvPr/>
        </p:nvPicPr>
        <p:blipFill>
          <a:blip r:embed="rId1"/>
          <a:stretch>
            <a:fillRect/>
          </a:stretch>
        </p:blipFill>
        <p:spPr>
          <a:xfrm>
            <a:off x="4246880" y="1166495"/>
            <a:ext cx="4869180" cy="56737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8470" y="609600"/>
            <a:ext cx="6348730" cy="663575"/>
          </a:xfrm>
        </p:spPr>
        <p:txBody>
          <a:bodyPr/>
          <a:p>
            <a:r>
              <a:rPr lang="en-US" sz="3000"/>
              <a:t>Multicore Computer Structure</a:t>
            </a:r>
            <a:endParaRPr lang="en-US" sz="3000"/>
          </a:p>
        </p:txBody>
      </p:sp>
      <p:sp>
        <p:nvSpPr>
          <p:cNvPr id="7" name="Content Placeholder 6"/>
          <p:cNvSpPr/>
          <p:nvPr>
            <p:ph idx="1"/>
          </p:nvPr>
        </p:nvSpPr>
        <p:spPr>
          <a:xfrm>
            <a:off x="381000" y="1068070"/>
            <a:ext cx="3783330" cy="3881120"/>
          </a:xfrm>
        </p:spPr>
        <p:txBody>
          <a:bodyPr/>
          <a:p>
            <a:pPr marL="0" indent="0" algn="just">
              <a:buNone/>
            </a:pPr>
            <a:r>
              <a:rPr lang="en-US" altLang="en-US" b="1">
                <a:solidFill>
                  <a:srgbClr val="0070C0"/>
                </a:solidFill>
              </a:rPr>
              <a:t>Motherboard:</a:t>
            </a:r>
            <a:r>
              <a:rPr lang="en-US" altLang="en-US"/>
              <a:t>The printed circuit board in a computer is called a system board or motherboard, while smaller ones that plug into the slots in the main board are called </a:t>
            </a:r>
            <a:r>
              <a:rPr lang="en-US" altLang="en-US" b="1">
                <a:solidFill>
                  <a:srgbClr val="00B0F0"/>
                </a:solidFill>
              </a:rPr>
              <a:t>expansion boards</a:t>
            </a:r>
            <a:r>
              <a:rPr lang="en-US" altLang="en-US"/>
              <a:t>.</a:t>
            </a:r>
            <a:endParaRPr lang="en-US" altLang="en-US"/>
          </a:p>
          <a:p>
            <a:pPr marL="0" indent="0" algn="just">
              <a:buNone/>
            </a:pPr>
            <a:r>
              <a:rPr lang="en-US" altLang="en-US">
                <a:solidFill>
                  <a:srgbClr val="FF0000"/>
                </a:solidFill>
              </a:rPr>
              <a:t>A chip is a single piece of semiconducting material, typically silicon, upon which electronic circuits and logic gates are fabricated, knowns as Integrated Circuit.</a:t>
            </a:r>
            <a:endParaRPr lang="en-US" altLang="en-US">
              <a:solidFill>
                <a:srgbClr val="FF0000"/>
              </a:solidFill>
            </a:endParaRPr>
          </a:p>
          <a:p>
            <a:pPr marL="0" indent="0" algn="just">
              <a:buNone/>
            </a:pPr>
            <a:r>
              <a:rPr lang="en-US" altLang="en-US"/>
              <a:t>The motherboard contains a slot or socket for the processor chip, which typically contains multiple individual cores known as a multicore processor. There are also slots for memory chips, I/O controller chips etc.</a:t>
            </a:r>
            <a:endParaRPr lang="en-US" altLang="en-US"/>
          </a:p>
        </p:txBody>
      </p:sp>
      <p:pic>
        <p:nvPicPr>
          <p:cNvPr id="3" name="Picture 2"/>
          <p:cNvPicPr>
            <a:picLocks noChangeAspect="1"/>
          </p:cNvPicPr>
          <p:nvPr/>
        </p:nvPicPr>
        <p:blipFill>
          <a:blip r:embed="rId1"/>
          <a:stretch>
            <a:fillRect/>
          </a:stretch>
        </p:blipFill>
        <p:spPr>
          <a:xfrm>
            <a:off x="4246880" y="1166495"/>
            <a:ext cx="4869180" cy="567372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40160</Words>
  <Application>WPS Presentation</Application>
  <PresentationFormat/>
  <Paragraphs>439</Paragraphs>
  <Slides>63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63</vt:i4>
      </vt:variant>
    </vt:vector>
  </HeadingPairs>
  <TitlesOfParts>
    <vt:vector size="78" baseType="lpstr">
      <vt:lpstr>Arial</vt:lpstr>
      <vt:lpstr>SimSun</vt:lpstr>
      <vt:lpstr>Wingdings</vt:lpstr>
      <vt:lpstr>Trebuchet MS</vt:lpstr>
      <vt:lpstr>Wingdings 3</vt:lpstr>
      <vt:lpstr>MS Mincho</vt:lpstr>
      <vt:lpstr>Yu Gothic</vt:lpstr>
      <vt:lpstr>メイリオ</vt:lpstr>
      <vt:lpstr>Arial Rounded MT Bold</vt:lpstr>
      <vt:lpstr>Microsoft YaHei</vt:lpstr>
      <vt:lpstr>Arial Unicode MS</vt:lpstr>
      <vt:lpstr>Calibri</vt:lpstr>
      <vt:lpstr>Nunito</vt:lpstr>
      <vt:lpstr>Segoe Print</vt:lpstr>
      <vt:lpstr>Facet</vt:lpstr>
      <vt:lpstr>Computer Architecture Basic Concepts and Evolution GCR Code:2thnall</vt:lpstr>
      <vt:lpstr>Introduction</vt:lpstr>
      <vt:lpstr>Structure and Function</vt:lpstr>
      <vt:lpstr>Structure and Function</vt:lpstr>
      <vt:lpstr>Single Processor Computer Structure</vt:lpstr>
      <vt:lpstr>Single Processor Computer Structure</vt:lpstr>
      <vt:lpstr>Multicore Computer Structure</vt:lpstr>
      <vt:lpstr>Multicore Computer Structure</vt:lpstr>
      <vt:lpstr>Multicore Computer Structure</vt:lpstr>
      <vt:lpstr>Multicore Computer Structure</vt:lpstr>
      <vt:lpstr>Example of Multicore Computer Structure</vt:lpstr>
      <vt:lpstr>Example of Multicore Computer Structure</vt:lpstr>
      <vt:lpstr>Example of Multicore Computer Structure</vt:lpstr>
      <vt:lpstr>Example of Multicore Computer Structure</vt:lpstr>
      <vt:lpstr>Example of Multicore Computer Structure</vt:lpstr>
      <vt:lpstr>Example of Multicore Computer Structure</vt:lpstr>
      <vt:lpstr>The IAS Computer</vt:lpstr>
      <vt:lpstr>The IAS Computer</vt:lpstr>
      <vt:lpstr>The IAS Computer</vt:lpstr>
      <vt:lpstr>The IAS Computer</vt:lpstr>
      <vt:lpstr>The IAS Computer</vt:lpstr>
      <vt:lpstr>The IAS Computer</vt:lpstr>
      <vt:lpstr>The IAS Computer</vt:lpstr>
      <vt:lpstr>The IAS Computer</vt:lpstr>
      <vt:lpstr>The IAS Computer</vt:lpstr>
      <vt:lpstr>PowerPoint 演示文稿</vt:lpstr>
      <vt:lpstr>PowerPoint 演示文稿</vt:lpstr>
      <vt:lpstr>The IAS Computer</vt:lpstr>
      <vt:lpstr>Gates, Memory Cells, Chips, and Multichip Modules</vt:lpstr>
      <vt:lpstr>Gates, Memory Cells, Chips, and Multichip Modules</vt:lpstr>
      <vt:lpstr>Gates, Memory Cells, Chips, and Multichip Modules</vt:lpstr>
      <vt:lpstr>Gates, Memory Cells, Chips, and Multichip Modules</vt:lpstr>
      <vt:lpstr>Gates, Memory Cells, Chips, and Multichip Modules</vt:lpstr>
      <vt:lpstr>Gates, Memory Cells, Chips, and Multichip Modules</vt:lpstr>
      <vt:lpstr>Gates, Memory Cells, Chips, and Multichip Modules</vt:lpstr>
      <vt:lpstr>Gates, Memory Cells, Chips, and Multichip Modules</vt:lpstr>
      <vt:lpstr>Gates, Memory Cells, Chips, and Multichip Modules</vt:lpstr>
      <vt:lpstr>Evolution of the Intel x86 Architecture</vt:lpstr>
      <vt:lpstr>Evolution of the Intel x86 Architecture</vt:lpstr>
      <vt:lpstr>Evolution of the Intel x86 Architecture</vt:lpstr>
      <vt:lpstr>Evolution of the Intel x86 Architecture</vt:lpstr>
      <vt:lpstr>Evolution of the Intel x86 Architecture</vt:lpstr>
      <vt:lpstr>Evolution of the Intel x86 Architecture</vt:lpstr>
      <vt:lpstr>Evolution of the Intel x86 Architecture</vt:lpstr>
      <vt:lpstr>Embedded Systems</vt:lpstr>
      <vt:lpstr>Embedded Systems</vt:lpstr>
      <vt:lpstr>Embedded Systems</vt:lpstr>
      <vt:lpstr>Internet of Things</vt:lpstr>
      <vt:lpstr>Internet of Things</vt:lpstr>
      <vt:lpstr>Application Processors vs Dedicated Processors</vt:lpstr>
      <vt:lpstr>Microprocessor vs Microcontroller</vt:lpstr>
      <vt:lpstr>Microprocessor vs Microcontroller</vt:lpstr>
      <vt:lpstr>ARM Achitecture</vt:lpstr>
      <vt:lpstr>ARM Achitecture</vt:lpstr>
      <vt:lpstr>ARM Achitecture</vt:lpstr>
      <vt:lpstr>ARM Achitecture</vt:lpstr>
      <vt:lpstr>ARM Achitecture</vt:lpstr>
      <vt:lpstr>ARM Achitecture</vt:lpstr>
      <vt:lpstr>ARM Achitecture</vt:lpstr>
      <vt:lpstr>ARM Achitecture</vt:lpstr>
      <vt:lpstr>ARM Achitecture</vt:lpstr>
      <vt:lpstr>ARM Achitecture</vt:lpstr>
      <vt:lpstr>ARM Achitecture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koyuturk</dc:creator>
  <cp:lastModifiedBy>Hp</cp:lastModifiedBy>
  <cp:revision>1412</cp:revision>
  <dcterms:created xsi:type="dcterms:W3CDTF">2005-06-02T15:17:00Z</dcterms:created>
  <dcterms:modified xsi:type="dcterms:W3CDTF">2025-01-24T06:59:30Z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C5B328BBD71D473D99C74E329AE2543E_13</vt:lpwstr>
  </property>
  <property fmtid="{D5CDD505-2E9C-101B-9397-08002B2CF9AE}" pid="3" name="KSOProductBuildVer">
    <vt:lpwstr>1033-12.2.0.19805</vt:lpwstr>
  </property>
</Properties>
</file>