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8" r:id="rId4"/>
    <p:sldId id="274" r:id="rId5"/>
    <p:sldId id="275" r:id="rId6"/>
    <p:sldId id="259" r:id="rId7"/>
    <p:sldId id="270" r:id="rId8"/>
    <p:sldId id="268" r:id="rId9"/>
    <p:sldId id="269" r:id="rId10"/>
    <p:sldId id="271" r:id="rId11"/>
    <p:sldId id="276" r:id="rId12"/>
    <p:sldId id="278" r:id="rId13"/>
    <p:sldId id="277" r:id="rId14"/>
    <p:sldId id="260"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4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4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4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3577" y="546608"/>
            <a:ext cx="7876844" cy="1489075"/>
          </a:xfrm>
          <a:prstGeom prst="rect">
            <a:avLst/>
          </a:prstGeom>
        </p:spPr>
        <p:txBody>
          <a:bodyPr wrap="square" lIns="0" tIns="0" rIns="0" bIns="0">
            <a:spAutoFit/>
          </a:bodyPr>
          <a:lstStyle>
            <a:lvl1pPr>
              <a:defRPr sz="2400" b="0" i="0">
                <a:solidFill>
                  <a:srgbClr val="540000"/>
                </a:solidFill>
                <a:latin typeface="Times New Roman"/>
                <a:cs typeface="Times New Roman"/>
              </a:defRPr>
            </a:lvl1pPr>
          </a:lstStyle>
          <a:p>
            <a:endParaRPr/>
          </a:p>
        </p:txBody>
      </p:sp>
      <p:sp>
        <p:nvSpPr>
          <p:cNvPr id="3" name="Holder 3"/>
          <p:cNvSpPr>
            <a:spLocks noGrp="1"/>
          </p:cNvSpPr>
          <p:nvPr>
            <p:ph type="body" idx="1"/>
          </p:nvPr>
        </p:nvSpPr>
        <p:spPr>
          <a:xfrm>
            <a:off x="519303" y="1240663"/>
            <a:ext cx="8105393" cy="404812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58C53D-ACDE-4E7C-DC80-71F54571A65C}"/>
              </a:ext>
            </a:extLst>
          </p:cNvPr>
          <p:cNvPicPr>
            <a:picLocks noChangeAspect="1"/>
          </p:cNvPicPr>
          <p:nvPr/>
        </p:nvPicPr>
        <p:blipFill>
          <a:blip r:embed="rId2"/>
          <a:stretch>
            <a:fillRect/>
          </a:stretch>
        </p:blipFill>
        <p:spPr>
          <a:xfrm>
            <a:off x="3043024" y="3095578"/>
            <a:ext cx="3057952" cy="6668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EBC2DF-E320-67AF-732B-C7C236B7277A}"/>
              </a:ext>
            </a:extLst>
          </p:cNvPr>
          <p:cNvPicPr>
            <a:picLocks noChangeAspect="1"/>
          </p:cNvPicPr>
          <p:nvPr/>
        </p:nvPicPr>
        <p:blipFill>
          <a:blip r:embed="rId2"/>
          <a:stretch>
            <a:fillRect/>
          </a:stretch>
        </p:blipFill>
        <p:spPr>
          <a:xfrm>
            <a:off x="2571470" y="226845"/>
            <a:ext cx="4001058" cy="362001"/>
          </a:xfrm>
          <a:prstGeom prst="rect">
            <a:avLst/>
          </a:prstGeom>
        </p:spPr>
      </p:pic>
      <p:pic>
        <p:nvPicPr>
          <p:cNvPr id="7" name="Picture 6">
            <a:extLst>
              <a:ext uri="{FF2B5EF4-FFF2-40B4-BE49-F238E27FC236}">
                <a16:creationId xmlns:a16="http://schemas.microsoft.com/office/drawing/2014/main" id="{8B860B0C-1C59-1C42-660F-EB121A1B9216}"/>
              </a:ext>
            </a:extLst>
          </p:cNvPr>
          <p:cNvPicPr>
            <a:picLocks noChangeAspect="1"/>
          </p:cNvPicPr>
          <p:nvPr/>
        </p:nvPicPr>
        <p:blipFill>
          <a:blip r:embed="rId3"/>
          <a:stretch>
            <a:fillRect/>
          </a:stretch>
        </p:blipFill>
        <p:spPr>
          <a:xfrm>
            <a:off x="4182809" y="762000"/>
            <a:ext cx="4779437" cy="3042187"/>
          </a:xfrm>
          <a:prstGeom prst="rect">
            <a:avLst/>
          </a:prstGeom>
        </p:spPr>
      </p:pic>
      <p:pic>
        <p:nvPicPr>
          <p:cNvPr id="4" name="Picture 3">
            <a:extLst>
              <a:ext uri="{FF2B5EF4-FFF2-40B4-BE49-F238E27FC236}">
                <a16:creationId xmlns:a16="http://schemas.microsoft.com/office/drawing/2014/main" id="{4C09FC92-DD58-7FF6-1B8C-164DA2C6CB80}"/>
              </a:ext>
            </a:extLst>
          </p:cNvPr>
          <p:cNvPicPr>
            <a:picLocks noChangeAspect="1"/>
          </p:cNvPicPr>
          <p:nvPr/>
        </p:nvPicPr>
        <p:blipFill>
          <a:blip r:embed="rId4"/>
          <a:stretch>
            <a:fillRect/>
          </a:stretch>
        </p:blipFill>
        <p:spPr>
          <a:xfrm>
            <a:off x="8965" y="4191000"/>
            <a:ext cx="9144000" cy="1089958"/>
          </a:xfrm>
          <a:prstGeom prst="rect">
            <a:avLst/>
          </a:prstGeom>
        </p:spPr>
      </p:pic>
      <p:sp>
        <p:nvSpPr>
          <p:cNvPr id="8" name="TextBox 7">
            <a:extLst>
              <a:ext uri="{FF2B5EF4-FFF2-40B4-BE49-F238E27FC236}">
                <a16:creationId xmlns:a16="http://schemas.microsoft.com/office/drawing/2014/main" id="{AD00CBE9-F4E3-D6B1-BB4F-021CDE0EC7F4}"/>
              </a:ext>
            </a:extLst>
          </p:cNvPr>
          <p:cNvSpPr txBox="1"/>
          <p:nvPr/>
        </p:nvSpPr>
        <p:spPr>
          <a:xfrm>
            <a:off x="322729" y="5410200"/>
            <a:ext cx="8657446" cy="107721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Since thread 4 must adhere to the linear order, it must try to wait on semaphore 0 before it can wait on semaphore 4. Assuming thread 0 arrived earlier and decremented semaphore 0 successfully as shown, thread 4 becomes blocked from the start. Consequently, thread 3 is successful in decrementing semaphore 4. The linear ordering prevents the circular wait that would cause deadlock.</a:t>
            </a:r>
          </a:p>
        </p:txBody>
      </p:sp>
    </p:spTree>
    <p:extLst>
      <p:ext uri="{BB962C8B-B14F-4D97-AF65-F5344CB8AC3E}">
        <p14:creationId xmlns:p14="http://schemas.microsoft.com/office/powerpoint/2010/main" val="3542139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DECEAC-A698-867D-D9BF-0A6BE477651F}"/>
              </a:ext>
            </a:extLst>
          </p:cNvPr>
          <p:cNvPicPr>
            <a:picLocks noChangeAspect="1"/>
          </p:cNvPicPr>
          <p:nvPr/>
        </p:nvPicPr>
        <p:blipFill>
          <a:blip r:embed="rId2"/>
          <a:stretch>
            <a:fillRect/>
          </a:stretch>
        </p:blipFill>
        <p:spPr>
          <a:xfrm>
            <a:off x="1254039" y="304800"/>
            <a:ext cx="6635922" cy="457200"/>
          </a:xfrm>
          <a:prstGeom prst="rect">
            <a:avLst/>
          </a:prstGeom>
        </p:spPr>
      </p:pic>
      <p:pic>
        <p:nvPicPr>
          <p:cNvPr id="13" name="Picture 12">
            <a:extLst>
              <a:ext uri="{FF2B5EF4-FFF2-40B4-BE49-F238E27FC236}">
                <a16:creationId xmlns:a16="http://schemas.microsoft.com/office/drawing/2014/main" id="{5997920C-2F42-DD59-338C-88D7593CC724}"/>
              </a:ext>
            </a:extLst>
          </p:cNvPr>
          <p:cNvPicPr>
            <a:picLocks noChangeAspect="1"/>
          </p:cNvPicPr>
          <p:nvPr/>
        </p:nvPicPr>
        <p:blipFill>
          <a:blip r:embed="rId3"/>
          <a:stretch>
            <a:fillRect/>
          </a:stretch>
        </p:blipFill>
        <p:spPr>
          <a:xfrm>
            <a:off x="448164" y="2476500"/>
            <a:ext cx="8233266" cy="1943100"/>
          </a:xfrm>
          <a:prstGeom prst="rect">
            <a:avLst/>
          </a:prstGeom>
        </p:spPr>
      </p:pic>
      <p:pic>
        <p:nvPicPr>
          <p:cNvPr id="15" name="Picture 14">
            <a:extLst>
              <a:ext uri="{FF2B5EF4-FFF2-40B4-BE49-F238E27FC236}">
                <a16:creationId xmlns:a16="http://schemas.microsoft.com/office/drawing/2014/main" id="{F3725324-DD0B-5A67-1A0E-A7FA06AAF11C}"/>
              </a:ext>
            </a:extLst>
          </p:cNvPr>
          <p:cNvPicPr>
            <a:picLocks noChangeAspect="1"/>
          </p:cNvPicPr>
          <p:nvPr/>
        </p:nvPicPr>
        <p:blipFill>
          <a:blip r:embed="rId4">
            <a:duotone>
              <a:prstClr val="black"/>
              <a:srgbClr val="D9C3A5">
                <a:tint val="50000"/>
                <a:satMod val="180000"/>
              </a:srgbClr>
            </a:duotone>
          </a:blip>
          <a:stretch>
            <a:fillRect/>
          </a:stretch>
        </p:blipFill>
        <p:spPr>
          <a:xfrm>
            <a:off x="150968" y="1278865"/>
            <a:ext cx="8842063" cy="593065"/>
          </a:xfrm>
          <a:prstGeom prst="rect">
            <a:avLst/>
          </a:prstGeom>
        </p:spPr>
      </p:pic>
    </p:spTree>
    <p:extLst>
      <p:ext uri="{BB962C8B-B14F-4D97-AF65-F5344CB8AC3E}">
        <p14:creationId xmlns:p14="http://schemas.microsoft.com/office/powerpoint/2010/main" val="237752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DECEAC-A698-867D-D9BF-0A6BE477651F}"/>
              </a:ext>
            </a:extLst>
          </p:cNvPr>
          <p:cNvPicPr>
            <a:picLocks noChangeAspect="1"/>
          </p:cNvPicPr>
          <p:nvPr/>
        </p:nvPicPr>
        <p:blipFill>
          <a:blip r:embed="rId2"/>
          <a:stretch>
            <a:fillRect/>
          </a:stretch>
        </p:blipFill>
        <p:spPr>
          <a:xfrm>
            <a:off x="1254039" y="304800"/>
            <a:ext cx="6635922" cy="457200"/>
          </a:xfrm>
          <a:prstGeom prst="rect">
            <a:avLst/>
          </a:prstGeom>
        </p:spPr>
      </p:pic>
      <p:pic>
        <p:nvPicPr>
          <p:cNvPr id="4" name="Picture 3">
            <a:extLst>
              <a:ext uri="{FF2B5EF4-FFF2-40B4-BE49-F238E27FC236}">
                <a16:creationId xmlns:a16="http://schemas.microsoft.com/office/drawing/2014/main" id="{B22E8C1A-A327-77C3-71B2-17B4F70E6608}"/>
              </a:ext>
            </a:extLst>
          </p:cNvPr>
          <p:cNvPicPr>
            <a:picLocks noChangeAspect="1"/>
          </p:cNvPicPr>
          <p:nvPr/>
        </p:nvPicPr>
        <p:blipFill>
          <a:blip r:embed="rId3">
            <a:duotone>
              <a:prstClr val="black"/>
              <a:srgbClr val="D9C3A5">
                <a:tint val="50000"/>
                <a:satMod val="180000"/>
              </a:srgbClr>
            </a:duotone>
          </a:blip>
          <a:stretch>
            <a:fillRect/>
          </a:stretch>
        </p:blipFill>
        <p:spPr>
          <a:xfrm>
            <a:off x="228600" y="1219199"/>
            <a:ext cx="8610600" cy="595203"/>
          </a:xfrm>
          <a:prstGeom prst="rect">
            <a:avLst/>
          </a:prstGeom>
        </p:spPr>
      </p:pic>
      <p:grpSp>
        <p:nvGrpSpPr>
          <p:cNvPr id="9" name="Group 8">
            <a:extLst>
              <a:ext uri="{FF2B5EF4-FFF2-40B4-BE49-F238E27FC236}">
                <a16:creationId xmlns:a16="http://schemas.microsoft.com/office/drawing/2014/main" id="{C415D0CB-8AAC-7883-32DE-FC8D7BB82F14}"/>
              </a:ext>
            </a:extLst>
          </p:cNvPr>
          <p:cNvGrpSpPr/>
          <p:nvPr/>
        </p:nvGrpSpPr>
        <p:grpSpPr>
          <a:xfrm>
            <a:off x="549543" y="2971801"/>
            <a:ext cx="8071807" cy="1371600"/>
            <a:chOff x="564547" y="2743200"/>
            <a:chExt cx="8071807" cy="1371600"/>
          </a:xfrm>
        </p:grpSpPr>
        <p:pic>
          <p:nvPicPr>
            <p:cNvPr id="7" name="Picture 6">
              <a:extLst>
                <a:ext uri="{FF2B5EF4-FFF2-40B4-BE49-F238E27FC236}">
                  <a16:creationId xmlns:a16="http://schemas.microsoft.com/office/drawing/2014/main" id="{5E7A45FC-F89F-DA79-DF43-BAD20F947BA6}"/>
                </a:ext>
              </a:extLst>
            </p:cNvPr>
            <p:cNvPicPr>
              <a:picLocks noChangeAspect="1"/>
            </p:cNvPicPr>
            <p:nvPr/>
          </p:nvPicPr>
          <p:blipFill>
            <a:blip r:embed="rId4"/>
            <a:stretch>
              <a:fillRect/>
            </a:stretch>
          </p:blipFill>
          <p:spPr>
            <a:xfrm>
              <a:off x="564547" y="2743200"/>
              <a:ext cx="8071807" cy="1371600"/>
            </a:xfrm>
            <a:prstGeom prst="rect">
              <a:avLst/>
            </a:prstGeom>
          </p:spPr>
        </p:pic>
        <p:sp>
          <p:nvSpPr>
            <p:cNvPr id="8" name="Rectangle 7">
              <a:extLst>
                <a:ext uri="{FF2B5EF4-FFF2-40B4-BE49-F238E27FC236}">
                  <a16:creationId xmlns:a16="http://schemas.microsoft.com/office/drawing/2014/main" id="{42330A1E-6B76-4C4B-240C-2D9F62DDA582}"/>
                </a:ext>
              </a:extLst>
            </p:cNvPr>
            <p:cNvSpPr/>
            <p:nvPr/>
          </p:nvSpPr>
          <p:spPr>
            <a:xfrm>
              <a:off x="4267200" y="3810000"/>
              <a:ext cx="4191000"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310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DECEAC-A698-867D-D9BF-0A6BE477651F}"/>
              </a:ext>
            </a:extLst>
          </p:cNvPr>
          <p:cNvPicPr>
            <a:picLocks noChangeAspect="1"/>
          </p:cNvPicPr>
          <p:nvPr/>
        </p:nvPicPr>
        <p:blipFill>
          <a:blip r:embed="rId2"/>
          <a:stretch>
            <a:fillRect/>
          </a:stretch>
        </p:blipFill>
        <p:spPr>
          <a:xfrm>
            <a:off x="1254039" y="304800"/>
            <a:ext cx="6635922" cy="457200"/>
          </a:xfrm>
          <a:prstGeom prst="rect">
            <a:avLst/>
          </a:prstGeom>
        </p:spPr>
      </p:pic>
      <p:pic>
        <p:nvPicPr>
          <p:cNvPr id="11" name="Picture 10">
            <a:extLst>
              <a:ext uri="{FF2B5EF4-FFF2-40B4-BE49-F238E27FC236}">
                <a16:creationId xmlns:a16="http://schemas.microsoft.com/office/drawing/2014/main" id="{C8421BB8-6F34-6107-C053-6D36E5650895}"/>
              </a:ext>
            </a:extLst>
          </p:cNvPr>
          <p:cNvPicPr>
            <a:picLocks noChangeAspect="1"/>
          </p:cNvPicPr>
          <p:nvPr/>
        </p:nvPicPr>
        <p:blipFill>
          <a:blip r:embed="rId3"/>
          <a:stretch>
            <a:fillRect/>
          </a:stretch>
        </p:blipFill>
        <p:spPr>
          <a:xfrm>
            <a:off x="551100" y="2667000"/>
            <a:ext cx="8041800" cy="1895046"/>
          </a:xfrm>
          <a:prstGeom prst="rect">
            <a:avLst/>
          </a:prstGeom>
        </p:spPr>
      </p:pic>
      <p:pic>
        <p:nvPicPr>
          <p:cNvPr id="4" name="Picture 3">
            <a:extLst>
              <a:ext uri="{FF2B5EF4-FFF2-40B4-BE49-F238E27FC236}">
                <a16:creationId xmlns:a16="http://schemas.microsoft.com/office/drawing/2014/main" id="{D387AC19-50E1-5AE2-E53C-6E89630D9034}"/>
              </a:ext>
            </a:extLst>
          </p:cNvPr>
          <p:cNvPicPr>
            <a:picLocks noChangeAspect="1"/>
          </p:cNvPicPr>
          <p:nvPr/>
        </p:nvPicPr>
        <p:blipFill>
          <a:blip r:embed="rId4">
            <a:duotone>
              <a:prstClr val="black"/>
              <a:srgbClr val="D9C3A5">
                <a:tint val="50000"/>
                <a:satMod val="180000"/>
              </a:srgbClr>
            </a:duotone>
          </a:blip>
          <a:stretch>
            <a:fillRect/>
          </a:stretch>
        </p:blipFill>
        <p:spPr>
          <a:xfrm>
            <a:off x="228600" y="1275126"/>
            <a:ext cx="8686800" cy="345347"/>
          </a:xfrm>
          <a:prstGeom prst="rect">
            <a:avLst/>
          </a:prstGeom>
        </p:spPr>
      </p:pic>
    </p:spTree>
    <p:extLst>
      <p:ext uri="{BB962C8B-B14F-4D97-AF65-F5344CB8AC3E}">
        <p14:creationId xmlns:p14="http://schemas.microsoft.com/office/powerpoint/2010/main" val="356334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 y="559308"/>
            <a:ext cx="9142475" cy="57378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21CB0A-5116-64F0-B847-58495F8C5AD7}"/>
              </a:ext>
            </a:extLst>
          </p:cNvPr>
          <p:cNvPicPr>
            <a:picLocks noChangeAspect="1"/>
          </p:cNvPicPr>
          <p:nvPr/>
        </p:nvPicPr>
        <p:blipFill>
          <a:blip r:embed="rId2"/>
          <a:stretch>
            <a:fillRect/>
          </a:stretch>
        </p:blipFill>
        <p:spPr>
          <a:xfrm>
            <a:off x="299441" y="1524000"/>
            <a:ext cx="8545118" cy="3439005"/>
          </a:xfrm>
          <a:prstGeom prst="rect">
            <a:avLst/>
          </a:prstGeom>
        </p:spPr>
      </p:pic>
      <p:pic>
        <p:nvPicPr>
          <p:cNvPr id="4" name="Picture 3">
            <a:extLst>
              <a:ext uri="{FF2B5EF4-FFF2-40B4-BE49-F238E27FC236}">
                <a16:creationId xmlns:a16="http://schemas.microsoft.com/office/drawing/2014/main" id="{711744C0-5D3C-B7AF-0B05-277B31FD8E11}"/>
              </a:ext>
            </a:extLst>
          </p:cNvPr>
          <p:cNvPicPr>
            <a:picLocks noChangeAspect="1"/>
          </p:cNvPicPr>
          <p:nvPr/>
        </p:nvPicPr>
        <p:blipFill>
          <a:blip r:embed="rId3"/>
          <a:stretch>
            <a:fillRect/>
          </a:stretch>
        </p:blipFill>
        <p:spPr>
          <a:xfrm>
            <a:off x="3200400" y="415319"/>
            <a:ext cx="2900576" cy="632524"/>
          </a:xfrm>
          <a:prstGeom prst="rect">
            <a:avLst/>
          </a:prstGeom>
        </p:spPr>
      </p:pic>
    </p:spTree>
    <p:extLst>
      <p:ext uri="{BB962C8B-B14F-4D97-AF65-F5344CB8AC3E}">
        <p14:creationId xmlns:p14="http://schemas.microsoft.com/office/powerpoint/2010/main" val="150115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197" y="414527"/>
            <a:ext cx="9049130" cy="60289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AAF0D-5C06-CEDC-CBFE-781A6220AFDE}"/>
              </a:ext>
            </a:extLst>
          </p:cNvPr>
          <p:cNvPicPr>
            <a:picLocks noChangeAspect="1"/>
          </p:cNvPicPr>
          <p:nvPr/>
        </p:nvPicPr>
        <p:blipFill>
          <a:blip r:embed="rId2"/>
          <a:stretch>
            <a:fillRect/>
          </a:stretch>
        </p:blipFill>
        <p:spPr>
          <a:xfrm>
            <a:off x="923416" y="195237"/>
            <a:ext cx="7297168" cy="371527"/>
          </a:xfrm>
          <a:prstGeom prst="rect">
            <a:avLst/>
          </a:prstGeom>
        </p:spPr>
      </p:pic>
      <p:pic>
        <p:nvPicPr>
          <p:cNvPr id="5" name="Picture 4">
            <a:extLst>
              <a:ext uri="{FF2B5EF4-FFF2-40B4-BE49-F238E27FC236}">
                <a16:creationId xmlns:a16="http://schemas.microsoft.com/office/drawing/2014/main" id="{1CF848CE-D631-947C-EFD3-364986B4880A}"/>
              </a:ext>
            </a:extLst>
          </p:cNvPr>
          <p:cNvPicPr>
            <a:picLocks noChangeAspect="1"/>
          </p:cNvPicPr>
          <p:nvPr/>
        </p:nvPicPr>
        <p:blipFill>
          <a:blip r:embed="rId3">
            <a:duotone>
              <a:prstClr val="black"/>
              <a:schemeClr val="accent2">
                <a:tint val="45000"/>
                <a:satMod val="400000"/>
              </a:schemeClr>
            </a:duotone>
          </a:blip>
          <a:stretch>
            <a:fillRect/>
          </a:stretch>
        </p:blipFill>
        <p:spPr>
          <a:xfrm>
            <a:off x="453002" y="981957"/>
            <a:ext cx="3924848" cy="2772162"/>
          </a:xfrm>
          <a:prstGeom prst="rect">
            <a:avLst/>
          </a:prstGeom>
        </p:spPr>
      </p:pic>
      <p:pic>
        <p:nvPicPr>
          <p:cNvPr id="7" name="Picture 6">
            <a:extLst>
              <a:ext uri="{FF2B5EF4-FFF2-40B4-BE49-F238E27FC236}">
                <a16:creationId xmlns:a16="http://schemas.microsoft.com/office/drawing/2014/main" id="{1BBC19B3-8C98-E2D6-C434-5A2DE6A8249E}"/>
              </a:ext>
            </a:extLst>
          </p:cNvPr>
          <p:cNvPicPr>
            <a:picLocks noChangeAspect="1"/>
          </p:cNvPicPr>
          <p:nvPr/>
        </p:nvPicPr>
        <p:blipFill>
          <a:blip r:embed="rId4">
            <a:duotone>
              <a:prstClr val="black"/>
              <a:schemeClr val="accent3">
                <a:tint val="45000"/>
                <a:satMod val="400000"/>
              </a:schemeClr>
            </a:duotone>
          </a:blip>
          <a:stretch>
            <a:fillRect/>
          </a:stretch>
        </p:blipFill>
        <p:spPr>
          <a:xfrm>
            <a:off x="4603376" y="981957"/>
            <a:ext cx="3877216" cy="2762636"/>
          </a:xfrm>
          <a:prstGeom prst="rect">
            <a:avLst/>
          </a:prstGeom>
        </p:spPr>
      </p:pic>
      <p:pic>
        <p:nvPicPr>
          <p:cNvPr id="9" name="Picture 8">
            <a:extLst>
              <a:ext uri="{FF2B5EF4-FFF2-40B4-BE49-F238E27FC236}">
                <a16:creationId xmlns:a16="http://schemas.microsoft.com/office/drawing/2014/main" id="{4D6E1E92-AA5C-CE5F-5630-BDA4955911D2}"/>
              </a:ext>
            </a:extLst>
          </p:cNvPr>
          <p:cNvPicPr>
            <a:picLocks noChangeAspect="1"/>
          </p:cNvPicPr>
          <p:nvPr/>
        </p:nvPicPr>
        <p:blipFill>
          <a:blip r:embed="rId5"/>
          <a:stretch>
            <a:fillRect/>
          </a:stretch>
        </p:blipFill>
        <p:spPr>
          <a:xfrm>
            <a:off x="2781301" y="591554"/>
            <a:ext cx="3124200" cy="312420"/>
          </a:xfrm>
          <a:prstGeom prst="rect">
            <a:avLst/>
          </a:prstGeom>
        </p:spPr>
      </p:pic>
      <p:pic>
        <p:nvPicPr>
          <p:cNvPr id="11" name="Picture 10">
            <a:extLst>
              <a:ext uri="{FF2B5EF4-FFF2-40B4-BE49-F238E27FC236}">
                <a16:creationId xmlns:a16="http://schemas.microsoft.com/office/drawing/2014/main" id="{CF78C04B-CED8-CCBD-5C6C-9C0737B01E0D}"/>
              </a:ext>
            </a:extLst>
          </p:cNvPr>
          <p:cNvPicPr>
            <a:picLocks noChangeAspect="1"/>
          </p:cNvPicPr>
          <p:nvPr/>
        </p:nvPicPr>
        <p:blipFill>
          <a:blip r:embed="rId6"/>
          <a:stretch>
            <a:fillRect/>
          </a:stretch>
        </p:blipFill>
        <p:spPr>
          <a:xfrm>
            <a:off x="864819" y="3809129"/>
            <a:ext cx="7355766" cy="1260989"/>
          </a:xfrm>
          <a:prstGeom prst="rect">
            <a:avLst/>
          </a:prstGeom>
        </p:spPr>
      </p:pic>
      <p:pic>
        <p:nvPicPr>
          <p:cNvPr id="13" name="Picture 12">
            <a:extLst>
              <a:ext uri="{FF2B5EF4-FFF2-40B4-BE49-F238E27FC236}">
                <a16:creationId xmlns:a16="http://schemas.microsoft.com/office/drawing/2014/main" id="{ACAFD53C-2C4D-7951-7E77-FF101601F43A}"/>
              </a:ext>
            </a:extLst>
          </p:cNvPr>
          <p:cNvPicPr>
            <a:picLocks noChangeAspect="1"/>
          </p:cNvPicPr>
          <p:nvPr/>
        </p:nvPicPr>
        <p:blipFill>
          <a:blip r:embed="rId7"/>
          <a:stretch>
            <a:fillRect/>
          </a:stretch>
        </p:blipFill>
        <p:spPr>
          <a:xfrm>
            <a:off x="864819" y="5079644"/>
            <a:ext cx="7355765" cy="1731417"/>
          </a:xfrm>
          <a:prstGeom prst="rect">
            <a:avLst/>
          </a:prstGeom>
        </p:spPr>
      </p:pic>
    </p:spTree>
    <p:extLst>
      <p:ext uri="{BB962C8B-B14F-4D97-AF65-F5344CB8AC3E}">
        <p14:creationId xmlns:p14="http://schemas.microsoft.com/office/powerpoint/2010/main" val="219947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577D5-3737-3E56-95E4-32FD1EBD90CA}"/>
              </a:ext>
            </a:extLst>
          </p:cNvPr>
          <p:cNvPicPr>
            <a:picLocks noChangeAspect="1"/>
          </p:cNvPicPr>
          <p:nvPr/>
        </p:nvPicPr>
        <p:blipFill>
          <a:blip r:embed="rId2"/>
          <a:stretch>
            <a:fillRect/>
          </a:stretch>
        </p:blipFill>
        <p:spPr>
          <a:xfrm>
            <a:off x="2132370" y="304800"/>
            <a:ext cx="4879260" cy="395311"/>
          </a:xfrm>
          <a:prstGeom prst="rect">
            <a:avLst/>
          </a:prstGeom>
        </p:spPr>
      </p:pic>
      <p:pic>
        <p:nvPicPr>
          <p:cNvPr id="5" name="Picture 4">
            <a:extLst>
              <a:ext uri="{FF2B5EF4-FFF2-40B4-BE49-F238E27FC236}">
                <a16:creationId xmlns:a16="http://schemas.microsoft.com/office/drawing/2014/main" id="{6D24639F-D840-A9E3-70EE-F8234B301C70}"/>
              </a:ext>
            </a:extLst>
          </p:cNvPr>
          <p:cNvPicPr>
            <a:picLocks noChangeAspect="1"/>
          </p:cNvPicPr>
          <p:nvPr/>
        </p:nvPicPr>
        <p:blipFill>
          <a:blip r:embed="rId3"/>
          <a:stretch>
            <a:fillRect/>
          </a:stretch>
        </p:blipFill>
        <p:spPr>
          <a:xfrm>
            <a:off x="499835" y="876300"/>
            <a:ext cx="8144330" cy="5105400"/>
          </a:xfrm>
          <a:prstGeom prst="rect">
            <a:avLst/>
          </a:prstGeom>
        </p:spPr>
      </p:pic>
    </p:spTree>
    <p:extLst>
      <p:ext uri="{BB962C8B-B14F-4D97-AF65-F5344CB8AC3E}">
        <p14:creationId xmlns:p14="http://schemas.microsoft.com/office/powerpoint/2010/main" val="135698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691835"/>
            <a:ext cx="2958530" cy="2783454"/>
          </a:xfrm>
          <a:prstGeom prst="rect">
            <a:avLst/>
          </a:prstGeom>
        </p:spPr>
        <p:txBody>
          <a:bodyPr vert="horz" wrap="square" lIns="0" tIns="13335" rIns="0" bIns="0" rtlCol="0">
            <a:spAutoFit/>
          </a:bodyPr>
          <a:lstStyle/>
          <a:p>
            <a:pPr marL="12700" marR="5080">
              <a:lnSpc>
                <a:spcPct val="100000"/>
              </a:lnSpc>
              <a:spcBef>
                <a:spcPts val="105"/>
              </a:spcBef>
            </a:pPr>
            <a:r>
              <a:rPr sz="1800" dirty="0"/>
              <a:t>Consider the </a:t>
            </a:r>
            <a:r>
              <a:rPr sz="1800" spc="-5" dirty="0"/>
              <a:t>"dining </a:t>
            </a:r>
            <a:r>
              <a:rPr sz="1800" dirty="0"/>
              <a:t>philosophers" </a:t>
            </a:r>
            <a:r>
              <a:rPr sz="1800" spc="-5" dirty="0"/>
              <a:t>problem: </a:t>
            </a:r>
            <a:r>
              <a:rPr sz="1800" dirty="0"/>
              <a:t>n </a:t>
            </a:r>
            <a:r>
              <a:rPr sz="1800" spc="-5" dirty="0"/>
              <a:t>philosophers </a:t>
            </a:r>
            <a:r>
              <a:rPr sz="1800" dirty="0"/>
              <a:t>are </a:t>
            </a:r>
            <a:r>
              <a:rPr sz="1800" spc="-5" dirty="0"/>
              <a:t>sitting </a:t>
            </a:r>
            <a:r>
              <a:rPr sz="1800" dirty="0"/>
              <a:t> around a </a:t>
            </a:r>
            <a:r>
              <a:rPr sz="1800" spc="-5" dirty="0"/>
              <a:t>table, wanting </a:t>
            </a:r>
            <a:r>
              <a:rPr sz="1800" dirty="0"/>
              <a:t>to </a:t>
            </a:r>
            <a:r>
              <a:rPr sz="1800" spc="-5" dirty="0"/>
              <a:t>eat. Between </a:t>
            </a:r>
            <a:r>
              <a:rPr sz="1800" dirty="0"/>
              <a:t>each pair of philosophers is a </a:t>
            </a:r>
            <a:r>
              <a:rPr sz="1800" spc="-5" dirty="0"/>
              <a:t>single </a:t>
            </a:r>
            <a:r>
              <a:rPr sz="1800" spc="-484" dirty="0"/>
              <a:t> </a:t>
            </a:r>
            <a:r>
              <a:rPr sz="1800" dirty="0"/>
              <a:t>chopstick; a philosopher needs two chopsticks to </a:t>
            </a:r>
            <a:r>
              <a:rPr sz="1800" spc="-5" dirty="0"/>
              <a:t>eat. One possible way </a:t>
            </a:r>
            <a:r>
              <a:rPr sz="1800" dirty="0"/>
              <a:t>to </a:t>
            </a:r>
            <a:r>
              <a:rPr sz="1800" spc="5" dirty="0"/>
              <a:t> </a:t>
            </a:r>
            <a:r>
              <a:rPr sz="1800" spc="-5" dirty="0"/>
              <a:t>write</a:t>
            </a:r>
            <a:r>
              <a:rPr sz="1800" spc="-30" dirty="0"/>
              <a:t> </a:t>
            </a:r>
            <a:r>
              <a:rPr sz="1800" dirty="0"/>
              <a:t>the</a:t>
            </a:r>
            <a:r>
              <a:rPr sz="1800" spc="-10" dirty="0"/>
              <a:t> </a:t>
            </a:r>
            <a:r>
              <a:rPr sz="1800" dirty="0"/>
              <a:t>pseudocode</a:t>
            </a:r>
            <a:r>
              <a:rPr sz="1800" spc="-45" dirty="0"/>
              <a:t> </a:t>
            </a:r>
            <a:r>
              <a:rPr sz="1800" dirty="0"/>
              <a:t>for</a:t>
            </a:r>
            <a:r>
              <a:rPr sz="1800" spc="-20" dirty="0"/>
              <a:t> </a:t>
            </a:r>
            <a:r>
              <a:rPr sz="1800" dirty="0"/>
              <a:t>each</a:t>
            </a:r>
            <a:r>
              <a:rPr sz="1800" spc="-10" dirty="0"/>
              <a:t> </a:t>
            </a:r>
            <a:r>
              <a:rPr sz="1800" dirty="0"/>
              <a:t>philosopher:</a:t>
            </a:r>
          </a:p>
        </p:txBody>
      </p:sp>
      <p:pic>
        <p:nvPicPr>
          <p:cNvPr id="5" name="Picture 4">
            <a:extLst>
              <a:ext uri="{FF2B5EF4-FFF2-40B4-BE49-F238E27FC236}">
                <a16:creationId xmlns:a16="http://schemas.microsoft.com/office/drawing/2014/main" id="{837458ED-0401-3148-A532-1D66FBD77D38}"/>
              </a:ext>
            </a:extLst>
          </p:cNvPr>
          <p:cNvPicPr>
            <a:picLocks noChangeAspect="1"/>
          </p:cNvPicPr>
          <p:nvPr/>
        </p:nvPicPr>
        <p:blipFill>
          <a:blip r:embed="rId2"/>
          <a:stretch>
            <a:fillRect/>
          </a:stretch>
        </p:blipFill>
        <p:spPr>
          <a:xfrm>
            <a:off x="3205059" y="247233"/>
            <a:ext cx="5791200" cy="3252724"/>
          </a:xfrm>
          <a:prstGeom prst="rect">
            <a:avLst/>
          </a:prstGeom>
        </p:spPr>
      </p:pic>
      <p:sp>
        <p:nvSpPr>
          <p:cNvPr id="6" name="TextBox 5">
            <a:extLst>
              <a:ext uri="{FF2B5EF4-FFF2-40B4-BE49-F238E27FC236}">
                <a16:creationId xmlns:a16="http://schemas.microsoft.com/office/drawing/2014/main" id="{FAD17959-C36B-35C2-E359-307251F78752}"/>
              </a:ext>
            </a:extLst>
          </p:cNvPr>
          <p:cNvSpPr txBox="1"/>
          <p:nvPr/>
        </p:nvSpPr>
        <p:spPr>
          <a:xfrm>
            <a:off x="609600" y="3810000"/>
            <a:ext cx="7924800" cy="2800767"/>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Assuming they are initialized to 1 and the standard </a:t>
            </a:r>
            <a:r>
              <a:rPr kumimoji="0" lang="en-US" altLang="en-US" sz="1600" b="0" i="0" u="none" strike="noStrike" cap="none" normalizeH="0" baseline="0" dirty="0" err="1">
                <a:ln>
                  <a:noFill/>
                </a:ln>
                <a:solidFill>
                  <a:schemeClr val="tx1"/>
                </a:solidFill>
                <a:effectLst/>
              </a:rPr>
              <a:t>sem_wait</a:t>
            </a:r>
            <a:r>
              <a:rPr kumimoji="0" lang="en-US" altLang="en-US" sz="1600" b="0" i="0" u="none" strike="noStrike" cap="none" normalizeH="0" baseline="0" dirty="0">
                <a:ln>
                  <a:noFill/>
                </a:ln>
                <a:solidFill>
                  <a:schemeClr val="tx1"/>
                </a:solidFill>
                <a:effectLst/>
              </a:rPr>
              <a:t>() is used, semaphores exhibit the three required system features of deadlock. </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rPr>
              <a:t>They enforce mutual exclusion because the second thread to attempt to down the semaphore will become blocked since the internal value would be negative. </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rPr>
              <a:t>Since the threads can acquire one and get blocked trying to acquire the second semaphore, they satisfy the hold-and-wait criterion. </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rPr>
              <a:t>And since no thread can break another thread’s claim to a semaphore, the no preemption criterion is met. </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rPr>
              <a:t>The fourth criterion for deadlock, circular wait, arises from the sequence in which the threads wait on the respective semaphores. Every philosopher is waiting on the fork to their right, which has been grabbed by someone else as their left fork.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717E66-3EEC-D85A-3DB2-DD6A45B0A10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4038600"/>
            <a:ext cx="9144000" cy="1113905"/>
          </a:xfrm>
          <a:prstGeom prst="rect">
            <a:avLst/>
          </a:prstGeom>
        </p:spPr>
      </p:pic>
      <p:sp>
        <p:nvSpPr>
          <p:cNvPr id="9" name="TextBox 8">
            <a:extLst>
              <a:ext uri="{FF2B5EF4-FFF2-40B4-BE49-F238E27FC236}">
                <a16:creationId xmlns:a16="http://schemas.microsoft.com/office/drawing/2014/main" id="{8A35477E-3752-B144-6130-1F0E6F1F01D4}"/>
              </a:ext>
            </a:extLst>
          </p:cNvPr>
          <p:cNvSpPr txBox="1"/>
          <p:nvPr/>
        </p:nvSpPr>
        <p:spPr>
          <a:xfrm>
            <a:off x="381000" y="1450772"/>
            <a:ext cx="3200400" cy="1200329"/>
          </a:xfrm>
          <a:prstGeom prst="rect">
            <a:avLst/>
          </a:prstGeom>
          <a:noFill/>
        </p:spPr>
        <p:txBody>
          <a:bodyPr wrap="square">
            <a:spAutoFit/>
          </a:bodyPr>
          <a:lstStyle/>
          <a:p>
            <a:r>
              <a:rPr lang="en-US" dirty="0">
                <a:solidFill>
                  <a:srgbClr val="FF0000"/>
                </a:solidFill>
              </a:rPr>
              <a:t>Illustrates how the circular wait arises. Every thread successfully waits on one semaphore and gets blocked by the second.</a:t>
            </a:r>
          </a:p>
        </p:txBody>
      </p:sp>
      <p:pic>
        <p:nvPicPr>
          <p:cNvPr id="13" name="Picture 12">
            <a:extLst>
              <a:ext uri="{FF2B5EF4-FFF2-40B4-BE49-F238E27FC236}">
                <a16:creationId xmlns:a16="http://schemas.microsoft.com/office/drawing/2014/main" id="{386CD53E-CE5D-E2AD-6B92-88211B14F523}"/>
              </a:ext>
            </a:extLst>
          </p:cNvPr>
          <p:cNvPicPr>
            <a:picLocks noChangeAspect="1"/>
          </p:cNvPicPr>
          <p:nvPr/>
        </p:nvPicPr>
        <p:blipFill>
          <a:blip r:embed="rId4"/>
          <a:stretch>
            <a:fillRect/>
          </a:stretch>
        </p:blipFill>
        <p:spPr>
          <a:xfrm>
            <a:off x="3809999" y="609600"/>
            <a:ext cx="5132359" cy="2882675"/>
          </a:xfrm>
          <a:prstGeom prst="rect">
            <a:avLst/>
          </a:prstGeom>
        </p:spPr>
      </p:pic>
    </p:spTree>
    <p:extLst>
      <p:ext uri="{BB962C8B-B14F-4D97-AF65-F5344CB8AC3E}">
        <p14:creationId xmlns:p14="http://schemas.microsoft.com/office/powerpoint/2010/main" val="74407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4530" y="1626519"/>
            <a:ext cx="7094939" cy="4246976"/>
          </a:xfrm>
          <a:prstGeom prst="rect">
            <a:avLst/>
          </a:prstGeom>
        </p:spPr>
      </p:pic>
      <p:pic>
        <p:nvPicPr>
          <p:cNvPr id="3" name="object 3"/>
          <p:cNvPicPr/>
          <p:nvPr/>
        </p:nvPicPr>
        <p:blipFill>
          <a:blip r:embed="rId3" cstate="print"/>
          <a:stretch>
            <a:fillRect/>
          </a:stretch>
        </p:blipFill>
        <p:spPr>
          <a:xfrm>
            <a:off x="495299" y="764566"/>
            <a:ext cx="8153400" cy="665988"/>
          </a:xfrm>
          <a:prstGeom prst="rect">
            <a:avLst/>
          </a:prstGeom>
        </p:spPr>
      </p:pic>
      <p:pic>
        <p:nvPicPr>
          <p:cNvPr id="4" name="object 4"/>
          <p:cNvPicPr/>
          <p:nvPr/>
        </p:nvPicPr>
        <p:blipFill>
          <a:blip r:embed="rId4" cstate="print"/>
          <a:stretch>
            <a:fillRect/>
          </a:stretch>
        </p:blipFill>
        <p:spPr>
          <a:xfrm>
            <a:off x="5954267" y="2543555"/>
            <a:ext cx="1819656" cy="818388"/>
          </a:xfrm>
          <a:prstGeom prst="rect">
            <a:avLst/>
          </a:prstGeom>
        </p:spPr>
      </p:pic>
      <p:grpSp>
        <p:nvGrpSpPr>
          <p:cNvPr id="5" name="object 5"/>
          <p:cNvGrpSpPr/>
          <p:nvPr/>
        </p:nvGrpSpPr>
        <p:grpSpPr>
          <a:xfrm>
            <a:off x="483108" y="2531364"/>
            <a:ext cx="1024255" cy="688975"/>
            <a:chOff x="483108" y="2531364"/>
            <a:chExt cx="1024255" cy="688975"/>
          </a:xfrm>
        </p:grpSpPr>
        <p:sp>
          <p:nvSpPr>
            <p:cNvPr id="6" name="object 6"/>
            <p:cNvSpPr/>
            <p:nvPr/>
          </p:nvSpPr>
          <p:spPr>
            <a:xfrm>
              <a:off x="496062" y="2544318"/>
              <a:ext cx="998219" cy="662940"/>
            </a:xfrm>
            <a:custGeom>
              <a:avLst/>
              <a:gdLst/>
              <a:ahLst/>
              <a:cxnLst/>
              <a:rect l="l" t="t" r="r" b="b"/>
              <a:pathLst>
                <a:path w="998219" h="662939">
                  <a:moveTo>
                    <a:pt x="666750" y="0"/>
                  </a:moveTo>
                  <a:lnTo>
                    <a:pt x="666750" y="165735"/>
                  </a:lnTo>
                  <a:lnTo>
                    <a:pt x="0" y="165735"/>
                  </a:lnTo>
                  <a:lnTo>
                    <a:pt x="0" y="497205"/>
                  </a:lnTo>
                  <a:lnTo>
                    <a:pt x="666750" y="497205"/>
                  </a:lnTo>
                  <a:lnTo>
                    <a:pt x="666750" y="662940"/>
                  </a:lnTo>
                  <a:lnTo>
                    <a:pt x="998219" y="331470"/>
                  </a:lnTo>
                  <a:lnTo>
                    <a:pt x="666750" y="0"/>
                  </a:lnTo>
                  <a:close/>
                </a:path>
              </a:pathLst>
            </a:custGeom>
            <a:solidFill>
              <a:srgbClr val="99CC00"/>
            </a:solidFill>
          </p:spPr>
          <p:txBody>
            <a:bodyPr wrap="square" lIns="0" tIns="0" rIns="0" bIns="0" rtlCol="0"/>
            <a:lstStyle/>
            <a:p>
              <a:endParaRPr/>
            </a:p>
          </p:txBody>
        </p:sp>
        <p:sp>
          <p:nvSpPr>
            <p:cNvPr id="7" name="object 7"/>
            <p:cNvSpPr/>
            <p:nvPr/>
          </p:nvSpPr>
          <p:spPr>
            <a:xfrm>
              <a:off x="496062" y="2544318"/>
              <a:ext cx="998219" cy="662940"/>
            </a:xfrm>
            <a:custGeom>
              <a:avLst/>
              <a:gdLst/>
              <a:ahLst/>
              <a:cxnLst/>
              <a:rect l="l" t="t" r="r" b="b"/>
              <a:pathLst>
                <a:path w="998219" h="662939">
                  <a:moveTo>
                    <a:pt x="0" y="165735"/>
                  </a:moveTo>
                  <a:lnTo>
                    <a:pt x="666750" y="165735"/>
                  </a:lnTo>
                  <a:lnTo>
                    <a:pt x="666750" y="0"/>
                  </a:lnTo>
                  <a:lnTo>
                    <a:pt x="998219" y="331470"/>
                  </a:lnTo>
                  <a:lnTo>
                    <a:pt x="666750" y="662940"/>
                  </a:lnTo>
                  <a:lnTo>
                    <a:pt x="666750" y="497205"/>
                  </a:lnTo>
                  <a:lnTo>
                    <a:pt x="0" y="497205"/>
                  </a:lnTo>
                  <a:lnTo>
                    <a:pt x="0" y="165735"/>
                  </a:lnTo>
                  <a:close/>
                </a:path>
              </a:pathLst>
            </a:custGeom>
            <a:ln w="25908">
              <a:solidFill>
                <a:srgbClr val="6E9400"/>
              </a:solidFill>
            </a:ln>
          </p:spPr>
          <p:txBody>
            <a:bodyPr wrap="square" lIns="0" tIns="0" rIns="0" bIns="0" rtlCol="0"/>
            <a:lstStyle/>
            <a:p>
              <a:endParaRPr/>
            </a:p>
          </p:txBody>
        </p:sp>
      </p:grpSp>
      <p:grpSp>
        <p:nvGrpSpPr>
          <p:cNvPr id="8" name="object 8"/>
          <p:cNvGrpSpPr/>
          <p:nvPr/>
        </p:nvGrpSpPr>
        <p:grpSpPr>
          <a:xfrm>
            <a:off x="4690871" y="2531364"/>
            <a:ext cx="1024255" cy="688975"/>
            <a:chOff x="4690871" y="2531364"/>
            <a:chExt cx="1024255" cy="688975"/>
          </a:xfrm>
        </p:grpSpPr>
        <p:sp>
          <p:nvSpPr>
            <p:cNvPr id="9" name="object 9"/>
            <p:cNvSpPr/>
            <p:nvPr/>
          </p:nvSpPr>
          <p:spPr>
            <a:xfrm>
              <a:off x="4703825" y="2544318"/>
              <a:ext cx="998219" cy="662940"/>
            </a:xfrm>
            <a:custGeom>
              <a:avLst/>
              <a:gdLst/>
              <a:ahLst/>
              <a:cxnLst/>
              <a:rect l="l" t="t" r="r" b="b"/>
              <a:pathLst>
                <a:path w="998220" h="662939">
                  <a:moveTo>
                    <a:pt x="666750" y="0"/>
                  </a:moveTo>
                  <a:lnTo>
                    <a:pt x="666750" y="165735"/>
                  </a:lnTo>
                  <a:lnTo>
                    <a:pt x="0" y="165735"/>
                  </a:lnTo>
                  <a:lnTo>
                    <a:pt x="0" y="497205"/>
                  </a:lnTo>
                  <a:lnTo>
                    <a:pt x="666750" y="497205"/>
                  </a:lnTo>
                  <a:lnTo>
                    <a:pt x="666750" y="662940"/>
                  </a:lnTo>
                  <a:lnTo>
                    <a:pt x="998220" y="331470"/>
                  </a:lnTo>
                  <a:lnTo>
                    <a:pt x="666750" y="0"/>
                  </a:lnTo>
                  <a:close/>
                </a:path>
              </a:pathLst>
            </a:custGeom>
            <a:solidFill>
              <a:srgbClr val="99CC00"/>
            </a:solidFill>
          </p:spPr>
          <p:txBody>
            <a:bodyPr wrap="square" lIns="0" tIns="0" rIns="0" bIns="0" rtlCol="0"/>
            <a:lstStyle/>
            <a:p>
              <a:endParaRPr/>
            </a:p>
          </p:txBody>
        </p:sp>
        <p:sp>
          <p:nvSpPr>
            <p:cNvPr id="10" name="object 10"/>
            <p:cNvSpPr/>
            <p:nvPr/>
          </p:nvSpPr>
          <p:spPr>
            <a:xfrm>
              <a:off x="4703825" y="2544318"/>
              <a:ext cx="998219" cy="662940"/>
            </a:xfrm>
            <a:custGeom>
              <a:avLst/>
              <a:gdLst/>
              <a:ahLst/>
              <a:cxnLst/>
              <a:rect l="l" t="t" r="r" b="b"/>
              <a:pathLst>
                <a:path w="998220" h="662939">
                  <a:moveTo>
                    <a:pt x="0" y="165735"/>
                  </a:moveTo>
                  <a:lnTo>
                    <a:pt x="666750" y="165735"/>
                  </a:lnTo>
                  <a:lnTo>
                    <a:pt x="666750" y="0"/>
                  </a:lnTo>
                  <a:lnTo>
                    <a:pt x="998220" y="331470"/>
                  </a:lnTo>
                  <a:lnTo>
                    <a:pt x="666750" y="662940"/>
                  </a:lnTo>
                  <a:lnTo>
                    <a:pt x="666750" y="497205"/>
                  </a:lnTo>
                  <a:lnTo>
                    <a:pt x="0" y="497205"/>
                  </a:lnTo>
                  <a:lnTo>
                    <a:pt x="0" y="165735"/>
                  </a:lnTo>
                  <a:close/>
                </a:path>
              </a:pathLst>
            </a:custGeom>
            <a:ln w="25908">
              <a:solidFill>
                <a:srgbClr val="6E9400"/>
              </a:solidFill>
            </a:ln>
          </p:spPr>
          <p:txBody>
            <a:bodyPr wrap="square" lIns="0" tIns="0" rIns="0" bIns="0" rtlCol="0"/>
            <a:lstStyle/>
            <a:p>
              <a:endParaRPr/>
            </a:p>
          </p:txBody>
        </p:sp>
      </p:grpSp>
      <p:pic>
        <p:nvPicPr>
          <p:cNvPr id="12" name="Picture 11">
            <a:extLst>
              <a:ext uri="{FF2B5EF4-FFF2-40B4-BE49-F238E27FC236}">
                <a16:creationId xmlns:a16="http://schemas.microsoft.com/office/drawing/2014/main" id="{0C0320AA-8386-603E-22BD-F837B4D57BB4}"/>
              </a:ext>
            </a:extLst>
          </p:cNvPr>
          <p:cNvPicPr>
            <a:picLocks noChangeAspect="1"/>
          </p:cNvPicPr>
          <p:nvPr/>
        </p:nvPicPr>
        <p:blipFill>
          <a:blip r:embed="rId5"/>
          <a:stretch>
            <a:fillRect/>
          </a:stretch>
        </p:blipFill>
        <p:spPr>
          <a:xfrm>
            <a:off x="2571470" y="226845"/>
            <a:ext cx="4001058" cy="3620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EBC2DF-E320-67AF-732B-C7C236B7277A}"/>
              </a:ext>
            </a:extLst>
          </p:cNvPr>
          <p:cNvPicPr>
            <a:picLocks noChangeAspect="1"/>
          </p:cNvPicPr>
          <p:nvPr/>
        </p:nvPicPr>
        <p:blipFill>
          <a:blip r:embed="rId2"/>
          <a:stretch>
            <a:fillRect/>
          </a:stretch>
        </p:blipFill>
        <p:spPr>
          <a:xfrm>
            <a:off x="2571470" y="226845"/>
            <a:ext cx="4001058" cy="362001"/>
          </a:xfrm>
          <a:prstGeom prst="rect">
            <a:avLst/>
          </a:prstGeom>
        </p:spPr>
      </p:pic>
      <p:sp>
        <p:nvSpPr>
          <p:cNvPr id="5" name="TextBox 4">
            <a:extLst>
              <a:ext uri="{FF2B5EF4-FFF2-40B4-BE49-F238E27FC236}">
                <a16:creationId xmlns:a16="http://schemas.microsoft.com/office/drawing/2014/main" id="{9FDD67C6-78D9-2A09-4EBC-7AEF74362C86}"/>
              </a:ext>
            </a:extLst>
          </p:cNvPr>
          <p:cNvSpPr txBox="1"/>
          <p:nvPr/>
        </p:nvSpPr>
        <p:spPr>
          <a:xfrm>
            <a:off x="285470" y="838200"/>
            <a:ext cx="8553730"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third possibility for solving the dining philosophers problem is to impose a linear ordering on the semaphores. This order could be imposed by requiring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j anytime sems[</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accessed before sems[j]. As before, thread 0 would wait on semaphores 0 and 1 (in that order), thread 1 would wait on semaphores 1 and 2, and so on. However, the last thread would have a different ordering. If there are N semaphores (numbered 0 through N-1), the last thread would have to wait on semaphore 0 before semaphore N-1 to adhere to the linear ordering. </a:t>
            </a:r>
          </a:p>
        </p:txBody>
      </p:sp>
      <p:pic>
        <p:nvPicPr>
          <p:cNvPr id="7" name="Picture 6">
            <a:extLst>
              <a:ext uri="{FF2B5EF4-FFF2-40B4-BE49-F238E27FC236}">
                <a16:creationId xmlns:a16="http://schemas.microsoft.com/office/drawing/2014/main" id="{8B860B0C-1C59-1C42-660F-EB121A1B9216}"/>
              </a:ext>
            </a:extLst>
          </p:cNvPr>
          <p:cNvPicPr>
            <a:picLocks noChangeAspect="1"/>
          </p:cNvPicPr>
          <p:nvPr/>
        </p:nvPicPr>
        <p:blipFill>
          <a:blip r:embed="rId3"/>
          <a:stretch>
            <a:fillRect/>
          </a:stretch>
        </p:blipFill>
        <p:spPr>
          <a:xfrm>
            <a:off x="1392762" y="2426506"/>
            <a:ext cx="6358475" cy="4047270"/>
          </a:xfrm>
          <a:prstGeom prst="rect">
            <a:avLst/>
          </a:prstGeom>
        </p:spPr>
      </p:pic>
    </p:spTree>
    <p:extLst>
      <p:ext uri="{BB962C8B-B14F-4D97-AF65-F5344CB8AC3E}">
        <p14:creationId xmlns:p14="http://schemas.microsoft.com/office/powerpoint/2010/main" val="1431007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393</Words>
  <Application>Microsoft Office PowerPoint</Application>
  <PresentationFormat>On-screen Show (4:3)</PresentationFormat>
  <Paragraphs>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Consider the "dining philosophers" problem: n philosophers are sitting  around a table, wanting to eat. Between each pair of philosophers is a single  chopstick; a philosopher needs two chopsticks to eat. One possible way to  write the pseudocode for each philosopher: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cp:lastModifiedBy>Nadeem Kafi</cp:lastModifiedBy>
  <cp:revision>6</cp:revision>
  <dcterms:created xsi:type="dcterms:W3CDTF">2024-04-21T09:55:45Z</dcterms:created>
  <dcterms:modified xsi:type="dcterms:W3CDTF">2024-05-06T16:42:40Z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2024-04-11T00:00:00Z</vt:filetime>
  </property>
  <property fmtid="{D5CDD505-2E9C-101B-9397-08002B2CF9AE}" pid="3" name="Creator">
    <vt:lpwstr>Nitro PDF Pro 14 (14.3.1.193)</vt:lpwstr>
  </property>
  <property fmtid="{D5CDD505-2E9C-101B-9397-08002B2CF9AE}" pid="4" name="LastSaved">
    <vt:filetime>2024-04-21T00:00:00Z</vt:filetime>
  </property>
</Properties>
</file>