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7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331" y="1232407"/>
            <a:ext cx="10705337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6829" y="1266571"/>
            <a:ext cx="11518341" cy="2126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jpg"/><Relationship Id="rId7" Type="http://schemas.openxmlformats.org/officeDocument/2006/relationships/image" Target="../media/image2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jp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21.jp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jp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1448" y="1309116"/>
            <a:ext cx="7286249" cy="22570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229330" y="4043073"/>
            <a:ext cx="7745730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204085" marR="5080" indent="-2192020">
              <a:lnSpc>
                <a:spcPts val="3460"/>
              </a:lnSpc>
              <a:spcBef>
                <a:spcPts val="535"/>
              </a:spcBef>
            </a:pPr>
            <a:r>
              <a:rPr sz="3200" dirty="0">
                <a:latin typeface="Calibri Light"/>
                <a:cs typeface="Calibri Light"/>
              </a:rPr>
              <a:t>Demand</a:t>
            </a:r>
            <a:r>
              <a:rPr sz="3200" spc="-5" dirty="0">
                <a:latin typeface="Calibri Light"/>
                <a:cs typeface="Calibri Light"/>
              </a:rPr>
              <a:t> Paging, </a:t>
            </a:r>
            <a:r>
              <a:rPr sz="3200" spc="-25" dirty="0">
                <a:latin typeface="Calibri Light"/>
                <a:cs typeface="Calibri Light"/>
              </a:rPr>
              <a:t>Page</a:t>
            </a:r>
            <a:r>
              <a:rPr sz="3200" spc="-10" dirty="0">
                <a:latin typeface="Calibri Light"/>
                <a:cs typeface="Calibri Light"/>
              </a:rPr>
              <a:t> Replacement</a:t>
            </a:r>
            <a:r>
              <a:rPr sz="3200" spc="-5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Algorithms, </a:t>
            </a:r>
            <a:r>
              <a:rPr sz="3200" spc="-710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Allocation</a:t>
            </a:r>
            <a:r>
              <a:rPr sz="3200" spc="5" dirty="0">
                <a:latin typeface="Calibri Light"/>
                <a:cs typeface="Calibri Light"/>
              </a:rPr>
              <a:t> </a:t>
            </a:r>
            <a:r>
              <a:rPr sz="3200" spc="-5" dirty="0">
                <a:latin typeface="Calibri Light"/>
                <a:cs typeface="Calibri Light"/>
              </a:rPr>
              <a:t>of </a:t>
            </a:r>
            <a:r>
              <a:rPr sz="3200" spc="-10" dirty="0">
                <a:latin typeface="Calibri Light"/>
                <a:cs typeface="Calibri Light"/>
              </a:rPr>
              <a:t>Frames</a:t>
            </a:r>
            <a:endParaRPr sz="3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271" y="392937"/>
            <a:ext cx="10654030" cy="12947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8800"/>
              </a:lnSpc>
              <a:spcBef>
                <a:spcPts val="135"/>
              </a:spcBef>
            </a:pPr>
            <a:r>
              <a:rPr sz="2800" b="0" spc="-15" dirty="0">
                <a:latin typeface="Arial MT"/>
                <a:cs typeface="Arial MT"/>
              </a:rPr>
              <a:t>Virtual</a:t>
            </a:r>
            <a:r>
              <a:rPr sz="2800" b="0" spc="10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memory</a:t>
            </a:r>
            <a:r>
              <a:rPr sz="2800" b="0" spc="25" dirty="0"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231F20"/>
                </a:solidFill>
                <a:latin typeface="Arial MT"/>
                <a:cs typeface="Arial MT"/>
              </a:rPr>
              <a:t>allows</a:t>
            </a:r>
            <a:r>
              <a:rPr sz="2800" b="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231F20"/>
                </a:solidFill>
                <a:latin typeface="Arial MT"/>
                <a:cs typeface="Arial MT"/>
              </a:rPr>
              <a:t>files</a:t>
            </a:r>
            <a:r>
              <a:rPr sz="2800" b="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sz="2800" b="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231F20"/>
                </a:solidFill>
                <a:latin typeface="Arial MT"/>
                <a:cs typeface="Arial MT"/>
              </a:rPr>
              <a:t>memory</a:t>
            </a:r>
            <a:r>
              <a:rPr sz="2800" b="0" spc="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sz="2800" b="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231F20"/>
                </a:solidFill>
                <a:latin typeface="Arial MT"/>
                <a:cs typeface="Arial MT"/>
              </a:rPr>
              <a:t>be</a:t>
            </a:r>
            <a:r>
              <a:rPr sz="2800" b="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231F20"/>
                </a:solidFill>
                <a:latin typeface="Arial MT"/>
                <a:cs typeface="Arial MT"/>
              </a:rPr>
              <a:t>shared </a:t>
            </a:r>
            <a:r>
              <a:rPr sz="2800" b="0" dirty="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r>
              <a:rPr sz="2800" b="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231F20"/>
                </a:solidFill>
                <a:latin typeface="Arial MT"/>
                <a:cs typeface="Arial MT"/>
              </a:rPr>
              <a:t>two</a:t>
            </a:r>
            <a:r>
              <a:rPr sz="2800" b="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231F20"/>
                </a:solidFill>
                <a:latin typeface="Arial MT"/>
                <a:cs typeface="Arial MT"/>
              </a:rPr>
              <a:t>or </a:t>
            </a:r>
            <a:r>
              <a:rPr sz="2800" b="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231F20"/>
                </a:solidFill>
                <a:latin typeface="Arial MT"/>
                <a:cs typeface="Arial MT"/>
              </a:rPr>
              <a:t>more</a:t>
            </a:r>
            <a:r>
              <a:rPr sz="2800" b="0" spc="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231F20"/>
                </a:solidFill>
                <a:latin typeface="Arial MT"/>
                <a:cs typeface="Arial MT"/>
              </a:rPr>
              <a:t>processes</a:t>
            </a:r>
            <a:r>
              <a:rPr sz="2800" b="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231F20"/>
                </a:solidFill>
                <a:latin typeface="Arial MT"/>
                <a:cs typeface="Arial MT"/>
              </a:rPr>
              <a:t>through</a:t>
            </a:r>
            <a:r>
              <a:rPr sz="2800" b="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231F20"/>
                </a:solidFill>
                <a:latin typeface="Arial MT"/>
                <a:cs typeface="Arial MT"/>
              </a:rPr>
              <a:t>page</a:t>
            </a:r>
            <a:r>
              <a:rPr sz="2800" b="0" spc="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231F20"/>
                </a:solidFill>
                <a:latin typeface="Arial MT"/>
                <a:cs typeface="Arial MT"/>
              </a:rPr>
              <a:t>sharing</a:t>
            </a:r>
            <a:r>
              <a:rPr sz="2800" b="0" spc="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latin typeface="Arial MT"/>
                <a:cs typeface="Arial MT"/>
              </a:rPr>
              <a:t>(Section</a:t>
            </a:r>
            <a:r>
              <a:rPr sz="2800" b="0" spc="15" dirty="0">
                <a:latin typeface="Arial MT"/>
                <a:cs typeface="Arial MT"/>
              </a:rPr>
              <a:t> </a:t>
            </a:r>
            <a:r>
              <a:rPr sz="2800" b="0" spc="-5" dirty="0">
                <a:latin typeface="Arial MT"/>
                <a:cs typeface="Arial MT"/>
              </a:rPr>
              <a:t>9.3.4)</a:t>
            </a:r>
            <a:r>
              <a:rPr sz="2800" b="0" spc="-5" dirty="0">
                <a:solidFill>
                  <a:srgbClr val="231F20"/>
                </a:solidFill>
                <a:latin typeface="Arial MT"/>
                <a:cs typeface="Arial MT"/>
              </a:rPr>
              <a:t>.</a:t>
            </a:r>
            <a:r>
              <a:rPr sz="2800" b="0" spc="-4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231F20"/>
                </a:solidFill>
                <a:latin typeface="Arial MT"/>
                <a:cs typeface="Arial MT"/>
              </a:rPr>
              <a:t>This</a:t>
            </a:r>
            <a:r>
              <a:rPr sz="2800" b="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231F20"/>
                </a:solidFill>
                <a:latin typeface="Arial MT"/>
                <a:cs typeface="Arial MT"/>
              </a:rPr>
              <a:t>leads</a:t>
            </a:r>
            <a:r>
              <a:rPr sz="2800" b="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231F20"/>
                </a:solidFill>
                <a:latin typeface="Arial MT"/>
                <a:cs typeface="Arial MT"/>
              </a:rPr>
              <a:t>to </a:t>
            </a:r>
            <a:r>
              <a:rPr sz="2800" b="0" spc="-76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2800" b="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231F20"/>
                </a:solidFill>
                <a:latin typeface="Arial MT"/>
                <a:cs typeface="Arial MT"/>
              </a:rPr>
              <a:t>following</a:t>
            </a:r>
            <a:r>
              <a:rPr sz="2800" b="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231F20"/>
                </a:solidFill>
                <a:latin typeface="Arial MT"/>
                <a:cs typeface="Arial MT"/>
              </a:rPr>
              <a:t>benefits: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2328" y="2149976"/>
            <a:ext cx="6698615" cy="4012565"/>
            <a:chOff x="142328" y="2149976"/>
            <a:chExt cx="6698615" cy="40125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511" y="2149976"/>
              <a:ext cx="6448800" cy="32568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82718" y="3205988"/>
              <a:ext cx="1849120" cy="9525"/>
            </a:xfrm>
            <a:custGeom>
              <a:avLst/>
              <a:gdLst/>
              <a:ahLst/>
              <a:cxnLst/>
              <a:rect l="l" t="t" r="r" b="b"/>
              <a:pathLst>
                <a:path w="1849120" h="9525">
                  <a:moveTo>
                    <a:pt x="-9525" y="4508"/>
                  </a:moveTo>
                  <a:lnTo>
                    <a:pt x="1858137" y="4508"/>
                  </a:lnTo>
                </a:path>
              </a:pathLst>
            </a:custGeom>
            <a:ln w="280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8977" y="3402457"/>
              <a:ext cx="5938520" cy="366395"/>
            </a:xfrm>
            <a:custGeom>
              <a:avLst/>
              <a:gdLst/>
              <a:ahLst/>
              <a:cxnLst/>
              <a:rect l="l" t="t" r="r" b="b"/>
              <a:pathLst>
                <a:path w="5938520" h="366395">
                  <a:moveTo>
                    <a:pt x="0" y="35687"/>
                  </a:moveTo>
                  <a:lnTo>
                    <a:pt x="8991" y="44703"/>
                  </a:lnTo>
                  <a:lnTo>
                    <a:pt x="26631" y="44703"/>
                  </a:lnTo>
                  <a:lnTo>
                    <a:pt x="44640" y="44703"/>
                  </a:lnTo>
                  <a:lnTo>
                    <a:pt x="1018070" y="44703"/>
                  </a:lnTo>
                  <a:lnTo>
                    <a:pt x="1053757" y="53339"/>
                  </a:lnTo>
                  <a:lnTo>
                    <a:pt x="2223300" y="53339"/>
                  </a:lnTo>
                  <a:lnTo>
                    <a:pt x="2241334" y="71373"/>
                  </a:lnTo>
                  <a:lnTo>
                    <a:pt x="4839881" y="71373"/>
                  </a:lnTo>
                  <a:lnTo>
                    <a:pt x="4866424" y="62356"/>
                  </a:lnTo>
                  <a:lnTo>
                    <a:pt x="4902492" y="62356"/>
                  </a:lnTo>
                  <a:lnTo>
                    <a:pt x="4929162" y="62356"/>
                  </a:lnTo>
                  <a:lnTo>
                    <a:pt x="4947069" y="53339"/>
                  </a:lnTo>
                  <a:lnTo>
                    <a:pt x="4973739" y="53339"/>
                  </a:lnTo>
                  <a:lnTo>
                    <a:pt x="4982756" y="53339"/>
                  </a:lnTo>
                  <a:lnTo>
                    <a:pt x="5000409" y="53339"/>
                  </a:lnTo>
                  <a:lnTo>
                    <a:pt x="5018443" y="53339"/>
                  </a:lnTo>
                  <a:lnTo>
                    <a:pt x="5027460" y="44703"/>
                  </a:lnTo>
                  <a:lnTo>
                    <a:pt x="5250599" y="44703"/>
                  </a:lnTo>
                  <a:lnTo>
                    <a:pt x="5268633" y="26669"/>
                  </a:lnTo>
                  <a:lnTo>
                    <a:pt x="5491772" y="26669"/>
                  </a:lnTo>
                  <a:lnTo>
                    <a:pt x="5518442" y="17652"/>
                  </a:lnTo>
                  <a:lnTo>
                    <a:pt x="5536476" y="17652"/>
                  </a:lnTo>
                  <a:lnTo>
                    <a:pt x="5563019" y="8635"/>
                  </a:lnTo>
                  <a:lnTo>
                    <a:pt x="5572036" y="8635"/>
                  </a:lnTo>
                  <a:lnTo>
                    <a:pt x="5687987" y="8635"/>
                  </a:lnTo>
                  <a:lnTo>
                    <a:pt x="5706021" y="0"/>
                  </a:lnTo>
                  <a:lnTo>
                    <a:pt x="5911507" y="0"/>
                  </a:lnTo>
                  <a:lnTo>
                    <a:pt x="5920143" y="8635"/>
                  </a:lnTo>
                  <a:lnTo>
                    <a:pt x="5929160" y="8635"/>
                  </a:lnTo>
                  <a:lnTo>
                    <a:pt x="5938177" y="8635"/>
                  </a:lnTo>
                </a:path>
                <a:path w="5938520" h="366395">
                  <a:moveTo>
                    <a:pt x="124917" y="366140"/>
                  </a:moveTo>
                  <a:lnTo>
                    <a:pt x="133921" y="366140"/>
                  </a:lnTo>
                  <a:lnTo>
                    <a:pt x="124917" y="366140"/>
                  </a:lnTo>
                  <a:lnTo>
                    <a:pt x="115912" y="366140"/>
                  </a:lnTo>
                  <a:lnTo>
                    <a:pt x="26631" y="366140"/>
                  </a:lnTo>
                  <a:lnTo>
                    <a:pt x="17640" y="366140"/>
                  </a:lnTo>
                </a:path>
              </a:pathLst>
            </a:custGeom>
            <a:ln w="19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0895" y="3768598"/>
              <a:ext cx="3215005" cy="17780"/>
            </a:xfrm>
            <a:custGeom>
              <a:avLst/>
              <a:gdLst/>
              <a:ahLst/>
              <a:cxnLst/>
              <a:rect l="l" t="t" r="r" b="b"/>
              <a:pathLst>
                <a:path w="3215004" h="17779">
                  <a:moveTo>
                    <a:pt x="-9525" y="8826"/>
                  </a:moveTo>
                  <a:lnTo>
                    <a:pt x="3223908" y="8826"/>
                  </a:lnTo>
                </a:path>
              </a:pathLst>
            </a:custGeom>
            <a:ln w="367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5333" y="3741674"/>
              <a:ext cx="6295390" cy="464820"/>
            </a:xfrm>
            <a:custGeom>
              <a:avLst/>
              <a:gdLst/>
              <a:ahLst/>
              <a:cxnLst/>
              <a:rect l="l" t="t" r="r" b="b"/>
              <a:pathLst>
                <a:path w="6295390" h="464820">
                  <a:moveTo>
                    <a:pt x="5875870" y="35559"/>
                  </a:moveTo>
                  <a:lnTo>
                    <a:pt x="5875870" y="35559"/>
                  </a:lnTo>
                  <a:lnTo>
                    <a:pt x="5982804" y="35559"/>
                  </a:lnTo>
                  <a:lnTo>
                    <a:pt x="5991821" y="26924"/>
                  </a:lnTo>
                  <a:lnTo>
                    <a:pt x="6009855" y="26924"/>
                  </a:lnTo>
                  <a:lnTo>
                    <a:pt x="6027508" y="17906"/>
                  </a:lnTo>
                  <a:lnTo>
                    <a:pt x="6036525" y="17906"/>
                  </a:lnTo>
                  <a:lnTo>
                    <a:pt x="6099136" y="17906"/>
                  </a:lnTo>
                  <a:lnTo>
                    <a:pt x="6116789" y="0"/>
                  </a:lnTo>
                  <a:lnTo>
                    <a:pt x="6215087" y="0"/>
                  </a:lnTo>
                  <a:lnTo>
                    <a:pt x="6242011" y="9017"/>
                  </a:lnTo>
                  <a:lnTo>
                    <a:pt x="6250647" y="9017"/>
                  </a:lnTo>
                  <a:lnTo>
                    <a:pt x="6259664" y="9017"/>
                  </a:lnTo>
                  <a:lnTo>
                    <a:pt x="6277698" y="9017"/>
                  </a:lnTo>
                </a:path>
                <a:path w="6295390" h="464820">
                  <a:moveTo>
                    <a:pt x="0" y="250189"/>
                  </a:moveTo>
                  <a:lnTo>
                    <a:pt x="0" y="250189"/>
                  </a:lnTo>
                  <a:lnTo>
                    <a:pt x="6286715" y="250189"/>
                  </a:lnTo>
                  <a:lnTo>
                    <a:pt x="6295351" y="250189"/>
                  </a:lnTo>
                </a:path>
                <a:path w="6295390" h="464820">
                  <a:moveTo>
                    <a:pt x="71285" y="464312"/>
                  </a:moveTo>
                  <a:lnTo>
                    <a:pt x="71285" y="464312"/>
                  </a:lnTo>
                  <a:lnTo>
                    <a:pt x="223202" y="464312"/>
                  </a:lnTo>
                  <a:lnTo>
                    <a:pt x="276847" y="446405"/>
                  </a:lnTo>
                  <a:lnTo>
                    <a:pt x="330479" y="437769"/>
                  </a:lnTo>
                  <a:lnTo>
                    <a:pt x="384124" y="437769"/>
                  </a:lnTo>
                  <a:lnTo>
                    <a:pt x="401764" y="437769"/>
                  </a:lnTo>
                  <a:lnTo>
                    <a:pt x="6188417" y="437769"/>
                  </a:lnTo>
                  <a:lnTo>
                    <a:pt x="6206070" y="428751"/>
                  </a:lnTo>
                  <a:lnTo>
                    <a:pt x="6215087" y="428751"/>
                  </a:lnTo>
                  <a:lnTo>
                    <a:pt x="6232994" y="428751"/>
                  </a:lnTo>
                  <a:lnTo>
                    <a:pt x="6242011" y="428751"/>
                  </a:lnTo>
                  <a:lnTo>
                    <a:pt x="6250647" y="419734"/>
                  </a:lnTo>
                </a:path>
              </a:pathLst>
            </a:custGeom>
            <a:ln w="19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4337" y="4429252"/>
              <a:ext cx="6242050" cy="9525"/>
            </a:xfrm>
            <a:custGeom>
              <a:avLst/>
              <a:gdLst/>
              <a:ahLst/>
              <a:cxnLst/>
              <a:rect l="l" t="t" r="r" b="b"/>
              <a:pathLst>
                <a:path w="6242050" h="9525">
                  <a:moveTo>
                    <a:pt x="-9525" y="4508"/>
                  </a:moveTo>
                  <a:lnTo>
                    <a:pt x="6251169" y="4508"/>
                  </a:lnTo>
                </a:path>
              </a:pathLst>
            </a:custGeom>
            <a:ln w="280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0969" y="4616830"/>
              <a:ext cx="6287135" cy="45085"/>
            </a:xfrm>
            <a:custGeom>
              <a:avLst/>
              <a:gdLst/>
              <a:ahLst/>
              <a:cxnLst/>
              <a:rect l="l" t="t" r="r" b="b"/>
              <a:pathLst>
                <a:path w="6287134" h="45085">
                  <a:moveTo>
                    <a:pt x="0" y="35560"/>
                  </a:moveTo>
                  <a:lnTo>
                    <a:pt x="18008" y="35560"/>
                  </a:lnTo>
                  <a:lnTo>
                    <a:pt x="35648" y="35560"/>
                  </a:lnTo>
                  <a:lnTo>
                    <a:pt x="53644" y="26543"/>
                  </a:lnTo>
                  <a:lnTo>
                    <a:pt x="62649" y="17907"/>
                  </a:lnTo>
                  <a:lnTo>
                    <a:pt x="80289" y="17907"/>
                  </a:lnTo>
                  <a:lnTo>
                    <a:pt x="107289" y="17907"/>
                  </a:lnTo>
                  <a:lnTo>
                    <a:pt x="794905" y="17907"/>
                  </a:lnTo>
                  <a:lnTo>
                    <a:pt x="812558" y="9017"/>
                  </a:lnTo>
                  <a:lnTo>
                    <a:pt x="3348748" y="9017"/>
                  </a:lnTo>
                  <a:lnTo>
                    <a:pt x="3366782" y="0"/>
                  </a:lnTo>
                  <a:lnTo>
                    <a:pt x="4554359" y="0"/>
                  </a:lnTo>
                  <a:lnTo>
                    <a:pt x="4607699" y="17907"/>
                  </a:lnTo>
                  <a:lnTo>
                    <a:pt x="4643640" y="17907"/>
                  </a:lnTo>
                  <a:lnTo>
                    <a:pt x="4661293" y="17907"/>
                  </a:lnTo>
                  <a:lnTo>
                    <a:pt x="4688344" y="17907"/>
                  </a:lnTo>
                  <a:lnTo>
                    <a:pt x="4697234" y="17907"/>
                  </a:lnTo>
                  <a:lnTo>
                    <a:pt x="4714887" y="26543"/>
                  </a:lnTo>
                  <a:lnTo>
                    <a:pt x="4839855" y="26543"/>
                  </a:lnTo>
                  <a:lnTo>
                    <a:pt x="4875796" y="35560"/>
                  </a:lnTo>
                  <a:lnTo>
                    <a:pt x="5750699" y="35560"/>
                  </a:lnTo>
                  <a:lnTo>
                    <a:pt x="5795276" y="44577"/>
                  </a:lnTo>
                  <a:lnTo>
                    <a:pt x="6268732" y="44577"/>
                  </a:lnTo>
                  <a:lnTo>
                    <a:pt x="6286639" y="44577"/>
                  </a:lnTo>
                </a:path>
              </a:pathLst>
            </a:custGeom>
            <a:ln w="19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337" y="4875657"/>
              <a:ext cx="3786504" cy="9525"/>
            </a:xfrm>
            <a:custGeom>
              <a:avLst/>
              <a:gdLst/>
              <a:ahLst/>
              <a:cxnLst/>
              <a:rect l="l" t="t" r="r" b="b"/>
              <a:pathLst>
                <a:path w="3786504" h="9525">
                  <a:moveTo>
                    <a:pt x="-9525" y="4508"/>
                  </a:moveTo>
                  <a:lnTo>
                    <a:pt x="3795624" y="4508"/>
                  </a:lnTo>
                </a:path>
              </a:pathLst>
            </a:custGeom>
            <a:ln w="280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328" y="4866131"/>
              <a:ext cx="6662459" cy="1295947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83736" y="2006358"/>
            <a:ext cx="4792703" cy="36237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271" y="1080008"/>
            <a:ext cx="10766425" cy="550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Scenario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.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Suppose</a:t>
            </a:r>
            <a:r>
              <a:rPr sz="24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 program starts</a:t>
            </a:r>
            <a:r>
              <a:rPr sz="24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with</a:t>
            </a:r>
            <a:r>
              <a:rPr sz="24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list of </a:t>
            </a:r>
            <a:r>
              <a:rPr sz="2400" spc="-10" dirty="0">
                <a:solidFill>
                  <a:srgbClr val="231F20"/>
                </a:solidFill>
                <a:latin typeface="Arial MT"/>
                <a:cs typeface="Arial MT"/>
              </a:rPr>
              <a:t>available</a:t>
            </a:r>
            <a:r>
              <a:rPr sz="2400" spc="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options</a:t>
            </a:r>
            <a:r>
              <a:rPr sz="24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from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 which </a:t>
            </a:r>
            <a:r>
              <a:rPr sz="2400" spc="-6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user</a:t>
            </a:r>
            <a:r>
              <a:rPr sz="24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 to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select.</a:t>
            </a:r>
            <a:r>
              <a:rPr sz="24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Arial MT"/>
                <a:cs typeface="Arial MT"/>
              </a:rPr>
              <a:t>Loading</a:t>
            </a:r>
            <a:r>
              <a:rPr sz="2400" spc="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entire</a:t>
            </a:r>
            <a:r>
              <a:rPr sz="24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program</a:t>
            </a:r>
            <a:r>
              <a:rPr sz="24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into</a:t>
            </a:r>
            <a:r>
              <a:rPr sz="24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memory results</a:t>
            </a:r>
            <a:r>
              <a:rPr sz="24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sz="2400" spc="-10" dirty="0">
                <a:solidFill>
                  <a:srgbClr val="231F20"/>
                </a:solidFill>
                <a:latin typeface="Arial MT"/>
                <a:cs typeface="Arial MT"/>
              </a:rPr>
              <a:t> loading </a:t>
            </a:r>
            <a:r>
              <a:rPr sz="2400" spc="-65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executable</a:t>
            </a:r>
            <a:r>
              <a:rPr sz="2400" spc="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code</a:t>
            </a:r>
            <a:r>
              <a:rPr sz="24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sz="24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b="1" i="1" spc="-5" dirty="0">
                <a:solidFill>
                  <a:srgbClr val="231F20"/>
                </a:solidFill>
                <a:latin typeface="Arial"/>
                <a:cs typeface="Arial"/>
              </a:rPr>
              <a:t>all</a:t>
            </a:r>
            <a:r>
              <a:rPr sz="2400" b="1" i="1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options,</a:t>
            </a:r>
            <a:r>
              <a:rPr sz="24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regardless</a:t>
            </a:r>
            <a:r>
              <a:rPr sz="2400" spc="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whether</a:t>
            </a:r>
            <a:r>
              <a:rPr sz="2400" spc="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or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not</a:t>
            </a:r>
            <a:r>
              <a:rPr sz="24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an</a:t>
            </a:r>
            <a:r>
              <a:rPr sz="24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option</a:t>
            </a:r>
            <a:r>
              <a:rPr sz="24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is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ultimately</a:t>
            </a:r>
            <a:r>
              <a:rPr sz="24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selected</a:t>
            </a:r>
            <a:r>
              <a:rPr sz="24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by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231F20"/>
                </a:solidFill>
                <a:latin typeface="Arial MT"/>
                <a:cs typeface="Arial MT"/>
              </a:rPr>
              <a:t>user.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An</a:t>
            </a:r>
            <a:r>
              <a:rPr sz="24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alternative</a:t>
            </a:r>
            <a:r>
              <a:rPr sz="24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strategy</a:t>
            </a:r>
            <a:r>
              <a:rPr sz="24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is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load</a:t>
            </a:r>
            <a:r>
              <a:rPr sz="24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pages</a:t>
            </a:r>
            <a:r>
              <a:rPr sz="24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only</a:t>
            </a:r>
            <a:r>
              <a:rPr sz="24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as they</a:t>
            </a:r>
            <a:r>
              <a:rPr sz="24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are needed.</a:t>
            </a:r>
            <a:r>
              <a:rPr sz="240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This</a:t>
            </a:r>
            <a:r>
              <a:rPr sz="24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technique </a:t>
            </a:r>
            <a:r>
              <a:rPr sz="2400" spc="-6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known</a:t>
            </a:r>
            <a:r>
              <a:rPr sz="24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as</a:t>
            </a:r>
            <a:r>
              <a:rPr sz="24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b="1" spc="-5" dirty="0">
                <a:solidFill>
                  <a:srgbClr val="00ACED"/>
                </a:solidFill>
                <a:latin typeface="Arial"/>
                <a:cs typeface="Arial"/>
              </a:rPr>
              <a:t>demand</a:t>
            </a:r>
            <a:r>
              <a:rPr sz="2400" b="1" dirty="0">
                <a:solidFill>
                  <a:srgbClr val="00ACED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ACED"/>
                </a:solidFill>
                <a:latin typeface="Arial"/>
                <a:cs typeface="Arial"/>
              </a:rPr>
              <a:t>paging</a:t>
            </a:r>
            <a:r>
              <a:rPr sz="2400" b="1" spc="-30" dirty="0">
                <a:solidFill>
                  <a:srgbClr val="00ACED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 commonly</a:t>
            </a:r>
            <a:r>
              <a:rPr sz="24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used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virtual</a:t>
            </a:r>
            <a:r>
              <a:rPr sz="24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memory systems.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Arial MT"/>
              <a:cs typeface="Arial MT"/>
            </a:endParaRPr>
          </a:p>
          <a:p>
            <a:pPr marL="354965" marR="422909" indent="-342900" algn="just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With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demand-paged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virtual </a:t>
            </a:r>
            <a:r>
              <a:rPr sz="2400" spc="-30" dirty="0">
                <a:solidFill>
                  <a:srgbClr val="231F20"/>
                </a:solidFill>
                <a:latin typeface="Arial MT"/>
                <a:cs typeface="Arial MT"/>
              </a:rPr>
              <a:t>memory,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pages are loaded only when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they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are </a:t>
            </a:r>
            <a:r>
              <a:rPr sz="2400" spc="-6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Arial"/>
                <a:cs typeface="Arial"/>
              </a:rPr>
              <a:t>demanded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during program execution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. Pages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that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are never accessed are </a:t>
            </a:r>
            <a:r>
              <a:rPr sz="2400" spc="-6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thus</a:t>
            </a:r>
            <a:r>
              <a:rPr sz="2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never</a:t>
            </a:r>
            <a:r>
              <a:rPr sz="24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loaded</a:t>
            </a:r>
            <a:r>
              <a:rPr sz="240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into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physical</a:t>
            </a:r>
            <a:r>
              <a:rPr sz="240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31F20"/>
                </a:solidFill>
                <a:latin typeface="Arial MT"/>
                <a:cs typeface="Arial MT"/>
              </a:rPr>
              <a:t>memory.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2400">
              <a:latin typeface="Arial MT"/>
              <a:cs typeface="Arial MT"/>
            </a:endParaRPr>
          </a:p>
          <a:p>
            <a:pPr marL="354965" marR="551815" indent="-342900">
              <a:lnSpc>
                <a:spcPct val="100000"/>
              </a:lnSpc>
              <a:buFont typeface="Arial MT"/>
              <a:buChar char="•"/>
              <a:tabLst>
                <a:tab pos="423545" algn="l"/>
                <a:tab pos="424180" algn="l"/>
              </a:tabLst>
            </a:pPr>
            <a:r>
              <a:rPr dirty="0"/>
              <a:t>	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A </a:t>
            </a:r>
            <a:r>
              <a:rPr sz="2400" spc="-10" dirty="0">
                <a:solidFill>
                  <a:srgbClr val="231F20"/>
                </a:solidFill>
                <a:latin typeface="Arial MT"/>
                <a:cs typeface="Arial MT"/>
              </a:rPr>
              <a:t>demand-paging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system </a:t>
            </a:r>
            <a:r>
              <a:rPr sz="2400" spc="-10" dirty="0">
                <a:solidFill>
                  <a:srgbClr val="231F20"/>
                </a:solidFill>
                <a:latin typeface="Arial MT"/>
                <a:cs typeface="Arial MT"/>
              </a:rPr>
              <a:t>is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similar to a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paging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system </a:t>
            </a:r>
            <a:r>
              <a:rPr sz="2400" spc="-10" dirty="0">
                <a:solidFill>
                  <a:srgbClr val="231F20"/>
                </a:solidFill>
                <a:latin typeface="Arial MT"/>
                <a:cs typeface="Arial MT"/>
              </a:rPr>
              <a:t>with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swapping 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 (Section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9.5.2)</a:t>
            </a:r>
            <a:r>
              <a:rPr sz="2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where</a:t>
            </a:r>
            <a:r>
              <a:rPr sz="24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processes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 reside</a:t>
            </a:r>
            <a:r>
              <a:rPr sz="24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secondary</a:t>
            </a:r>
            <a:r>
              <a:rPr sz="240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memory</a:t>
            </a:r>
            <a:r>
              <a:rPr sz="24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(usually</a:t>
            </a:r>
            <a:r>
              <a:rPr sz="2400" spc="6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an </a:t>
            </a:r>
            <a:r>
              <a:rPr sz="2400" spc="-6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HDD</a:t>
            </a:r>
            <a:r>
              <a:rPr sz="24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or</a:t>
            </a:r>
            <a:r>
              <a:rPr sz="24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NVM</a:t>
            </a:r>
            <a:r>
              <a:rPr sz="24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Arial MT"/>
                <a:cs typeface="Arial MT"/>
              </a:rPr>
              <a:t>device).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073" y="539583"/>
            <a:ext cx="4114717" cy="3132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8933" y="22448"/>
            <a:ext cx="6407865" cy="67794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5252" y="224409"/>
            <a:ext cx="4463415" cy="633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701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valid– invalid bit scheme described </a:t>
            </a:r>
            <a:r>
              <a:rPr sz="1800" spc="-49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in Section 9.3.3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can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be used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for 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pages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 not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31F20"/>
                </a:solidFill>
                <a:latin typeface="Arial MT"/>
                <a:cs typeface="Arial MT"/>
              </a:rPr>
              <a:t>memory.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31F20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marR="52324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When the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bit is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set to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“valid,”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the </a:t>
            </a:r>
            <a:r>
              <a:rPr sz="18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associated page is</a:t>
            </a:r>
            <a:r>
              <a:rPr sz="18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both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legal</a:t>
            </a:r>
            <a:r>
              <a:rPr sz="18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and in </a:t>
            </a:r>
            <a:r>
              <a:rPr sz="1800" spc="-484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231F20"/>
                </a:solidFill>
                <a:latin typeface="Arial MT"/>
                <a:cs typeface="Arial MT"/>
              </a:rPr>
              <a:t>memory.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31F20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marR="11747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If the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bit is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set to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“invalid,”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the 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page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either</a:t>
            </a:r>
            <a:r>
              <a:rPr sz="18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not</a:t>
            </a:r>
            <a:r>
              <a:rPr sz="18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valid</a:t>
            </a:r>
            <a:r>
              <a:rPr sz="18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(that is,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not</a:t>
            </a:r>
            <a:r>
              <a:rPr sz="18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the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logical address space of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process) or </a:t>
            </a:r>
            <a:r>
              <a:rPr sz="1800" spc="-49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valid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but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currently</a:t>
            </a:r>
            <a:r>
              <a:rPr sz="18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secondary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storage.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31F20"/>
              </a:buClr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page-table</a:t>
            </a:r>
            <a:r>
              <a:rPr sz="18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entry</a:t>
            </a:r>
            <a:r>
              <a:rPr sz="18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 page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that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brought</a:t>
            </a:r>
            <a:r>
              <a:rPr sz="18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into memory</a:t>
            </a:r>
            <a:r>
              <a:rPr sz="18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set</a:t>
            </a:r>
            <a:r>
              <a:rPr sz="18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as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usual,</a:t>
            </a:r>
            <a:r>
              <a:rPr sz="18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but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the</a:t>
            </a:r>
            <a:r>
              <a:rPr sz="1800" spc="5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page-table</a:t>
            </a:r>
            <a:r>
              <a:rPr sz="1800" spc="7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entry</a:t>
            </a:r>
            <a:r>
              <a:rPr sz="1800" spc="6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for</a:t>
            </a:r>
            <a:r>
              <a:rPr sz="1800" spc="6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sz="1800" spc="5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page</a:t>
            </a:r>
            <a:r>
              <a:rPr sz="1800" spc="6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that</a:t>
            </a:r>
            <a:r>
              <a:rPr sz="1800" spc="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is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not currently in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memory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is simply marked </a:t>
            </a:r>
            <a:r>
              <a:rPr sz="1800" spc="-49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invalid.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231F20"/>
              </a:buClr>
              <a:buFont typeface="Arial MT"/>
              <a:buChar char="•"/>
            </a:pPr>
            <a:endParaRPr sz="1900">
              <a:latin typeface="Arial MT"/>
              <a:cs typeface="Arial MT"/>
            </a:endParaRPr>
          </a:p>
          <a:p>
            <a:pPr marL="299085" marR="339090" indent="-287020">
              <a:lnSpc>
                <a:spcPct val="989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Notice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that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marking</a:t>
            </a:r>
            <a:r>
              <a:rPr sz="18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page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invalid</a:t>
            </a:r>
            <a:r>
              <a:rPr sz="1800" spc="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Arial MT"/>
                <a:cs typeface="Arial MT"/>
              </a:rPr>
              <a:t>will </a:t>
            </a:r>
            <a:r>
              <a:rPr sz="1800" spc="-484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have no 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effect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if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process never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attempts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to</a:t>
            </a:r>
            <a:r>
              <a:rPr sz="18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access</a:t>
            </a:r>
            <a:r>
              <a:rPr sz="18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that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page.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5359" y="196595"/>
            <a:ext cx="3585972" cy="3764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7556" y="233172"/>
            <a:ext cx="11774805" cy="6391910"/>
            <a:chOff x="257556" y="233172"/>
            <a:chExt cx="11774805" cy="63919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556" y="233172"/>
              <a:ext cx="9363456" cy="63916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1096" y="975359"/>
              <a:ext cx="2500883" cy="4907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402" y="3132201"/>
            <a:ext cx="6401921" cy="15049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974" y="4786108"/>
            <a:ext cx="6401550" cy="15045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2340" y="467613"/>
            <a:ext cx="108343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0" dirty="0">
                <a:latin typeface="Arial MT"/>
                <a:cs typeface="Arial MT"/>
              </a:rPr>
              <a:t>The</a:t>
            </a:r>
            <a:r>
              <a:rPr sz="2600" b="0" spc="-10" dirty="0">
                <a:latin typeface="Arial MT"/>
                <a:cs typeface="Arial MT"/>
              </a:rPr>
              <a:t> </a:t>
            </a:r>
            <a:r>
              <a:rPr sz="2600" b="0" spc="-5" dirty="0">
                <a:latin typeface="Arial MT"/>
                <a:cs typeface="Arial MT"/>
              </a:rPr>
              <a:t>procedure</a:t>
            </a:r>
            <a:r>
              <a:rPr sz="2600" b="0" dirty="0">
                <a:latin typeface="Arial MT"/>
                <a:cs typeface="Arial MT"/>
              </a:rPr>
              <a:t> for</a:t>
            </a:r>
            <a:r>
              <a:rPr sz="2600" b="0" spc="5" dirty="0">
                <a:latin typeface="Arial MT"/>
                <a:cs typeface="Arial MT"/>
              </a:rPr>
              <a:t> </a:t>
            </a:r>
            <a:r>
              <a:rPr sz="2600" b="0" spc="-5" dirty="0">
                <a:latin typeface="Arial MT"/>
                <a:cs typeface="Arial MT"/>
              </a:rPr>
              <a:t>handling</a:t>
            </a:r>
            <a:r>
              <a:rPr sz="2600" b="0" spc="10" dirty="0">
                <a:latin typeface="Arial MT"/>
                <a:cs typeface="Arial MT"/>
              </a:rPr>
              <a:t> </a:t>
            </a:r>
            <a:r>
              <a:rPr sz="2600" b="0" dirty="0">
                <a:latin typeface="Arial MT"/>
                <a:cs typeface="Arial MT"/>
              </a:rPr>
              <a:t>this</a:t>
            </a:r>
            <a:r>
              <a:rPr sz="2600" b="0" spc="5" dirty="0">
                <a:latin typeface="Arial MT"/>
                <a:cs typeface="Arial MT"/>
              </a:rPr>
              <a:t> </a:t>
            </a:r>
            <a:r>
              <a:rPr sz="2600" b="0" spc="-5" dirty="0">
                <a:latin typeface="Arial MT"/>
                <a:cs typeface="Arial MT"/>
              </a:rPr>
              <a:t>page</a:t>
            </a:r>
            <a:r>
              <a:rPr sz="2600" b="0" dirty="0">
                <a:latin typeface="Arial MT"/>
                <a:cs typeface="Arial MT"/>
              </a:rPr>
              <a:t> fault</a:t>
            </a:r>
            <a:r>
              <a:rPr sz="2600" b="0" spc="5" dirty="0">
                <a:latin typeface="Arial MT"/>
                <a:cs typeface="Arial MT"/>
              </a:rPr>
              <a:t> </a:t>
            </a:r>
            <a:r>
              <a:rPr sz="2600" b="0" spc="-5" dirty="0">
                <a:latin typeface="Arial MT"/>
                <a:cs typeface="Arial MT"/>
              </a:rPr>
              <a:t>is</a:t>
            </a:r>
            <a:r>
              <a:rPr sz="2600" b="0" spc="15" dirty="0">
                <a:latin typeface="Arial MT"/>
                <a:cs typeface="Arial MT"/>
              </a:rPr>
              <a:t> </a:t>
            </a:r>
            <a:r>
              <a:rPr sz="2600" b="0" dirty="0">
                <a:latin typeface="Arial MT"/>
                <a:cs typeface="Arial MT"/>
              </a:rPr>
              <a:t>straightforward</a:t>
            </a:r>
            <a:r>
              <a:rPr sz="2600" b="0" spc="-10" dirty="0">
                <a:latin typeface="Arial MT"/>
                <a:cs typeface="Arial MT"/>
              </a:rPr>
              <a:t> </a:t>
            </a:r>
            <a:r>
              <a:rPr sz="2600" b="0" dirty="0">
                <a:latin typeface="Arial MT"/>
                <a:cs typeface="Arial MT"/>
              </a:rPr>
              <a:t>(Figure</a:t>
            </a:r>
            <a:r>
              <a:rPr sz="2600" b="0" spc="-5" dirty="0">
                <a:latin typeface="Arial MT"/>
                <a:cs typeface="Arial MT"/>
              </a:rPr>
              <a:t> </a:t>
            </a:r>
            <a:r>
              <a:rPr sz="2600" b="0" dirty="0">
                <a:latin typeface="Arial MT"/>
                <a:cs typeface="Arial MT"/>
              </a:rPr>
              <a:t>10.5):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72753" y="1561969"/>
            <a:ext cx="4554172" cy="41515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3295" y="1138427"/>
            <a:ext cx="6525895" cy="17545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9369" rIns="0" bIns="0" rtlCol="0">
            <a:spAutoFit/>
          </a:bodyPr>
          <a:lstStyle/>
          <a:p>
            <a:pPr marL="91440" marR="140970">
              <a:lnSpc>
                <a:spcPct val="100000"/>
              </a:lnSpc>
              <a:spcBef>
                <a:spcPts val="309"/>
              </a:spcBef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Page fault is generated if programs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tries to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access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page that </a:t>
            </a:r>
            <a:r>
              <a:rPr sz="1800" spc="-49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memory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(i.e. marks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invalid</a:t>
            </a:r>
            <a:r>
              <a:rPr sz="18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page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table).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91440" marR="2413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paging</a:t>
            </a:r>
            <a:r>
              <a:rPr sz="18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hardware,</a:t>
            </a:r>
            <a:r>
              <a:rPr sz="1800" spc="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translating</a:t>
            </a:r>
            <a:r>
              <a:rPr sz="18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address</a:t>
            </a:r>
            <a:r>
              <a:rPr sz="1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through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page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table,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will</a:t>
            </a:r>
            <a:r>
              <a:rPr sz="1800" spc="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notice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that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the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invalid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bit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set,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causing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trap </a:t>
            </a:r>
            <a:r>
              <a:rPr sz="1800" spc="-484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 the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operating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system.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816" y="98146"/>
            <a:ext cx="7355505" cy="66985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3021" y="1106805"/>
            <a:ext cx="4159885" cy="6280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340"/>
              </a:lnSpc>
              <a:spcBef>
                <a:spcPts val="229"/>
              </a:spcBef>
            </a:pPr>
            <a:r>
              <a:rPr dirty="0">
                <a:solidFill>
                  <a:srgbClr val="00ACED"/>
                </a:solidFill>
                <a:latin typeface="Arial"/>
                <a:cs typeface="Arial"/>
              </a:rPr>
              <a:t>Pure</a:t>
            </a:r>
            <a:r>
              <a:rPr spc="-15" dirty="0">
                <a:solidFill>
                  <a:srgbClr val="00ACED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ACED"/>
                </a:solidFill>
                <a:latin typeface="Arial"/>
                <a:cs typeface="Arial"/>
              </a:rPr>
              <a:t>demand</a:t>
            </a:r>
            <a:r>
              <a:rPr spc="-25" dirty="0">
                <a:solidFill>
                  <a:srgbClr val="00ACED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ACED"/>
                </a:solidFill>
                <a:latin typeface="Arial"/>
                <a:cs typeface="Arial"/>
              </a:rPr>
              <a:t>paging</a:t>
            </a:r>
            <a:r>
              <a:rPr b="0" dirty="0">
                <a:solidFill>
                  <a:srgbClr val="231F20"/>
                </a:solidFill>
                <a:latin typeface="Arial MT"/>
                <a:cs typeface="Arial MT"/>
              </a:rPr>
              <a:t>:</a:t>
            </a:r>
            <a:r>
              <a:rPr b="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231F20"/>
                </a:solidFill>
                <a:latin typeface="Arial MT"/>
                <a:cs typeface="Arial MT"/>
              </a:rPr>
              <a:t>never</a:t>
            </a:r>
            <a:r>
              <a:rPr b="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231F20"/>
                </a:solidFill>
                <a:latin typeface="Arial MT"/>
                <a:cs typeface="Arial MT"/>
              </a:rPr>
              <a:t>bring</a:t>
            </a:r>
            <a:r>
              <a:rPr b="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231F20"/>
                </a:solidFill>
                <a:latin typeface="Arial MT"/>
                <a:cs typeface="Arial MT"/>
              </a:rPr>
              <a:t>a </a:t>
            </a:r>
            <a:r>
              <a:rPr b="0" spc="-54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231F20"/>
                </a:solidFill>
                <a:latin typeface="Arial MT"/>
                <a:cs typeface="Arial MT"/>
              </a:rPr>
              <a:t>page</a:t>
            </a:r>
            <a:r>
              <a:rPr b="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231F20"/>
                </a:solidFill>
                <a:latin typeface="Arial MT"/>
                <a:cs typeface="Arial MT"/>
              </a:rPr>
              <a:t>into</a:t>
            </a:r>
            <a:r>
              <a:rPr b="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231F20"/>
                </a:solidFill>
                <a:latin typeface="Arial MT"/>
                <a:cs typeface="Arial MT"/>
              </a:rPr>
              <a:t>memory</a:t>
            </a:r>
            <a:r>
              <a:rPr b="0" spc="-4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231F20"/>
                </a:solidFill>
                <a:latin typeface="Arial MT"/>
                <a:cs typeface="Arial MT"/>
              </a:rPr>
              <a:t>until</a:t>
            </a:r>
            <a:r>
              <a:rPr b="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231F20"/>
                </a:solidFill>
                <a:latin typeface="Arial MT"/>
                <a:cs typeface="Arial MT"/>
              </a:rPr>
              <a:t>it</a:t>
            </a:r>
            <a:r>
              <a:rPr b="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231F20"/>
                </a:solidFill>
                <a:latin typeface="Arial MT"/>
                <a:cs typeface="Arial MT"/>
              </a:rPr>
              <a:t>is </a:t>
            </a:r>
            <a:r>
              <a:rPr b="0" dirty="0">
                <a:solidFill>
                  <a:srgbClr val="231F20"/>
                </a:solidFill>
                <a:latin typeface="Arial MT"/>
                <a:cs typeface="Arial MT"/>
              </a:rPr>
              <a:t>required.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3021" y="1982800"/>
            <a:ext cx="4131945" cy="4418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04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start</a:t>
            </a:r>
            <a:r>
              <a:rPr sz="1800" spc="-10" dirty="0">
                <a:latin typeface="Calibri"/>
                <a:cs typeface="Calibri"/>
              </a:rPr>
              <a:t> executing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no </a:t>
            </a:r>
            <a:r>
              <a:rPr sz="1800" b="1" i="1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memory.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operating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instruction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spc="-5" dirty="0">
                <a:latin typeface="Calibri"/>
                <a:cs typeface="Calibri"/>
              </a:rPr>
              <a:t> instruction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process,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non-memory-resident page,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 </a:t>
            </a:r>
            <a:r>
              <a:rPr sz="1800" spc="-5" dirty="0">
                <a:latin typeface="Calibri"/>
                <a:cs typeface="Calibri"/>
              </a:rPr>
              <a:t> immediately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faults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After </a:t>
            </a:r>
            <a:r>
              <a:rPr sz="1800" dirty="0">
                <a:latin typeface="Calibri"/>
                <a:cs typeface="Calibri"/>
              </a:rPr>
              <a:t>this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brought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memory,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 </a:t>
            </a:r>
            <a:r>
              <a:rPr sz="1800" spc="-5" dirty="0">
                <a:latin typeface="Calibri"/>
                <a:cs typeface="Calibri"/>
              </a:rPr>
              <a:t> continues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faulting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necessary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until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5" dirty="0">
                <a:latin typeface="Calibri"/>
                <a:cs typeface="Calibri"/>
              </a:rPr>
              <a:t> 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dirty="0">
                <a:latin typeface="Calibri"/>
                <a:cs typeface="Calibri"/>
              </a:rPr>
              <a:t>needs is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memory.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At</a:t>
            </a:r>
            <a:r>
              <a:rPr sz="1800" spc="-5" dirty="0">
                <a:latin typeface="Calibri"/>
                <a:cs typeface="Calibri"/>
              </a:rPr>
              <a:t> that point,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5" dirty="0">
                <a:latin typeface="Calibri"/>
                <a:cs typeface="Calibri"/>
              </a:rPr>
              <a:t> faults.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300"/>
              </a:lnSpc>
              <a:spcBef>
                <a:spcPts val="5"/>
              </a:spcBef>
            </a:pP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Programs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tend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have </a:t>
            </a:r>
            <a:r>
              <a:rPr sz="1800" b="1" spc="-5" dirty="0">
                <a:solidFill>
                  <a:srgbClr val="00ACED"/>
                </a:solidFill>
                <a:latin typeface="Arial"/>
                <a:cs typeface="Arial"/>
              </a:rPr>
              <a:t>locality </a:t>
            </a:r>
            <a:r>
              <a:rPr sz="1800" b="1" dirty="0">
                <a:solidFill>
                  <a:srgbClr val="00ACED"/>
                </a:solidFill>
                <a:latin typeface="Arial"/>
                <a:cs typeface="Arial"/>
              </a:rPr>
              <a:t>of </a:t>
            </a:r>
            <a:r>
              <a:rPr sz="1800" b="1" spc="5" dirty="0">
                <a:solidFill>
                  <a:srgbClr val="00ACE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ACED"/>
                </a:solidFill>
                <a:latin typeface="Arial"/>
                <a:cs typeface="Arial"/>
              </a:rPr>
              <a:t>reference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,</a:t>
            </a:r>
            <a:r>
              <a:rPr sz="180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described</a:t>
            </a:r>
            <a:r>
              <a:rPr sz="180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Section</a:t>
            </a:r>
            <a:r>
              <a:rPr sz="18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10.6.1,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31F20"/>
                </a:solidFill>
                <a:latin typeface="Arial MT"/>
                <a:cs typeface="Arial MT"/>
              </a:rPr>
              <a:t>which</a:t>
            </a:r>
            <a:r>
              <a:rPr sz="1800" spc="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results</a:t>
            </a:r>
            <a:r>
              <a:rPr sz="18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reasonable</a:t>
            </a:r>
            <a:r>
              <a:rPr sz="18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performance </a:t>
            </a:r>
            <a:r>
              <a:rPr sz="1800" spc="-484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31F20"/>
                </a:solidFill>
                <a:latin typeface="Arial MT"/>
                <a:cs typeface="Arial MT"/>
              </a:rPr>
              <a:t>from </a:t>
            </a:r>
            <a:r>
              <a:rPr sz="1800" spc="-5" dirty="0">
                <a:solidFill>
                  <a:srgbClr val="231F20"/>
                </a:solidFill>
                <a:latin typeface="Arial MT"/>
                <a:cs typeface="Arial MT"/>
              </a:rPr>
              <a:t>demand</a:t>
            </a:r>
            <a:r>
              <a:rPr sz="18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Arial MT"/>
                <a:cs typeface="Arial MT"/>
              </a:rPr>
              <a:t>paging.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543" y="378325"/>
            <a:ext cx="3546070" cy="2842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4836" y="269747"/>
            <a:ext cx="9720071" cy="62346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7236" y="149352"/>
            <a:ext cx="9413748" cy="63550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016" y="1214627"/>
            <a:ext cx="10849094" cy="36784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78" y="462145"/>
            <a:ext cx="3547578" cy="28424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809" y="1234905"/>
            <a:ext cx="10857132" cy="369828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078" y="462145"/>
            <a:ext cx="3547578" cy="28424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947920" y="4134739"/>
            <a:ext cx="6501130" cy="62230"/>
          </a:xfrm>
          <a:custGeom>
            <a:avLst/>
            <a:gdLst/>
            <a:ahLst/>
            <a:cxnLst/>
            <a:rect l="l" t="t" r="r" b="b"/>
            <a:pathLst>
              <a:path w="6501130" h="62229">
                <a:moveTo>
                  <a:pt x="0" y="8636"/>
                </a:moveTo>
                <a:lnTo>
                  <a:pt x="0" y="17653"/>
                </a:lnTo>
                <a:lnTo>
                  <a:pt x="0" y="26669"/>
                </a:lnTo>
                <a:lnTo>
                  <a:pt x="9016" y="35687"/>
                </a:lnTo>
                <a:lnTo>
                  <a:pt x="26669" y="44577"/>
                </a:lnTo>
                <a:lnTo>
                  <a:pt x="53720" y="44577"/>
                </a:lnTo>
                <a:lnTo>
                  <a:pt x="151637" y="44577"/>
                </a:lnTo>
                <a:lnTo>
                  <a:pt x="1580387" y="44577"/>
                </a:lnTo>
                <a:lnTo>
                  <a:pt x="1634108" y="62230"/>
                </a:lnTo>
                <a:lnTo>
                  <a:pt x="3366388" y="62230"/>
                </a:lnTo>
                <a:lnTo>
                  <a:pt x="3410965" y="53212"/>
                </a:lnTo>
                <a:lnTo>
                  <a:pt x="3429000" y="53212"/>
                </a:lnTo>
                <a:lnTo>
                  <a:pt x="3455670" y="53212"/>
                </a:lnTo>
                <a:lnTo>
                  <a:pt x="3473704" y="53212"/>
                </a:lnTo>
                <a:lnTo>
                  <a:pt x="3491356" y="44577"/>
                </a:lnTo>
                <a:lnTo>
                  <a:pt x="3634231" y="44577"/>
                </a:lnTo>
                <a:lnTo>
                  <a:pt x="3670173" y="35687"/>
                </a:lnTo>
                <a:lnTo>
                  <a:pt x="3714877" y="35687"/>
                </a:lnTo>
                <a:lnTo>
                  <a:pt x="3759454" y="17653"/>
                </a:lnTo>
                <a:lnTo>
                  <a:pt x="3812794" y="8636"/>
                </a:lnTo>
                <a:lnTo>
                  <a:pt x="6491858" y="8636"/>
                </a:lnTo>
                <a:lnTo>
                  <a:pt x="6500876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1784" y="4509515"/>
            <a:ext cx="10822940" cy="89535"/>
          </a:xfrm>
          <a:custGeom>
            <a:avLst/>
            <a:gdLst/>
            <a:ahLst/>
            <a:cxnLst/>
            <a:rect l="l" t="t" r="r" b="b"/>
            <a:pathLst>
              <a:path w="10822940" h="89535">
                <a:moveTo>
                  <a:pt x="0" y="35940"/>
                </a:moveTo>
                <a:lnTo>
                  <a:pt x="8648" y="26923"/>
                </a:lnTo>
                <a:lnTo>
                  <a:pt x="17640" y="26923"/>
                </a:lnTo>
                <a:lnTo>
                  <a:pt x="26644" y="26923"/>
                </a:lnTo>
                <a:lnTo>
                  <a:pt x="44640" y="18033"/>
                </a:lnTo>
                <a:lnTo>
                  <a:pt x="71285" y="18033"/>
                </a:lnTo>
                <a:lnTo>
                  <a:pt x="97929" y="18033"/>
                </a:lnTo>
                <a:lnTo>
                  <a:pt x="124929" y="0"/>
                </a:lnTo>
                <a:lnTo>
                  <a:pt x="169570" y="0"/>
                </a:lnTo>
                <a:lnTo>
                  <a:pt x="214198" y="0"/>
                </a:lnTo>
                <a:lnTo>
                  <a:pt x="955433" y="0"/>
                </a:lnTo>
                <a:lnTo>
                  <a:pt x="973086" y="9016"/>
                </a:lnTo>
                <a:lnTo>
                  <a:pt x="1000137" y="9016"/>
                </a:lnTo>
                <a:lnTo>
                  <a:pt x="1017663" y="9016"/>
                </a:lnTo>
                <a:lnTo>
                  <a:pt x="1035697" y="9016"/>
                </a:lnTo>
                <a:lnTo>
                  <a:pt x="1053350" y="9016"/>
                </a:lnTo>
                <a:lnTo>
                  <a:pt x="1062367" y="18033"/>
                </a:lnTo>
                <a:lnTo>
                  <a:pt x="1080401" y="18033"/>
                </a:lnTo>
                <a:lnTo>
                  <a:pt x="1098308" y="18033"/>
                </a:lnTo>
                <a:lnTo>
                  <a:pt x="1124978" y="18033"/>
                </a:lnTo>
                <a:lnTo>
                  <a:pt x="1133995" y="26923"/>
                </a:lnTo>
                <a:lnTo>
                  <a:pt x="1160665" y="44576"/>
                </a:lnTo>
                <a:lnTo>
                  <a:pt x="1169682" y="44576"/>
                </a:lnTo>
                <a:lnTo>
                  <a:pt x="1178699" y="44576"/>
                </a:lnTo>
                <a:lnTo>
                  <a:pt x="1267980" y="44576"/>
                </a:lnTo>
                <a:lnTo>
                  <a:pt x="1276870" y="53593"/>
                </a:lnTo>
                <a:lnTo>
                  <a:pt x="1285506" y="53593"/>
                </a:lnTo>
                <a:lnTo>
                  <a:pt x="1312557" y="53593"/>
                </a:lnTo>
                <a:lnTo>
                  <a:pt x="1321574" y="53593"/>
                </a:lnTo>
                <a:lnTo>
                  <a:pt x="1348244" y="62610"/>
                </a:lnTo>
                <a:lnTo>
                  <a:pt x="1928507" y="62610"/>
                </a:lnTo>
                <a:lnTo>
                  <a:pt x="1964575" y="71627"/>
                </a:lnTo>
                <a:lnTo>
                  <a:pt x="2303665" y="71627"/>
                </a:lnTo>
                <a:lnTo>
                  <a:pt x="2330589" y="89280"/>
                </a:lnTo>
                <a:lnTo>
                  <a:pt x="6795401" y="89280"/>
                </a:lnTo>
                <a:lnTo>
                  <a:pt x="6839978" y="80644"/>
                </a:lnTo>
                <a:lnTo>
                  <a:pt x="6911225" y="71627"/>
                </a:lnTo>
                <a:lnTo>
                  <a:pt x="6982980" y="62610"/>
                </a:lnTo>
                <a:lnTo>
                  <a:pt x="7063244" y="44576"/>
                </a:lnTo>
                <a:lnTo>
                  <a:pt x="7152525" y="35940"/>
                </a:lnTo>
                <a:lnTo>
                  <a:pt x="7232789" y="35940"/>
                </a:lnTo>
                <a:lnTo>
                  <a:pt x="7304417" y="35940"/>
                </a:lnTo>
                <a:lnTo>
                  <a:pt x="7643507" y="35940"/>
                </a:lnTo>
                <a:lnTo>
                  <a:pt x="7697101" y="26923"/>
                </a:lnTo>
                <a:lnTo>
                  <a:pt x="7715135" y="18033"/>
                </a:lnTo>
                <a:lnTo>
                  <a:pt x="7741805" y="18033"/>
                </a:lnTo>
                <a:lnTo>
                  <a:pt x="7786382" y="18033"/>
                </a:lnTo>
                <a:lnTo>
                  <a:pt x="7822069" y="0"/>
                </a:lnTo>
                <a:lnTo>
                  <a:pt x="7849120" y="0"/>
                </a:lnTo>
                <a:lnTo>
                  <a:pt x="7884680" y="0"/>
                </a:lnTo>
                <a:lnTo>
                  <a:pt x="10813681" y="0"/>
                </a:lnTo>
                <a:lnTo>
                  <a:pt x="10822698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4784" y="4884673"/>
            <a:ext cx="1286510" cy="8890"/>
          </a:xfrm>
          <a:custGeom>
            <a:avLst/>
            <a:gdLst/>
            <a:ahLst/>
            <a:cxnLst/>
            <a:rect l="l" t="t" r="r" b="b"/>
            <a:pathLst>
              <a:path w="1286510" h="8889">
                <a:moveTo>
                  <a:pt x="-9525" y="4444"/>
                </a:moveTo>
                <a:lnTo>
                  <a:pt x="1295489" y="4444"/>
                </a:lnTo>
              </a:path>
            </a:pathLst>
          </a:custGeom>
          <a:ln w="2794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63871" y="1964689"/>
            <a:ext cx="6438265" cy="26670"/>
          </a:xfrm>
          <a:custGeom>
            <a:avLst/>
            <a:gdLst/>
            <a:ahLst/>
            <a:cxnLst/>
            <a:rect l="l" t="t" r="r" b="b"/>
            <a:pathLst>
              <a:path w="6438265" h="26669">
                <a:moveTo>
                  <a:pt x="0" y="0"/>
                </a:moveTo>
                <a:lnTo>
                  <a:pt x="0" y="0"/>
                </a:lnTo>
                <a:lnTo>
                  <a:pt x="759205" y="0"/>
                </a:lnTo>
                <a:lnTo>
                  <a:pt x="794892" y="9017"/>
                </a:lnTo>
                <a:lnTo>
                  <a:pt x="4465065" y="9017"/>
                </a:lnTo>
                <a:lnTo>
                  <a:pt x="4509770" y="17907"/>
                </a:lnTo>
                <a:lnTo>
                  <a:pt x="4902454" y="17907"/>
                </a:lnTo>
                <a:lnTo>
                  <a:pt x="4965064" y="26543"/>
                </a:lnTo>
                <a:lnTo>
                  <a:pt x="6429629" y="26543"/>
                </a:lnTo>
                <a:lnTo>
                  <a:pt x="6438264" y="26543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143" y="2295144"/>
            <a:ext cx="10840720" cy="89535"/>
          </a:xfrm>
          <a:custGeom>
            <a:avLst/>
            <a:gdLst/>
            <a:ahLst/>
            <a:cxnLst/>
            <a:rect l="l" t="t" r="r" b="b"/>
            <a:pathLst>
              <a:path w="10840720" h="89535">
                <a:moveTo>
                  <a:pt x="0" y="62229"/>
                </a:moveTo>
                <a:lnTo>
                  <a:pt x="17640" y="71246"/>
                </a:lnTo>
                <a:lnTo>
                  <a:pt x="26644" y="71246"/>
                </a:lnTo>
                <a:lnTo>
                  <a:pt x="62280" y="71246"/>
                </a:lnTo>
                <a:lnTo>
                  <a:pt x="410768" y="71246"/>
                </a:lnTo>
                <a:lnTo>
                  <a:pt x="455409" y="62229"/>
                </a:lnTo>
                <a:lnTo>
                  <a:pt x="1491183" y="62229"/>
                </a:lnTo>
                <a:lnTo>
                  <a:pt x="1526743" y="53593"/>
                </a:lnTo>
                <a:lnTo>
                  <a:pt x="5795340" y="53593"/>
                </a:lnTo>
                <a:lnTo>
                  <a:pt x="5821883" y="44576"/>
                </a:lnTo>
                <a:lnTo>
                  <a:pt x="5866587" y="44576"/>
                </a:lnTo>
                <a:lnTo>
                  <a:pt x="5902147" y="26669"/>
                </a:lnTo>
                <a:lnTo>
                  <a:pt x="5929198" y="26669"/>
                </a:lnTo>
                <a:lnTo>
                  <a:pt x="6241745" y="26669"/>
                </a:lnTo>
                <a:lnTo>
                  <a:pt x="6250635" y="17652"/>
                </a:lnTo>
                <a:lnTo>
                  <a:pt x="6777304" y="17652"/>
                </a:lnTo>
                <a:lnTo>
                  <a:pt x="6812991" y="9016"/>
                </a:lnTo>
                <a:lnTo>
                  <a:pt x="6840042" y="9016"/>
                </a:lnTo>
                <a:lnTo>
                  <a:pt x="6866585" y="0"/>
                </a:lnTo>
                <a:lnTo>
                  <a:pt x="6884619" y="0"/>
                </a:lnTo>
                <a:lnTo>
                  <a:pt x="7197166" y="0"/>
                </a:lnTo>
                <a:lnTo>
                  <a:pt x="7215073" y="9016"/>
                </a:lnTo>
                <a:lnTo>
                  <a:pt x="7224090" y="9016"/>
                </a:lnTo>
                <a:lnTo>
                  <a:pt x="7268794" y="9016"/>
                </a:lnTo>
                <a:lnTo>
                  <a:pt x="7304354" y="26669"/>
                </a:lnTo>
                <a:lnTo>
                  <a:pt x="7340041" y="26669"/>
                </a:lnTo>
                <a:lnTo>
                  <a:pt x="7375728" y="35686"/>
                </a:lnTo>
                <a:lnTo>
                  <a:pt x="7402652" y="35686"/>
                </a:lnTo>
                <a:lnTo>
                  <a:pt x="7447356" y="35686"/>
                </a:lnTo>
                <a:lnTo>
                  <a:pt x="7474026" y="44576"/>
                </a:lnTo>
                <a:lnTo>
                  <a:pt x="7509586" y="44576"/>
                </a:lnTo>
                <a:lnTo>
                  <a:pt x="7536637" y="44576"/>
                </a:lnTo>
                <a:lnTo>
                  <a:pt x="7581214" y="53593"/>
                </a:lnTo>
                <a:lnTo>
                  <a:pt x="7625918" y="53593"/>
                </a:lnTo>
                <a:lnTo>
                  <a:pt x="9402902" y="53593"/>
                </a:lnTo>
                <a:lnTo>
                  <a:pt x="9447479" y="80263"/>
                </a:lnTo>
                <a:lnTo>
                  <a:pt x="9483166" y="89280"/>
                </a:lnTo>
                <a:lnTo>
                  <a:pt x="9501073" y="89280"/>
                </a:lnTo>
                <a:lnTo>
                  <a:pt x="9536760" y="89280"/>
                </a:lnTo>
                <a:lnTo>
                  <a:pt x="10769041" y="89280"/>
                </a:lnTo>
                <a:lnTo>
                  <a:pt x="10778058" y="80263"/>
                </a:lnTo>
                <a:lnTo>
                  <a:pt x="10787075" y="71246"/>
                </a:lnTo>
                <a:lnTo>
                  <a:pt x="10795711" y="71246"/>
                </a:lnTo>
                <a:lnTo>
                  <a:pt x="10813745" y="71246"/>
                </a:lnTo>
                <a:lnTo>
                  <a:pt x="10822635" y="71246"/>
                </a:lnTo>
                <a:lnTo>
                  <a:pt x="10831652" y="71246"/>
                </a:lnTo>
                <a:lnTo>
                  <a:pt x="10840288" y="71246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147" y="2661285"/>
            <a:ext cx="10903585" cy="45085"/>
          </a:xfrm>
          <a:custGeom>
            <a:avLst/>
            <a:gdLst/>
            <a:ahLst/>
            <a:cxnLst/>
            <a:rect l="l" t="t" r="r" b="b"/>
            <a:pathLst>
              <a:path w="10903585" h="45085">
                <a:moveTo>
                  <a:pt x="0" y="44576"/>
                </a:moveTo>
                <a:lnTo>
                  <a:pt x="0" y="44576"/>
                </a:lnTo>
                <a:lnTo>
                  <a:pt x="1169581" y="44576"/>
                </a:lnTo>
                <a:lnTo>
                  <a:pt x="1205649" y="35560"/>
                </a:lnTo>
                <a:lnTo>
                  <a:pt x="1928914" y="35560"/>
                </a:lnTo>
                <a:lnTo>
                  <a:pt x="1973491" y="17652"/>
                </a:lnTo>
                <a:lnTo>
                  <a:pt x="10885335" y="17652"/>
                </a:lnTo>
                <a:lnTo>
                  <a:pt x="10894352" y="9016"/>
                </a:lnTo>
                <a:lnTo>
                  <a:pt x="10902988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433" y="3081020"/>
            <a:ext cx="9742805" cy="8890"/>
          </a:xfrm>
          <a:custGeom>
            <a:avLst/>
            <a:gdLst/>
            <a:ahLst/>
            <a:cxnLst/>
            <a:rect l="l" t="t" r="r" b="b"/>
            <a:pathLst>
              <a:path w="9742805" h="8889">
                <a:moveTo>
                  <a:pt x="-9525" y="4317"/>
                </a:moveTo>
                <a:lnTo>
                  <a:pt x="9751822" y="4317"/>
                </a:lnTo>
              </a:path>
            </a:pathLst>
          </a:custGeom>
          <a:ln w="276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5500" y="403859"/>
            <a:ext cx="5674360" cy="401320"/>
          </a:xfrm>
          <a:custGeom>
            <a:avLst/>
            <a:gdLst/>
            <a:ahLst/>
            <a:cxnLst/>
            <a:rect l="l" t="t" r="r" b="b"/>
            <a:pathLst>
              <a:path w="5674359" h="401320">
                <a:moveTo>
                  <a:pt x="5673852" y="0"/>
                </a:moveTo>
                <a:lnTo>
                  <a:pt x="0" y="0"/>
                </a:lnTo>
                <a:lnTo>
                  <a:pt x="0" y="400812"/>
                </a:lnTo>
                <a:lnTo>
                  <a:pt x="5673852" y="400812"/>
                </a:lnTo>
                <a:lnTo>
                  <a:pt x="567385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985128" y="420751"/>
            <a:ext cx="5463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Restarting</a:t>
            </a:r>
            <a:r>
              <a:rPr spc="-20" dirty="0"/>
              <a:t> </a:t>
            </a:r>
            <a:r>
              <a:rPr dirty="0"/>
              <a:t>Instruction</a:t>
            </a:r>
            <a:r>
              <a:rPr spc="-30" dirty="0"/>
              <a:t> </a:t>
            </a:r>
            <a:r>
              <a:rPr spc="-5" dirty="0"/>
              <a:t>which</a:t>
            </a:r>
            <a:r>
              <a:rPr spc="-20" dirty="0"/>
              <a:t> </a:t>
            </a:r>
            <a:r>
              <a:rPr spc="-10" dirty="0"/>
              <a:t>resulted</a:t>
            </a:r>
            <a:r>
              <a:rPr spc="-1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page</a:t>
            </a:r>
            <a:r>
              <a:rPr spc="-5" dirty="0"/>
              <a:t> </a:t>
            </a:r>
            <a:r>
              <a:rPr spc="-10" dirty="0"/>
              <a:t>fault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253401" y="747776"/>
            <a:ext cx="1652270" cy="436245"/>
            <a:chOff x="1253401" y="747776"/>
            <a:chExt cx="1652270" cy="43624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3401" y="747776"/>
              <a:ext cx="1217383" cy="40449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05963" y="782955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11175" y="0"/>
                  </a:moveTo>
                  <a:lnTo>
                    <a:pt x="3175" y="0"/>
                  </a:lnTo>
                  <a:lnTo>
                    <a:pt x="0" y="3175"/>
                  </a:lnTo>
                  <a:lnTo>
                    <a:pt x="0" y="11175"/>
                  </a:lnTo>
                  <a:lnTo>
                    <a:pt x="3175" y="14350"/>
                  </a:lnTo>
                  <a:lnTo>
                    <a:pt x="11175" y="14350"/>
                  </a:lnTo>
                  <a:lnTo>
                    <a:pt x="14478" y="11175"/>
                  </a:lnTo>
                  <a:lnTo>
                    <a:pt x="14478" y="7239"/>
                  </a:lnTo>
                  <a:lnTo>
                    <a:pt x="14478" y="31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0441" y="838200"/>
              <a:ext cx="385190" cy="34569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996692" y="737108"/>
            <a:ext cx="2473960" cy="416559"/>
            <a:chOff x="2996692" y="737108"/>
            <a:chExt cx="2473960" cy="416559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6692" y="885698"/>
              <a:ext cx="393319" cy="26746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1417" y="737108"/>
              <a:ext cx="2049107" cy="36956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571573" y="780287"/>
            <a:ext cx="3323590" cy="415290"/>
            <a:chOff x="5571573" y="780287"/>
            <a:chExt cx="3323590" cy="41529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71573" y="795019"/>
              <a:ext cx="937049" cy="2874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5811" y="896873"/>
              <a:ext cx="353822" cy="18884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65644" y="910970"/>
              <a:ext cx="715645" cy="2844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76032" y="780287"/>
              <a:ext cx="1018794" cy="4027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5641" y="344170"/>
            <a:ext cx="26797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solidFill>
                  <a:srgbClr val="000000"/>
                </a:solidFill>
                <a:latin typeface="Calibri Light"/>
                <a:cs typeface="Calibri Light"/>
              </a:rPr>
              <a:t>Background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335338"/>
            <a:ext cx="10132060" cy="48844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Goal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Memory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Management: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Instructions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executed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physical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memory.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1935" algn="l"/>
              </a:tabLst>
            </a:pP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Review</a:t>
            </a:r>
            <a:r>
              <a:rPr sz="3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2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Chapter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32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9:</a:t>
            </a:r>
            <a:endParaRPr sz="3200">
              <a:latin typeface="Calibri"/>
              <a:cs typeface="Calibri"/>
            </a:endParaRPr>
          </a:p>
          <a:p>
            <a:pPr marL="698500" marR="206375" lvl="1" indent="-228600">
              <a:lnSpc>
                <a:spcPts val="3020"/>
              </a:lnSpc>
              <a:spcBef>
                <a:spcPts val="56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5" dirty="0">
                <a:latin typeface="Calibri"/>
                <a:cs typeface="Calibri"/>
              </a:rPr>
              <a:t>Fitting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 </a:t>
            </a:r>
            <a:r>
              <a:rPr sz="2800" spc="-25" dirty="0">
                <a:latin typeface="Calibri"/>
                <a:cs typeface="Calibri"/>
              </a:rPr>
              <a:t>program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Multitasking)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physical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challenge.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3030"/>
              </a:lnSpc>
              <a:spcBef>
                <a:spcPts val="50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Continuous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allocation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-&gt;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Dynamic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allocation </a:t>
            </a:r>
            <a:r>
              <a:rPr sz="2800" spc="-15" dirty="0">
                <a:latin typeface="Calibri"/>
                <a:cs typeface="Calibri"/>
              </a:rPr>
              <a:t>problem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(First-fit,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Best-fit,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Worst-fit)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-&gt;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Fragmentation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(External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+ </a:t>
            </a:r>
            <a:r>
              <a:rPr sz="2800" spc="-10" dirty="0">
                <a:latin typeface="Calibri"/>
                <a:cs typeface="Calibri"/>
              </a:rPr>
              <a:t>Internal)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699135" algn="l"/>
                <a:tab pos="7305040" algn="l"/>
              </a:tabLst>
            </a:pPr>
            <a:r>
              <a:rPr sz="2800" spc="-10" dirty="0">
                <a:latin typeface="Calibri"/>
                <a:cs typeface="Calibri"/>
              </a:rPr>
              <a:t>Solution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fragmentation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-&gt;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#1: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Compaction	</a:t>
            </a:r>
            <a:r>
              <a:rPr sz="2800" spc="-5" dirty="0">
                <a:latin typeface="Calibri"/>
                <a:cs typeface="Calibri"/>
              </a:rPr>
              <a:t>#2:</a:t>
            </a:r>
            <a:r>
              <a:rPr sz="2800" spc="-15" dirty="0">
                <a:latin typeface="Calibri"/>
                <a:cs typeface="Calibri"/>
              </a:rPr>
              <a:t> Paging</a:t>
            </a:r>
            <a:endParaRPr sz="2800">
              <a:latin typeface="Calibri"/>
              <a:cs typeface="Calibri"/>
            </a:endParaRPr>
          </a:p>
          <a:p>
            <a:pPr marL="698500" marR="1308100" lvl="1" indent="-228600">
              <a:lnSpc>
                <a:spcPct val="90000"/>
              </a:lnSpc>
              <a:spcBef>
                <a:spcPts val="500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-15" dirty="0">
                <a:latin typeface="Calibri"/>
                <a:cs typeface="Calibri"/>
              </a:rPr>
              <a:t>Paging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permits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5" dirty="0">
                <a:latin typeface="Calibri"/>
                <a:cs typeface="Calibri"/>
              </a:rPr>
              <a:t>process’s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physical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noncontiguous.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avoids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external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fragmentation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associated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compaction.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78" y="462145"/>
            <a:ext cx="3547578" cy="28424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0258" y="1162811"/>
            <a:ext cx="9617741" cy="170561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17866" y="3028814"/>
            <a:ext cx="9681210" cy="3333115"/>
            <a:chOff x="1017866" y="3028814"/>
            <a:chExt cx="9681210" cy="333311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8545" y="3028814"/>
              <a:ext cx="9617076" cy="33329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5032" y="4661408"/>
              <a:ext cx="9644380" cy="616585"/>
            </a:xfrm>
            <a:custGeom>
              <a:avLst/>
              <a:gdLst/>
              <a:ahLst/>
              <a:cxnLst/>
              <a:rect l="l" t="t" r="r" b="b"/>
              <a:pathLst>
                <a:path w="9644380" h="616585">
                  <a:moveTo>
                    <a:pt x="518083" y="9017"/>
                  </a:moveTo>
                  <a:lnTo>
                    <a:pt x="518083" y="9017"/>
                  </a:lnTo>
                  <a:lnTo>
                    <a:pt x="705662" y="9017"/>
                  </a:lnTo>
                  <a:lnTo>
                    <a:pt x="741222" y="26543"/>
                  </a:lnTo>
                  <a:lnTo>
                    <a:pt x="1232331" y="26543"/>
                  </a:lnTo>
                  <a:lnTo>
                    <a:pt x="1250238" y="17907"/>
                  </a:lnTo>
                  <a:lnTo>
                    <a:pt x="1375206" y="17907"/>
                  </a:lnTo>
                  <a:lnTo>
                    <a:pt x="1410893" y="9017"/>
                  </a:lnTo>
                  <a:lnTo>
                    <a:pt x="1518081" y="9017"/>
                  </a:lnTo>
                  <a:lnTo>
                    <a:pt x="1536115" y="0"/>
                  </a:lnTo>
                  <a:lnTo>
                    <a:pt x="2036114" y="0"/>
                  </a:lnTo>
                  <a:lnTo>
                    <a:pt x="2062784" y="9017"/>
                  </a:lnTo>
                  <a:lnTo>
                    <a:pt x="2089454" y="9017"/>
                  </a:lnTo>
                  <a:lnTo>
                    <a:pt x="2107488" y="9017"/>
                  </a:lnTo>
                  <a:lnTo>
                    <a:pt x="2134031" y="9017"/>
                  </a:lnTo>
                  <a:lnTo>
                    <a:pt x="2178735" y="26543"/>
                  </a:lnTo>
                  <a:lnTo>
                    <a:pt x="2277033" y="26543"/>
                  </a:lnTo>
                  <a:lnTo>
                    <a:pt x="2303957" y="35560"/>
                  </a:lnTo>
                  <a:lnTo>
                    <a:pt x="2375331" y="35560"/>
                  </a:lnTo>
                  <a:lnTo>
                    <a:pt x="2393238" y="44577"/>
                  </a:lnTo>
                  <a:lnTo>
                    <a:pt x="3822115" y="44577"/>
                  </a:lnTo>
                  <a:lnTo>
                    <a:pt x="3875455" y="35560"/>
                  </a:lnTo>
                  <a:lnTo>
                    <a:pt x="3893362" y="26543"/>
                  </a:lnTo>
                  <a:lnTo>
                    <a:pt x="3920032" y="26543"/>
                  </a:lnTo>
                  <a:lnTo>
                    <a:pt x="3938066" y="26543"/>
                  </a:lnTo>
                  <a:lnTo>
                    <a:pt x="3964736" y="17907"/>
                  </a:lnTo>
                  <a:lnTo>
                    <a:pt x="3982643" y="17907"/>
                  </a:lnTo>
                  <a:lnTo>
                    <a:pt x="4045381" y="17907"/>
                  </a:lnTo>
                  <a:lnTo>
                    <a:pt x="4089958" y="9017"/>
                  </a:lnTo>
                  <a:lnTo>
                    <a:pt x="4134662" y="9017"/>
                  </a:lnTo>
                  <a:lnTo>
                    <a:pt x="4161205" y="9017"/>
                  </a:lnTo>
                  <a:lnTo>
                    <a:pt x="4777536" y="9017"/>
                  </a:lnTo>
                  <a:lnTo>
                    <a:pt x="4795189" y="17907"/>
                  </a:lnTo>
                  <a:lnTo>
                    <a:pt x="4813223" y="26543"/>
                  </a:lnTo>
                  <a:lnTo>
                    <a:pt x="4822240" y="26543"/>
                  </a:lnTo>
                  <a:lnTo>
                    <a:pt x="4848783" y="26543"/>
                  </a:lnTo>
                  <a:lnTo>
                    <a:pt x="9608362" y="26543"/>
                  </a:lnTo>
                  <a:lnTo>
                    <a:pt x="9626396" y="26543"/>
                  </a:lnTo>
                </a:path>
                <a:path w="9644380" h="616585">
                  <a:moveTo>
                    <a:pt x="62636" y="321437"/>
                  </a:moveTo>
                  <a:lnTo>
                    <a:pt x="62636" y="321437"/>
                  </a:lnTo>
                  <a:lnTo>
                    <a:pt x="812469" y="321437"/>
                  </a:lnTo>
                  <a:lnTo>
                    <a:pt x="839520" y="312420"/>
                  </a:lnTo>
                  <a:lnTo>
                    <a:pt x="4956098" y="312420"/>
                  </a:lnTo>
                  <a:lnTo>
                    <a:pt x="5000802" y="294767"/>
                  </a:lnTo>
                  <a:lnTo>
                    <a:pt x="7822488" y="294767"/>
                  </a:lnTo>
                  <a:lnTo>
                    <a:pt x="7867065" y="303403"/>
                  </a:lnTo>
                  <a:lnTo>
                    <a:pt x="8152942" y="303403"/>
                  </a:lnTo>
                  <a:lnTo>
                    <a:pt x="8197519" y="312420"/>
                  </a:lnTo>
                  <a:lnTo>
                    <a:pt x="8224189" y="312420"/>
                  </a:lnTo>
                  <a:lnTo>
                    <a:pt x="8242223" y="321437"/>
                  </a:lnTo>
                  <a:lnTo>
                    <a:pt x="8259876" y="321437"/>
                  </a:lnTo>
                  <a:lnTo>
                    <a:pt x="9626396" y="321437"/>
                  </a:lnTo>
                  <a:lnTo>
                    <a:pt x="9644049" y="321437"/>
                  </a:lnTo>
                </a:path>
                <a:path w="9644380" h="616585">
                  <a:moveTo>
                    <a:pt x="0" y="589280"/>
                  </a:moveTo>
                  <a:lnTo>
                    <a:pt x="0" y="589280"/>
                  </a:lnTo>
                  <a:lnTo>
                    <a:pt x="616381" y="589280"/>
                  </a:lnTo>
                  <a:lnTo>
                    <a:pt x="633907" y="580263"/>
                  </a:lnTo>
                  <a:lnTo>
                    <a:pt x="651941" y="580263"/>
                  </a:lnTo>
                  <a:lnTo>
                    <a:pt x="669594" y="580263"/>
                  </a:lnTo>
                  <a:lnTo>
                    <a:pt x="696645" y="580263"/>
                  </a:lnTo>
                  <a:lnTo>
                    <a:pt x="785926" y="562610"/>
                  </a:lnTo>
                  <a:lnTo>
                    <a:pt x="2125395" y="562610"/>
                  </a:lnTo>
                  <a:lnTo>
                    <a:pt x="2143048" y="571627"/>
                  </a:lnTo>
                  <a:lnTo>
                    <a:pt x="2152065" y="571627"/>
                  </a:lnTo>
                  <a:lnTo>
                    <a:pt x="2178735" y="571627"/>
                  </a:lnTo>
                  <a:lnTo>
                    <a:pt x="2196769" y="571627"/>
                  </a:lnTo>
                  <a:lnTo>
                    <a:pt x="2223693" y="580263"/>
                  </a:lnTo>
                  <a:lnTo>
                    <a:pt x="3348659" y="580263"/>
                  </a:lnTo>
                  <a:lnTo>
                    <a:pt x="3375329" y="589280"/>
                  </a:lnTo>
                  <a:lnTo>
                    <a:pt x="3402380" y="589280"/>
                  </a:lnTo>
                  <a:lnTo>
                    <a:pt x="3420033" y="589280"/>
                  </a:lnTo>
                  <a:lnTo>
                    <a:pt x="3437940" y="589280"/>
                  </a:lnTo>
                  <a:lnTo>
                    <a:pt x="3482644" y="607314"/>
                  </a:lnTo>
                  <a:lnTo>
                    <a:pt x="3509314" y="607314"/>
                  </a:lnTo>
                  <a:lnTo>
                    <a:pt x="3536238" y="616331"/>
                  </a:lnTo>
                  <a:lnTo>
                    <a:pt x="3571925" y="616331"/>
                  </a:lnTo>
                  <a:lnTo>
                    <a:pt x="4723942" y="616331"/>
                  </a:lnTo>
                  <a:lnTo>
                    <a:pt x="4768519" y="607314"/>
                  </a:lnTo>
                  <a:lnTo>
                    <a:pt x="5009819" y="607314"/>
                  </a:lnTo>
                  <a:lnTo>
                    <a:pt x="5018455" y="598297"/>
                  </a:lnTo>
                  <a:lnTo>
                    <a:pt x="5027345" y="598297"/>
                  </a:lnTo>
                </a:path>
              </a:pathLst>
            </a:custGeom>
            <a:ln w="19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70676" y="5241671"/>
              <a:ext cx="4474210" cy="9525"/>
            </a:xfrm>
            <a:custGeom>
              <a:avLst/>
              <a:gdLst/>
              <a:ahLst/>
              <a:cxnLst/>
              <a:rect l="l" t="t" r="r" b="b"/>
              <a:pathLst>
                <a:path w="4474209" h="9525">
                  <a:moveTo>
                    <a:pt x="-9525" y="4508"/>
                  </a:moveTo>
                  <a:lnTo>
                    <a:pt x="4483227" y="4508"/>
                  </a:lnTo>
                </a:path>
              </a:pathLst>
            </a:custGeom>
            <a:ln w="2806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7391" y="5536565"/>
              <a:ext cx="9644380" cy="313055"/>
            </a:xfrm>
            <a:custGeom>
              <a:avLst/>
              <a:gdLst/>
              <a:ahLst/>
              <a:cxnLst/>
              <a:rect l="l" t="t" r="r" b="b"/>
              <a:pathLst>
                <a:path w="9644380" h="313054">
                  <a:moveTo>
                    <a:pt x="8635" y="26543"/>
                  </a:moveTo>
                  <a:lnTo>
                    <a:pt x="17640" y="17907"/>
                  </a:lnTo>
                  <a:lnTo>
                    <a:pt x="26644" y="17907"/>
                  </a:lnTo>
                  <a:lnTo>
                    <a:pt x="53276" y="17907"/>
                  </a:lnTo>
                  <a:lnTo>
                    <a:pt x="4357408" y="17907"/>
                  </a:lnTo>
                  <a:lnTo>
                    <a:pt x="4420019" y="0"/>
                  </a:lnTo>
                  <a:lnTo>
                    <a:pt x="5339880" y="0"/>
                  </a:lnTo>
                  <a:lnTo>
                    <a:pt x="5366550" y="9017"/>
                  </a:lnTo>
                  <a:lnTo>
                    <a:pt x="5625376" y="9017"/>
                  </a:lnTo>
                  <a:lnTo>
                    <a:pt x="5678970" y="17907"/>
                  </a:lnTo>
                  <a:lnTo>
                    <a:pt x="9626003" y="17907"/>
                  </a:lnTo>
                  <a:lnTo>
                    <a:pt x="9644037" y="17907"/>
                  </a:lnTo>
                </a:path>
                <a:path w="9644380" h="313054">
                  <a:moveTo>
                    <a:pt x="0" y="312445"/>
                  </a:moveTo>
                  <a:lnTo>
                    <a:pt x="0" y="312445"/>
                  </a:lnTo>
                  <a:lnTo>
                    <a:pt x="964095" y="312445"/>
                  </a:lnTo>
                  <a:lnTo>
                    <a:pt x="1026706" y="303441"/>
                  </a:lnTo>
                  <a:lnTo>
                    <a:pt x="1089317" y="303441"/>
                  </a:lnTo>
                  <a:lnTo>
                    <a:pt x="1134021" y="294449"/>
                  </a:lnTo>
                  <a:lnTo>
                    <a:pt x="1178598" y="294449"/>
                  </a:lnTo>
                  <a:lnTo>
                    <a:pt x="1223302" y="294449"/>
                  </a:lnTo>
                  <a:lnTo>
                    <a:pt x="1258862" y="294449"/>
                  </a:lnTo>
                  <a:lnTo>
                    <a:pt x="1294549" y="285800"/>
                  </a:lnTo>
                  <a:lnTo>
                    <a:pt x="2392972" y="285800"/>
                  </a:lnTo>
                  <a:lnTo>
                    <a:pt x="2410879" y="285800"/>
                  </a:lnTo>
                </a:path>
              </a:pathLst>
            </a:custGeom>
            <a:ln w="19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905500" y="403859"/>
            <a:ext cx="5674360" cy="401320"/>
          </a:xfrm>
          <a:custGeom>
            <a:avLst/>
            <a:gdLst/>
            <a:ahLst/>
            <a:cxnLst/>
            <a:rect l="l" t="t" r="r" b="b"/>
            <a:pathLst>
              <a:path w="5674359" h="401320">
                <a:moveTo>
                  <a:pt x="5673852" y="0"/>
                </a:moveTo>
                <a:lnTo>
                  <a:pt x="0" y="0"/>
                </a:lnTo>
                <a:lnTo>
                  <a:pt x="0" y="400812"/>
                </a:lnTo>
                <a:lnTo>
                  <a:pt x="5673852" y="400812"/>
                </a:lnTo>
                <a:lnTo>
                  <a:pt x="567385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85128" y="420751"/>
            <a:ext cx="54635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Restarting</a:t>
            </a:r>
            <a:r>
              <a:rPr spc="-20" dirty="0"/>
              <a:t> </a:t>
            </a:r>
            <a:r>
              <a:rPr dirty="0"/>
              <a:t>Instruction</a:t>
            </a:r>
            <a:r>
              <a:rPr spc="-30" dirty="0"/>
              <a:t> </a:t>
            </a:r>
            <a:r>
              <a:rPr spc="-5" dirty="0"/>
              <a:t>which</a:t>
            </a:r>
            <a:r>
              <a:rPr spc="-20" dirty="0"/>
              <a:t> </a:t>
            </a:r>
            <a:r>
              <a:rPr spc="-10" dirty="0"/>
              <a:t>resulted</a:t>
            </a:r>
            <a:r>
              <a:rPr spc="-1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page</a:t>
            </a:r>
            <a:r>
              <a:rPr spc="-5" dirty="0"/>
              <a:t> </a:t>
            </a:r>
            <a:r>
              <a:rPr spc="-10" dirty="0"/>
              <a:t>fault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4191127" y="3883914"/>
            <a:ext cx="525780" cy="218440"/>
            <a:chOff x="4191127" y="3883914"/>
            <a:chExt cx="525780" cy="218440"/>
          </a:xfrm>
        </p:grpSpPr>
        <p:sp>
          <p:nvSpPr>
            <p:cNvPr id="12" name="object 12"/>
            <p:cNvSpPr/>
            <p:nvPr/>
          </p:nvSpPr>
          <p:spPr>
            <a:xfrm>
              <a:off x="4191127" y="3959987"/>
              <a:ext cx="504825" cy="55880"/>
            </a:xfrm>
            <a:custGeom>
              <a:avLst/>
              <a:gdLst/>
              <a:ahLst/>
              <a:cxnLst/>
              <a:rect l="l" t="t" r="r" b="b"/>
              <a:pathLst>
                <a:path w="504825" h="55879">
                  <a:moveTo>
                    <a:pt x="6858" y="43180"/>
                  </a:moveTo>
                  <a:lnTo>
                    <a:pt x="12700" y="49783"/>
                  </a:lnTo>
                  <a:lnTo>
                    <a:pt x="7209" y="55045"/>
                  </a:lnTo>
                  <a:lnTo>
                    <a:pt x="8255" y="55752"/>
                  </a:lnTo>
                  <a:lnTo>
                    <a:pt x="37719" y="55752"/>
                  </a:lnTo>
                  <a:lnTo>
                    <a:pt x="47815" y="55499"/>
                  </a:lnTo>
                  <a:lnTo>
                    <a:pt x="16256" y="55499"/>
                  </a:lnTo>
                  <a:lnTo>
                    <a:pt x="21589" y="54610"/>
                  </a:lnTo>
                  <a:lnTo>
                    <a:pt x="22648" y="54610"/>
                  </a:lnTo>
                  <a:lnTo>
                    <a:pt x="29210" y="53975"/>
                  </a:lnTo>
                  <a:lnTo>
                    <a:pt x="29718" y="53975"/>
                  </a:lnTo>
                  <a:lnTo>
                    <a:pt x="37973" y="52450"/>
                  </a:lnTo>
                  <a:lnTo>
                    <a:pt x="48513" y="50673"/>
                  </a:lnTo>
                  <a:lnTo>
                    <a:pt x="48006" y="50673"/>
                  </a:lnTo>
                  <a:lnTo>
                    <a:pt x="59182" y="49656"/>
                  </a:lnTo>
                  <a:lnTo>
                    <a:pt x="59689" y="49530"/>
                  </a:lnTo>
                  <a:lnTo>
                    <a:pt x="71882" y="47370"/>
                  </a:lnTo>
                  <a:lnTo>
                    <a:pt x="72262" y="47370"/>
                  </a:lnTo>
                  <a:lnTo>
                    <a:pt x="84074" y="44576"/>
                  </a:lnTo>
                  <a:lnTo>
                    <a:pt x="83820" y="44576"/>
                  </a:lnTo>
                  <a:lnTo>
                    <a:pt x="89736" y="43433"/>
                  </a:lnTo>
                  <a:lnTo>
                    <a:pt x="13588" y="43433"/>
                  </a:lnTo>
                  <a:lnTo>
                    <a:pt x="7874" y="43306"/>
                  </a:lnTo>
                  <a:lnTo>
                    <a:pt x="8255" y="43306"/>
                  </a:lnTo>
                  <a:lnTo>
                    <a:pt x="6858" y="43180"/>
                  </a:lnTo>
                  <a:close/>
                </a:path>
                <a:path w="504825" h="55879">
                  <a:moveTo>
                    <a:pt x="7209" y="55045"/>
                  </a:moveTo>
                  <a:lnTo>
                    <a:pt x="6603" y="55625"/>
                  </a:lnTo>
                  <a:lnTo>
                    <a:pt x="7365" y="55499"/>
                  </a:lnTo>
                  <a:lnTo>
                    <a:pt x="7879" y="55499"/>
                  </a:lnTo>
                  <a:lnTo>
                    <a:pt x="7209" y="55045"/>
                  </a:lnTo>
                  <a:close/>
                </a:path>
                <a:path w="504825" h="55879">
                  <a:moveTo>
                    <a:pt x="21589" y="54610"/>
                  </a:moveTo>
                  <a:lnTo>
                    <a:pt x="16256" y="55499"/>
                  </a:lnTo>
                  <a:lnTo>
                    <a:pt x="47815" y="55499"/>
                  </a:lnTo>
                  <a:lnTo>
                    <a:pt x="57912" y="55371"/>
                  </a:lnTo>
                  <a:lnTo>
                    <a:pt x="58420" y="55371"/>
                  </a:lnTo>
                  <a:lnTo>
                    <a:pt x="64679" y="54737"/>
                  </a:lnTo>
                  <a:lnTo>
                    <a:pt x="21336" y="54737"/>
                  </a:lnTo>
                  <a:lnTo>
                    <a:pt x="21589" y="54610"/>
                  </a:lnTo>
                  <a:close/>
                </a:path>
                <a:path w="504825" h="55879">
                  <a:moveTo>
                    <a:pt x="7493" y="42799"/>
                  </a:moveTo>
                  <a:lnTo>
                    <a:pt x="6603" y="42799"/>
                  </a:lnTo>
                  <a:lnTo>
                    <a:pt x="0" y="50164"/>
                  </a:lnTo>
                  <a:lnTo>
                    <a:pt x="7209" y="55045"/>
                  </a:lnTo>
                  <a:lnTo>
                    <a:pt x="12700" y="49783"/>
                  </a:lnTo>
                  <a:lnTo>
                    <a:pt x="6858" y="43180"/>
                  </a:lnTo>
                  <a:lnTo>
                    <a:pt x="50969" y="43180"/>
                  </a:lnTo>
                  <a:lnTo>
                    <a:pt x="57658" y="43052"/>
                  </a:lnTo>
                  <a:lnTo>
                    <a:pt x="57150" y="43052"/>
                  </a:lnTo>
                  <a:lnTo>
                    <a:pt x="58240" y="42925"/>
                  </a:lnTo>
                  <a:lnTo>
                    <a:pt x="8255" y="42925"/>
                  </a:lnTo>
                  <a:lnTo>
                    <a:pt x="7493" y="42799"/>
                  </a:lnTo>
                  <a:close/>
                </a:path>
                <a:path w="504825" h="55879">
                  <a:moveTo>
                    <a:pt x="22648" y="54610"/>
                  </a:moveTo>
                  <a:lnTo>
                    <a:pt x="21589" y="54610"/>
                  </a:lnTo>
                  <a:lnTo>
                    <a:pt x="21336" y="54737"/>
                  </a:lnTo>
                  <a:lnTo>
                    <a:pt x="22648" y="54610"/>
                  </a:lnTo>
                  <a:close/>
                </a:path>
                <a:path w="504825" h="55879">
                  <a:moveTo>
                    <a:pt x="419862" y="7619"/>
                  </a:moveTo>
                  <a:lnTo>
                    <a:pt x="395350" y="9525"/>
                  </a:lnTo>
                  <a:lnTo>
                    <a:pt x="395097" y="9525"/>
                  </a:lnTo>
                  <a:lnTo>
                    <a:pt x="350138" y="14224"/>
                  </a:lnTo>
                  <a:lnTo>
                    <a:pt x="320421" y="16763"/>
                  </a:lnTo>
                  <a:lnTo>
                    <a:pt x="277749" y="21208"/>
                  </a:lnTo>
                  <a:lnTo>
                    <a:pt x="168021" y="31876"/>
                  </a:lnTo>
                  <a:lnTo>
                    <a:pt x="125182" y="35782"/>
                  </a:lnTo>
                  <a:lnTo>
                    <a:pt x="124460" y="35940"/>
                  </a:lnTo>
                  <a:lnTo>
                    <a:pt x="115443" y="38100"/>
                  </a:lnTo>
                  <a:lnTo>
                    <a:pt x="115315" y="38100"/>
                  </a:lnTo>
                  <a:lnTo>
                    <a:pt x="105663" y="40258"/>
                  </a:lnTo>
                  <a:lnTo>
                    <a:pt x="95123" y="42418"/>
                  </a:lnTo>
                  <a:lnTo>
                    <a:pt x="83820" y="44576"/>
                  </a:lnTo>
                  <a:lnTo>
                    <a:pt x="84074" y="44576"/>
                  </a:lnTo>
                  <a:lnTo>
                    <a:pt x="72262" y="47370"/>
                  </a:lnTo>
                  <a:lnTo>
                    <a:pt x="71882" y="47370"/>
                  </a:lnTo>
                  <a:lnTo>
                    <a:pt x="59689" y="49530"/>
                  </a:lnTo>
                  <a:lnTo>
                    <a:pt x="59182" y="49656"/>
                  </a:lnTo>
                  <a:lnTo>
                    <a:pt x="48006" y="50673"/>
                  </a:lnTo>
                  <a:lnTo>
                    <a:pt x="48513" y="50673"/>
                  </a:lnTo>
                  <a:lnTo>
                    <a:pt x="37973" y="52450"/>
                  </a:lnTo>
                  <a:lnTo>
                    <a:pt x="29718" y="53975"/>
                  </a:lnTo>
                  <a:lnTo>
                    <a:pt x="29210" y="53975"/>
                  </a:lnTo>
                  <a:lnTo>
                    <a:pt x="21336" y="54737"/>
                  </a:lnTo>
                  <a:lnTo>
                    <a:pt x="64679" y="54737"/>
                  </a:lnTo>
                  <a:lnTo>
                    <a:pt x="321690" y="30480"/>
                  </a:lnTo>
                  <a:lnTo>
                    <a:pt x="351409" y="28067"/>
                  </a:lnTo>
                  <a:lnTo>
                    <a:pt x="373125" y="25907"/>
                  </a:lnTo>
                  <a:lnTo>
                    <a:pt x="396621" y="23368"/>
                  </a:lnTo>
                  <a:lnTo>
                    <a:pt x="396367" y="23368"/>
                  </a:lnTo>
                  <a:lnTo>
                    <a:pt x="420877" y="21589"/>
                  </a:lnTo>
                  <a:lnTo>
                    <a:pt x="421259" y="21589"/>
                  </a:lnTo>
                  <a:lnTo>
                    <a:pt x="446786" y="18287"/>
                  </a:lnTo>
                  <a:lnTo>
                    <a:pt x="447881" y="18287"/>
                  </a:lnTo>
                  <a:lnTo>
                    <a:pt x="482981" y="14986"/>
                  </a:lnTo>
                  <a:lnTo>
                    <a:pt x="483235" y="14986"/>
                  </a:lnTo>
                  <a:lnTo>
                    <a:pt x="494664" y="13335"/>
                  </a:lnTo>
                  <a:lnTo>
                    <a:pt x="496760" y="13335"/>
                  </a:lnTo>
                  <a:lnTo>
                    <a:pt x="499490" y="13207"/>
                  </a:lnTo>
                  <a:lnTo>
                    <a:pt x="502261" y="12192"/>
                  </a:lnTo>
                  <a:lnTo>
                    <a:pt x="500125" y="12192"/>
                  </a:lnTo>
                  <a:lnTo>
                    <a:pt x="492251" y="11430"/>
                  </a:lnTo>
                  <a:lnTo>
                    <a:pt x="491109" y="11175"/>
                  </a:lnTo>
                  <a:lnTo>
                    <a:pt x="488055" y="7746"/>
                  </a:lnTo>
                  <a:lnTo>
                    <a:pt x="419481" y="7746"/>
                  </a:lnTo>
                  <a:lnTo>
                    <a:pt x="419862" y="7619"/>
                  </a:lnTo>
                  <a:close/>
                </a:path>
                <a:path w="504825" h="55879">
                  <a:moveTo>
                    <a:pt x="50969" y="43180"/>
                  </a:moveTo>
                  <a:lnTo>
                    <a:pt x="6858" y="43180"/>
                  </a:lnTo>
                  <a:lnTo>
                    <a:pt x="8255" y="43306"/>
                  </a:lnTo>
                  <a:lnTo>
                    <a:pt x="7874" y="43306"/>
                  </a:lnTo>
                  <a:lnTo>
                    <a:pt x="13588" y="43433"/>
                  </a:lnTo>
                  <a:lnTo>
                    <a:pt x="37592" y="43433"/>
                  </a:lnTo>
                  <a:lnTo>
                    <a:pt x="50969" y="43180"/>
                  </a:lnTo>
                  <a:close/>
                </a:path>
                <a:path w="504825" h="55879">
                  <a:moveTo>
                    <a:pt x="125182" y="35782"/>
                  </a:moveTo>
                  <a:lnTo>
                    <a:pt x="83438" y="39877"/>
                  </a:lnTo>
                  <a:lnTo>
                    <a:pt x="83312" y="40005"/>
                  </a:lnTo>
                  <a:lnTo>
                    <a:pt x="57150" y="43052"/>
                  </a:lnTo>
                  <a:lnTo>
                    <a:pt x="57658" y="43052"/>
                  </a:lnTo>
                  <a:lnTo>
                    <a:pt x="37592" y="43433"/>
                  </a:lnTo>
                  <a:lnTo>
                    <a:pt x="89736" y="43433"/>
                  </a:lnTo>
                  <a:lnTo>
                    <a:pt x="94996" y="42418"/>
                  </a:lnTo>
                  <a:lnTo>
                    <a:pt x="105537" y="40258"/>
                  </a:lnTo>
                  <a:lnTo>
                    <a:pt x="115315" y="38100"/>
                  </a:lnTo>
                  <a:lnTo>
                    <a:pt x="115443" y="38100"/>
                  </a:lnTo>
                  <a:lnTo>
                    <a:pt x="124460" y="35940"/>
                  </a:lnTo>
                  <a:lnTo>
                    <a:pt x="125182" y="35782"/>
                  </a:lnTo>
                  <a:close/>
                </a:path>
                <a:path w="504825" h="55879">
                  <a:moveTo>
                    <a:pt x="28067" y="41529"/>
                  </a:moveTo>
                  <a:lnTo>
                    <a:pt x="20193" y="42290"/>
                  </a:lnTo>
                  <a:lnTo>
                    <a:pt x="19938" y="42290"/>
                  </a:lnTo>
                  <a:lnTo>
                    <a:pt x="14605" y="42925"/>
                  </a:lnTo>
                  <a:lnTo>
                    <a:pt x="58240" y="42925"/>
                  </a:lnTo>
                  <a:lnTo>
                    <a:pt x="69140" y="41656"/>
                  </a:lnTo>
                  <a:lnTo>
                    <a:pt x="27559" y="41656"/>
                  </a:lnTo>
                  <a:lnTo>
                    <a:pt x="28067" y="41529"/>
                  </a:lnTo>
                  <a:close/>
                </a:path>
                <a:path w="504825" h="55879">
                  <a:moveTo>
                    <a:pt x="57912" y="37211"/>
                  </a:moveTo>
                  <a:lnTo>
                    <a:pt x="46736" y="38354"/>
                  </a:lnTo>
                  <a:lnTo>
                    <a:pt x="46355" y="38354"/>
                  </a:lnTo>
                  <a:lnTo>
                    <a:pt x="35940" y="40131"/>
                  </a:lnTo>
                  <a:lnTo>
                    <a:pt x="27559" y="41656"/>
                  </a:lnTo>
                  <a:lnTo>
                    <a:pt x="69140" y="41656"/>
                  </a:lnTo>
                  <a:lnTo>
                    <a:pt x="83312" y="40005"/>
                  </a:lnTo>
                  <a:lnTo>
                    <a:pt x="83438" y="39877"/>
                  </a:lnTo>
                  <a:lnTo>
                    <a:pt x="109101" y="37337"/>
                  </a:lnTo>
                  <a:lnTo>
                    <a:pt x="57531" y="37337"/>
                  </a:lnTo>
                  <a:lnTo>
                    <a:pt x="57912" y="37211"/>
                  </a:lnTo>
                  <a:close/>
                </a:path>
                <a:path w="504825" h="55879">
                  <a:moveTo>
                    <a:pt x="69723" y="35179"/>
                  </a:moveTo>
                  <a:lnTo>
                    <a:pt x="57531" y="37337"/>
                  </a:lnTo>
                  <a:lnTo>
                    <a:pt x="109101" y="37337"/>
                  </a:lnTo>
                  <a:lnTo>
                    <a:pt x="125182" y="35782"/>
                  </a:lnTo>
                  <a:lnTo>
                    <a:pt x="126529" y="35306"/>
                  </a:lnTo>
                  <a:lnTo>
                    <a:pt x="69342" y="35306"/>
                  </a:lnTo>
                  <a:lnTo>
                    <a:pt x="69723" y="35179"/>
                  </a:lnTo>
                  <a:close/>
                </a:path>
                <a:path w="504825" h="55879">
                  <a:moveTo>
                    <a:pt x="121412" y="23494"/>
                  </a:moveTo>
                  <a:lnTo>
                    <a:pt x="112522" y="25781"/>
                  </a:lnTo>
                  <a:lnTo>
                    <a:pt x="102870" y="27939"/>
                  </a:lnTo>
                  <a:lnTo>
                    <a:pt x="92583" y="30099"/>
                  </a:lnTo>
                  <a:lnTo>
                    <a:pt x="81534" y="32257"/>
                  </a:lnTo>
                  <a:lnTo>
                    <a:pt x="81152" y="32257"/>
                  </a:lnTo>
                  <a:lnTo>
                    <a:pt x="69342" y="35306"/>
                  </a:lnTo>
                  <a:lnTo>
                    <a:pt x="126529" y="35306"/>
                  </a:lnTo>
                  <a:lnTo>
                    <a:pt x="131190" y="33655"/>
                  </a:lnTo>
                  <a:lnTo>
                    <a:pt x="131722" y="33655"/>
                  </a:lnTo>
                  <a:lnTo>
                    <a:pt x="136398" y="32512"/>
                  </a:lnTo>
                  <a:lnTo>
                    <a:pt x="136144" y="32512"/>
                  </a:lnTo>
                  <a:lnTo>
                    <a:pt x="138785" y="32004"/>
                  </a:lnTo>
                  <a:lnTo>
                    <a:pt x="137795" y="32004"/>
                  </a:lnTo>
                  <a:lnTo>
                    <a:pt x="137160" y="31876"/>
                  </a:lnTo>
                  <a:lnTo>
                    <a:pt x="137758" y="31876"/>
                  </a:lnTo>
                  <a:lnTo>
                    <a:pt x="136525" y="31750"/>
                  </a:lnTo>
                  <a:lnTo>
                    <a:pt x="134365" y="30861"/>
                  </a:lnTo>
                  <a:lnTo>
                    <a:pt x="134365" y="23749"/>
                  </a:lnTo>
                  <a:lnTo>
                    <a:pt x="120776" y="23749"/>
                  </a:lnTo>
                  <a:lnTo>
                    <a:pt x="121412" y="23494"/>
                  </a:lnTo>
                  <a:close/>
                </a:path>
                <a:path w="504825" h="55879">
                  <a:moveTo>
                    <a:pt x="131722" y="33655"/>
                  </a:moveTo>
                  <a:lnTo>
                    <a:pt x="131190" y="33655"/>
                  </a:lnTo>
                  <a:lnTo>
                    <a:pt x="130683" y="33908"/>
                  </a:lnTo>
                  <a:lnTo>
                    <a:pt x="131722" y="33655"/>
                  </a:lnTo>
                  <a:close/>
                </a:path>
                <a:path w="504825" h="55879">
                  <a:moveTo>
                    <a:pt x="137758" y="31876"/>
                  </a:moveTo>
                  <a:lnTo>
                    <a:pt x="137160" y="31876"/>
                  </a:lnTo>
                  <a:lnTo>
                    <a:pt x="137795" y="32004"/>
                  </a:lnTo>
                  <a:lnTo>
                    <a:pt x="137758" y="31876"/>
                  </a:lnTo>
                  <a:close/>
                </a:path>
                <a:path w="504825" h="55879">
                  <a:moveTo>
                    <a:pt x="139446" y="31876"/>
                  </a:moveTo>
                  <a:lnTo>
                    <a:pt x="137758" y="31876"/>
                  </a:lnTo>
                  <a:lnTo>
                    <a:pt x="137795" y="32004"/>
                  </a:lnTo>
                  <a:lnTo>
                    <a:pt x="138785" y="32004"/>
                  </a:lnTo>
                  <a:lnTo>
                    <a:pt x="139446" y="31876"/>
                  </a:lnTo>
                  <a:close/>
                </a:path>
                <a:path w="504825" h="55879">
                  <a:moveTo>
                    <a:pt x="134365" y="19938"/>
                  </a:moveTo>
                  <a:lnTo>
                    <a:pt x="134365" y="30861"/>
                  </a:lnTo>
                  <a:lnTo>
                    <a:pt x="136525" y="31750"/>
                  </a:lnTo>
                  <a:lnTo>
                    <a:pt x="136606" y="30099"/>
                  </a:lnTo>
                  <a:lnTo>
                    <a:pt x="136639" y="27939"/>
                  </a:lnTo>
                  <a:lnTo>
                    <a:pt x="134365" y="19938"/>
                  </a:lnTo>
                  <a:close/>
                </a:path>
                <a:path w="504825" h="55879">
                  <a:moveTo>
                    <a:pt x="136702" y="28160"/>
                  </a:moveTo>
                  <a:lnTo>
                    <a:pt x="136525" y="31750"/>
                  </a:lnTo>
                  <a:lnTo>
                    <a:pt x="137722" y="31750"/>
                  </a:lnTo>
                  <a:lnTo>
                    <a:pt x="136702" y="28160"/>
                  </a:lnTo>
                  <a:close/>
                </a:path>
                <a:path w="504825" h="55879">
                  <a:moveTo>
                    <a:pt x="137109" y="19938"/>
                  </a:moveTo>
                  <a:lnTo>
                    <a:pt x="134365" y="19938"/>
                  </a:lnTo>
                  <a:lnTo>
                    <a:pt x="136702" y="28160"/>
                  </a:lnTo>
                  <a:lnTo>
                    <a:pt x="137109" y="19938"/>
                  </a:lnTo>
                  <a:close/>
                </a:path>
                <a:path w="504825" h="55879">
                  <a:moveTo>
                    <a:pt x="137160" y="18923"/>
                  </a:moveTo>
                  <a:lnTo>
                    <a:pt x="136525" y="19050"/>
                  </a:lnTo>
                  <a:lnTo>
                    <a:pt x="133350" y="19812"/>
                  </a:lnTo>
                  <a:lnTo>
                    <a:pt x="127508" y="21336"/>
                  </a:lnTo>
                  <a:lnTo>
                    <a:pt x="126873" y="21589"/>
                  </a:lnTo>
                  <a:lnTo>
                    <a:pt x="120776" y="23749"/>
                  </a:lnTo>
                  <a:lnTo>
                    <a:pt x="134365" y="23749"/>
                  </a:lnTo>
                  <a:lnTo>
                    <a:pt x="134365" y="19938"/>
                  </a:lnTo>
                  <a:lnTo>
                    <a:pt x="137109" y="19938"/>
                  </a:lnTo>
                  <a:lnTo>
                    <a:pt x="137160" y="18923"/>
                  </a:lnTo>
                  <a:close/>
                </a:path>
                <a:path w="504825" h="55879">
                  <a:moveTo>
                    <a:pt x="447881" y="18287"/>
                  </a:moveTo>
                  <a:lnTo>
                    <a:pt x="446786" y="18287"/>
                  </a:lnTo>
                  <a:lnTo>
                    <a:pt x="446532" y="18414"/>
                  </a:lnTo>
                  <a:lnTo>
                    <a:pt x="447881" y="18287"/>
                  </a:lnTo>
                  <a:close/>
                </a:path>
                <a:path w="504825" h="55879">
                  <a:moveTo>
                    <a:pt x="496760" y="13335"/>
                  </a:moveTo>
                  <a:lnTo>
                    <a:pt x="494664" y="13335"/>
                  </a:lnTo>
                  <a:lnTo>
                    <a:pt x="494030" y="13462"/>
                  </a:lnTo>
                  <a:lnTo>
                    <a:pt x="496760" y="13335"/>
                  </a:lnTo>
                  <a:close/>
                </a:path>
                <a:path w="504825" h="55879">
                  <a:moveTo>
                    <a:pt x="492251" y="507"/>
                  </a:moveTo>
                  <a:lnTo>
                    <a:pt x="491871" y="635"/>
                  </a:lnTo>
                  <a:lnTo>
                    <a:pt x="482853" y="1905"/>
                  </a:lnTo>
                  <a:lnTo>
                    <a:pt x="491109" y="11175"/>
                  </a:lnTo>
                  <a:lnTo>
                    <a:pt x="492251" y="11430"/>
                  </a:lnTo>
                  <a:lnTo>
                    <a:pt x="500125" y="12192"/>
                  </a:lnTo>
                  <a:lnTo>
                    <a:pt x="498786" y="5964"/>
                  </a:lnTo>
                  <a:lnTo>
                    <a:pt x="492251" y="507"/>
                  </a:lnTo>
                  <a:close/>
                </a:path>
                <a:path w="504825" h="55879">
                  <a:moveTo>
                    <a:pt x="498786" y="5964"/>
                  </a:moveTo>
                  <a:lnTo>
                    <a:pt x="500125" y="12192"/>
                  </a:lnTo>
                  <a:lnTo>
                    <a:pt x="502261" y="12192"/>
                  </a:lnTo>
                  <a:lnTo>
                    <a:pt x="503300" y="11811"/>
                  </a:lnTo>
                  <a:lnTo>
                    <a:pt x="504571" y="10794"/>
                  </a:lnTo>
                  <a:lnTo>
                    <a:pt x="498786" y="5964"/>
                  </a:lnTo>
                  <a:close/>
                </a:path>
                <a:path w="504825" h="55879">
                  <a:moveTo>
                    <a:pt x="481711" y="1269"/>
                  </a:moveTo>
                  <a:lnTo>
                    <a:pt x="445262" y="4444"/>
                  </a:lnTo>
                  <a:lnTo>
                    <a:pt x="445008" y="4444"/>
                  </a:lnTo>
                  <a:lnTo>
                    <a:pt x="419481" y="7746"/>
                  </a:lnTo>
                  <a:lnTo>
                    <a:pt x="488055" y="7746"/>
                  </a:lnTo>
                  <a:lnTo>
                    <a:pt x="482853" y="1905"/>
                  </a:lnTo>
                  <a:lnTo>
                    <a:pt x="486460" y="1396"/>
                  </a:lnTo>
                  <a:lnTo>
                    <a:pt x="481457" y="1396"/>
                  </a:lnTo>
                  <a:lnTo>
                    <a:pt x="481711" y="1269"/>
                  </a:lnTo>
                  <a:close/>
                </a:path>
                <a:path w="504825" h="55879">
                  <a:moveTo>
                    <a:pt x="497613" y="507"/>
                  </a:moveTo>
                  <a:lnTo>
                    <a:pt x="492251" y="507"/>
                  </a:lnTo>
                  <a:lnTo>
                    <a:pt x="498786" y="5964"/>
                  </a:lnTo>
                  <a:lnTo>
                    <a:pt x="497613" y="507"/>
                  </a:lnTo>
                  <a:close/>
                </a:path>
                <a:path w="504825" h="55879">
                  <a:moveTo>
                    <a:pt x="494030" y="0"/>
                  </a:moveTo>
                  <a:lnTo>
                    <a:pt x="493013" y="0"/>
                  </a:lnTo>
                  <a:lnTo>
                    <a:pt x="481457" y="1396"/>
                  </a:lnTo>
                  <a:lnTo>
                    <a:pt x="486460" y="1396"/>
                  </a:lnTo>
                  <a:lnTo>
                    <a:pt x="491871" y="635"/>
                  </a:lnTo>
                  <a:lnTo>
                    <a:pt x="492251" y="507"/>
                  </a:lnTo>
                  <a:lnTo>
                    <a:pt x="497613" y="507"/>
                  </a:lnTo>
                  <a:lnTo>
                    <a:pt x="499490" y="254"/>
                  </a:lnTo>
                  <a:lnTo>
                    <a:pt x="4940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3143" y="3883914"/>
              <a:ext cx="143510" cy="21818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80051" y="3747261"/>
            <a:ext cx="397256" cy="3204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86272" y="3883786"/>
            <a:ext cx="118872" cy="10795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716651" y="1750695"/>
            <a:ext cx="6164580" cy="2703195"/>
            <a:chOff x="5716651" y="1750695"/>
            <a:chExt cx="6164580" cy="270319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6651" y="3833495"/>
              <a:ext cx="564769" cy="1460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93943" y="3678555"/>
              <a:ext cx="2006727" cy="59410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89011" y="3716020"/>
              <a:ext cx="755523" cy="1394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88853" y="3459226"/>
              <a:ext cx="321691" cy="24434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43770" y="3462909"/>
              <a:ext cx="1890649" cy="99047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312525" y="3727830"/>
              <a:ext cx="132715" cy="360680"/>
            </a:xfrm>
            <a:custGeom>
              <a:avLst/>
              <a:gdLst/>
              <a:ahLst/>
              <a:cxnLst/>
              <a:rect l="l" t="t" r="r" b="b"/>
              <a:pathLst>
                <a:path w="132715" h="360679">
                  <a:moveTo>
                    <a:pt x="106057" y="127635"/>
                  </a:moveTo>
                  <a:lnTo>
                    <a:pt x="106045" y="127762"/>
                  </a:lnTo>
                  <a:lnTo>
                    <a:pt x="106057" y="127635"/>
                  </a:lnTo>
                  <a:close/>
                </a:path>
                <a:path w="132715" h="360679">
                  <a:moveTo>
                    <a:pt x="132207" y="4572"/>
                  </a:moveTo>
                  <a:lnTo>
                    <a:pt x="119888" y="0"/>
                  </a:lnTo>
                  <a:lnTo>
                    <a:pt x="104140" y="41656"/>
                  </a:lnTo>
                  <a:lnTo>
                    <a:pt x="103759" y="42926"/>
                  </a:lnTo>
                  <a:lnTo>
                    <a:pt x="99568" y="66675"/>
                  </a:lnTo>
                  <a:lnTo>
                    <a:pt x="99568" y="66802"/>
                  </a:lnTo>
                  <a:lnTo>
                    <a:pt x="96443" y="86207"/>
                  </a:lnTo>
                  <a:lnTo>
                    <a:pt x="51142" y="112128"/>
                  </a:lnTo>
                  <a:lnTo>
                    <a:pt x="0" y="111760"/>
                  </a:lnTo>
                  <a:lnTo>
                    <a:pt x="0" y="124714"/>
                  </a:lnTo>
                  <a:lnTo>
                    <a:pt x="52959" y="124460"/>
                  </a:lnTo>
                  <a:lnTo>
                    <a:pt x="56007" y="123571"/>
                  </a:lnTo>
                  <a:lnTo>
                    <a:pt x="74244" y="112903"/>
                  </a:lnTo>
                  <a:lnTo>
                    <a:pt x="80772" y="109093"/>
                  </a:lnTo>
                  <a:lnTo>
                    <a:pt x="80899" y="108966"/>
                  </a:lnTo>
                  <a:lnTo>
                    <a:pt x="94284" y="100520"/>
                  </a:lnTo>
                  <a:lnTo>
                    <a:pt x="91186" y="125984"/>
                  </a:lnTo>
                  <a:lnTo>
                    <a:pt x="87884" y="157480"/>
                  </a:lnTo>
                  <a:lnTo>
                    <a:pt x="87820" y="159004"/>
                  </a:lnTo>
                  <a:lnTo>
                    <a:pt x="86360" y="188087"/>
                  </a:lnTo>
                  <a:lnTo>
                    <a:pt x="85598" y="215646"/>
                  </a:lnTo>
                  <a:lnTo>
                    <a:pt x="85471" y="278130"/>
                  </a:lnTo>
                  <a:lnTo>
                    <a:pt x="85445" y="278511"/>
                  </a:lnTo>
                  <a:lnTo>
                    <a:pt x="85432" y="278892"/>
                  </a:lnTo>
                  <a:lnTo>
                    <a:pt x="84836" y="292671"/>
                  </a:lnTo>
                  <a:lnTo>
                    <a:pt x="84797" y="292862"/>
                  </a:lnTo>
                  <a:lnTo>
                    <a:pt x="82880" y="304101"/>
                  </a:lnTo>
                  <a:lnTo>
                    <a:pt x="82931" y="303911"/>
                  </a:lnTo>
                  <a:lnTo>
                    <a:pt x="82804" y="304546"/>
                  </a:lnTo>
                  <a:lnTo>
                    <a:pt x="82880" y="304101"/>
                  </a:lnTo>
                  <a:lnTo>
                    <a:pt x="82753" y="304546"/>
                  </a:lnTo>
                  <a:lnTo>
                    <a:pt x="80086" y="314388"/>
                  </a:lnTo>
                  <a:lnTo>
                    <a:pt x="79959" y="314706"/>
                  </a:lnTo>
                  <a:lnTo>
                    <a:pt x="76314" y="323303"/>
                  </a:lnTo>
                  <a:lnTo>
                    <a:pt x="68846" y="331419"/>
                  </a:lnTo>
                  <a:lnTo>
                    <a:pt x="52578" y="341630"/>
                  </a:lnTo>
                  <a:lnTo>
                    <a:pt x="52959" y="341376"/>
                  </a:lnTo>
                  <a:lnTo>
                    <a:pt x="52489" y="341630"/>
                  </a:lnTo>
                  <a:lnTo>
                    <a:pt x="37909" y="349592"/>
                  </a:lnTo>
                  <a:lnTo>
                    <a:pt x="37490" y="349758"/>
                  </a:lnTo>
                  <a:lnTo>
                    <a:pt x="23368" y="355727"/>
                  </a:lnTo>
                  <a:lnTo>
                    <a:pt x="41148" y="360553"/>
                  </a:lnTo>
                  <a:lnTo>
                    <a:pt x="42545" y="360045"/>
                  </a:lnTo>
                  <a:lnTo>
                    <a:pt x="59309" y="353060"/>
                  </a:lnTo>
                  <a:lnTo>
                    <a:pt x="65773" y="349504"/>
                  </a:lnTo>
                  <a:lnTo>
                    <a:pt x="77343" y="343154"/>
                  </a:lnTo>
                  <a:lnTo>
                    <a:pt x="78867" y="341884"/>
                  </a:lnTo>
                  <a:lnTo>
                    <a:pt x="88138" y="332740"/>
                  </a:lnTo>
                  <a:lnTo>
                    <a:pt x="88760" y="331851"/>
                  </a:lnTo>
                  <a:lnTo>
                    <a:pt x="89560" y="330708"/>
                  </a:lnTo>
                  <a:lnTo>
                    <a:pt x="89662" y="330581"/>
                  </a:lnTo>
                  <a:lnTo>
                    <a:pt x="92379" y="324485"/>
                  </a:lnTo>
                  <a:lnTo>
                    <a:pt x="93345" y="322326"/>
                  </a:lnTo>
                  <a:lnTo>
                    <a:pt x="94488" y="319786"/>
                  </a:lnTo>
                  <a:lnTo>
                    <a:pt x="94869" y="318643"/>
                  </a:lnTo>
                  <a:lnTo>
                    <a:pt x="96202" y="313690"/>
                  </a:lnTo>
                  <a:lnTo>
                    <a:pt x="97790" y="307848"/>
                  </a:lnTo>
                  <a:lnTo>
                    <a:pt x="98463" y="303911"/>
                  </a:lnTo>
                  <a:lnTo>
                    <a:pt x="100076" y="294513"/>
                  </a:lnTo>
                  <a:lnTo>
                    <a:pt x="100203" y="293624"/>
                  </a:lnTo>
                  <a:lnTo>
                    <a:pt x="100279" y="291973"/>
                  </a:lnTo>
                  <a:lnTo>
                    <a:pt x="100965" y="278892"/>
                  </a:lnTo>
                  <a:lnTo>
                    <a:pt x="100838" y="215646"/>
                  </a:lnTo>
                  <a:lnTo>
                    <a:pt x="101473" y="188849"/>
                  </a:lnTo>
                  <a:lnTo>
                    <a:pt x="101485" y="188595"/>
                  </a:lnTo>
                  <a:lnTo>
                    <a:pt x="102971" y="159004"/>
                  </a:lnTo>
                  <a:lnTo>
                    <a:pt x="102997" y="158623"/>
                  </a:lnTo>
                  <a:lnTo>
                    <a:pt x="102870" y="159004"/>
                  </a:lnTo>
                  <a:lnTo>
                    <a:pt x="106019" y="127762"/>
                  </a:lnTo>
                  <a:lnTo>
                    <a:pt x="109435" y="96647"/>
                  </a:lnTo>
                  <a:lnTo>
                    <a:pt x="109474" y="96393"/>
                  </a:lnTo>
                  <a:lnTo>
                    <a:pt x="109347" y="96647"/>
                  </a:lnTo>
                  <a:lnTo>
                    <a:pt x="110667" y="87845"/>
                  </a:lnTo>
                  <a:lnTo>
                    <a:pt x="119380" y="79756"/>
                  </a:lnTo>
                  <a:lnTo>
                    <a:pt x="111569" y="81965"/>
                  </a:lnTo>
                  <a:lnTo>
                    <a:pt x="113538" y="68961"/>
                  </a:lnTo>
                  <a:lnTo>
                    <a:pt x="117132" y="46482"/>
                  </a:lnTo>
                  <a:lnTo>
                    <a:pt x="117271" y="45618"/>
                  </a:lnTo>
                  <a:lnTo>
                    <a:pt x="117424" y="45212"/>
                  </a:lnTo>
                  <a:lnTo>
                    <a:pt x="132207" y="45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47450" y="3876802"/>
              <a:ext cx="174244" cy="8356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99672" y="3818127"/>
              <a:ext cx="281431" cy="14478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65567" y="4103751"/>
              <a:ext cx="313943" cy="8864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73440" y="4023360"/>
              <a:ext cx="539876" cy="13588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85453" y="3907282"/>
              <a:ext cx="132842" cy="22669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76263" y="1766951"/>
              <a:ext cx="3661663" cy="236550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69626" y="1750695"/>
              <a:ext cx="623951" cy="464820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6330696" y="4593209"/>
            <a:ext cx="18415" cy="34925"/>
          </a:xfrm>
          <a:custGeom>
            <a:avLst/>
            <a:gdLst/>
            <a:ahLst/>
            <a:cxnLst/>
            <a:rect l="l" t="t" r="r" b="b"/>
            <a:pathLst>
              <a:path w="18414" h="34925">
                <a:moveTo>
                  <a:pt x="0" y="0"/>
                </a:moveTo>
                <a:lnTo>
                  <a:pt x="12318" y="34925"/>
                </a:lnTo>
                <a:lnTo>
                  <a:pt x="18161" y="3175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30773" y="4740020"/>
            <a:ext cx="22860" cy="50165"/>
          </a:xfrm>
          <a:custGeom>
            <a:avLst/>
            <a:gdLst/>
            <a:ahLst/>
            <a:cxnLst/>
            <a:rect l="l" t="t" r="r" b="b"/>
            <a:pathLst>
              <a:path w="22860" h="50164">
                <a:moveTo>
                  <a:pt x="15367" y="19812"/>
                </a:moveTo>
                <a:lnTo>
                  <a:pt x="15240" y="19939"/>
                </a:lnTo>
                <a:lnTo>
                  <a:pt x="15367" y="19812"/>
                </a:lnTo>
                <a:close/>
              </a:path>
              <a:path w="22860" h="50164">
                <a:moveTo>
                  <a:pt x="16002" y="17780"/>
                </a:moveTo>
                <a:lnTo>
                  <a:pt x="15875" y="18034"/>
                </a:lnTo>
                <a:lnTo>
                  <a:pt x="16002" y="17780"/>
                </a:lnTo>
                <a:close/>
              </a:path>
              <a:path w="22860" h="50164">
                <a:moveTo>
                  <a:pt x="22606" y="0"/>
                </a:moveTo>
                <a:lnTo>
                  <a:pt x="16002" y="635"/>
                </a:lnTo>
                <a:lnTo>
                  <a:pt x="16002" y="762"/>
                </a:lnTo>
                <a:lnTo>
                  <a:pt x="14351" y="3556"/>
                </a:lnTo>
                <a:lnTo>
                  <a:pt x="14605" y="3302"/>
                </a:lnTo>
                <a:lnTo>
                  <a:pt x="12827" y="5842"/>
                </a:lnTo>
                <a:lnTo>
                  <a:pt x="12192" y="7493"/>
                </a:lnTo>
                <a:lnTo>
                  <a:pt x="12192" y="9004"/>
                </a:lnTo>
                <a:lnTo>
                  <a:pt x="12065" y="9144"/>
                </a:lnTo>
                <a:lnTo>
                  <a:pt x="11303" y="11176"/>
                </a:lnTo>
                <a:lnTo>
                  <a:pt x="11303" y="12446"/>
                </a:lnTo>
                <a:lnTo>
                  <a:pt x="11430" y="11938"/>
                </a:lnTo>
                <a:lnTo>
                  <a:pt x="11303" y="12573"/>
                </a:lnTo>
                <a:lnTo>
                  <a:pt x="11303" y="12446"/>
                </a:lnTo>
                <a:lnTo>
                  <a:pt x="11264" y="12573"/>
                </a:lnTo>
                <a:lnTo>
                  <a:pt x="10795" y="14478"/>
                </a:lnTo>
                <a:lnTo>
                  <a:pt x="11049" y="13970"/>
                </a:lnTo>
                <a:lnTo>
                  <a:pt x="10287" y="15748"/>
                </a:lnTo>
                <a:lnTo>
                  <a:pt x="10147" y="16256"/>
                </a:lnTo>
                <a:lnTo>
                  <a:pt x="9525" y="18034"/>
                </a:lnTo>
                <a:lnTo>
                  <a:pt x="9398" y="18288"/>
                </a:lnTo>
                <a:lnTo>
                  <a:pt x="8775" y="20675"/>
                </a:lnTo>
                <a:lnTo>
                  <a:pt x="7493" y="22225"/>
                </a:lnTo>
                <a:lnTo>
                  <a:pt x="6858" y="23368"/>
                </a:lnTo>
                <a:lnTo>
                  <a:pt x="6438" y="25425"/>
                </a:lnTo>
                <a:lnTo>
                  <a:pt x="4953" y="28067"/>
                </a:lnTo>
                <a:lnTo>
                  <a:pt x="4953" y="27940"/>
                </a:lnTo>
                <a:lnTo>
                  <a:pt x="4864" y="28067"/>
                </a:lnTo>
                <a:lnTo>
                  <a:pt x="3556" y="30226"/>
                </a:lnTo>
                <a:lnTo>
                  <a:pt x="2413" y="32004"/>
                </a:lnTo>
                <a:lnTo>
                  <a:pt x="2133" y="33147"/>
                </a:lnTo>
                <a:lnTo>
                  <a:pt x="0" y="47117"/>
                </a:lnTo>
                <a:lnTo>
                  <a:pt x="254" y="47155"/>
                </a:lnTo>
                <a:lnTo>
                  <a:pt x="254" y="48768"/>
                </a:lnTo>
                <a:lnTo>
                  <a:pt x="1270" y="49911"/>
                </a:lnTo>
                <a:lnTo>
                  <a:pt x="3937" y="49911"/>
                </a:lnTo>
                <a:lnTo>
                  <a:pt x="5080" y="48768"/>
                </a:lnTo>
                <a:lnTo>
                  <a:pt x="5080" y="47866"/>
                </a:lnTo>
                <a:lnTo>
                  <a:pt x="5207" y="47879"/>
                </a:lnTo>
                <a:lnTo>
                  <a:pt x="7340" y="34798"/>
                </a:lnTo>
                <a:lnTo>
                  <a:pt x="7429" y="34226"/>
                </a:lnTo>
                <a:lnTo>
                  <a:pt x="7620" y="33909"/>
                </a:lnTo>
                <a:lnTo>
                  <a:pt x="8128" y="33020"/>
                </a:lnTo>
                <a:lnTo>
                  <a:pt x="8128" y="33147"/>
                </a:lnTo>
                <a:lnTo>
                  <a:pt x="8204" y="33020"/>
                </a:lnTo>
                <a:lnTo>
                  <a:pt x="9525" y="31115"/>
                </a:lnTo>
                <a:lnTo>
                  <a:pt x="9652" y="30988"/>
                </a:lnTo>
                <a:lnTo>
                  <a:pt x="11557" y="28194"/>
                </a:lnTo>
                <a:lnTo>
                  <a:pt x="11811" y="27559"/>
                </a:lnTo>
                <a:lnTo>
                  <a:pt x="12344" y="26035"/>
                </a:lnTo>
                <a:lnTo>
                  <a:pt x="12509" y="25565"/>
                </a:lnTo>
                <a:lnTo>
                  <a:pt x="13017" y="25019"/>
                </a:lnTo>
                <a:lnTo>
                  <a:pt x="13970" y="24003"/>
                </a:lnTo>
                <a:lnTo>
                  <a:pt x="14605" y="22733"/>
                </a:lnTo>
                <a:lnTo>
                  <a:pt x="14998" y="21209"/>
                </a:lnTo>
                <a:lnTo>
                  <a:pt x="15290" y="20066"/>
                </a:lnTo>
                <a:lnTo>
                  <a:pt x="15240" y="19939"/>
                </a:lnTo>
                <a:lnTo>
                  <a:pt x="15811" y="18288"/>
                </a:lnTo>
                <a:lnTo>
                  <a:pt x="15875" y="18034"/>
                </a:lnTo>
                <a:lnTo>
                  <a:pt x="16637" y="16256"/>
                </a:lnTo>
                <a:lnTo>
                  <a:pt x="16764" y="15748"/>
                </a:lnTo>
                <a:lnTo>
                  <a:pt x="17386" y="13970"/>
                </a:lnTo>
                <a:lnTo>
                  <a:pt x="17526" y="13589"/>
                </a:lnTo>
                <a:lnTo>
                  <a:pt x="17653" y="11887"/>
                </a:lnTo>
                <a:lnTo>
                  <a:pt x="17653" y="11176"/>
                </a:lnTo>
                <a:lnTo>
                  <a:pt x="17653" y="11887"/>
                </a:lnTo>
                <a:lnTo>
                  <a:pt x="17907" y="11430"/>
                </a:lnTo>
                <a:lnTo>
                  <a:pt x="17970" y="11176"/>
                </a:lnTo>
                <a:lnTo>
                  <a:pt x="18288" y="10033"/>
                </a:lnTo>
                <a:lnTo>
                  <a:pt x="18249" y="9271"/>
                </a:lnTo>
                <a:lnTo>
                  <a:pt x="18199" y="8483"/>
                </a:lnTo>
                <a:lnTo>
                  <a:pt x="18897" y="7493"/>
                </a:lnTo>
                <a:lnTo>
                  <a:pt x="19431" y="6731"/>
                </a:lnTo>
                <a:lnTo>
                  <a:pt x="21082" y="3302"/>
                </a:lnTo>
                <a:lnTo>
                  <a:pt x="21082" y="3429"/>
                </a:lnTo>
                <a:lnTo>
                  <a:pt x="21132" y="3302"/>
                </a:lnTo>
                <a:lnTo>
                  <a:pt x="226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9431" y="403859"/>
            <a:ext cx="10789920" cy="5512435"/>
            <a:chOff x="789431" y="403859"/>
            <a:chExt cx="10789920" cy="55124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431" y="403859"/>
              <a:ext cx="10232136" cy="55123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05499" y="1216151"/>
              <a:ext cx="5674360" cy="399415"/>
            </a:xfrm>
            <a:custGeom>
              <a:avLst/>
              <a:gdLst/>
              <a:ahLst/>
              <a:cxnLst/>
              <a:rect l="l" t="t" r="r" b="b"/>
              <a:pathLst>
                <a:path w="5674359" h="399415">
                  <a:moveTo>
                    <a:pt x="5673852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5673852" y="399288"/>
                  </a:lnTo>
                  <a:lnTo>
                    <a:pt x="56738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539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Restarting</a:t>
            </a:r>
            <a:r>
              <a:rPr spc="-20" dirty="0"/>
              <a:t> </a:t>
            </a:r>
            <a:r>
              <a:rPr dirty="0"/>
              <a:t>Instruction</a:t>
            </a:r>
            <a:r>
              <a:rPr spc="-30" dirty="0"/>
              <a:t> </a:t>
            </a:r>
            <a:r>
              <a:rPr spc="-5" dirty="0"/>
              <a:t>which</a:t>
            </a:r>
            <a:r>
              <a:rPr spc="-20" dirty="0"/>
              <a:t> </a:t>
            </a:r>
            <a:r>
              <a:rPr spc="-10" dirty="0"/>
              <a:t>resulted</a:t>
            </a:r>
            <a:r>
              <a:rPr spc="-1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page</a:t>
            </a:r>
            <a:r>
              <a:rPr spc="-5" dirty="0"/>
              <a:t> </a:t>
            </a:r>
            <a:r>
              <a:rPr spc="-10" dirty="0"/>
              <a:t>fault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70660" y="499872"/>
            <a:ext cx="10109200" cy="5939155"/>
            <a:chOff x="1470660" y="499872"/>
            <a:chExt cx="10109200" cy="5939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0660" y="499872"/>
              <a:ext cx="8537448" cy="59390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05500" y="1216152"/>
              <a:ext cx="5674360" cy="399415"/>
            </a:xfrm>
            <a:custGeom>
              <a:avLst/>
              <a:gdLst/>
              <a:ahLst/>
              <a:cxnLst/>
              <a:rect l="l" t="t" r="r" b="b"/>
              <a:pathLst>
                <a:path w="5674359" h="399415">
                  <a:moveTo>
                    <a:pt x="5673852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5673852" y="399288"/>
                  </a:lnTo>
                  <a:lnTo>
                    <a:pt x="56738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539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Restarting</a:t>
            </a:r>
            <a:r>
              <a:rPr spc="-20" dirty="0"/>
              <a:t> </a:t>
            </a:r>
            <a:r>
              <a:rPr dirty="0"/>
              <a:t>Instruction</a:t>
            </a:r>
            <a:r>
              <a:rPr spc="-30" dirty="0"/>
              <a:t> </a:t>
            </a:r>
            <a:r>
              <a:rPr spc="-5" dirty="0"/>
              <a:t>which</a:t>
            </a:r>
            <a:r>
              <a:rPr spc="-20" dirty="0"/>
              <a:t> </a:t>
            </a:r>
            <a:r>
              <a:rPr spc="-10" dirty="0"/>
              <a:t>resulted</a:t>
            </a:r>
            <a:r>
              <a:rPr spc="-1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10" dirty="0"/>
              <a:t>page</a:t>
            </a:r>
            <a:r>
              <a:rPr spc="-5" dirty="0"/>
              <a:t> </a:t>
            </a:r>
            <a:r>
              <a:rPr spc="-10" dirty="0"/>
              <a:t>fault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930" y="408254"/>
            <a:ext cx="9900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Calibri Light"/>
                <a:cs typeface="Calibri Light"/>
              </a:rPr>
              <a:t>Do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25" dirty="0">
                <a:solidFill>
                  <a:srgbClr val="000000"/>
                </a:solidFill>
                <a:latin typeface="Calibri Light"/>
                <a:cs typeface="Calibri Light"/>
              </a:rPr>
              <a:t>we</a:t>
            </a:r>
            <a:r>
              <a:rPr sz="4400" b="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 Light"/>
                <a:cs typeface="Calibri Light"/>
              </a:rPr>
              <a:t>need the</a:t>
            </a:r>
            <a:r>
              <a:rPr sz="4400" b="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20" dirty="0">
                <a:solidFill>
                  <a:srgbClr val="000000"/>
                </a:solidFill>
                <a:latin typeface="Calibri Light"/>
                <a:cs typeface="Calibri Light"/>
              </a:rPr>
              <a:t>entire</a:t>
            </a:r>
            <a:r>
              <a:rPr sz="4400" b="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25" dirty="0">
                <a:solidFill>
                  <a:srgbClr val="000000"/>
                </a:solidFill>
                <a:latin typeface="Calibri Light"/>
                <a:cs typeface="Calibri Light"/>
              </a:rPr>
              <a:t>program</a:t>
            </a:r>
            <a:r>
              <a:rPr sz="4400" b="0" spc="-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 Light"/>
                <a:cs typeface="Calibri Light"/>
              </a:rPr>
              <a:t>memory?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802" y="1870352"/>
            <a:ext cx="10880251" cy="32942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814" y="172338"/>
            <a:ext cx="1023429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4011929" marR="5080" indent="-3999865">
              <a:lnSpc>
                <a:spcPts val="4320"/>
              </a:lnSpc>
              <a:spcBef>
                <a:spcPts val="640"/>
              </a:spcBef>
            </a:pPr>
            <a:r>
              <a:rPr sz="4000" b="0" spc="-10" dirty="0">
                <a:solidFill>
                  <a:srgbClr val="000000"/>
                </a:solidFill>
                <a:latin typeface="Calibri Light"/>
                <a:cs typeface="Calibri Light"/>
              </a:rPr>
              <a:t>Benefits</a:t>
            </a:r>
            <a:r>
              <a:rPr sz="4000" b="0" spc="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4000" b="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spc="-30" dirty="0">
                <a:solidFill>
                  <a:srgbClr val="000000"/>
                </a:solidFill>
                <a:latin typeface="Calibri Light"/>
                <a:cs typeface="Calibri Light"/>
              </a:rPr>
              <a:t>program</a:t>
            </a:r>
            <a:r>
              <a:rPr sz="4000" b="0" spc="-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spc="-25" dirty="0">
                <a:solidFill>
                  <a:srgbClr val="000000"/>
                </a:solidFill>
                <a:latin typeface="Calibri Light"/>
                <a:cs typeface="Calibri Light"/>
              </a:rPr>
              <a:t>execution</a:t>
            </a:r>
            <a:r>
              <a:rPr sz="4000" b="0" spc="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spc="-15" dirty="0">
                <a:solidFill>
                  <a:srgbClr val="000000"/>
                </a:solidFill>
                <a:latin typeface="Calibri Light"/>
                <a:cs typeface="Calibri Light"/>
              </a:rPr>
              <a:t>that</a:t>
            </a:r>
            <a:r>
              <a:rPr sz="4000" b="0" spc="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Calibri Light"/>
                <a:cs typeface="Calibri Light"/>
              </a:rPr>
              <a:t>is</a:t>
            </a:r>
            <a:r>
              <a:rPr sz="4000" b="0" spc="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Calibri Light"/>
                <a:cs typeface="Calibri Light"/>
              </a:rPr>
              <a:t>only</a:t>
            </a:r>
            <a:r>
              <a:rPr sz="4000" b="0" spc="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Calibri Light"/>
                <a:cs typeface="Calibri Light"/>
              </a:rPr>
              <a:t>partially </a:t>
            </a:r>
            <a:r>
              <a:rPr sz="4000" b="0" spc="-88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Calibri Light"/>
                <a:cs typeface="Calibri Light"/>
              </a:rPr>
              <a:t>in</a:t>
            </a:r>
            <a:r>
              <a:rPr sz="4000" b="0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Calibri Light"/>
                <a:cs typeface="Calibri Light"/>
              </a:rPr>
              <a:t>memory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080" y="1666756"/>
            <a:ext cx="11007320" cy="36906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91844" y="5762040"/>
            <a:ext cx="9600565" cy="8680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855470" marR="5080" indent="-1842770">
              <a:lnSpc>
                <a:spcPts val="3279"/>
              </a:lnSpc>
              <a:spcBef>
                <a:spcPts val="270"/>
              </a:spcBef>
            </a:pP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Thus,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running</a:t>
            </a:r>
            <a:r>
              <a:rPr sz="28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program</a:t>
            </a:r>
            <a:r>
              <a:rPr sz="28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that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entirely</a:t>
            </a:r>
            <a:r>
              <a:rPr sz="2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in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memory</a:t>
            </a:r>
            <a:r>
              <a:rPr sz="2800" spc="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would </a:t>
            </a:r>
            <a:r>
              <a:rPr sz="2800" spc="-7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benefit both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system</a:t>
            </a:r>
            <a:r>
              <a:rPr sz="2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2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its users.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3682" y="344170"/>
            <a:ext cx="356107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Virtual</a:t>
            </a:r>
            <a:r>
              <a:rPr sz="4400" b="0" spc="-7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 Light"/>
                <a:cs typeface="Calibri Light"/>
              </a:rPr>
              <a:t>Memory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072" y="1394840"/>
            <a:ext cx="10753725" cy="456692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Virtual </a:t>
            </a:r>
            <a:r>
              <a:rPr sz="3000" dirty="0">
                <a:latin typeface="Calibri"/>
                <a:cs typeface="Calibri"/>
              </a:rPr>
              <a:t>memory is a </a:t>
            </a:r>
            <a:r>
              <a:rPr sz="3000" spc="-10" dirty="0">
                <a:latin typeface="Calibri"/>
                <a:cs typeface="Calibri"/>
              </a:rPr>
              <a:t>computer </a:t>
            </a:r>
            <a:r>
              <a:rPr sz="3000" dirty="0">
                <a:latin typeface="Calibri"/>
                <a:cs typeface="Calibri"/>
              </a:rPr>
              <a:t>memory </a:t>
            </a:r>
            <a:r>
              <a:rPr sz="3000" spc="-10" dirty="0">
                <a:latin typeface="Calibri"/>
                <a:cs typeface="Calibri"/>
              </a:rPr>
              <a:t>management technique that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Calibri"/>
                <a:cs typeface="Calibri"/>
              </a:rPr>
              <a:t>allows</a:t>
            </a:r>
            <a:r>
              <a:rPr sz="30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FF0000"/>
                </a:solidFill>
                <a:latin typeface="Calibri"/>
                <a:cs typeface="Calibri"/>
              </a:rPr>
              <a:t>computer</a:t>
            </a:r>
            <a:r>
              <a:rPr sz="3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use </a:t>
            </a:r>
            <a:r>
              <a:rPr sz="3000" b="1" spc="-15" dirty="0">
                <a:solidFill>
                  <a:srgbClr val="FF0000"/>
                </a:solidFill>
                <a:latin typeface="Calibri"/>
                <a:cs typeface="Calibri"/>
              </a:rPr>
              <a:t>more</a:t>
            </a:r>
            <a:r>
              <a:rPr sz="3000" b="1" spc="-5" dirty="0">
                <a:solidFill>
                  <a:srgbClr val="FF0000"/>
                </a:solidFill>
                <a:latin typeface="Calibri"/>
                <a:cs typeface="Calibri"/>
              </a:rPr>
              <a:t> memory</a:t>
            </a:r>
            <a:r>
              <a:rPr sz="30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Calibri"/>
                <a:cs typeface="Calibri"/>
              </a:rPr>
              <a:t>than</a:t>
            </a:r>
            <a:r>
              <a:rPr sz="3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FF0000"/>
                </a:solidFill>
                <a:latin typeface="Calibri"/>
                <a:cs typeface="Calibri"/>
              </a:rPr>
              <a:t>physically</a:t>
            </a:r>
            <a:r>
              <a:rPr sz="3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FF0000"/>
                </a:solidFill>
                <a:latin typeface="Calibri"/>
                <a:cs typeface="Calibri"/>
              </a:rPr>
              <a:t>available </a:t>
            </a:r>
            <a:r>
              <a:rPr sz="3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by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temporarily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transferring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data</a:t>
            </a:r>
            <a:r>
              <a:rPr sz="3000" spc="-20" dirty="0">
                <a:latin typeface="Calibri"/>
                <a:cs typeface="Calibri"/>
              </a:rPr>
              <a:t> from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RAM</a:t>
            </a:r>
            <a:r>
              <a:rPr sz="3000" spc="-15" dirty="0">
                <a:latin typeface="Calibri"/>
                <a:cs typeface="Calibri"/>
              </a:rPr>
              <a:t> to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hard</a:t>
            </a:r>
            <a:r>
              <a:rPr sz="3000" spc="-5" dirty="0">
                <a:latin typeface="Calibri"/>
                <a:cs typeface="Calibri"/>
              </a:rPr>
              <a:t> disk </a:t>
            </a:r>
            <a:r>
              <a:rPr sz="3000" spc="-20" dirty="0">
                <a:latin typeface="Calibri"/>
                <a:cs typeface="Calibri"/>
              </a:rPr>
              <a:t>storage.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3400">
              <a:latin typeface="Calibri"/>
              <a:cs typeface="Calibri"/>
            </a:endParaRPr>
          </a:p>
          <a:p>
            <a:pPr marL="241300" indent="-228600">
              <a:lnSpc>
                <a:spcPts val="3545"/>
              </a:lnSpc>
              <a:buFont typeface="Arial MT"/>
              <a:buChar char="•"/>
              <a:tabLst>
                <a:tab pos="241300" algn="l"/>
              </a:tabLst>
            </a:pPr>
            <a:r>
              <a:rPr sz="3000" b="1" spc="-5" dirty="0">
                <a:solidFill>
                  <a:srgbClr val="FF0000"/>
                </a:solidFill>
                <a:latin typeface="Calibri"/>
                <a:cs typeface="Calibri"/>
              </a:rPr>
              <a:t>Major</a:t>
            </a:r>
            <a:r>
              <a:rPr sz="30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FF0000"/>
                </a:solidFill>
                <a:latin typeface="Calibri"/>
                <a:cs typeface="Calibri"/>
              </a:rPr>
              <a:t>advantage</a:t>
            </a:r>
            <a:r>
              <a:rPr sz="3000" spc="-20" dirty="0"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 marL="698500" lvl="1" indent="-229235">
              <a:lnSpc>
                <a:spcPts val="3005"/>
              </a:lnSpc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latin typeface="Calibri"/>
                <a:cs typeface="Calibri"/>
              </a:rPr>
              <a:t>Programs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larger</a:t>
            </a:r>
            <a:r>
              <a:rPr sz="2600" dirty="0">
                <a:latin typeface="Calibri"/>
                <a:cs typeface="Calibri"/>
              </a:rPr>
              <a:t> than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physical</a:t>
            </a:r>
            <a:r>
              <a:rPr sz="2600" spc="-25" dirty="0">
                <a:latin typeface="Calibri"/>
                <a:cs typeface="Calibri"/>
              </a:rPr>
              <a:t> memory.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ts val="3060"/>
              </a:lnSpc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latin typeface="Calibri"/>
                <a:cs typeface="Calibri"/>
              </a:rPr>
              <a:t>It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provides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efficient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mechanism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creation.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241300" marR="859790" indent="-228600">
              <a:lnSpc>
                <a:spcPts val="2880"/>
              </a:lnSpc>
              <a:buFont typeface="Arial MT"/>
              <a:buChar char="•"/>
              <a:tabLst>
                <a:tab pos="241300" algn="l"/>
              </a:tabLst>
            </a:pPr>
            <a:r>
              <a:rPr sz="3000" spc="-20" dirty="0">
                <a:latin typeface="Calibri"/>
                <a:cs typeface="Calibri"/>
              </a:rPr>
              <a:t>May </a:t>
            </a:r>
            <a:r>
              <a:rPr sz="3000" spc="-10" dirty="0">
                <a:latin typeface="Calibri"/>
                <a:cs typeface="Calibri"/>
              </a:rPr>
              <a:t>substantially decrease performance </a:t>
            </a:r>
            <a:r>
              <a:rPr sz="3000" spc="-5" dirty="0">
                <a:latin typeface="Calibri"/>
                <a:cs typeface="Calibri"/>
              </a:rPr>
              <a:t>if </a:t>
            </a:r>
            <a:r>
              <a:rPr sz="3000" dirty="0">
                <a:latin typeface="Calibri"/>
                <a:cs typeface="Calibri"/>
              </a:rPr>
              <a:t>it is </a:t>
            </a:r>
            <a:r>
              <a:rPr sz="3000" spc="-5" dirty="0">
                <a:latin typeface="Calibri"/>
                <a:cs typeface="Calibri"/>
              </a:rPr>
              <a:t>used </a:t>
            </a:r>
            <a:r>
              <a:rPr sz="3000" spc="-25" dirty="0">
                <a:latin typeface="Calibri"/>
                <a:cs typeface="Calibri"/>
              </a:rPr>
              <a:t>carelessly.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Chapter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# 10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examines</a:t>
            </a:r>
            <a:r>
              <a:rPr sz="3000" spc="-10" dirty="0">
                <a:latin typeface="Calibri"/>
                <a:cs typeface="Calibri"/>
              </a:rPr>
              <a:t> how</a:t>
            </a:r>
            <a:r>
              <a:rPr sz="3000" dirty="0">
                <a:latin typeface="Calibri"/>
                <a:cs typeface="Calibri"/>
              </a:rPr>
              <a:t> it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10" dirty="0">
                <a:latin typeface="Calibri"/>
                <a:cs typeface="Calibri"/>
              </a:rPr>
              <a:t> implemented,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explore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its 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complexity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benefits.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780" y="344170"/>
            <a:ext cx="5791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Virtual</a:t>
            </a:r>
            <a:r>
              <a:rPr sz="4400" b="0" spc="-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 Light"/>
                <a:cs typeface="Calibri Light"/>
              </a:rPr>
              <a:t>Memory</a:t>
            </a:r>
            <a:r>
              <a:rPr sz="4400" b="0" spc="-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105" dirty="0">
                <a:solidFill>
                  <a:srgbClr val="000000"/>
                </a:solidFill>
                <a:latin typeface="Calibri Light"/>
                <a:cs typeface="Calibri Light"/>
              </a:rPr>
              <a:t>Vs</a:t>
            </a:r>
            <a:r>
              <a:rPr sz="4400" b="0" spc="-15" dirty="0">
                <a:solidFill>
                  <a:srgbClr val="000000"/>
                </a:solidFill>
                <a:latin typeface="Calibri Light"/>
                <a:cs typeface="Calibri Light"/>
              </a:rPr>
              <a:t> Paging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61" y="1338198"/>
            <a:ext cx="10767060" cy="49256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5080" indent="-228600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Virtual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memory</a:t>
            </a:r>
            <a:r>
              <a:rPr sz="2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paging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closely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related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concepts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not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exactly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same.</a:t>
            </a:r>
            <a:endParaRPr sz="2800">
              <a:latin typeface="Calibri"/>
              <a:cs typeface="Calibri"/>
            </a:endParaRPr>
          </a:p>
          <a:p>
            <a:pPr marL="241300" marR="99060" indent="-228600">
              <a:lnSpc>
                <a:spcPts val="269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Virtual</a:t>
            </a:r>
            <a:r>
              <a:rPr sz="28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memory</a:t>
            </a:r>
            <a:r>
              <a:rPr sz="28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1F5F"/>
                </a:solidFill>
                <a:latin typeface="Calibri"/>
                <a:cs typeface="Calibri"/>
              </a:rPr>
              <a:t>refers</a:t>
            </a:r>
            <a:r>
              <a:rPr sz="2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 the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technique</a:t>
            </a:r>
            <a:r>
              <a:rPr sz="28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using</a:t>
            </a:r>
            <a:r>
              <a:rPr sz="2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disk</a:t>
            </a:r>
            <a:r>
              <a:rPr sz="28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1F5F"/>
                </a:solidFill>
                <a:latin typeface="Calibri"/>
                <a:cs typeface="Calibri"/>
              </a:rPr>
              <a:t>storage</a:t>
            </a:r>
            <a:r>
              <a:rPr sz="2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simulate </a:t>
            </a:r>
            <a:r>
              <a:rPr sz="2800" spc="-6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additional</a:t>
            </a:r>
            <a:r>
              <a:rPr sz="2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RAM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while</a:t>
            </a:r>
            <a:endParaRPr sz="2800">
              <a:latin typeface="Calibri"/>
              <a:cs typeface="Calibri"/>
            </a:endParaRPr>
          </a:p>
          <a:p>
            <a:pPr marL="241300" marR="282575" indent="-228600">
              <a:lnSpc>
                <a:spcPct val="8000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Paging</a:t>
            </a:r>
            <a:r>
              <a:rPr sz="28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specifically</a:t>
            </a:r>
            <a:r>
              <a:rPr sz="28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1F5F"/>
                </a:solidFill>
                <a:latin typeface="Calibri"/>
                <a:cs typeface="Calibri"/>
              </a:rPr>
              <a:t>refers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 the</a:t>
            </a:r>
            <a:r>
              <a:rPr sz="2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1F5F"/>
                </a:solidFill>
                <a:latin typeface="Calibri"/>
                <a:cs typeface="Calibri"/>
              </a:rPr>
              <a:t>process</a:t>
            </a:r>
            <a:r>
              <a:rPr sz="28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of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transferring</a:t>
            </a:r>
            <a:r>
              <a:rPr sz="28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memory</a:t>
            </a:r>
            <a:r>
              <a:rPr sz="2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pages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between</a:t>
            </a:r>
            <a:r>
              <a:rPr sz="28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RAM</a:t>
            </a:r>
            <a:r>
              <a:rPr sz="28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1F5F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Calibri"/>
                <a:cs typeface="Calibri"/>
              </a:rPr>
              <a:t>disk</a:t>
            </a:r>
            <a:r>
              <a:rPr sz="28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1F5F"/>
                </a:solidFill>
                <a:latin typeface="Calibri"/>
                <a:cs typeface="Calibri"/>
              </a:rPr>
              <a:t>storage</a:t>
            </a:r>
            <a:r>
              <a:rPr sz="2800" spc="-20" dirty="0">
                <a:latin typeface="Calibri"/>
                <a:cs typeface="Calibri"/>
              </a:rPr>
              <a:t>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Paging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one aspect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of virtual</a:t>
            </a:r>
            <a:r>
              <a:rPr sz="2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241300" marR="432434" indent="-228600">
              <a:lnSpc>
                <a:spcPct val="800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spc="-5" dirty="0">
                <a:latin typeface="Calibri"/>
                <a:cs typeface="Calibri"/>
              </a:rPr>
              <a:t>Virtual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covers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broader set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techniques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collectively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enable the </a:t>
            </a:r>
            <a:r>
              <a:rPr sz="3200" spc="-15" dirty="0">
                <a:latin typeface="Calibri"/>
                <a:cs typeface="Calibri"/>
              </a:rPr>
              <a:t>efficient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memory </a:t>
            </a:r>
            <a:r>
              <a:rPr sz="3200" spc="-10" dirty="0">
                <a:latin typeface="Calibri"/>
                <a:cs typeface="Calibri"/>
              </a:rPr>
              <a:t>resources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computer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such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endParaRPr sz="3200">
              <a:latin typeface="Calibri"/>
              <a:cs typeface="Calibri"/>
            </a:endParaRPr>
          </a:p>
          <a:p>
            <a:pPr marL="698500" lvl="1" indent="-229235">
              <a:lnSpc>
                <a:spcPts val="312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demand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paging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3185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20" dirty="0">
                <a:latin typeface="Calibri"/>
                <a:cs typeface="Calibri"/>
              </a:rPr>
              <a:t>fault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handling,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ts val="3275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allocation </a:t>
            </a:r>
            <a:r>
              <a:rPr sz="2800" spc="-20" dirty="0">
                <a:latin typeface="Calibri"/>
                <a:cs typeface="Calibri"/>
              </a:rPr>
              <a:t>strategies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811" y="1287780"/>
            <a:ext cx="9104376" cy="52059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4504" y="408254"/>
            <a:ext cx="86791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Calibri Light"/>
                <a:cs typeface="Calibri Light"/>
              </a:rPr>
              <a:t>Demand</a:t>
            </a:r>
            <a:r>
              <a:rPr sz="4400" b="0" spc="-30" dirty="0">
                <a:latin typeface="Calibri Light"/>
                <a:cs typeface="Calibri Light"/>
              </a:rPr>
              <a:t> </a:t>
            </a:r>
            <a:r>
              <a:rPr sz="4400" b="0" spc="-15" dirty="0">
                <a:latin typeface="Calibri Light"/>
                <a:cs typeface="Calibri Light"/>
              </a:rPr>
              <a:t>Paging</a:t>
            </a:r>
            <a:r>
              <a:rPr sz="4400" b="0" spc="-5" dirty="0">
                <a:latin typeface="Calibri Light"/>
                <a:cs typeface="Calibri Light"/>
              </a:rPr>
              <a:t> </a:t>
            </a:r>
            <a:r>
              <a:rPr sz="4400" b="0" spc="-30" dirty="0">
                <a:latin typeface="Calibri Light"/>
                <a:cs typeface="Calibri Light"/>
              </a:rPr>
              <a:t>Paged</a:t>
            </a:r>
            <a:r>
              <a:rPr sz="4400" b="0" spc="-10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Virtual</a:t>
            </a:r>
            <a:r>
              <a:rPr sz="4400" b="0" spc="-15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Memory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800" y="55869"/>
            <a:ext cx="9479915" cy="6732905"/>
            <a:chOff x="2590800" y="55869"/>
            <a:chExt cx="9479915" cy="6732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4853" y="55869"/>
              <a:ext cx="8855243" cy="67322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99459" y="141731"/>
              <a:ext cx="464820" cy="5370830"/>
            </a:xfrm>
            <a:custGeom>
              <a:avLst/>
              <a:gdLst/>
              <a:ahLst/>
              <a:cxnLst/>
              <a:rect l="l" t="t" r="r" b="b"/>
              <a:pathLst>
                <a:path w="464820" h="5370830">
                  <a:moveTo>
                    <a:pt x="464819" y="5370576"/>
                  </a:moveTo>
                  <a:lnTo>
                    <a:pt x="391344" y="5368595"/>
                  </a:lnTo>
                  <a:lnTo>
                    <a:pt x="327544" y="5363086"/>
                  </a:lnTo>
                  <a:lnTo>
                    <a:pt x="277239" y="5354692"/>
                  </a:lnTo>
                  <a:lnTo>
                    <a:pt x="232410" y="5331841"/>
                  </a:lnTo>
                  <a:lnTo>
                    <a:pt x="232410" y="946658"/>
                  </a:lnTo>
                  <a:lnTo>
                    <a:pt x="220565" y="934436"/>
                  </a:lnTo>
                  <a:lnTo>
                    <a:pt x="187580" y="923806"/>
                  </a:lnTo>
                  <a:lnTo>
                    <a:pt x="137275" y="915412"/>
                  </a:lnTo>
                  <a:lnTo>
                    <a:pt x="73475" y="909903"/>
                  </a:lnTo>
                  <a:lnTo>
                    <a:pt x="0" y="907923"/>
                  </a:lnTo>
                  <a:lnTo>
                    <a:pt x="73475" y="905955"/>
                  </a:lnTo>
                  <a:lnTo>
                    <a:pt x="137275" y="900469"/>
                  </a:lnTo>
                  <a:lnTo>
                    <a:pt x="187580" y="892094"/>
                  </a:lnTo>
                  <a:lnTo>
                    <a:pt x="220565" y="881458"/>
                  </a:lnTo>
                  <a:lnTo>
                    <a:pt x="232410" y="869188"/>
                  </a:lnTo>
                  <a:lnTo>
                    <a:pt x="232410" y="38735"/>
                  </a:lnTo>
                  <a:lnTo>
                    <a:pt x="244254" y="26513"/>
                  </a:lnTo>
                  <a:lnTo>
                    <a:pt x="277239" y="15883"/>
                  </a:lnTo>
                  <a:lnTo>
                    <a:pt x="327544" y="7489"/>
                  </a:lnTo>
                  <a:lnTo>
                    <a:pt x="391344" y="1980"/>
                  </a:lnTo>
                  <a:lnTo>
                    <a:pt x="464819" y="0"/>
                  </a:lnTo>
                </a:path>
              </a:pathLst>
            </a:custGeom>
            <a:ln w="762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0800" y="2927857"/>
              <a:ext cx="1628775" cy="448945"/>
            </a:xfrm>
            <a:custGeom>
              <a:avLst/>
              <a:gdLst/>
              <a:ahLst/>
              <a:cxnLst/>
              <a:rect l="l" t="t" r="r" b="b"/>
              <a:pathLst>
                <a:path w="1628775" h="448945">
                  <a:moveTo>
                    <a:pt x="231542" y="74408"/>
                  </a:moveTo>
                  <a:lnTo>
                    <a:pt x="215531" y="148955"/>
                  </a:lnTo>
                  <a:lnTo>
                    <a:pt x="1612773" y="448690"/>
                  </a:lnTo>
                  <a:lnTo>
                    <a:pt x="1628775" y="374141"/>
                  </a:lnTo>
                  <a:lnTo>
                    <a:pt x="231542" y="74408"/>
                  </a:lnTo>
                  <a:close/>
                </a:path>
                <a:path w="1628775" h="448945">
                  <a:moveTo>
                    <a:pt x="247523" y="0"/>
                  </a:moveTo>
                  <a:lnTo>
                    <a:pt x="0" y="63753"/>
                  </a:lnTo>
                  <a:lnTo>
                    <a:pt x="199517" y="223519"/>
                  </a:lnTo>
                  <a:lnTo>
                    <a:pt x="215531" y="148955"/>
                  </a:lnTo>
                  <a:lnTo>
                    <a:pt x="178307" y="140969"/>
                  </a:lnTo>
                  <a:lnTo>
                    <a:pt x="194310" y="66420"/>
                  </a:lnTo>
                  <a:lnTo>
                    <a:pt x="233257" y="66420"/>
                  </a:lnTo>
                  <a:lnTo>
                    <a:pt x="247523" y="0"/>
                  </a:lnTo>
                  <a:close/>
                </a:path>
                <a:path w="1628775" h="448945">
                  <a:moveTo>
                    <a:pt x="194310" y="66420"/>
                  </a:moveTo>
                  <a:lnTo>
                    <a:pt x="178307" y="140969"/>
                  </a:lnTo>
                  <a:lnTo>
                    <a:pt x="215531" y="148955"/>
                  </a:lnTo>
                  <a:lnTo>
                    <a:pt x="231542" y="74408"/>
                  </a:lnTo>
                  <a:lnTo>
                    <a:pt x="194310" y="66420"/>
                  </a:lnTo>
                  <a:close/>
                </a:path>
                <a:path w="1628775" h="448945">
                  <a:moveTo>
                    <a:pt x="233257" y="66420"/>
                  </a:moveTo>
                  <a:lnTo>
                    <a:pt x="194310" y="66420"/>
                  </a:lnTo>
                  <a:lnTo>
                    <a:pt x="231542" y="74408"/>
                  </a:lnTo>
                  <a:lnTo>
                    <a:pt x="233257" y="6642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800" y="490727"/>
            <a:ext cx="1812289" cy="6464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9845" rIns="0" bIns="0" rtlCol="0">
            <a:spAutoFit/>
          </a:bodyPr>
          <a:lstStyle/>
          <a:p>
            <a:pPr marL="90805" marR="156845">
              <a:lnSpc>
                <a:spcPct val="100000"/>
              </a:lnSpc>
              <a:spcBef>
                <a:spcPts val="235"/>
              </a:spcBef>
            </a:pPr>
            <a:r>
              <a:rPr sz="1800" b="0" spc="-10" dirty="0">
                <a:latin typeface="Calibri"/>
                <a:cs typeface="Calibri"/>
              </a:rPr>
              <a:t>Logical </a:t>
            </a:r>
            <a:r>
              <a:rPr sz="1800" b="0" spc="-5" dirty="0">
                <a:latin typeface="Calibri"/>
                <a:cs typeface="Calibri"/>
              </a:rPr>
              <a:t>or </a:t>
            </a:r>
            <a:r>
              <a:rPr sz="1800" b="0" spc="-10" dirty="0">
                <a:latin typeface="Calibri"/>
                <a:cs typeface="Calibri"/>
              </a:rPr>
              <a:t>Virtual </a:t>
            </a:r>
            <a:r>
              <a:rPr sz="1800" b="0" spc="-39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Address</a:t>
            </a:r>
            <a:r>
              <a:rPr sz="1800" b="0" spc="-2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Space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6524" y="1615417"/>
            <a:ext cx="2329815" cy="2823210"/>
            <a:chOff x="186524" y="1615417"/>
            <a:chExt cx="2329815" cy="28232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571" y="1615417"/>
              <a:ext cx="1749552" cy="274020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6049" y="2536190"/>
              <a:ext cx="946785" cy="1892935"/>
            </a:xfrm>
            <a:custGeom>
              <a:avLst/>
              <a:gdLst/>
              <a:ahLst/>
              <a:cxnLst/>
              <a:rect l="l" t="t" r="r" b="b"/>
              <a:pathLst>
                <a:path w="946785" h="1892935">
                  <a:moveTo>
                    <a:pt x="946442" y="71247"/>
                  </a:moveTo>
                  <a:lnTo>
                    <a:pt x="946442" y="62230"/>
                  </a:lnTo>
                  <a:lnTo>
                    <a:pt x="946442" y="53212"/>
                  </a:lnTo>
                  <a:lnTo>
                    <a:pt x="928446" y="26543"/>
                  </a:lnTo>
                  <a:lnTo>
                    <a:pt x="892797" y="17652"/>
                  </a:lnTo>
                  <a:lnTo>
                    <a:pt x="821524" y="8636"/>
                  </a:lnTo>
                  <a:lnTo>
                    <a:pt x="758875" y="0"/>
                  </a:lnTo>
                  <a:lnTo>
                    <a:pt x="687603" y="0"/>
                  </a:lnTo>
                  <a:lnTo>
                    <a:pt x="633958" y="0"/>
                  </a:lnTo>
                  <a:lnTo>
                    <a:pt x="589318" y="0"/>
                  </a:lnTo>
                  <a:lnTo>
                    <a:pt x="535686" y="8636"/>
                  </a:lnTo>
                  <a:lnTo>
                    <a:pt x="464400" y="35560"/>
                  </a:lnTo>
                  <a:lnTo>
                    <a:pt x="392760" y="71247"/>
                  </a:lnTo>
                  <a:lnTo>
                    <a:pt x="348119" y="97917"/>
                  </a:lnTo>
                  <a:lnTo>
                    <a:pt x="285483" y="142494"/>
                  </a:lnTo>
                  <a:lnTo>
                    <a:pt x="240842" y="178562"/>
                  </a:lnTo>
                  <a:lnTo>
                    <a:pt x="223202" y="205105"/>
                  </a:lnTo>
                  <a:lnTo>
                    <a:pt x="187566" y="240792"/>
                  </a:lnTo>
                  <a:lnTo>
                    <a:pt x="169557" y="267843"/>
                  </a:lnTo>
                  <a:lnTo>
                    <a:pt x="160566" y="294386"/>
                  </a:lnTo>
                  <a:lnTo>
                    <a:pt x="124917" y="339089"/>
                  </a:lnTo>
                  <a:lnTo>
                    <a:pt x="98285" y="374776"/>
                  </a:lnTo>
                  <a:lnTo>
                    <a:pt x="80276" y="419354"/>
                  </a:lnTo>
                  <a:lnTo>
                    <a:pt x="71285" y="455422"/>
                  </a:lnTo>
                  <a:lnTo>
                    <a:pt x="62280" y="517651"/>
                  </a:lnTo>
                  <a:lnTo>
                    <a:pt x="44640" y="562229"/>
                  </a:lnTo>
                  <a:lnTo>
                    <a:pt x="44640" y="615950"/>
                  </a:lnTo>
                  <a:lnTo>
                    <a:pt x="35636" y="660526"/>
                  </a:lnTo>
                  <a:lnTo>
                    <a:pt x="35636" y="705231"/>
                  </a:lnTo>
                  <a:lnTo>
                    <a:pt x="35636" y="740790"/>
                  </a:lnTo>
                  <a:lnTo>
                    <a:pt x="26644" y="758825"/>
                  </a:lnTo>
                  <a:lnTo>
                    <a:pt x="26644" y="794512"/>
                  </a:lnTo>
                  <a:lnTo>
                    <a:pt x="26644" y="1017651"/>
                  </a:lnTo>
                  <a:lnTo>
                    <a:pt x="35636" y="1062355"/>
                  </a:lnTo>
                  <a:lnTo>
                    <a:pt x="35636" y="1089279"/>
                  </a:lnTo>
                  <a:lnTo>
                    <a:pt x="35636" y="1115949"/>
                  </a:lnTo>
                  <a:lnTo>
                    <a:pt x="35636" y="1151636"/>
                  </a:lnTo>
                  <a:lnTo>
                    <a:pt x="53644" y="1196213"/>
                  </a:lnTo>
                  <a:lnTo>
                    <a:pt x="53644" y="1205230"/>
                  </a:lnTo>
                  <a:lnTo>
                    <a:pt x="62280" y="1223264"/>
                  </a:lnTo>
                  <a:lnTo>
                    <a:pt x="62280" y="1232281"/>
                  </a:lnTo>
                  <a:lnTo>
                    <a:pt x="62280" y="1249934"/>
                  </a:lnTo>
                  <a:lnTo>
                    <a:pt x="62280" y="1267841"/>
                  </a:lnTo>
                  <a:lnTo>
                    <a:pt x="71285" y="1321562"/>
                  </a:lnTo>
                  <a:lnTo>
                    <a:pt x="80276" y="1357122"/>
                  </a:lnTo>
                  <a:lnTo>
                    <a:pt x="98285" y="1392809"/>
                  </a:lnTo>
                  <a:lnTo>
                    <a:pt x="106921" y="1410843"/>
                  </a:lnTo>
                  <a:lnTo>
                    <a:pt x="115925" y="1446403"/>
                  </a:lnTo>
                  <a:lnTo>
                    <a:pt x="124917" y="1464056"/>
                  </a:lnTo>
                  <a:lnTo>
                    <a:pt x="142925" y="1509141"/>
                  </a:lnTo>
                  <a:lnTo>
                    <a:pt x="151561" y="1535684"/>
                  </a:lnTo>
                  <a:lnTo>
                    <a:pt x="151561" y="1544701"/>
                  </a:lnTo>
                  <a:lnTo>
                    <a:pt x="160566" y="1553718"/>
                  </a:lnTo>
                  <a:lnTo>
                    <a:pt x="160566" y="1562354"/>
                  </a:lnTo>
                  <a:lnTo>
                    <a:pt x="160566" y="1580388"/>
                  </a:lnTo>
                  <a:lnTo>
                    <a:pt x="160566" y="1589405"/>
                  </a:lnTo>
                  <a:lnTo>
                    <a:pt x="169557" y="1598422"/>
                  </a:lnTo>
                  <a:lnTo>
                    <a:pt x="187566" y="1615948"/>
                  </a:lnTo>
                  <a:lnTo>
                    <a:pt x="196202" y="1633982"/>
                  </a:lnTo>
                  <a:lnTo>
                    <a:pt x="205193" y="1642999"/>
                  </a:lnTo>
                  <a:lnTo>
                    <a:pt x="214198" y="1669669"/>
                  </a:lnTo>
                  <a:lnTo>
                    <a:pt x="232194" y="1687703"/>
                  </a:lnTo>
                  <a:lnTo>
                    <a:pt x="232194" y="1696339"/>
                  </a:lnTo>
                  <a:lnTo>
                    <a:pt x="240842" y="1714246"/>
                  </a:lnTo>
                  <a:lnTo>
                    <a:pt x="240842" y="1723263"/>
                  </a:lnTo>
                  <a:lnTo>
                    <a:pt x="249834" y="1740916"/>
                  </a:lnTo>
                  <a:lnTo>
                    <a:pt x="249834" y="1758950"/>
                  </a:lnTo>
                  <a:lnTo>
                    <a:pt x="258838" y="1767967"/>
                  </a:lnTo>
                  <a:lnTo>
                    <a:pt x="258838" y="1776984"/>
                  </a:lnTo>
                  <a:lnTo>
                    <a:pt x="258838" y="1803527"/>
                  </a:lnTo>
                  <a:lnTo>
                    <a:pt x="258838" y="1812544"/>
                  </a:lnTo>
                  <a:lnTo>
                    <a:pt x="267843" y="1830197"/>
                  </a:lnTo>
                  <a:lnTo>
                    <a:pt x="276834" y="1839214"/>
                  </a:lnTo>
                  <a:lnTo>
                    <a:pt x="276834" y="1848231"/>
                  </a:lnTo>
                  <a:lnTo>
                    <a:pt x="285483" y="1857248"/>
                  </a:lnTo>
                  <a:lnTo>
                    <a:pt x="285483" y="1866265"/>
                  </a:lnTo>
                  <a:lnTo>
                    <a:pt x="294474" y="1875155"/>
                  </a:lnTo>
                  <a:lnTo>
                    <a:pt x="294474" y="1892808"/>
                  </a:lnTo>
                  <a:lnTo>
                    <a:pt x="294474" y="1883791"/>
                  </a:lnTo>
                  <a:lnTo>
                    <a:pt x="303479" y="1857248"/>
                  </a:lnTo>
                  <a:lnTo>
                    <a:pt x="303479" y="1848231"/>
                  </a:lnTo>
                  <a:lnTo>
                    <a:pt x="312483" y="1812544"/>
                  </a:lnTo>
                  <a:lnTo>
                    <a:pt x="321475" y="1803527"/>
                  </a:lnTo>
                  <a:lnTo>
                    <a:pt x="330123" y="1776984"/>
                  </a:lnTo>
                  <a:lnTo>
                    <a:pt x="330123" y="1758950"/>
                  </a:lnTo>
                  <a:lnTo>
                    <a:pt x="330123" y="1732280"/>
                  </a:lnTo>
                  <a:lnTo>
                    <a:pt x="339115" y="1714246"/>
                  </a:lnTo>
                  <a:lnTo>
                    <a:pt x="339115" y="1687703"/>
                  </a:lnTo>
                  <a:lnTo>
                    <a:pt x="366115" y="1642999"/>
                  </a:lnTo>
                  <a:lnTo>
                    <a:pt x="374764" y="1598422"/>
                  </a:lnTo>
                  <a:lnTo>
                    <a:pt x="392760" y="1553718"/>
                  </a:lnTo>
                  <a:lnTo>
                    <a:pt x="410756" y="1509141"/>
                  </a:lnTo>
                  <a:lnTo>
                    <a:pt x="428396" y="1482090"/>
                  </a:lnTo>
                  <a:lnTo>
                    <a:pt x="428396" y="1455420"/>
                  </a:lnTo>
                  <a:lnTo>
                    <a:pt x="437400" y="1446403"/>
                  </a:lnTo>
                </a:path>
                <a:path w="946785" h="1892935">
                  <a:moveTo>
                    <a:pt x="285483" y="1883791"/>
                  </a:moveTo>
                  <a:lnTo>
                    <a:pt x="276834" y="1883791"/>
                  </a:lnTo>
                  <a:lnTo>
                    <a:pt x="267843" y="1875155"/>
                  </a:lnTo>
                  <a:lnTo>
                    <a:pt x="249834" y="1857248"/>
                  </a:lnTo>
                  <a:lnTo>
                    <a:pt x="196202" y="1839214"/>
                  </a:lnTo>
                  <a:lnTo>
                    <a:pt x="178562" y="1830197"/>
                  </a:lnTo>
                  <a:lnTo>
                    <a:pt x="151561" y="1812544"/>
                  </a:lnTo>
                  <a:lnTo>
                    <a:pt x="124917" y="1803527"/>
                  </a:lnTo>
                  <a:lnTo>
                    <a:pt x="89280" y="1794510"/>
                  </a:lnTo>
                  <a:lnTo>
                    <a:pt x="62280" y="1794510"/>
                  </a:lnTo>
                  <a:lnTo>
                    <a:pt x="35636" y="1785620"/>
                  </a:lnTo>
                  <a:lnTo>
                    <a:pt x="0" y="1767967"/>
                  </a:lnTo>
                </a:path>
              </a:pathLst>
            </a:custGeom>
            <a:ln w="1905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243" y="1343540"/>
            <a:ext cx="851198" cy="16154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88976" y="4448555"/>
            <a:ext cx="3299460" cy="2062480"/>
          </a:xfrm>
          <a:prstGeom prst="rect">
            <a:avLst/>
          </a:prstGeom>
          <a:solidFill>
            <a:srgbClr val="F8CAAC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 marR="99695">
              <a:lnSpc>
                <a:spcPct val="99700"/>
              </a:lnSpc>
              <a:spcBef>
                <a:spcPts val="330"/>
              </a:spcBef>
            </a:pP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large</a:t>
            </a:r>
            <a:r>
              <a:rPr sz="16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blank</a:t>
            </a:r>
            <a:r>
              <a:rPr sz="16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space</a:t>
            </a:r>
            <a:r>
              <a:rPr sz="16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(or</a:t>
            </a:r>
            <a:r>
              <a:rPr sz="16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Arial MT"/>
                <a:cs typeface="Arial MT"/>
              </a:rPr>
              <a:t>hole)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Arial MT"/>
                <a:cs typeface="Arial MT"/>
              </a:rPr>
              <a:t>between</a:t>
            </a:r>
            <a:r>
              <a:rPr sz="160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Arial MT"/>
                <a:cs typeface="Arial MT"/>
              </a:rPr>
              <a:t>heap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Arial MT"/>
                <a:cs typeface="Arial MT"/>
              </a:rPr>
              <a:t>and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 the</a:t>
            </a:r>
            <a:r>
              <a:rPr sz="16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stack</a:t>
            </a:r>
            <a:r>
              <a:rPr sz="16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is </a:t>
            </a:r>
            <a:r>
              <a:rPr sz="1600" spc="-4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Arial MT"/>
                <a:cs typeface="Arial MT"/>
              </a:rPr>
              <a:t>part</a:t>
            </a:r>
            <a:r>
              <a:rPr sz="16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virtual</a:t>
            </a:r>
            <a:r>
              <a:rPr sz="1600" spc="-10" dirty="0">
                <a:solidFill>
                  <a:srgbClr val="231F20"/>
                </a:solidFill>
                <a:latin typeface="Arial MT"/>
                <a:cs typeface="Arial MT"/>
              </a:rPr>
              <a:t> address</a:t>
            </a:r>
            <a:r>
              <a:rPr sz="160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space </a:t>
            </a:r>
            <a:r>
              <a:rPr sz="16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but will</a:t>
            </a:r>
            <a:r>
              <a:rPr sz="16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require</a:t>
            </a:r>
            <a:r>
              <a:rPr sz="16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actual</a:t>
            </a:r>
            <a:r>
              <a:rPr sz="16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Arial MT"/>
                <a:cs typeface="Arial MT"/>
              </a:rPr>
              <a:t>physical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Arial MT"/>
                <a:cs typeface="Arial MT"/>
              </a:rPr>
              <a:t>pages</a:t>
            </a:r>
            <a:r>
              <a:rPr sz="16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only</a:t>
            </a:r>
            <a:r>
              <a:rPr sz="16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if the</a:t>
            </a:r>
            <a:r>
              <a:rPr sz="16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Arial MT"/>
                <a:cs typeface="Arial MT"/>
              </a:rPr>
              <a:t>heap</a:t>
            </a:r>
            <a:r>
              <a:rPr sz="1600" spc="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or</a:t>
            </a:r>
            <a:r>
              <a:rPr sz="16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stack </a:t>
            </a:r>
            <a:r>
              <a:rPr sz="16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Arial MT"/>
                <a:cs typeface="Arial MT"/>
              </a:rPr>
              <a:t>grows.</a:t>
            </a:r>
            <a:r>
              <a:rPr sz="1600" spc="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Arial MT"/>
                <a:cs typeface="Arial MT"/>
              </a:rPr>
              <a:t>Virtual address</a:t>
            </a:r>
            <a:r>
              <a:rPr sz="1600" spc="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spaces</a:t>
            </a:r>
            <a:r>
              <a:rPr sz="16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that </a:t>
            </a:r>
            <a:r>
              <a:rPr sz="1600" spc="-4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include</a:t>
            </a:r>
            <a:r>
              <a:rPr sz="1600" spc="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holes</a:t>
            </a:r>
            <a:r>
              <a:rPr sz="1600" spc="4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Arial MT"/>
                <a:cs typeface="Arial MT"/>
              </a:rPr>
              <a:t>are</a:t>
            </a:r>
            <a:r>
              <a:rPr sz="1600" spc="5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Arial MT"/>
                <a:cs typeface="Arial MT"/>
              </a:rPr>
              <a:t>known</a:t>
            </a:r>
            <a:r>
              <a:rPr sz="1600" spc="5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Arial MT"/>
                <a:cs typeface="Arial MT"/>
              </a:rPr>
              <a:t>as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b="1" spc="-10" dirty="0">
                <a:solidFill>
                  <a:srgbClr val="00ACED"/>
                </a:solidFill>
                <a:latin typeface="Arial"/>
                <a:cs typeface="Arial"/>
              </a:rPr>
              <a:t>sparse</a:t>
            </a:r>
            <a:r>
              <a:rPr sz="1600" b="1" spc="10" dirty="0">
                <a:solidFill>
                  <a:srgbClr val="00ACED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31F20"/>
                </a:solidFill>
                <a:latin typeface="Arial MT"/>
                <a:cs typeface="Arial MT"/>
              </a:rPr>
              <a:t>address</a:t>
            </a:r>
            <a:r>
              <a:rPr sz="160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231F20"/>
                </a:solidFill>
                <a:latin typeface="Arial MT"/>
                <a:cs typeface="Arial MT"/>
              </a:rPr>
              <a:t>spaces.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2767" y="234695"/>
            <a:ext cx="5593080" cy="40492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01683" y="4393691"/>
            <a:ext cx="1267968" cy="3566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6259" y="4572000"/>
            <a:ext cx="6908800" cy="1754505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 marR="118110">
              <a:lnSpc>
                <a:spcPct val="99600"/>
              </a:lnSpc>
              <a:spcBef>
                <a:spcPts val="325"/>
              </a:spcBef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Page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faults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expensive</a:t>
            </a:r>
            <a:r>
              <a:rPr sz="1800" spc="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because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they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involve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 time-consuming </a:t>
            </a:r>
            <a:r>
              <a:rPr sz="1800" spc="-484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process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of 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loading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from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disk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into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physical</a:t>
            </a:r>
            <a:r>
              <a:rPr sz="1800" spc="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374151"/>
                </a:solidFill>
                <a:latin typeface="Arial MT"/>
                <a:cs typeface="Arial MT"/>
              </a:rPr>
              <a:t>memory.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This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requires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disk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I/O</a:t>
            </a:r>
            <a:r>
              <a:rPr sz="18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operations,</a:t>
            </a:r>
            <a:r>
              <a:rPr sz="1800" spc="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74151"/>
                </a:solidFill>
                <a:latin typeface="Arial MT"/>
                <a:cs typeface="Arial MT"/>
              </a:rPr>
              <a:t>which</a:t>
            </a:r>
            <a:r>
              <a:rPr sz="1800" spc="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slow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compared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to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memory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access times. </a:t>
            </a:r>
            <a:r>
              <a:rPr sz="1800" spc="-20" dirty="0">
                <a:solidFill>
                  <a:srgbClr val="374151"/>
                </a:solidFill>
                <a:latin typeface="Arial MT"/>
                <a:cs typeface="Arial MT"/>
              </a:rPr>
              <a:t>Additionally,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page faults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can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cause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operating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system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stall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 execution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of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program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until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 required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page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 is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loaded,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resulting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performance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degradation.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64552" y="2223642"/>
            <a:ext cx="2101215" cy="3390265"/>
          </a:xfrm>
          <a:custGeom>
            <a:avLst/>
            <a:gdLst/>
            <a:ahLst/>
            <a:cxnLst/>
            <a:rect l="l" t="t" r="r" b="b"/>
            <a:pathLst>
              <a:path w="2101215" h="3390265">
                <a:moveTo>
                  <a:pt x="1825498" y="2602611"/>
                </a:moveTo>
                <a:lnTo>
                  <a:pt x="1794383" y="2533015"/>
                </a:lnTo>
                <a:lnTo>
                  <a:pt x="192989" y="3250869"/>
                </a:lnTo>
                <a:lnTo>
                  <a:pt x="161798" y="3181350"/>
                </a:lnTo>
                <a:lnTo>
                  <a:pt x="0" y="3379152"/>
                </a:lnTo>
                <a:lnTo>
                  <a:pt x="255397" y="3389934"/>
                </a:lnTo>
                <a:lnTo>
                  <a:pt x="231203" y="3336036"/>
                </a:lnTo>
                <a:lnTo>
                  <a:pt x="224193" y="3320427"/>
                </a:lnTo>
                <a:lnTo>
                  <a:pt x="1825498" y="2602611"/>
                </a:lnTo>
                <a:close/>
              </a:path>
              <a:path w="2101215" h="3390265">
                <a:moveTo>
                  <a:pt x="2101215" y="1929384"/>
                </a:moveTo>
                <a:lnTo>
                  <a:pt x="2025586" y="1938401"/>
                </a:lnTo>
                <a:lnTo>
                  <a:pt x="1795018" y="0"/>
                </a:lnTo>
                <a:lnTo>
                  <a:pt x="1719326" y="8890"/>
                </a:lnTo>
                <a:lnTo>
                  <a:pt x="1949894" y="1947430"/>
                </a:lnTo>
                <a:lnTo>
                  <a:pt x="1874266" y="1956435"/>
                </a:lnTo>
                <a:lnTo>
                  <a:pt x="2014728" y="2169922"/>
                </a:lnTo>
                <a:lnTo>
                  <a:pt x="2081110" y="1985264"/>
                </a:lnTo>
                <a:lnTo>
                  <a:pt x="2101215" y="19293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4695" y="407034"/>
            <a:ext cx="2404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Page</a:t>
            </a:r>
            <a:r>
              <a:rPr sz="4400" spc="-80" dirty="0"/>
              <a:t> </a:t>
            </a:r>
            <a:r>
              <a:rPr sz="4400" spc="-25" dirty="0"/>
              <a:t>Fault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2382</TotalTime>
  <Words>959</Words>
  <Application>Microsoft Office PowerPoint</Application>
  <PresentationFormat>Widescreen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MT</vt:lpstr>
      <vt:lpstr>Calibri</vt:lpstr>
      <vt:lpstr>Calibri Light</vt:lpstr>
      <vt:lpstr>Office Theme</vt:lpstr>
      <vt:lpstr>PowerPoint Presentation</vt:lpstr>
      <vt:lpstr>Background</vt:lpstr>
      <vt:lpstr>Do we need the entire program in memory?</vt:lpstr>
      <vt:lpstr>Benefits in program execution that is only partially  in memory</vt:lpstr>
      <vt:lpstr>Virtual Memory</vt:lpstr>
      <vt:lpstr>Virtual Memory Vs Paging</vt:lpstr>
      <vt:lpstr>Demand Paging Paged Virtual Memory</vt:lpstr>
      <vt:lpstr>Logical or Virtual  Address Space</vt:lpstr>
      <vt:lpstr>Page Fault</vt:lpstr>
      <vt:lpstr>Virtual memory allows files and memory to be shared by two or  more processes through page sharing (Section 9.3.4). This leads to  the following benefits:</vt:lpstr>
      <vt:lpstr>PowerPoint Presentation</vt:lpstr>
      <vt:lpstr>PowerPoint Presentation</vt:lpstr>
      <vt:lpstr>PowerPoint Presentation</vt:lpstr>
      <vt:lpstr>The procedure for handling this page fault is straightforward (Figure 10.5):</vt:lpstr>
      <vt:lpstr>Pure demand paging: never bring a  page into memory until it is required.</vt:lpstr>
      <vt:lpstr>PowerPoint Presentation</vt:lpstr>
      <vt:lpstr>PowerPoint Presentation</vt:lpstr>
      <vt:lpstr>PowerPoint Presentation</vt:lpstr>
      <vt:lpstr>Restarting Instruction which resulted in a page fault</vt:lpstr>
      <vt:lpstr>Restarting Instruction which resulted in a page fault</vt:lpstr>
      <vt:lpstr>Restarting Instruction which resulted in a page fault</vt:lpstr>
      <vt:lpstr>Restarting Instruction which resulted in a page fault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Management</dc:title>
  <cp:lastModifiedBy>Nadeem Kafi</cp:lastModifiedBy>
  <cp:revision>4</cp:revision>
  <dcterms:created xsi:type="dcterms:W3CDTF">2024-04-21T09:55:18Z</dcterms:created>
  <dcterms:modified xsi:type="dcterms:W3CDTF">2024-05-06T16:47:29Z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2024-04-11T00:00:00Z</vt:filetime>
  </property>
  <property fmtid="{D5CDD505-2E9C-101B-9397-08002B2CF9AE}" pid="3" name="Creator">
    <vt:lpwstr>Nitro PDF Pro 14 (14.3.1.193)</vt:lpwstr>
  </property>
  <property fmtid="{D5CDD505-2E9C-101B-9397-08002B2CF9AE}" pid="4" name="LastSaved">
    <vt:filetime>2024-04-21T00:00:00Z</vt:filetime>
  </property>
</Properties>
</file>