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6"/>
  </p:notesMasterIdLst>
  <p:handoutMasterIdLst>
    <p:handoutMasterId r:id="rId37"/>
  </p:handoutMasterIdLst>
  <p:sldIdLst>
    <p:sldId id="640" r:id="rId2"/>
    <p:sldId id="607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</p:sldIdLst>
  <p:sldSz cx="9144000" cy="6858000" type="screen4x3"/>
  <p:notesSz cx="9309100" cy="695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1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2E20"/>
    <a:srgbClr val="FFCC66"/>
    <a:srgbClr val="FF99CC"/>
    <a:srgbClr val="00FF00"/>
    <a:srgbClr val="C0C0C0"/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72" d="100"/>
          <a:sy n="72" d="100"/>
        </p:scale>
        <p:origin x="-138" y="-102"/>
      </p:cViewPr>
      <p:guideLst>
        <p:guide orient="horz" pos="219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2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9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4EF1E156-245E-470B-810E-23F4565A7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263" y="0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7825" y="522288"/>
            <a:ext cx="3473450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03588"/>
            <a:ext cx="6829425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8763"/>
            <a:ext cx="4033838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defTabSz="893636">
              <a:defRPr sz="11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263" y="6608763"/>
            <a:ext cx="4033837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06" tIns="44654" rIns="89306" bIns="44654" numCol="1" anchor="b" anchorCtr="0" compatLnSpc="1">
            <a:prstTxWarp prst="textNoShape">
              <a:avLst/>
            </a:prstTxWarp>
          </a:bodyPr>
          <a:lstStyle>
            <a:lvl1pPr algn="r" defTabSz="893636">
              <a:defRPr sz="1100">
                <a:cs typeface="+mn-cs"/>
              </a:defRPr>
            </a:lvl1pPr>
          </a:lstStyle>
          <a:p>
            <a:pPr>
              <a:defRPr/>
            </a:pPr>
            <a:fld id="{055E4D6B-84E3-4757-AB3D-69703872F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022E-2CC7-4A9D-B2BA-3DC63EC157D2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661BC-95E8-4F2B-AFF5-11EBB317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95B8C-A4B0-46CC-B07E-BE14C5D36762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A1A2-39B8-4A30-AE14-07C1E0D350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D5296-60B4-4B0C-9CC4-9F4D20F7CE1C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3B8B8-6703-418D-A009-46841A53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3144-4B16-4EED-BD42-85EB8D404C0C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324C5-C5F6-4DD4-8E0E-765CAF42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74B3-01CE-45F7-A474-9647B8BB699B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6E0AA-AEDA-443D-8527-8309209D2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A3EA9-567B-4AC4-BC06-8C967A6AE29E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1E01-CD59-4C57-99C0-6C249EB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BD209-63FF-4BA2-B31E-B33C05C07D4B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AF2D5-C102-4899-92A2-0944A5A04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9BBB5-0388-48C6-9835-608DDCFA646B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8EA2A-A993-4F4E-9310-8823BA603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07B23-74FA-48BA-8EE8-6B5A05958A92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89F7F-F9EE-4F19-AF12-10C2B020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005-9FD0-4EFD-896F-21177766B74F}" type="datetimeFigureOut">
              <a:rPr lang="en-US"/>
              <a:pPr>
                <a:defRPr/>
              </a:pPr>
              <a:t>10/21/2024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F474-31F9-4F06-8FFB-34218F2F6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46C4A-8DB9-4804-9828-25B838388C37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0F096-1F9B-4ED3-B4BB-084587701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2B5C960-E2B6-4B00-8A17-A1B3CB5E7669}" type="datetimeFigureOut">
              <a:rPr lang="en-US"/>
              <a:pPr>
                <a:defRPr/>
              </a:pPr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8DF0C87C-A8BB-4695-BBB7-73E6C3A6A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3" r:id="rId2"/>
    <p:sldLayoutId id="2147483859" r:id="rId3"/>
    <p:sldLayoutId id="2147483854" r:id="rId4"/>
    <p:sldLayoutId id="2147483855" r:id="rId5"/>
    <p:sldLayoutId id="2147483856" r:id="rId6"/>
    <p:sldLayoutId id="2147483860" r:id="rId7"/>
    <p:sldLayoutId id="2147483861" r:id="rId8"/>
    <p:sldLayoutId id="2147483862" r:id="rId9"/>
    <p:sldLayoutId id="2147483857" r:id="rId10"/>
    <p:sldLayoutId id="214748386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1189-2EBB-1A5A-E752-2FC8FF1CC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808402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352875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B787C-8F24-4142-BF27-D90E7E5054C8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61340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4996" name="Oval 3"/>
          <p:cNvSpPr>
            <a:spLocks noChangeArrowheads="1"/>
          </p:cNvSpPr>
          <p:nvPr/>
        </p:nvSpPr>
        <p:spPr bwMode="auto">
          <a:xfrm>
            <a:off x="703263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125538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4998" name="AutoShape 5"/>
          <p:cNvCxnSpPr>
            <a:cxnSpLocks noChangeShapeType="1"/>
            <a:stCxn id="84996" idx="5"/>
            <a:endCxn id="84997" idx="0"/>
          </p:cNvCxnSpPr>
          <p:nvPr/>
        </p:nvCxnSpPr>
        <p:spPr bwMode="auto">
          <a:xfrm>
            <a:off x="1123950" y="30019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999" name="AutoShape 6"/>
          <p:cNvSpPr>
            <a:spLocks noChangeArrowheads="1"/>
          </p:cNvSpPr>
          <p:nvPr/>
        </p:nvSpPr>
        <p:spPr bwMode="auto">
          <a:xfrm>
            <a:off x="2039938" y="3352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5000" name="Text Box 7"/>
          <p:cNvSpPr txBox="1">
            <a:spLocks noChangeArrowheads="1"/>
          </p:cNvSpPr>
          <p:nvPr/>
        </p:nvSpPr>
        <p:spPr bwMode="auto">
          <a:xfrm>
            <a:off x="1970088" y="28956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20</a:t>
            </a:r>
          </a:p>
        </p:txBody>
      </p:sp>
      <p:sp>
        <p:nvSpPr>
          <p:cNvPr id="85001" name="Text Box 8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85002" name="AutoShape 9"/>
          <p:cNvSpPr>
            <a:spLocks noChangeArrowheads="1"/>
          </p:cNvSpPr>
          <p:nvPr/>
        </p:nvSpPr>
        <p:spPr bwMode="auto">
          <a:xfrm>
            <a:off x="5207000" y="3352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5135563" y="2895600"/>
            <a:ext cx="161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7246938" y="2743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675481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5006" name="AutoShape 13"/>
          <p:cNvCxnSpPr>
            <a:cxnSpLocks noChangeShapeType="1"/>
            <a:stCxn id="85004" idx="3"/>
            <a:endCxn id="85005" idx="0"/>
          </p:cNvCxnSpPr>
          <p:nvPr/>
        </p:nvCxnSpPr>
        <p:spPr bwMode="auto">
          <a:xfrm flipH="1">
            <a:off x="7000875" y="3078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7" name="Oval 14"/>
          <p:cNvSpPr>
            <a:spLocks noChangeArrowheads="1"/>
          </p:cNvSpPr>
          <p:nvPr/>
        </p:nvSpPr>
        <p:spPr bwMode="auto">
          <a:xfrm>
            <a:off x="7810500" y="3429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5008" name="AutoShape 15"/>
          <p:cNvCxnSpPr>
            <a:cxnSpLocks noChangeShapeType="1"/>
            <a:stCxn id="85004" idx="5"/>
            <a:endCxn id="85007" idx="0"/>
          </p:cNvCxnSpPr>
          <p:nvPr/>
        </p:nvCxnSpPr>
        <p:spPr bwMode="auto">
          <a:xfrm>
            <a:off x="7667625" y="30781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9" name="AutoShape 16"/>
          <p:cNvSpPr>
            <a:spLocks noChangeArrowheads="1"/>
          </p:cNvSpPr>
          <p:nvPr/>
        </p:nvSpPr>
        <p:spPr bwMode="auto">
          <a:xfrm flipH="1">
            <a:off x="3306763" y="22860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Oval 17"/>
          <p:cNvSpPr>
            <a:spLocks noChangeArrowheads="1"/>
          </p:cNvSpPr>
          <p:nvPr/>
        </p:nvSpPr>
        <p:spPr bwMode="auto">
          <a:xfrm>
            <a:off x="3729038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5011" name="Oval 18"/>
          <p:cNvSpPr>
            <a:spLocks noChangeArrowheads="1"/>
          </p:cNvSpPr>
          <p:nvPr/>
        </p:nvSpPr>
        <p:spPr bwMode="auto">
          <a:xfrm>
            <a:off x="4151313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5012" name="AutoShape 19"/>
          <p:cNvCxnSpPr>
            <a:cxnSpLocks noChangeShapeType="1"/>
            <a:stCxn id="85010" idx="5"/>
            <a:endCxn id="85011" idx="0"/>
          </p:cNvCxnSpPr>
          <p:nvPr/>
        </p:nvCxnSpPr>
        <p:spPr bwMode="auto">
          <a:xfrm>
            <a:off x="4149725" y="30019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3" name="Oval 20"/>
          <p:cNvSpPr>
            <a:spLocks noChangeArrowheads="1"/>
          </p:cNvSpPr>
          <p:nvPr/>
        </p:nvSpPr>
        <p:spPr bwMode="auto">
          <a:xfrm>
            <a:off x="4573588" y="4038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5014" name="AutoShape 21"/>
          <p:cNvCxnSpPr>
            <a:cxnSpLocks noChangeShapeType="1"/>
            <a:stCxn id="85011" idx="5"/>
            <a:endCxn id="85013" idx="0"/>
          </p:cNvCxnSpPr>
          <p:nvPr/>
        </p:nvCxnSpPr>
        <p:spPr bwMode="auto">
          <a:xfrm>
            <a:off x="4572000" y="3687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EA43C-A195-4923-BF24-348853AD36D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61445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6020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21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6023" name="AutoShape 6"/>
          <p:cNvCxnSpPr>
            <a:cxnSpLocks noChangeShapeType="1"/>
            <a:stCxn id="86020" idx="3"/>
            <a:endCxn id="86021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24" name="AutoShape 7"/>
          <p:cNvCxnSpPr>
            <a:cxnSpLocks noChangeShapeType="1"/>
            <a:stCxn id="86020" idx="5"/>
            <a:endCxn id="86022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25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125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44</a:t>
            </a: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86028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6029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30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31" name="AutoShape 14"/>
          <p:cNvCxnSpPr>
            <a:cxnSpLocks noChangeShapeType="1"/>
            <a:stCxn id="86028" idx="3"/>
            <a:endCxn id="86029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2" name="AutoShape 15"/>
          <p:cNvCxnSpPr>
            <a:cxnSpLocks noChangeShapeType="1"/>
            <a:stCxn id="86028" idx="5"/>
            <a:endCxn id="86030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3" name="Oval 16"/>
          <p:cNvSpPr>
            <a:spLocks noChangeArrowheads="1"/>
          </p:cNvSpPr>
          <p:nvPr/>
        </p:nvSpPr>
        <p:spPr bwMode="auto">
          <a:xfrm>
            <a:off x="63325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34" name="Oval 17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6035" name="AutoShape 18"/>
          <p:cNvCxnSpPr>
            <a:cxnSpLocks noChangeShapeType="1"/>
            <a:stCxn id="86029" idx="3"/>
            <a:endCxn id="86033" idx="0"/>
          </p:cNvCxnSpPr>
          <p:nvPr/>
        </p:nvCxnSpPr>
        <p:spPr bwMode="auto">
          <a:xfrm flipH="1">
            <a:off x="6578600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6" name="AutoShape 19"/>
          <p:cNvCxnSpPr>
            <a:cxnSpLocks noChangeShapeType="1"/>
            <a:stCxn id="86029" idx="5"/>
            <a:endCxn id="86034" idx="0"/>
          </p:cNvCxnSpPr>
          <p:nvPr/>
        </p:nvCxnSpPr>
        <p:spPr bwMode="auto">
          <a:xfrm>
            <a:off x="7245350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7" name="AutoShape 20"/>
          <p:cNvSpPr>
            <a:spLocks noChangeArrowheads="1"/>
          </p:cNvSpPr>
          <p:nvPr/>
        </p:nvSpPr>
        <p:spPr bwMode="auto">
          <a:xfrm>
            <a:off x="5629275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5557838" y="25146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86039" name="AutoShape 22"/>
          <p:cNvSpPr>
            <a:spLocks noChangeArrowheads="1"/>
          </p:cNvSpPr>
          <p:nvPr/>
        </p:nvSpPr>
        <p:spPr bwMode="auto">
          <a:xfrm flipH="1">
            <a:off x="3729038" y="21336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3"/>
          <p:cNvSpPr>
            <a:spLocks noChangeArrowheads="1"/>
          </p:cNvSpPr>
          <p:nvPr/>
        </p:nvSpPr>
        <p:spPr bwMode="auto">
          <a:xfrm>
            <a:off x="8302625" y="38862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6041" name="AutoShape 24"/>
          <p:cNvCxnSpPr>
            <a:cxnSpLocks noChangeShapeType="1"/>
            <a:stCxn id="86030" idx="5"/>
            <a:endCxn id="86040" idx="0"/>
          </p:cNvCxnSpPr>
          <p:nvPr/>
        </p:nvCxnSpPr>
        <p:spPr bwMode="auto">
          <a:xfrm>
            <a:off x="823118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42" name="Oval 25"/>
          <p:cNvSpPr>
            <a:spLocks noChangeArrowheads="1"/>
          </p:cNvSpPr>
          <p:nvPr/>
        </p:nvSpPr>
        <p:spPr bwMode="auto">
          <a:xfrm>
            <a:off x="9144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6043" name="Oval 26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44" name="AutoShape 27"/>
          <p:cNvCxnSpPr>
            <a:cxnSpLocks noChangeShapeType="1"/>
            <a:stCxn id="86022" idx="3"/>
            <a:endCxn id="86042" idx="0"/>
          </p:cNvCxnSpPr>
          <p:nvPr/>
        </p:nvCxnSpPr>
        <p:spPr bwMode="auto">
          <a:xfrm flipH="1">
            <a:off x="11604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45" name="AutoShape 28"/>
          <p:cNvCxnSpPr>
            <a:cxnSpLocks noChangeShapeType="1"/>
            <a:stCxn id="86022" idx="5"/>
            <a:endCxn id="86043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46" name="Oval 29"/>
          <p:cNvSpPr>
            <a:spLocks noChangeArrowheads="1"/>
          </p:cNvSpPr>
          <p:nvPr/>
        </p:nvSpPr>
        <p:spPr bwMode="auto">
          <a:xfrm>
            <a:off x="415131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6047" name="Oval 30"/>
          <p:cNvSpPr>
            <a:spLocks noChangeArrowheads="1"/>
          </p:cNvSpPr>
          <p:nvPr/>
        </p:nvSpPr>
        <p:spPr bwMode="auto">
          <a:xfrm>
            <a:off x="365918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6048" name="Oval 31"/>
          <p:cNvSpPr>
            <a:spLocks noChangeArrowheads="1"/>
          </p:cNvSpPr>
          <p:nvPr/>
        </p:nvSpPr>
        <p:spPr bwMode="auto">
          <a:xfrm>
            <a:off x="464343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6049" name="AutoShape 32"/>
          <p:cNvCxnSpPr>
            <a:cxnSpLocks noChangeShapeType="1"/>
            <a:stCxn id="86046" idx="3"/>
            <a:endCxn id="86047" idx="0"/>
          </p:cNvCxnSpPr>
          <p:nvPr/>
        </p:nvCxnSpPr>
        <p:spPr bwMode="auto">
          <a:xfrm flipH="1">
            <a:off x="3905250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50" name="AutoShape 33"/>
          <p:cNvCxnSpPr>
            <a:cxnSpLocks noChangeShapeType="1"/>
            <a:stCxn id="86046" idx="5"/>
            <a:endCxn id="86048" idx="0"/>
          </p:cNvCxnSpPr>
          <p:nvPr/>
        </p:nvCxnSpPr>
        <p:spPr bwMode="auto">
          <a:xfrm>
            <a:off x="4572000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51" name="Oval 34"/>
          <p:cNvSpPr>
            <a:spLocks noChangeArrowheads="1"/>
          </p:cNvSpPr>
          <p:nvPr/>
        </p:nvSpPr>
        <p:spPr bwMode="auto">
          <a:xfrm>
            <a:off x="4151313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6052" name="Oval 35"/>
          <p:cNvSpPr>
            <a:spLocks noChangeArrowheads="1"/>
          </p:cNvSpPr>
          <p:nvPr/>
        </p:nvSpPr>
        <p:spPr bwMode="auto">
          <a:xfrm>
            <a:off x="5135563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86053" name="AutoShape 36"/>
          <p:cNvCxnSpPr>
            <a:cxnSpLocks noChangeShapeType="1"/>
            <a:stCxn id="86048" idx="3"/>
            <a:endCxn id="86051" idx="0"/>
          </p:cNvCxnSpPr>
          <p:nvPr/>
        </p:nvCxnSpPr>
        <p:spPr bwMode="auto">
          <a:xfrm flipH="1">
            <a:off x="4397375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54" name="AutoShape 37"/>
          <p:cNvCxnSpPr>
            <a:cxnSpLocks noChangeShapeType="1"/>
            <a:stCxn id="86048" idx="5"/>
            <a:endCxn id="86052" idx="0"/>
          </p:cNvCxnSpPr>
          <p:nvPr/>
        </p:nvCxnSpPr>
        <p:spPr bwMode="auto">
          <a:xfrm>
            <a:off x="5064125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6055" name="Oval 38"/>
          <p:cNvSpPr>
            <a:spLocks noChangeArrowheads="1"/>
          </p:cNvSpPr>
          <p:nvPr/>
        </p:nvSpPr>
        <p:spPr bwMode="auto">
          <a:xfrm>
            <a:off x="5629275" y="4572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6056" name="AutoShape 39"/>
          <p:cNvCxnSpPr>
            <a:cxnSpLocks noChangeShapeType="1"/>
            <a:stCxn id="86052" idx="5"/>
            <a:endCxn id="86055" idx="0"/>
          </p:cNvCxnSpPr>
          <p:nvPr/>
        </p:nvCxnSpPr>
        <p:spPr bwMode="auto">
          <a:xfrm>
            <a:off x="555783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84BE3-4AEB-487A-9B48-C69F18F98AE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6154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7044" name="Oval 3"/>
          <p:cNvSpPr>
            <a:spLocks noChangeArrowheads="1"/>
          </p:cNvSpPr>
          <p:nvPr/>
        </p:nvSpPr>
        <p:spPr bwMode="auto">
          <a:xfrm>
            <a:off x="1617663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7045" name="Oval 4"/>
          <p:cNvSpPr>
            <a:spLocks noChangeArrowheads="1"/>
          </p:cNvSpPr>
          <p:nvPr/>
        </p:nvSpPr>
        <p:spPr bwMode="auto">
          <a:xfrm>
            <a:off x="1125538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46" name="AutoShape 5"/>
          <p:cNvCxnSpPr>
            <a:cxnSpLocks noChangeShapeType="1"/>
            <a:stCxn id="87044" idx="3"/>
            <a:endCxn id="87045" idx="0"/>
          </p:cNvCxnSpPr>
          <p:nvPr/>
        </p:nvCxnSpPr>
        <p:spPr bwMode="auto">
          <a:xfrm flipH="1">
            <a:off x="1371600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4503738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4010025" y="32004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cxnSp>
        <p:nvCxnSpPr>
          <p:cNvPr id="87049" name="AutoShape 8"/>
          <p:cNvCxnSpPr>
            <a:cxnSpLocks noChangeShapeType="1"/>
            <a:stCxn id="87047" idx="3"/>
            <a:endCxn id="87048" idx="0"/>
          </p:cNvCxnSpPr>
          <p:nvPr/>
        </p:nvCxnSpPr>
        <p:spPr bwMode="auto">
          <a:xfrm flipH="1">
            <a:off x="4256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50" name="Oval 9"/>
          <p:cNvSpPr>
            <a:spLocks noChangeArrowheads="1"/>
          </p:cNvSpPr>
          <p:nvPr/>
        </p:nvSpPr>
        <p:spPr bwMode="auto">
          <a:xfrm>
            <a:off x="35179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51" name="AutoShape 10"/>
          <p:cNvCxnSpPr>
            <a:cxnSpLocks noChangeShapeType="1"/>
            <a:stCxn id="87048" idx="3"/>
            <a:endCxn id="87050" idx="0"/>
          </p:cNvCxnSpPr>
          <p:nvPr/>
        </p:nvCxnSpPr>
        <p:spPr bwMode="auto">
          <a:xfrm flipH="1">
            <a:off x="37639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52" name="AutoShape 11"/>
          <p:cNvSpPr>
            <a:spLocks noChangeArrowheads="1"/>
          </p:cNvSpPr>
          <p:nvPr/>
        </p:nvSpPr>
        <p:spPr bwMode="auto">
          <a:xfrm>
            <a:off x="2322513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2251075" y="2743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0" y="54435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7055" name="AutoShape 14"/>
          <p:cNvSpPr>
            <a:spLocks noChangeArrowheads="1"/>
          </p:cNvSpPr>
          <p:nvPr/>
        </p:nvSpPr>
        <p:spPr bwMode="auto">
          <a:xfrm>
            <a:off x="5276850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5207000" y="2743200"/>
            <a:ext cx="1617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7057" name="Oval 16"/>
          <p:cNvSpPr>
            <a:spLocks noChangeArrowheads="1"/>
          </p:cNvSpPr>
          <p:nvPr/>
        </p:nvSpPr>
        <p:spPr bwMode="auto">
          <a:xfrm>
            <a:off x="7316788" y="2590800"/>
            <a:ext cx="493712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7058" name="Oval 17"/>
          <p:cNvSpPr>
            <a:spLocks noChangeArrowheads="1"/>
          </p:cNvSpPr>
          <p:nvPr/>
        </p:nvSpPr>
        <p:spPr bwMode="auto">
          <a:xfrm>
            <a:off x="6824663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7059" name="AutoShape 18"/>
          <p:cNvCxnSpPr>
            <a:cxnSpLocks noChangeShapeType="1"/>
            <a:stCxn id="87057" idx="3"/>
            <a:endCxn id="87058" idx="0"/>
          </p:cNvCxnSpPr>
          <p:nvPr/>
        </p:nvCxnSpPr>
        <p:spPr bwMode="auto">
          <a:xfrm flipH="1">
            <a:off x="7070725" y="2925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60" name="Oval 19"/>
          <p:cNvSpPr>
            <a:spLocks noChangeArrowheads="1"/>
          </p:cNvSpPr>
          <p:nvPr/>
        </p:nvSpPr>
        <p:spPr bwMode="auto">
          <a:xfrm>
            <a:off x="788035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7061" name="AutoShape 20"/>
          <p:cNvCxnSpPr>
            <a:cxnSpLocks noChangeShapeType="1"/>
            <a:stCxn id="87057" idx="5"/>
            <a:endCxn id="87060" idx="0"/>
          </p:cNvCxnSpPr>
          <p:nvPr/>
        </p:nvCxnSpPr>
        <p:spPr bwMode="auto">
          <a:xfrm>
            <a:off x="7737475" y="2925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7062" name="AutoShape 21"/>
          <p:cNvSpPr>
            <a:spLocks noChangeArrowheads="1"/>
          </p:cNvSpPr>
          <p:nvPr/>
        </p:nvSpPr>
        <p:spPr bwMode="auto">
          <a:xfrm>
            <a:off x="4926013" y="22098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Oval 22"/>
          <p:cNvSpPr>
            <a:spLocks noChangeArrowheads="1"/>
          </p:cNvSpPr>
          <p:nvPr/>
        </p:nvSpPr>
        <p:spPr bwMode="auto">
          <a:xfrm>
            <a:off x="1547813" y="3962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cxnSp>
        <p:nvCxnSpPr>
          <p:cNvPr id="87064" name="AutoShape 23"/>
          <p:cNvCxnSpPr>
            <a:cxnSpLocks noChangeShapeType="1"/>
            <a:stCxn id="87045" idx="4"/>
            <a:endCxn id="87063" idx="0"/>
          </p:cNvCxnSpPr>
          <p:nvPr/>
        </p:nvCxnSpPr>
        <p:spPr bwMode="auto">
          <a:xfrm>
            <a:off x="1371600" y="3590925"/>
            <a:ext cx="422275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7065" name="AutoShape 24"/>
          <p:cNvSpPr>
            <a:spLocks noChangeArrowheads="1"/>
          </p:cNvSpPr>
          <p:nvPr/>
        </p:nvSpPr>
        <p:spPr bwMode="auto">
          <a:xfrm flipH="1">
            <a:off x="633413" y="28194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C157D-8279-48DB-B460-BCD2521FBB0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1650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119538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8069" name="AutoShape 4"/>
          <p:cNvSpPr>
            <a:spLocks noChangeArrowheads="1"/>
          </p:cNvSpPr>
          <p:nvPr/>
        </p:nvSpPr>
        <p:spPr bwMode="auto">
          <a:xfrm>
            <a:off x="2533650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2462213" y="2286000"/>
            <a:ext cx="1125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168910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072" name="AutoShape 7"/>
          <p:cNvCxnSpPr>
            <a:cxnSpLocks noChangeShapeType="1"/>
            <a:stCxn id="88068" idx="5"/>
            <a:endCxn id="88071" idx="0"/>
          </p:cNvCxnSpPr>
          <p:nvPr/>
        </p:nvCxnSpPr>
        <p:spPr bwMode="auto">
          <a:xfrm>
            <a:off x="16160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8074" name="Oval 9"/>
          <p:cNvSpPr>
            <a:spLocks noChangeArrowheads="1"/>
          </p:cNvSpPr>
          <p:nvPr/>
        </p:nvSpPr>
        <p:spPr bwMode="auto">
          <a:xfrm>
            <a:off x="70326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75" name="AutoShape 10"/>
          <p:cNvCxnSpPr>
            <a:cxnSpLocks noChangeShapeType="1"/>
            <a:stCxn id="88068" idx="3"/>
            <a:endCxn id="88074" idx="0"/>
          </p:cNvCxnSpPr>
          <p:nvPr/>
        </p:nvCxnSpPr>
        <p:spPr bwMode="auto">
          <a:xfrm flipH="1">
            <a:off x="9493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6" name="Oval 11"/>
          <p:cNvSpPr>
            <a:spLocks noChangeArrowheads="1"/>
          </p:cNvSpPr>
          <p:nvPr/>
        </p:nvSpPr>
        <p:spPr bwMode="auto">
          <a:xfrm>
            <a:off x="211138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077" name="AutoShape 12"/>
          <p:cNvCxnSpPr>
            <a:cxnSpLocks noChangeShapeType="1"/>
            <a:stCxn id="88074" idx="3"/>
            <a:endCxn id="88076" idx="0"/>
          </p:cNvCxnSpPr>
          <p:nvPr/>
        </p:nvCxnSpPr>
        <p:spPr bwMode="auto">
          <a:xfrm flipH="1">
            <a:off x="457200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78" name="Oval 13"/>
          <p:cNvSpPr>
            <a:spLocks noChangeArrowheads="1"/>
          </p:cNvSpPr>
          <p:nvPr/>
        </p:nvSpPr>
        <p:spPr bwMode="auto">
          <a:xfrm>
            <a:off x="119538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8079" name="AutoShape 14"/>
          <p:cNvCxnSpPr>
            <a:cxnSpLocks noChangeShapeType="1"/>
            <a:stCxn id="88074" idx="5"/>
            <a:endCxn id="88078" idx="0"/>
          </p:cNvCxnSpPr>
          <p:nvPr/>
        </p:nvCxnSpPr>
        <p:spPr bwMode="auto">
          <a:xfrm>
            <a:off x="112395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0" name="Oval 15"/>
          <p:cNvSpPr>
            <a:spLocks noChangeArrowheads="1"/>
          </p:cNvSpPr>
          <p:nvPr/>
        </p:nvSpPr>
        <p:spPr bwMode="auto">
          <a:xfrm>
            <a:off x="1689100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081" name="AutoShape 16"/>
          <p:cNvCxnSpPr>
            <a:cxnSpLocks noChangeShapeType="1"/>
            <a:stCxn id="88078" idx="5"/>
            <a:endCxn id="88080" idx="0"/>
          </p:cNvCxnSpPr>
          <p:nvPr/>
        </p:nvCxnSpPr>
        <p:spPr bwMode="auto">
          <a:xfrm>
            <a:off x="1616075" y="3992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8082" name="AutoShape 17"/>
          <p:cNvSpPr>
            <a:spLocks noChangeArrowheads="1"/>
          </p:cNvSpPr>
          <p:nvPr/>
        </p:nvSpPr>
        <p:spPr bwMode="auto">
          <a:xfrm flipH="1">
            <a:off x="211138" y="25908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Oval 18"/>
          <p:cNvSpPr>
            <a:spLocks noChangeArrowheads="1"/>
          </p:cNvSpPr>
          <p:nvPr/>
        </p:nvSpPr>
        <p:spPr bwMode="auto">
          <a:xfrm>
            <a:off x="7458075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8084" name="Oval 19"/>
          <p:cNvSpPr>
            <a:spLocks noChangeArrowheads="1"/>
          </p:cNvSpPr>
          <p:nvPr/>
        </p:nvSpPr>
        <p:spPr bwMode="auto">
          <a:xfrm>
            <a:off x="7950200" y="2971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8085" name="AutoShape 20"/>
          <p:cNvCxnSpPr>
            <a:cxnSpLocks noChangeShapeType="1"/>
            <a:stCxn id="88083" idx="5"/>
            <a:endCxn id="88084" idx="0"/>
          </p:cNvCxnSpPr>
          <p:nvPr/>
        </p:nvCxnSpPr>
        <p:spPr bwMode="auto">
          <a:xfrm>
            <a:off x="7878763" y="262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6" name="Oval 21"/>
          <p:cNvSpPr>
            <a:spLocks noChangeArrowheads="1"/>
          </p:cNvSpPr>
          <p:nvPr/>
        </p:nvSpPr>
        <p:spPr bwMode="auto">
          <a:xfrm>
            <a:off x="69659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87" name="AutoShape 22"/>
          <p:cNvCxnSpPr>
            <a:cxnSpLocks noChangeShapeType="1"/>
            <a:stCxn id="88083" idx="3"/>
            <a:endCxn id="88086" idx="0"/>
          </p:cNvCxnSpPr>
          <p:nvPr/>
        </p:nvCxnSpPr>
        <p:spPr bwMode="auto">
          <a:xfrm flipH="1">
            <a:off x="7212013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88" name="Oval 23"/>
          <p:cNvSpPr>
            <a:spLocks noChangeArrowheads="1"/>
          </p:cNvSpPr>
          <p:nvPr/>
        </p:nvSpPr>
        <p:spPr bwMode="auto">
          <a:xfrm>
            <a:off x="647382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089" name="AutoShape 24"/>
          <p:cNvCxnSpPr>
            <a:cxnSpLocks noChangeShapeType="1"/>
            <a:stCxn id="88086" idx="3"/>
            <a:endCxn id="88088" idx="0"/>
          </p:cNvCxnSpPr>
          <p:nvPr/>
        </p:nvCxnSpPr>
        <p:spPr bwMode="auto">
          <a:xfrm flipH="1">
            <a:off x="671988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0" name="Oval 25"/>
          <p:cNvSpPr>
            <a:spLocks noChangeArrowheads="1"/>
          </p:cNvSpPr>
          <p:nvPr/>
        </p:nvSpPr>
        <p:spPr bwMode="auto">
          <a:xfrm>
            <a:off x="7458075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091" name="AutoShape 26"/>
          <p:cNvCxnSpPr>
            <a:cxnSpLocks noChangeShapeType="1"/>
            <a:stCxn id="88084" idx="3"/>
            <a:endCxn id="88090" idx="0"/>
          </p:cNvCxnSpPr>
          <p:nvPr/>
        </p:nvCxnSpPr>
        <p:spPr bwMode="auto">
          <a:xfrm flipH="1">
            <a:off x="7704138" y="3306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2" name="Oval 27"/>
          <p:cNvSpPr>
            <a:spLocks noChangeArrowheads="1"/>
          </p:cNvSpPr>
          <p:nvPr/>
        </p:nvSpPr>
        <p:spPr bwMode="auto">
          <a:xfrm>
            <a:off x="429260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8093" name="Oval 28"/>
          <p:cNvSpPr>
            <a:spLocks noChangeArrowheads="1"/>
          </p:cNvSpPr>
          <p:nvPr/>
        </p:nvSpPr>
        <p:spPr bwMode="auto">
          <a:xfrm>
            <a:off x="478472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094" name="AutoShape 29"/>
          <p:cNvCxnSpPr>
            <a:cxnSpLocks noChangeShapeType="1"/>
            <a:stCxn id="88092" idx="5"/>
            <a:endCxn id="88093" idx="0"/>
          </p:cNvCxnSpPr>
          <p:nvPr/>
        </p:nvCxnSpPr>
        <p:spPr bwMode="auto">
          <a:xfrm>
            <a:off x="47132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5" name="Oval 30"/>
          <p:cNvSpPr>
            <a:spLocks noChangeArrowheads="1"/>
          </p:cNvSpPr>
          <p:nvPr/>
        </p:nvSpPr>
        <p:spPr bwMode="auto">
          <a:xfrm>
            <a:off x="379888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8096" name="AutoShape 31"/>
          <p:cNvCxnSpPr>
            <a:cxnSpLocks noChangeShapeType="1"/>
            <a:stCxn id="88092" idx="3"/>
            <a:endCxn id="88095" idx="0"/>
          </p:cNvCxnSpPr>
          <p:nvPr/>
        </p:nvCxnSpPr>
        <p:spPr bwMode="auto">
          <a:xfrm flipH="1">
            <a:off x="40465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7" name="Oval 32"/>
          <p:cNvSpPr>
            <a:spLocks noChangeArrowheads="1"/>
          </p:cNvSpPr>
          <p:nvPr/>
        </p:nvSpPr>
        <p:spPr bwMode="auto">
          <a:xfrm>
            <a:off x="330676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8098" name="AutoShape 33"/>
          <p:cNvCxnSpPr>
            <a:cxnSpLocks noChangeShapeType="1"/>
            <a:stCxn id="88095" idx="3"/>
            <a:endCxn id="88097" idx="0"/>
          </p:cNvCxnSpPr>
          <p:nvPr/>
        </p:nvCxnSpPr>
        <p:spPr bwMode="auto">
          <a:xfrm flipH="1">
            <a:off x="35528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099" name="Oval 34"/>
          <p:cNvSpPr>
            <a:spLocks noChangeArrowheads="1"/>
          </p:cNvSpPr>
          <p:nvPr/>
        </p:nvSpPr>
        <p:spPr bwMode="auto">
          <a:xfrm>
            <a:off x="4292600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88100" name="AutoShape 35"/>
          <p:cNvCxnSpPr>
            <a:cxnSpLocks noChangeShapeType="1"/>
            <a:stCxn id="88095" idx="5"/>
            <a:endCxn id="88099" idx="0"/>
          </p:cNvCxnSpPr>
          <p:nvPr/>
        </p:nvCxnSpPr>
        <p:spPr bwMode="auto">
          <a:xfrm>
            <a:off x="42195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1" name="Oval 36"/>
          <p:cNvSpPr>
            <a:spLocks noChangeArrowheads="1"/>
          </p:cNvSpPr>
          <p:nvPr/>
        </p:nvSpPr>
        <p:spPr bwMode="auto">
          <a:xfrm>
            <a:off x="2814638" y="4343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8102" name="AutoShape 37"/>
          <p:cNvCxnSpPr>
            <a:cxnSpLocks noChangeShapeType="1"/>
            <a:stCxn id="88097" idx="3"/>
            <a:endCxn id="88101" idx="0"/>
          </p:cNvCxnSpPr>
          <p:nvPr/>
        </p:nvCxnSpPr>
        <p:spPr bwMode="auto">
          <a:xfrm flipH="1">
            <a:off x="3060700" y="3992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3" name="AutoShape 38"/>
          <p:cNvSpPr>
            <a:spLocks noChangeArrowheads="1"/>
          </p:cNvSpPr>
          <p:nvPr/>
        </p:nvSpPr>
        <p:spPr bwMode="auto">
          <a:xfrm>
            <a:off x="4714875" y="20574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4" name="Oval 39"/>
          <p:cNvSpPr>
            <a:spLocks noChangeArrowheads="1"/>
          </p:cNvSpPr>
          <p:nvPr/>
        </p:nvSpPr>
        <p:spPr bwMode="auto">
          <a:xfrm>
            <a:off x="84439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8105" name="AutoShape 40"/>
          <p:cNvCxnSpPr>
            <a:cxnSpLocks noChangeShapeType="1"/>
            <a:stCxn id="88084" idx="5"/>
            <a:endCxn id="88104" idx="0"/>
          </p:cNvCxnSpPr>
          <p:nvPr/>
        </p:nvCxnSpPr>
        <p:spPr bwMode="auto">
          <a:xfrm>
            <a:off x="8370888" y="3306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8106" name="AutoShape 41"/>
          <p:cNvSpPr>
            <a:spLocks noChangeArrowheads="1"/>
          </p:cNvSpPr>
          <p:nvPr/>
        </p:nvSpPr>
        <p:spPr bwMode="auto">
          <a:xfrm>
            <a:off x="5699125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8107" name="Text Box 42"/>
          <p:cNvSpPr txBox="1">
            <a:spLocks noChangeArrowheads="1"/>
          </p:cNvSpPr>
          <p:nvPr/>
        </p:nvSpPr>
        <p:spPr bwMode="auto">
          <a:xfrm>
            <a:off x="5629275" y="2286000"/>
            <a:ext cx="112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E91A1-B390-43A6-B62D-94880242DE22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1750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563563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9093" name="Oval 4"/>
          <p:cNvSpPr>
            <a:spLocks noChangeArrowheads="1"/>
          </p:cNvSpPr>
          <p:nvPr/>
        </p:nvSpPr>
        <p:spPr bwMode="auto">
          <a:xfrm>
            <a:off x="126682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094" name="AutoShape 5"/>
          <p:cNvCxnSpPr>
            <a:cxnSpLocks noChangeShapeType="1"/>
            <a:stCxn id="89092" idx="5"/>
            <a:endCxn id="89093" idx="1"/>
          </p:cNvCxnSpPr>
          <p:nvPr/>
        </p:nvCxnSpPr>
        <p:spPr bwMode="auto">
          <a:xfrm>
            <a:off x="984250" y="2849563"/>
            <a:ext cx="354013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2462213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2392363" y="2743200"/>
            <a:ext cx="1477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0" y="5541963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89098" name="AutoShape 9"/>
          <p:cNvSpPr>
            <a:spLocks noChangeArrowheads="1"/>
          </p:cNvSpPr>
          <p:nvPr/>
        </p:nvSpPr>
        <p:spPr bwMode="auto">
          <a:xfrm>
            <a:off x="5418138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5346700" y="2743200"/>
            <a:ext cx="161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left</a:t>
            </a:r>
          </a:p>
        </p:txBody>
      </p:sp>
      <p:sp>
        <p:nvSpPr>
          <p:cNvPr id="89100" name="Oval 11"/>
          <p:cNvSpPr>
            <a:spLocks noChangeArrowheads="1"/>
          </p:cNvSpPr>
          <p:nvPr/>
        </p:nvSpPr>
        <p:spPr bwMode="auto">
          <a:xfrm>
            <a:off x="7458075" y="2590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9101" name="Oval 12"/>
          <p:cNvSpPr>
            <a:spLocks noChangeArrowheads="1"/>
          </p:cNvSpPr>
          <p:nvPr/>
        </p:nvSpPr>
        <p:spPr bwMode="auto">
          <a:xfrm>
            <a:off x="696595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9102" name="AutoShape 13"/>
          <p:cNvCxnSpPr>
            <a:cxnSpLocks noChangeShapeType="1"/>
            <a:stCxn id="89100" idx="3"/>
            <a:endCxn id="89101" idx="0"/>
          </p:cNvCxnSpPr>
          <p:nvPr/>
        </p:nvCxnSpPr>
        <p:spPr bwMode="auto">
          <a:xfrm flipH="1">
            <a:off x="7212013" y="2925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3" name="Oval 14"/>
          <p:cNvSpPr>
            <a:spLocks noChangeArrowheads="1"/>
          </p:cNvSpPr>
          <p:nvPr/>
        </p:nvSpPr>
        <p:spPr bwMode="auto">
          <a:xfrm>
            <a:off x="8021638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104" name="AutoShape 15"/>
          <p:cNvCxnSpPr>
            <a:cxnSpLocks noChangeShapeType="1"/>
            <a:stCxn id="89100" idx="5"/>
            <a:endCxn id="89103" idx="0"/>
          </p:cNvCxnSpPr>
          <p:nvPr/>
        </p:nvCxnSpPr>
        <p:spPr bwMode="auto">
          <a:xfrm>
            <a:off x="7878763" y="29257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5" name="AutoShape 16"/>
          <p:cNvSpPr>
            <a:spLocks noChangeArrowheads="1"/>
          </p:cNvSpPr>
          <p:nvPr/>
        </p:nvSpPr>
        <p:spPr bwMode="auto">
          <a:xfrm>
            <a:off x="1477963" y="28194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Oval 17"/>
          <p:cNvSpPr>
            <a:spLocks noChangeArrowheads="1"/>
          </p:cNvSpPr>
          <p:nvPr/>
        </p:nvSpPr>
        <p:spPr bwMode="auto">
          <a:xfrm>
            <a:off x="633413" y="3962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9107" name="AutoShape 18"/>
          <p:cNvCxnSpPr>
            <a:cxnSpLocks noChangeShapeType="1"/>
            <a:stCxn id="89093" idx="3"/>
            <a:endCxn id="89106" idx="0"/>
          </p:cNvCxnSpPr>
          <p:nvPr/>
        </p:nvCxnSpPr>
        <p:spPr bwMode="auto">
          <a:xfrm flipH="1">
            <a:off x="879475" y="3535363"/>
            <a:ext cx="458788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9108" name="AutoShape 19"/>
          <p:cNvSpPr>
            <a:spLocks noChangeArrowheads="1"/>
          </p:cNvSpPr>
          <p:nvPr/>
        </p:nvSpPr>
        <p:spPr bwMode="auto">
          <a:xfrm flipH="1">
            <a:off x="3376613" y="2209800"/>
            <a:ext cx="704850" cy="228600"/>
          </a:xfrm>
          <a:prstGeom prst="curvedDownArrow">
            <a:avLst>
              <a:gd name="adj1" fmla="val 66791"/>
              <a:gd name="adj2" fmla="val 1335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9" name="Oval 20"/>
          <p:cNvSpPr>
            <a:spLocks noChangeArrowheads="1"/>
          </p:cNvSpPr>
          <p:nvPr/>
        </p:nvSpPr>
        <p:spPr bwMode="auto">
          <a:xfrm>
            <a:off x="3798888" y="2590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9110" name="Oval 21"/>
          <p:cNvSpPr>
            <a:spLocks noChangeArrowheads="1"/>
          </p:cNvSpPr>
          <p:nvPr/>
        </p:nvSpPr>
        <p:spPr bwMode="auto">
          <a:xfrm>
            <a:off x="4503738" y="3276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9111" name="AutoShape 22"/>
          <p:cNvCxnSpPr>
            <a:cxnSpLocks noChangeShapeType="1"/>
            <a:stCxn id="89109" idx="5"/>
            <a:endCxn id="89110" idx="1"/>
          </p:cNvCxnSpPr>
          <p:nvPr/>
        </p:nvCxnSpPr>
        <p:spPr bwMode="auto">
          <a:xfrm>
            <a:off x="4219575" y="2925763"/>
            <a:ext cx="355600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12" name="Oval 23"/>
          <p:cNvSpPr>
            <a:spLocks noChangeArrowheads="1"/>
          </p:cNvSpPr>
          <p:nvPr/>
        </p:nvSpPr>
        <p:spPr bwMode="auto">
          <a:xfrm>
            <a:off x="5065713" y="4038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9113" name="AutoShape 24"/>
          <p:cNvCxnSpPr>
            <a:cxnSpLocks noChangeShapeType="1"/>
            <a:stCxn id="89110" idx="5"/>
            <a:endCxn id="89112" idx="0"/>
          </p:cNvCxnSpPr>
          <p:nvPr/>
        </p:nvCxnSpPr>
        <p:spPr bwMode="auto">
          <a:xfrm>
            <a:off x="4924425" y="3611563"/>
            <a:ext cx="3873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D6FDD-6DA2-4F94-8DC1-045D32648E1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61855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90116" name="Oval 3"/>
          <p:cNvSpPr>
            <a:spLocks noChangeArrowheads="1"/>
          </p:cNvSpPr>
          <p:nvPr/>
        </p:nvSpPr>
        <p:spPr bwMode="auto">
          <a:xfrm>
            <a:off x="703263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17" name="Oval 4"/>
          <p:cNvSpPr>
            <a:spLocks noChangeArrowheads="1"/>
          </p:cNvSpPr>
          <p:nvPr/>
        </p:nvSpPr>
        <p:spPr bwMode="auto">
          <a:xfrm>
            <a:off x="211138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0118" name="Oval 5"/>
          <p:cNvSpPr>
            <a:spLocks noChangeArrowheads="1"/>
          </p:cNvSpPr>
          <p:nvPr/>
        </p:nvSpPr>
        <p:spPr bwMode="auto">
          <a:xfrm>
            <a:off x="119538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19" name="AutoShape 6"/>
          <p:cNvCxnSpPr>
            <a:cxnSpLocks noChangeShapeType="1"/>
            <a:stCxn id="90116" idx="3"/>
            <a:endCxn id="90117" idx="0"/>
          </p:cNvCxnSpPr>
          <p:nvPr/>
        </p:nvCxnSpPr>
        <p:spPr bwMode="auto">
          <a:xfrm flipH="1">
            <a:off x="45720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20" name="AutoShape 7"/>
          <p:cNvCxnSpPr>
            <a:cxnSpLocks noChangeShapeType="1"/>
            <a:stCxn id="90116" idx="5"/>
            <a:endCxn id="90118" idx="0"/>
          </p:cNvCxnSpPr>
          <p:nvPr/>
        </p:nvCxnSpPr>
        <p:spPr bwMode="auto">
          <a:xfrm>
            <a:off x="112395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2322513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2251075" y="2286000"/>
            <a:ext cx="112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  <p:sp>
        <p:nvSpPr>
          <p:cNvPr id="90123" name="Oval 10"/>
          <p:cNvSpPr>
            <a:spLocks noChangeArrowheads="1"/>
          </p:cNvSpPr>
          <p:nvPr/>
        </p:nvSpPr>
        <p:spPr bwMode="auto">
          <a:xfrm>
            <a:off x="16891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24" name="AutoShape 11"/>
          <p:cNvCxnSpPr>
            <a:cxnSpLocks noChangeShapeType="1"/>
            <a:stCxn id="90118" idx="5"/>
            <a:endCxn id="90123" idx="0"/>
          </p:cNvCxnSpPr>
          <p:nvPr/>
        </p:nvCxnSpPr>
        <p:spPr bwMode="auto">
          <a:xfrm>
            <a:off x="16160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90126" name="Oval 13"/>
          <p:cNvSpPr>
            <a:spLocks noChangeArrowheads="1"/>
          </p:cNvSpPr>
          <p:nvPr/>
        </p:nvSpPr>
        <p:spPr bwMode="auto">
          <a:xfrm>
            <a:off x="7747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0127" name="AutoShape 14"/>
          <p:cNvCxnSpPr>
            <a:cxnSpLocks noChangeShapeType="1"/>
            <a:stCxn id="90118" idx="3"/>
            <a:endCxn id="90126" idx="0"/>
          </p:cNvCxnSpPr>
          <p:nvPr/>
        </p:nvCxnSpPr>
        <p:spPr bwMode="auto">
          <a:xfrm flipH="1">
            <a:off x="1020763" y="3306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8" name="Oval 15"/>
          <p:cNvSpPr>
            <a:spLocks noChangeArrowheads="1"/>
          </p:cNvSpPr>
          <p:nvPr/>
        </p:nvSpPr>
        <p:spPr bwMode="auto">
          <a:xfrm>
            <a:off x="352425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29" name="AutoShape 16"/>
          <p:cNvCxnSpPr>
            <a:cxnSpLocks noChangeShapeType="1"/>
            <a:stCxn id="90126" idx="3"/>
            <a:endCxn id="90128" idx="0"/>
          </p:cNvCxnSpPr>
          <p:nvPr/>
        </p:nvCxnSpPr>
        <p:spPr bwMode="auto">
          <a:xfrm flipH="1">
            <a:off x="598488" y="39925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0130" name="AutoShape 17"/>
          <p:cNvSpPr>
            <a:spLocks noChangeArrowheads="1"/>
          </p:cNvSpPr>
          <p:nvPr/>
        </p:nvSpPr>
        <p:spPr bwMode="auto">
          <a:xfrm flipH="1">
            <a:off x="3659188" y="19812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1" name="AutoShape 18"/>
          <p:cNvSpPr>
            <a:spLocks noChangeArrowheads="1"/>
          </p:cNvSpPr>
          <p:nvPr/>
        </p:nvSpPr>
        <p:spPr bwMode="auto">
          <a:xfrm>
            <a:off x="1406525" y="2514600"/>
            <a:ext cx="704850" cy="228600"/>
          </a:xfrm>
          <a:prstGeom prst="curvedDownArrow">
            <a:avLst>
              <a:gd name="adj1" fmla="val 66791"/>
              <a:gd name="adj2" fmla="val 1335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AutoShape 19"/>
          <p:cNvSpPr>
            <a:spLocks noChangeArrowheads="1"/>
          </p:cNvSpPr>
          <p:nvPr/>
        </p:nvSpPr>
        <p:spPr bwMode="auto">
          <a:xfrm>
            <a:off x="5418138" y="29718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0133" name="Text Box 20"/>
          <p:cNvSpPr txBox="1">
            <a:spLocks noChangeArrowheads="1"/>
          </p:cNvSpPr>
          <p:nvPr/>
        </p:nvSpPr>
        <p:spPr bwMode="auto">
          <a:xfrm>
            <a:off x="5346700" y="22860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left</a:t>
            </a:r>
          </a:p>
        </p:txBody>
      </p:sp>
      <p:sp>
        <p:nvSpPr>
          <p:cNvPr id="90134" name="Oval 21"/>
          <p:cNvSpPr>
            <a:spLocks noChangeArrowheads="1"/>
          </p:cNvSpPr>
          <p:nvPr/>
        </p:nvSpPr>
        <p:spPr bwMode="auto">
          <a:xfrm>
            <a:off x="4081463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35" name="Oval 22"/>
          <p:cNvSpPr>
            <a:spLocks noChangeArrowheads="1"/>
          </p:cNvSpPr>
          <p:nvPr/>
        </p:nvSpPr>
        <p:spPr bwMode="auto">
          <a:xfrm>
            <a:off x="3587750" y="2971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0136" name="Oval 23"/>
          <p:cNvSpPr>
            <a:spLocks noChangeArrowheads="1"/>
          </p:cNvSpPr>
          <p:nvPr/>
        </p:nvSpPr>
        <p:spPr bwMode="auto">
          <a:xfrm>
            <a:off x="4573588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0137" name="AutoShape 24"/>
          <p:cNvCxnSpPr>
            <a:cxnSpLocks noChangeShapeType="1"/>
            <a:stCxn id="90134" idx="3"/>
            <a:endCxn id="90135" idx="0"/>
          </p:cNvCxnSpPr>
          <p:nvPr/>
        </p:nvCxnSpPr>
        <p:spPr bwMode="auto">
          <a:xfrm flipH="1">
            <a:off x="383540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38" name="AutoShape 25"/>
          <p:cNvCxnSpPr>
            <a:cxnSpLocks noChangeShapeType="1"/>
            <a:stCxn id="90134" idx="5"/>
            <a:endCxn id="90136" idx="0"/>
          </p:cNvCxnSpPr>
          <p:nvPr/>
        </p:nvCxnSpPr>
        <p:spPr bwMode="auto">
          <a:xfrm>
            <a:off x="4502150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9" name="Oval 26"/>
          <p:cNvSpPr>
            <a:spLocks noChangeArrowheads="1"/>
          </p:cNvSpPr>
          <p:nvPr/>
        </p:nvSpPr>
        <p:spPr bwMode="auto">
          <a:xfrm>
            <a:off x="50657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40" name="AutoShape 27"/>
          <p:cNvCxnSpPr>
            <a:cxnSpLocks noChangeShapeType="1"/>
            <a:stCxn id="90136" idx="5"/>
            <a:endCxn id="90139" idx="0"/>
          </p:cNvCxnSpPr>
          <p:nvPr/>
        </p:nvCxnSpPr>
        <p:spPr bwMode="auto">
          <a:xfrm>
            <a:off x="4994275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1" name="Oval 28"/>
          <p:cNvSpPr>
            <a:spLocks noChangeArrowheads="1"/>
          </p:cNvSpPr>
          <p:nvPr/>
        </p:nvSpPr>
        <p:spPr bwMode="auto">
          <a:xfrm>
            <a:off x="4151313" y="365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42" name="AutoShape 29"/>
          <p:cNvCxnSpPr>
            <a:cxnSpLocks noChangeShapeType="1"/>
            <a:stCxn id="90136" idx="3"/>
            <a:endCxn id="90141" idx="0"/>
          </p:cNvCxnSpPr>
          <p:nvPr/>
        </p:nvCxnSpPr>
        <p:spPr bwMode="auto">
          <a:xfrm flipH="1">
            <a:off x="4397375" y="33067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3" name="Oval 30"/>
          <p:cNvSpPr>
            <a:spLocks noChangeArrowheads="1"/>
          </p:cNvSpPr>
          <p:nvPr/>
        </p:nvSpPr>
        <p:spPr bwMode="auto">
          <a:xfrm>
            <a:off x="5557838" y="4343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44" name="AutoShape 31"/>
          <p:cNvCxnSpPr>
            <a:cxnSpLocks noChangeShapeType="1"/>
            <a:stCxn id="90139" idx="5"/>
            <a:endCxn id="90143" idx="0"/>
          </p:cNvCxnSpPr>
          <p:nvPr/>
        </p:nvCxnSpPr>
        <p:spPr bwMode="auto">
          <a:xfrm>
            <a:off x="5486400" y="3992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5" name="Oval 32"/>
          <p:cNvSpPr>
            <a:spLocks noChangeArrowheads="1"/>
          </p:cNvSpPr>
          <p:nvPr/>
        </p:nvSpPr>
        <p:spPr bwMode="auto">
          <a:xfrm>
            <a:off x="731678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sp>
        <p:nvSpPr>
          <p:cNvPr id="90146" name="Oval 33"/>
          <p:cNvSpPr>
            <a:spLocks noChangeArrowheads="1"/>
          </p:cNvSpPr>
          <p:nvPr/>
        </p:nvSpPr>
        <p:spPr bwMode="auto">
          <a:xfrm>
            <a:off x="6754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0147" name="Oval 34"/>
          <p:cNvSpPr>
            <a:spLocks noChangeArrowheads="1"/>
          </p:cNvSpPr>
          <p:nvPr/>
        </p:nvSpPr>
        <p:spPr bwMode="auto">
          <a:xfrm>
            <a:off x="78803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0148" name="AutoShape 35"/>
          <p:cNvCxnSpPr>
            <a:cxnSpLocks noChangeShapeType="1"/>
            <a:stCxn id="90145" idx="3"/>
            <a:endCxn id="90146" idx="0"/>
          </p:cNvCxnSpPr>
          <p:nvPr/>
        </p:nvCxnSpPr>
        <p:spPr bwMode="auto">
          <a:xfrm flipH="1">
            <a:off x="7000875" y="2620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49" name="AutoShape 36"/>
          <p:cNvCxnSpPr>
            <a:cxnSpLocks noChangeShapeType="1"/>
            <a:stCxn id="90145" idx="5"/>
            <a:endCxn id="90147" idx="0"/>
          </p:cNvCxnSpPr>
          <p:nvPr/>
        </p:nvCxnSpPr>
        <p:spPr bwMode="auto">
          <a:xfrm>
            <a:off x="7737475" y="26209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0" name="Oval 37"/>
          <p:cNvSpPr>
            <a:spLocks noChangeArrowheads="1"/>
          </p:cNvSpPr>
          <p:nvPr/>
        </p:nvSpPr>
        <p:spPr bwMode="auto">
          <a:xfrm>
            <a:off x="8372475" y="3581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0151" name="AutoShape 38"/>
          <p:cNvCxnSpPr>
            <a:cxnSpLocks noChangeShapeType="1"/>
            <a:stCxn id="90147" idx="5"/>
            <a:endCxn id="90150" idx="0"/>
          </p:cNvCxnSpPr>
          <p:nvPr/>
        </p:nvCxnSpPr>
        <p:spPr bwMode="auto">
          <a:xfrm>
            <a:off x="8301038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2" name="Oval 39"/>
          <p:cNvSpPr>
            <a:spLocks noChangeArrowheads="1"/>
          </p:cNvSpPr>
          <p:nvPr/>
        </p:nvSpPr>
        <p:spPr bwMode="auto">
          <a:xfrm>
            <a:off x="7246938" y="3581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0153" name="AutoShape 40"/>
          <p:cNvCxnSpPr>
            <a:cxnSpLocks noChangeShapeType="1"/>
            <a:stCxn id="90146" idx="5"/>
            <a:endCxn id="90152" idx="0"/>
          </p:cNvCxnSpPr>
          <p:nvPr/>
        </p:nvCxnSpPr>
        <p:spPr bwMode="auto">
          <a:xfrm>
            <a:off x="7175500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4" name="Oval 41"/>
          <p:cNvSpPr>
            <a:spLocks noChangeArrowheads="1"/>
          </p:cNvSpPr>
          <p:nvPr/>
        </p:nvSpPr>
        <p:spPr bwMode="auto">
          <a:xfrm>
            <a:off x="6262688" y="3581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0155" name="AutoShape 42"/>
          <p:cNvCxnSpPr>
            <a:cxnSpLocks noChangeShapeType="1"/>
            <a:stCxn id="90146" idx="3"/>
            <a:endCxn id="90154" idx="0"/>
          </p:cNvCxnSpPr>
          <p:nvPr/>
        </p:nvCxnSpPr>
        <p:spPr bwMode="auto">
          <a:xfrm flipH="1">
            <a:off x="6508750" y="3306763"/>
            <a:ext cx="31750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EC27C-7503-447C-A886-E3BAA4A6C7ED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Node Structure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468438"/>
            <a:ext cx="7388225" cy="4627562"/>
          </a:xfrm>
        </p:spPr>
        <p:txBody>
          <a:bodyPr/>
          <a:lstStyle/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Node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	key &lt;key type&gt;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	data &lt;data type&gt;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	leftSubTree &lt;pointer&gt;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	rightSubTree &lt;pointer&gt;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	bal &lt;Bf&gt;</a:t>
            </a:r>
          </a:p>
          <a:p>
            <a:pPr marL="757238" indent="-757238" eaLnBrk="1" hangingPunct="1">
              <a:buClr>
                <a:schemeClr val="tx1"/>
              </a:buClr>
              <a:buFontTx/>
              <a:buNone/>
              <a:tabLst>
                <a:tab pos="2857500" algn="l"/>
              </a:tabLst>
            </a:pPr>
            <a:r>
              <a:rPr lang="en-GB" sz="2400"/>
              <a:t>End Node</a:t>
            </a:r>
            <a:r>
              <a:rPr lang="en-GB" sz="2800"/>
              <a:t> </a:t>
            </a:r>
          </a:p>
        </p:txBody>
      </p:sp>
      <p:sp>
        <p:nvSpPr>
          <p:cNvPr id="91141" name="Oval 4"/>
          <p:cNvSpPr>
            <a:spLocks noChangeArrowheads="1"/>
          </p:cNvSpPr>
          <p:nvPr/>
        </p:nvSpPr>
        <p:spPr bwMode="auto">
          <a:xfrm>
            <a:off x="6191250" y="2133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1142" name="Oval 5"/>
          <p:cNvSpPr>
            <a:spLocks noChangeArrowheads="1"/>
          </p:cNvSpPr>
          <p:nvPr/>
        </p:nvSpPr>
        <p:spPr bwMode="auto">
          <a:xfrm>
            <a:off x="5699125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1143" name="Oval 6"/>
          <p:cNvSpPr>
            <a:spLocks noChangeArrowheads="1"/>
          </p:cNvSpPr>
          <p:nvPr/>
        </p:nvSpPr>
        <p:spPr bwMode="auto">
          <a:xfrm>
            <a:off x="6684963" y="2819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91144" name="AutoShape 7"/>
          <p:cNvCxnSpPr>
            <a:cxnSpLocks noChangeShapeType="1"/>
            <a:stCxn id="91141" idx="3"/>
            <a:endCxn id="91142" idx="0"/>
          </p:cNvCxnSpPr>
          <p:nvPr/>
        </p:nvCxnSpPr>
        <p:spPr bwMode="auto">
          <a:xfrm flipH="1">
            <a:off x="5945188" y="2468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45" name="AutoShape 8"/>
          <p:cNvCxnSpPr>
            <a:cxnSpLocks noChangeShapeType="1"/>
            <a:stCxn id="91141" idx="5"/>
            <a:endCxn id="91143" idx="0"/>
          </p:cNvCxnSpPr>
          <p:nvPr/>
        </p:nvCxnSpPr>
        <p:spPr bwMode="auto">
          <a:xfrm>
            <a:off x="6611938" y="2468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7177088" y="3505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91147" name="AutoShape 10"/>
          <p:cNvCxnSpPr>
            <a:cxnSpLocks noChangeShapeType="1"/>
            <a:stCxn id="91143" idx="5"/>
            <a:endCxn id="91146" idx="0"/>
          </p:cNvCxnSpPr>
          <p:nvPr/>
        </p:nvCxnSpPr>
        <p:spPr bwMode="auto">
          <a:xfrm>
            <a:off x="7105650" y="3154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8" name="Oval 11"/>
          <p:cNvSpPr>
            <a:spLocks noChangeArrowheads="1"/>
          </p:cNvSpPr>
          <p:nvPr/>
        </p:nvSpPr>
        <p:spPr bwMode="auto">
          <a:xfrm>
            <a:off x="6262688" y="3505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91149" name="AutoShape 12"/>
          <p:cNvCxnSpPr>
            <a:cxnSpLocks noChangeShapeType="1"/>
            <a:stCxn id="91143" idx="3"/>
            <a:endCxn id="91148" idx="0"/>
          </p:cNvCxnSpPr>
          <p:nvPr/>
        </p:nvCxnSpPr>
        <p:spPr bwMode="auto">
          <a:xfrm flipH="1">
            <a:off x="6508750" y="31543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840413" y="4191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1151" name="AutoShape 14"/>
          <p:cNvCxnSpPr>
            <a:cxnSpLocks noChangeShapeType="1"/>
            <a:stCxn id="91148" idx="3"/>
            <a:endCxn id="91150" idx="0"/>
          </p:cNvCxnSpPr>
          <p:nvPr/>
        </p:nvCxnSpPr>
        <p:spPr bwMode="auto">
          <a:xfrm flipH="1">
            <a:off x="6086475" y="3840163"/>
            <a:ext cx="2476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60CEF-08A0-4FDA-8D5E-012D28D559E6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/>
              <a:t>Algorithm</a:t>
            </a:r>
            <a:r>
              <a:rPr lang="en-GB" sz="1800"/>
              <a:t> 	insertAVL (ref 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&lt;pointer&gt;, val </a:t>
            </a:r>
            <a:r>
              <a:rPr lang="en-GB" sz="1800">
                <a:solidFill>
                  <a:schemeClr val="accent2"/>
                </a:solidFill>
              </a:rPr>
              <a:t>newPtr </a:t>
            </a:r>
            <a:r>
              <a:rPr lang="en-GB" sz="1800"/>
              <a:t>&lt;pointer&gt;,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	           ref </a:t>
            </a:r>
            <a:r>
              <a:rPr lang="en-GB" sz="1800">
                <a:solidFill>
                  <a:schemeClr val="accent2"/>
                </a:solidFill>
              </a:rPr>
              <a:t>taller </a:t>
            </a:r>
            <a:r>
              <a:rPr lang="en-GB" sz="1800"/>
              <a:t>&lt;boolean&gt;)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Inserts a new node into an AVL tree using recursion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root</a:t>
            </a:r>
            <a:r>
              <a:rPr lang="en-GB" sz="180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newPtr</a:t>
            </a:r>
            <a:r>
              <a:rPr lang="en-GB" sz="1800"/>
              <a:t> is address of the new node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Post		</a:t>
            </a:r>
            <a:r>
              <a:rPr lang="en-GB" sz="1800">
                <a:solidFill>
                  <a:schemeClr val="accent2"/>
                </a:solidFill>
              </a:rPr>
              <a:t>taller</a:t>
            </a:r>
            <a:r>
              <a:rPr lang="en-GB" sz="1800"/>
              <a:t> = true indicating the tree's height has increased;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false ortherwise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9AD2E-CA5F-4E04-A82C-2376E6AE126E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22425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>
                <a:solidFill>
                  <a:srgbClr val="0000FF"/>
                </a:solidFill>
              </a:rPr>
              <a:t>  	</a:t>
            </a:r>
            <a:r>
              <a:rPr lang="en-GB" sz="1800"/>
              <a:t>if (root =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= newPtr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	insertAVL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newPtr,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if (taller)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1</a:t>
            </a:r>
            <a:r>
              <a:rPr lang="en-GB" sz="1800"/>
              <a:t>	if (root left-high)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leftBalance (root,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2</a:t>
            </a:r>
            <a:r>
              <a:rPr lang="en-GB" sz="1800"/>
              <a:t>	else if (root right-high)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LH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 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1CECB-384F-49E8-AA82-0C367636BC96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Insertion Algorithm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4623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6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(newPtr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	insertAVL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newPtr,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	</a:t>
            </a:r>
            <a:r>
              <a:rPr lang="en-GB" sz="1800"/>
              <a:t>	if (taller)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(root right-high)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rightBalance (root, taller)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(root left-high)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RH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 </a:t>
            </a:r>
            <a:r>
              <a:rPr lang="en-GB" sz="1800"/>
              <a:t>	error ("Dupe data")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recycle (newPtr)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taller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End</a:t>
            </a:r>
            <a:r>
              <a:rPr lang="en-GB" sz="1800"/>
              <a:t>	insertAVL 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91805-AE0A-42E8-9398-B6F59240C75A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05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Trees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The heights of the left subtree and the right subtree differ by no more than one.</a:t>
            </a:r>
          </a:p>
          <a:p>
            <a:pPr eaLnBrk="1" hangingPunct="1"/>
            <a:r>
              <a:rPr lang="en-GB"/>
              <a:t>The left and right subtrees are </a:t>
            </a:r>
            <a:r>
              <a:rPr lang="en-GB">
                <a:solidFill>
                  <a:schemeClr val="accent2"/>
                </a:solidFill>
              </a:rPr>
              <a:t>AVL</a:t>
            </a:r>
            <a:r>
              <a:rPr lang="en-GB"/>
              <a:t> trees themselves.</a:t>
            </a:r>
          </a:p>
          <a:p>
            <a:pPr eaLnBrk="1" hangingPunct="1">
              <a:buFontTx/>
              <a:buNone/>
            </a:pPr>
            <a:r>
              <a:rPr lang="en-GB"/>
              <a:t>	</a:t>
            </a:r>
            <a:r>
              <a:rPr lang="en-GB" sz="2400"/>
              <a:t>(G.M. </a:t>
            </a:r>
            <a:r>
              <a:rPr lang="en-GB" sz="2400">
                <a:solidFill>
                  <a:schemeClr val="accent2"/>
                </a:solidFill>
              </a:rPr>
              <a:t>A</a:t>
            </a:r>
            <a:r>
              <a:rPr lang="en-GB" sz="2400"/>
              <a:t>delson-</a:t>
            </a:r>
            <a:r>
              <a:rPr lang="en-GB" sz="2400">
                <a:solidFill>
                  <a:schemeClr val="accent2"/>
                </a:solidFill>
              </a:rPr>
              <a:t>V</a:t>
            </a:r>
            <a:r>
              <a:rPr lang="en-GB" sz="2400"/>
              <a:t>elskii and E.M. </a:t>
            </a:r>
            <a:r>
              <a:rPr lang="en-GB" sz="2400">
                <a:solidFill>
                  <a:schemeClr val="accent2"/>
                </a:solidFill>
              </a:rPr>
              <a:t>L</a:t>
            </a:r>
            <a:r>
              <a:rPr lang="en-GB" sz="2400"/>
              <a:t>andis, 1962 )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24504-A46C-4963-8EF7-67EC6913ABD6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/>
              <a:t>Algorithm</a:t>
            </a:r>
            <a:r>
              <a:rPr lang="en-GB" sz="1800"/>
              <a:t> 	leftBalance (ref 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&lt;pointer&gt;, ref </a:t>
            </a:r>
            <a:r>
              <a:rPr lang="en-GB" sz="1800">
                <a:solidFill>
                  <a:schemeClr val="accent2"/>
                </a:solidFill>
              </a:rPr>
              <a:t>taller</a:t>
            </a:r>
            <a:r>
              <a:rPr lang="en-GB" sz="1800"/>
              <a:t> 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Balances an AVL tree that is left heavy 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root</a:t>
            </a:r>
            <a:r>
              <a:rPr lang="en-GB" sz="180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taller </a:t>
            </a:r>
            <a:r>
              <a:rPr lang="en-GB" sz="1800"/>
              <a:t>= true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Post		</a:t>
            </a:r>
            <a:r>
              <a:rPr lang="en-GB" sz="1800"/>
              <a:t>root has been updated (if necessary)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taller has been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203A2-8815-4513-9AA3-4FC4AF7167F2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38100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76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	</a:t>
            </a:r>
            <a:r>
              <a:rPr lang="en-GB" sz="1800"/>
              <a:t>leftTree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(leftTree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 b="1"/>
              <a:t>Case 1: Left of left. Single rotation required.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adjust balance factors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rotateRight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taller = false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/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2000"/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309562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2603500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3587750" y="4572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6264" name="AutoShape 7"/>
          <p:cNvCxnSpPr>
            <a:cxnSpLocks noChangeShapeType="1"/>
            <a:stCxn id="96261" idx="3"/>
            <a:endCxn id="96262" idx="0"/>
          </p:cNvCxnSpPr>
          <p:nvPr/>
        </p:nvCxnSpPr>
        <p:spPr bwMode="auto">
          <a:xfrm flipH="1">
            <a:off x="2849563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5" name="AutoShape 8"/>
          <p:cNvCxnSpPr>
            <a:cxnSpLocks noChangeShapeType="1"/>
            <a:stCxn id="96261" idx="5"/>
            <a:endCxn id="96263" idx="0"/>
          </p:cNvCxnSpPr>
          <p:nvPr/>
        </p:nvCxnSpPr>
        <p:spPr bwMode="auto">
          <a:xfrm>
            <a:off x="3516313" y="4221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66" name="Oval 9"/>
          <p:cNvSpPr>
            <a:spLocks noChangeArrowheads="1"/>
          </p:cNvSpPr>
          <p:nvPr/>
        </p:nvSpPr>
        <p:spPr bwMode="auto">
          <a:xfrm>
            <a:off x="2111375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96267" name="Oval 10"/>
          <p:cNvSpPr>
            <a:spLocks noChangeArrowheads="1"/>
          </p:cNvSpPr>
          <p:nvPr/>
        </p:nvSpPr>
        <p:spPr bwMode="auto">
          <a:xfrm>
            <a:off x="3095625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6268" name="AutoShape 11"/>
          <p:cNvCxnSpPr>
            <a:cxnSpLocks noChangeShapeType="1"/>
            <a:stCxn id="96262" idx="3"/>
            <a:endCxn id="96266" idx="0"/>
          </p:cNvCxnSpPr>
          <p:nvPr/>
        </p:nvCxnSpPr>
        <p:spPr bwMode="auto">
          <a:xfrm flipH="1">
            <a:off x="2357438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9" name="AutoShape 12"/>
          <p:cNvCxnSpPr>
            <a:cxnSpLocks noChangeShapeType="1"/>
            <a:stCxn id="96262" idx="5"/>
            <a:endCxn id="96267" idx="0"/>
          </p:cNvCxnSpPr>
          <p:nvPr/>
        </p:nvCxnSpPr>
        <p:spPr bwMode="auto">
          <a:xfrm>
            <a:off x="3024188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0" name="Oval 13"/>
          <p:cNvSpPr>
            <a:spLocks noChangeArrowheads="1"/>
          </p:cNvSpPr>
          <p:nvPr/>
        </p:nvSpPr>
        <p:spPr bwMode="auto">
          <a:xfrm>
            <a:off x="1617663" y="5943600"/>
            <a:ext cx="493712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6271" name="AutoShape 14"/>
          <p:cNvCxnSpPr>
            <a:cxnSpLocks noChangeShapeType="1"/>
            <a:stCxn id="96266" idx="3"/>
            <a:endCxn id="96270" idx="0"/>
          </p:cNvCxnSpPr>
          <p:nvPr/>
        </p:nvCxnSpPr>
        <p:spPr bwMode="auto">
          <a:xfrm flipH="1">
            <a:off x="1865313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2" name="Oval 15"/>
          <p:cNvSpPr>
            <a:spLocks noChangeArrowheads="1"/>
          </p:cNvSpPr>
          <p:nvPr/>
        </p:nvSpPr>
        <p:spPr bwMode="auto">
          <a:xfrm>
            <a:off x="605155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96273" name="Oval 16"/>
          <p:cNvSpPr>
            <a:spLocks noChangeArrowheads="1"/>
          </p:cNvSpPr>
          <p:nvPr/>
        </p:nvSpPr>
        <p:spPr bwMode="auto">
          <a:xfrm>
            <a:off x="5557838" y="4572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96274" name="Oval 17"/>
          <p:cNvSpPr>
            <a:spLocks noChangeArrowheads="1"/>
          </p:cNvSpPr>
          <p:nvPr/>
        </p:nvSpPr>
        <p:spPr bwMode="auto">
          <a:xfrm>
            <a:off x="65436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6275" name="AutoShape 18"/>
          <p:cNvCxnSpPr>
            <a:cxnSpLocks noChangeShapeType="1"/>
            <a:stCxn id="96272" idx="3"/>
            <a:endCxn id="96273" idx="0"/>
          </p:cNvCxnSpPr>
          <p:nvPr/>
        </p:nvCxnSpPr>
        <p:spPr bwMode="auto">
          <a:xfrm flipH="1">
            <a:off x="580548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6" name="AutoShape 19"/>
          <p:cNvCxnSpPr>
            <a:cxnSpLocks noChangeShapeType="1"/>
            <a:stCxn id="96272" idx="5"/>
            <a:endCxn id="96274" idx="0"/>
          </p:cNvCxnSpPr>
          <p:nvPr/>
        </p:nvCxnSpPr>
        <p:spPr bwMode="auto">
          <a:xfrm>
            <a:off x="6472238" y="4221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7" name="Oval 20"/>
          <p:cNvSpPr>
            <a:spLocks noChangeArrowheads="1"/>
          </p:cNvSpPr>
          <p:nvPr/>
        </p:nvSpPr>
        <p:spPr bwMode="auto">
          <a:xfrm>
            <a:off x="5065713" y="5257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sp>
        <p:nvSpPr>
          <p:cNvPr id="96278" name="Oval 21"/>
          <p:cNvSpPr>
            <a:spLocks noChangeArrowheads="1"/>
          </p:cNvSpPr>
          <p:nvPr/>
        </p:nvSpPr>
        <p:spPr bwMode="auto">
          <a:xfrm>
            <a:off x="605155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6279" name="AutoShape 22"/>
          <p:cNvCxnSpPr>
            <a:cxnSpLocks noChangeShapeType="1"/>
            <a:stCxn id="96273" idx="3"/>
            <a:endCxn id="96277" idx="0"/>
          </p:cNvCxnSpPr>
          <p:nvPr/>
        </p:nvCxnSpPr>
        <p:spPr bwMode="auto">
          <a:xfrm flipH="1">
            <a:off x="5311775" y="4906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80" name="AutoShape 23"/>
          <p:cNvCxnSpPr>
            <a:cxnSpLocks noChangeShapeType="1"/>
            <a:stCxn id="96274" idx="3"/>
            <a:endCxn id="96278" idx="0"/>
          </p:cNvCxnSpPr>
          <p:nvPr/>
        </p:nvCxnSpPr>
        <p:spPr bwMode="auto">
          <a:xfrm flipH="1">
            <a:off x="629761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6281" name="AutoShape 24"/>
          <p:cNvSpPr>
            <a:spLocks noChangeArrowheads="1"/>
          </p:cNvSpPr>
          <p:nvPr/>
        </p:nvSpPr>
        <p:spPr bwMode="auto">
          <a:xfrm>
            <a:off x="4362450" y="45720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6282" name="AutoShape 25"/>
          <p:cNvSpPr>
            <a:spLocks noChangeArrowheads="1"/>
          </p:cNvSpPr>
          <p:nvPr/>
        </p:nvSpPr>
        <p:spPr bwMode="auto">
          <a:xfrm>
            <a:off x="3517900" y="35814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Oval 26"/>
          <p:cNvSpPr>
            <a:spLocks noChangeArrowheads="1"/>
          </p:cNvSpPr>
          <p:nvPr/>
        </p:nvSpPr>
        <p:spPr bwMode="auto">
          <a:xfrm>
            <a:off x="703580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6284" name="AutoShape 27"/>
          <p:cNvCxnSpPr>
            <a:cxnSpLocks noChangeShapeType="1"/>
            <a:stCxn id="96274" idx="5"/>
            <a:endCxn id="96283" idx="0"/>
          </p:cNvCxnSpPr>
          <p:nvPr/>
        </p:nvCxnSpPr>
        <p:spPr bwMode="auto">
          <a:xfrm>
            <a:off x="696436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9B7C1-D6C6-4B7D-8FD0-21C263967698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Left Balance Algorithm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47800"/>
            <a:ext cx="7772400" cy="28194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3</a:t>
            </a:r>
            <a:r>
              <a:rPr lang="en-GB" sz="1800" dirty="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	</a:t>
            </a:r>
            <a:r>
              <a:rPr lang="en-GB" sz="1800" b="1" dirty="0"/>
              <a:t>Case 2: Right of left. Double rotation required.</a:t>
            </a:r>
            <a:endParaRPr lang="en-GB" sz="1800" dirty="0"/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	1</a:t>
            </a:r>
            <a:r>
              <a:rPr lang="en-GB" sz="1800" dirty="0"/>
              <a:t>	</a:t>
            </a:r>
            <a:r>
              <a:rPr lang="en-GB" sz="1800" dirty="0" err="1"/>
              <a:t>rightTree</a:t>
            </a:r>
            <a:r>
              <a:rPr lang="en-GB" sz="1800" dirty="0"/>
              <a:t> = </a:t>
            </a:r>
            <a:r>
              <a:rPr lang="en-GB" sz="1800" dirty="0" err="1"/>
              <a:t>leftTree</a:t>
            </a:r>
            <a:r>
              <a:rPr lang="en-GB" sz="1800" dirty="0"/>
              <a:t> </a:t>
            </a:r>
            <a:r>
              <a:rPr lang="en-GB" sz="1800" dirty="0">
                <a:latin typeface="Symbol" pitchFamily="18" charset="2"/>
              </a:rPr>
              <a:t>-&gt;</a:t>
            </a:r>
            <a:r>
              <a:rPr lang="en-GB" sz="1800" dirty="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2</a:t>
            </a:r>
            <a:r>
              <a:rPr lang="en-GB" sz="1800" dirty="0"/>
              <a:t>	adjust balance factors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3</a:t>
            </a:r>
            <a:r>
              <a:rPr lang="en-GB" sz="1800" dirty="0"/>
              <a:t>	</a:t>
            </a:r>
            <a:r>
              <a:rPr lang="en-GB" sz="1800" dirty="0" err="1"/>
              <a:t>rotateLeft</a:t>
            </a:r>
            <a:r>
              <a:rPr lang="en-GB" sz="1800" dirty="0"/>
              <a:t> (</a:t>
            </a:r>
            <a:r>
              <a:rPr lang="en-GB" sz="1800" dirty="0" err="1"/>
              <a:t>leftTree</a:t>
            </a:r>
            <a:r>
              <a:rPr lang="en-GB" sz="1800" dirty="0"/>
              <a:t>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	4</a:t>
            </a:r>
            <a:r>
              <a:rPr lang="en-GB" sz="1800" dirty="0"/>
              <a:t>	</a:t>
            </a:r>
            <a:r>
              <a:rPr lang="en-GB" sz="1800" dirty="0" err="1"/>
              <a:t>rotateRight</a:t>
            </a:r>
            <a:r>
              <a:rPr lang="en-GB" sz="1800" dirty="0"/>
              <a:t> (root)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5</a:t>
            </a:r>
            <a:r>
              <a:rPr lang="en-GB" sz="1800" dirty="0"/>
              <a:t>	taller = false 	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dirty="0">
                <a:solidFill>
                  <a:schemeClr val="accent2"/>
                </a:solidFill>
              </a:rPr>
              <a:t>4</a:t>
            </a:r>
            <a:r>
              <a:rPr lang="en-GB" sz="1800" dirty="0"/>
              <a:t>	return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 dirty="0"/>
              <a:t>End</a:t>
            </a:r>
            <a:r>
              <a:rPr lang="en-GB" sz="1800" dirty="0"/>
              <a:t>	</a:t>
            </a:r>
            <a:r>
              <a:rPr lang="en-GB" sz="1800" dirty="0" err="1"/>
              <a:t>leftBalance</a:t>
            </a:r>
            <a:endParaRPr lang="en-GB" sz="1800" dirty="0"/>
          </a:p>
        </p:txBody>
      </p:sp>
      <p:sp>
        <p:nvSpPr>
          <p:cNvPr id="97285" name="Oval 4"/>
          <p:cNvSpPr>
            <a:spLocks noChangeArrowheads="1"/>
          </p:cNvSpPr>
          <p:nvPr/>
        </p:nvSpPr>
        <p:spPr bwMode="auto">
          <a:xfrm>
            <a:off x="1195388" y="4140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7286" name="AutoShape 5"/>
          <p:cNvSpPr>
            <a:spLocks noChangeArrowheads="1"/>
          </p:cNvSpPr>
          <p:nvPr/>
        </p:nvSpPr>
        <p:spPr bwMode="auto">
          <a:xfrm>
            <a:off x="2603500" y="4826000"/>
            <a:ext cx="703263" cy="381000"/>
          </a:xfrm>
          <a:prstGeom prst="rightArrow">
            <a:avLst>
              <a:gd name="adj1" fmla="val 50000"/>
              <a:gd name="adj2" fmla="val 4997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7287" name="Oval 6"/>
          <p:cNvSpPr>
            <a:spLocks noChangeArrowheads="1"/>
          </p:cNvSpPr>
          <p:nvPr/>
        </p:nvSpPr>
        <p:spPr bwMode="auto">
          <a:xfrm>
            <a:off x="1689100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288" name="AutoShape 7"/>
          <p:cNvCxnSpPr>
            <a:cxnSpLocks noChangeShapeType="1"/>
            <a:stCxn id="97285" idx="5"/>
            <a:endCxn id="97287" idx="0"/>
          </p:cNvCxnSpPr>
          <p:nvPr/>
        </p:nvCxnSpPr>
        <p:spPr bwMode="auto">
          <a:xfrm>
            <a:off x="1616075" y="4475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89" name="Oval 8"/>
          <p:cNvSpPr>
            <a:spLocks noChangeArrowheads="1"/>
          </p:cNvSpPr>
          <p:nvPr/>
        </p:nvSpPr>
        <p:spPr bwMode="auto">
          <a:xfrm>
            <a:off x="703263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290" name="AutoShape 9"/>
          <p:cNvCxnSpPr>
            <a:cxnSpLocks noChangeShapeType="1"/>
            <a:stCxn id="97285" idx="3"/>
            <a:endCxn id="97289" idx="0"/>
          </p:cNvCxnSpPr>
          <p:nvPr/>
        </p:nvCxnSpPr>
        <p:spPr bwMode="auto">
          <a:xfrm flipH="1">
            <a:off x="949325" y="4475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1" name="Oval 10"/>
          <p:cNvSpPr>
            <a:spLocks noChangeArrowheads="1"/>
          </p:cNvSpPr>
          <p:nvPr/>
        </p:nvSpPr>
        <p:spPr bwMode="auto">
          <a:xfrm>
            <a:off x="211138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292" name="AutoShape 11"/>
          <p:cNvCxnSpPr>
            <a:cxnSpLocks noChangeShapeType="1"/>
            <a:stCxn id="97289" idx="3"/>
            <a:endCxn id="97291" idx="0"/>
          </p:cNvCxnSpPr>
          <p:nvPr/>
        </p:nvCxnSpPr>
        <p:spPr bwMode="auto">
          <a:xfrm flipH="1">
            <a:off x="457200" y="516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3" name="Oval 12"/>
          <p:cNvSpPr>
            <a:spLocks noChangeArrowheads="1"/>
          </p:cNvSpPr>
          <p:nvPr/>
        </p:nvSpPr>
        <p:spPr bwMode="auto">
          <a:xfrm>
            <a:off x="1195388" y="551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7294" name="AutoShape 13"/>
          <p:cNvCxnSpPr>
            <a:cxnSpLocks noChangeShapeType="1"/>
            <a:stCxn id="97289" idx="5"/>
            <a:endCxn id="97293" idx="0"/>
          </p:cNvCxnSpPr>
          <p:nvPr/>
        </p:nvCxnSpPr>
        <p:spPr bwMode="auto">
          <a:xfrm>
            <a:off x="1123950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5" name="Oval 14"/>
          <p:cNvSpPr>
            <a:spLocks noChangeArrowheads="1"/>
          </p:cNvSpPr>
          <p:nvPr/>
        </p:nvSpPr>
        <p:spPr bwMode="auto">
          <a:xfrm>
            <a:off x="1689100" y="6197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296" name="AutoShape 15"/>
          <p:cNvCxnSpPr>
            <a:cxnSpLocks noChangeShapeType="1"/>
            <a:stCxn id="97293" idx="5"/>
            <a:endCxn id="97295" idx="0"/>
          </p:cNvCxnSpPr>
          <p:nvPr/>
        </p:nvCxnSpPr>
        <p:spPr bwMode="auto">
          <a:xfrm>
            <a:off x="1616075" y="584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7297" name="AutoShape 16"/>
          <p:cNvSpPr>
            <a:spLocks noChangeArrowheads="1"/>
          </p:cNvSpPr>
          <p:nvPr/>
        </p:nvSpPr>
        <p:spPr bwMode="auto">
          <a:xfrm flipH="1">
            <a:off x="211138" y="4445000"/>
            <a:ext cx="703262" cy="228600"/>
          </a:xfrm>
          <a:prstGeom prst="curvedDownArrow">
            <a:avLst>
              <a:gd name="adj1" fmla="val 66641"/>
              <a:gd name="adj2" fmla="val 133267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Oval 17"/>
          <p:cNvSpPr>
            <a:spLocks noChangeArrowheads="1"/>
          </p:cNvSpPr>
          <p:nvPr/>
        </p:nvSpPr>
        <p:spPr bwMode="auto">
          <a:xfrm>
            <a:off x="7458075" y="4140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7299" name="Oval 18"/>
          <p:cNvSpPr>
            <a:spLocks noChangeArrowheads="1"/>
          </p:cNvSpPr>
          <p:nvPr/>
        </p:nvSpPr>
        <p:spPr bwMode="auto">
          <a:xfrm>
            <a:off x="7950200" y="4826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7300" name="AutoShape 19"/>
          <p:cNvCxnSpPr>
            <a:cxnSpLocks noChangeShapeType="1"/>
            <a:stCxn id="97298" idx="5"/>
            <a:endCxn id="97299" idx="0"/>
          </p:cNvCxnSpPr>
          <p:nvPr/>
        </p:nvCxnSpPr>
        <p:spPr bwMode="auto">
          <a:xfrm>
            <a:off x="7878763" y="4475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1" name="Oval 20"/>
          <p:cNvSpPr>
            <a:spLocks noChangeArrowheads="1"/>
          </p:cNvSpPr>
          <p:nvPr/>
        </p:nvSpPr>
        <p:spPr bwMode="auto">
          <a:xfrm>
            <a:off x="6965950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302" name="AutoShape 21"/>
          <p:cNvCxnSpPr>
            <a:cxnSpLocks noChangeShapeType="1"/>
            <a:stCxn id="97298" idx="3"/>
            <a:endCxn id="97301" idx="0"/>
          </p:cNvCxnSpPr>
          <p:nvPr/>
        </p:nvCxnSpPr>
        <p:spPr bwMode="auto">
          <a:xfrm flipH="1">
            <a:off x="7212013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3" name="Oval 22"/>
          <p:cNvSpPr>
            <a:spLocks noChangeArrowheads="1"/>
          </p:cNvSpPr>
          <p:nvPr/>
        </p:nvSpPr>
        <p:spPr bwMode="auto">
          <a:xfrm>
            <a:off x="6473825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304" name="AutoShape 23"/>
          <p:cNvCxnSpPr>
            <a:cxnSpLocks noChangeShapeType="1"/>
            <a:stCxn id="97301" idx="3"/>
            <a:endCxn id="97303" idx="0"/>
          </p:cNvCxnSpPr>
          <p:nvPr/>
        </p:nvCxnSpPr>
        <p:spPr bwMode="auto">
          <a:xfrm flipH="1">
            <a:off x="6719888" y="516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5" name="Oval 24"/>
          <p:cNvSpPr>
            <a:spLocks noChangeArrowheads="1"/>
          </p:cNvSpPr>
          <p:nvPr/>
        </p:nvSpPr>
        <p:spPr bwMode="auto">
          <a:xfrm>
            <a:off x="7458075" y="5511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306" name="AutoShape 25"/>
          <p:cNvCxnSpPr>
            <a:cxnSpLocks noChangeShapeType="1"/>
            <a:stCxn id="97299" idx="3"/>
            <a:endCxn id="97305" idx="0"/>
          </p:cNvCxnSpPr>
          <p:nvPr/>
        </p:nvCxnSpPr>
        <p:spPr bwMode="auto">
          <a:xfrm flipH="1">
            <a:off x="7704138" y="516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7" name="Oval 26"/>
          <p:cNvSpPr>
            <a:spLocks noChangeArrowheads="1"/>
          </p:cNvSpPr>
          <p:nvPr/>
        </p:nvSpPr>
        <p:spPr bwMode="auto">
          <a:xfrm>
            <a:off x="4292600" y="4140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7308" name="Oval 27"/>
          <p:cNvSpPr>
            <a:spLocks noChangeArrowheads="1"/>
          </p:cNvSpPr>
          <p:nvPr/>
        </p:nvSpPr>
        <p:spPr bwMode="auto">
          <a:xfrm>
            <a:off x="4784725" y="482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309" name="AutoShape 28"/>
          <p:cNvCxnSpPr>
            <a:cxnSpLocks noChangeShapeType="1"/>
            <a:stCxn id="97307" idx="5"/>
            <a:endCxn id="97308" idx="0"/>
          </p:cNvCxnSpPr>
          <p:nvPr/>
        </p:nvCxnSpPr>
        <p:spPr bwMode="auto">
          <a:xfrm>
            <a:off x="4713288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0" name="Oval 29"/>
          <p:cNvSpPr>
            <a:spLocks noChangeArrowheads="1"/>
          </p:cNvSpPr>
          <p:nvPr/>
        </p:nvSpPr>
        <p:spPr bwMode="auto">
          <a:xfrm>
            <a:off x="3798888" y="482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7311" name="AutoShape 30"/>
          <p:cNvCxnSpPr>
            <a:cxnSpLocks noChangeShapeType="1"/>
            <a:stCxn id="97307" idx="3"/>
            <a:endCxn id="97310" idx="0"/>
          </p:cNvCxnSpPr>
          <p:nvPr/>
        </p:nvCxnSpPr>
        <p:spPr bwMode="auto">
          <a:xfrm flipH="1">
            <a:off x="4046538" y="4475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2" name="Oval 31"/>
          <p:cNvSpPr>
            <a:spLocks noChangeArrowheads="1"/>
          </p:cNvSpPr>
          <p:nvPr/>
        </p:nvSpPr>
        <p:spPr bwMode="auto">
          <a:xfrm>
            <a:off x="3306763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7313" name="AutoShape 32"/>
          <p:cNvCxnSpPr>
            <a:cxnSpLocks noChangeShapeType="1"/>
            <a:stCxn id="97310" idx="3"/>
            <a:endCxn id="97312" idx="0"/>
          </p:cNvCxnSpPr>
          <p:nvPr/>
        </p:nvCxnSpPr>
        <p:spPr bwMode="auto">
          <a:xfrm flipH="1">
            <a:off x="3552825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4" name="Oval 33"/>
          <p:cNvSpPr>
            <a:spLocks noChangeArrowheads="1"/>
          </p:cNvSpPr>
          <p:nvPr/>
        </p:nvSpPr>
        <p:spPr bwMode="auto">
          <a:xfrm>
            <a:off x="4292600" y="5511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7315" name="AutoShape 34"/>
          <p:cNvCxnSpPr>
            <a:cxnSpLocks noChangeShapeType="1"/>
            <a:stCxn id="97310" idx="5"/>
            <a:endCxn id="97314" idx="0"/>
          </p:cNvCxnSpPr>
          <p:nvPr/>
        </p:nvCxnSpPr>
        <p:spPr bwMode="auto">
          <a:xfrm>
            <a:off x="4219575" y="516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6" name="Oval 35"/>
          <p:cNvSpPr>
            <a:spLocks noChangeArrowheads="1"/>
          </p:cNvSpPr>
          <p:nvPr/>
        </p:nvSpPr>
        <p:spPr bwMode="auto">
          <a:xfrm>
            <a:off x="2814638" y="619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7317" name="AutoShape 36"/>
          <p:cNvCxnSpPr>
            <a:cxnSpLocks noChangeShapeType="1"/>
            <a:stCxn id="97312" idx="3"/>
            <a:endCxn id="97316" idx="0"/>
          </p:cNvCxnSpPr>
          <p:nvPr/>
        </p:nvCxnSpPr>
        <p:spPr bwMode="auto">
          <a:xfrm flipH="1">
            <a:off x="3060700" y="584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8" name="AutoShape 37"/>
          <p:cNvSpPr>
            <a:spLocks noChangeArrowheads="1"/>
          </p:cNvSpPr>
          <p:nvPr/>
        </p:nvSpPr>
        <p:spPr bwMode="auto">
          <a:xfrm>
            <a:off x="4714875" y="3911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9" name="Oval 38"/>
          <p:cNvSpPr>
            <a:spLocks noChangeArrowheads="1"/>
          </p:cNvSpPr>
          <p:nvPr/>
        </p:nvSpPr>
        <p:spPr bwMode="auto">
          <a:xfrm>
            <a:off x="8443913" y="551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7320" name="AutoShape 39"/>
          <p:cNvCxnSpPr>
            <a:cxnSpLocks noChangeShapeType="1"/>
            <a:stCxn id="97299" idx="5"/>
            <a:endCxn id="97319" idx="0"/>
          </p:cNvCxnSpPr>
          <p:nvPr/>
        </p:nvCxnSpPr>
        <p:spPr bwMode="auto">
          <a:xfrm>
            <a:off x="8370888" y="5160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7321" name="AutoShape 40"/>
          <p:cNvSpPr>
            <a:spLocks noChangeArrowheads="1"/>
          </p:cNvSpPr>
          <p:nvPr/>
        </p:nvSpPr>
        <p:spPr bwMode="auto">
          <a:xfrm>
            <a:off x="5840413" y="4826000"/>
            <a:ext cx="633412" cy="381000"/>
          </a:xfrm>
          <a:prstGeom prst="rightArrow">
            <a:avLst>
              <a:gd name="adj1" fmla="val 50000"/>
              <a:gd name="adj2" fmla="val 4501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F0D3E-663E-42A9-8B1F-E8DB2B120438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0574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/>
              <a:t>Algorithm</a:t>
            </a:r>
            <a:r>
              <a:rPr lang="en-GB" sz="1800"/>
              <a:t> 	rotateRight (ref 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Exchanges pointers to rotate the tree right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 </a:t>
            </a:r>
            <a:r>
              <a:rPr lang="en-GB" sz="180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Post		</a:t>
            </a:r>
            <a:r>
              <a:rPr lang="en-GB" sz="1800"/>
              <a:t>Node rotated and root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endParaRPr lang="en-GB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E1673-0828-4399-A2A7-08F2D5CFED64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0"/>
            <a:ext cx="77719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5240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>
                <a:solidFill>
                  <a:srgbClr val="0000FF"/>
                </a:solidFill>
              </a:rPr>
              <a:t>   	</a:t>
            </a:r>
            <a:r>
              <a:rPr lang="en-GB" sz="1800"/>
              <a:t>tempPtr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 = tempPtr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tempPtr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 = root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root = tempPtr</a:t>
            </a:r>
          </a:p>
          <a:p>
            <a:pPr marL="0" indent="0" eaLnBrk="1" hangingPunct="1"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5</a:t>
            </a:r>
            <a:r>
              <a:rPr lang="en-GB" sz="1800"/>
              <a:t>	return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/>
              <a:t>End</a:t>
            </a:r>
            <a:r>
              <a:rPr lang="en-GB" sz="1800"/>
              <a:t>	 rotateRight</a:t>
            </a:r>
            <a:r>
              <a:rPr lang="en-GB" sz="1600"/>
              <a:t> </a:t>
            </a:r>
            <a:r>
              <a:rPr lang="en-GB" sz="1800"/>
              <a:t>	</a:t>
            </a:r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6824663" y="1981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6332538" y="2667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99335" name="AutoShape 6"/>
          <p:cNvCxnSpPr>
            <a:cxnSpLocks noChangeShapeType="1"/>
            <a:stCxn id="99333" idx="3"/>
            <a:endCxn id="99334" idx="0"/>
          </p:cNvCxnSpPr>
          <p:nvPr/>
        </p:nvCxnSpPr>
        <p:spPr bwMode="auto">
          <a:xfrm flipH="1">
            <a:off x="6578600" y="2316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36" name="Oval 7"/>
          <p:cNvSpPr>
            <a:spLocks noChangeArrowheads="1"/>
          </p:cNvSpPr>
          <p:nvPr/>
        </p:nvSpPr>
        <p:spPr bwMode="auto">
          <a:xfrm>
            <a:off x="5840413" y="3352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37" name="AutoShape 8"/>
          <p:cNvCxnSpPr>
            <a:cxnSpLocks noChangeShapeType="1"/>
            <a:stCxn id="99334" idx="3"/>
            <a:endCxn id="99336" idx="0"/>
          </p:cNvCxnSpPr>
          <p:nvPr/>
        </p:nvCxnSpPr>
        <p:spPr bwMode="auto">
          <a:xfrm flipH="1">
            <a:off x="6086475" y="3001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6824663" y="3352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39" name="AutoShape 10"/>
          <p:cNvCxnSpPr>
            <a:cxnSpLocks noChangeShapeType="1"/>
            <a:stCxn id="99334" idx="5"/>
            <a:endCxn id="99338" idx="0"/>
          </p:cNvCxnSpPr>
          <p:nvPr/>
        </p:nvCxnSpPr>
        <p:spPr bwMode="auto">
          <a:xfrm>
            <a:off x="6753225" y="3001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40" name="AutoShape 11"/>
          <p:cNvSpPr>
            <a:spLocks noChangeArrowheads="1"/>
          </p:cNvSpPr>
          <p:nvPr/>
        </p:nvSpPr>
        <p:spPr bwMode="auto">
          <a:xfrm>
            <a:off x="7035800" y="16002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2"/>
          <p:cNvSpPr>
            <a:spLocks noChangeArrowheads="1"/>
          </p:cNvSpPr>
          <p:nvPr/>
        </p:nvSpPr>
        <p:spPr bwMode="auto">
          <a:xfrm>
            <a:off x="5910263" y="19812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Text Box 13"/>
          <p:cNvSpPr txBox="1">
            <a:spLocks noChangeArrowheads="1"/>
          </p:cNvSpPr>
          <p:nvPr/>
        </p:nvSpPr>
        <p:spPr bwMode="auto">
          <a:xfrm>
            <a:off x="5768975" y="1600200"/>
            <a:ext cx="70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43" name="Rectangle 14"/>
          <p:cNvSpPr>
            <a:spLocks noChangeArrowheads="1"/>
          </p:cNvSpPr>
          <p:nvPr/>
        </p:nvSpPr>
        <p:spPr bwMode="auto">
          <a:xfrm>
            <a:off x="5276850" y="2667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Text Box 15"/>
          <p:cNvSpPr txBox="1">
            <a:spLocks noChangeArrowheads="1"/>
          </p:cNvSpPr>
          <p:nvPr/>
        </p:nvSpPr>
        <p:spPr bwMode="auto">
          <a:xfrm>
            <a:off x="4926013" y="2286000"/>
            <a:ext cx="1246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45" name="Line 16"/>
          <p:cNvSpPr>
            <a:spLocks noChangeShapeType="1"/>
          </p:cNvSpPr>
          <p:nvPr/>
        </p:nvSpPr>
        <p:spPr bwMode="auto">
          <a:xfrm>
            <a:off x="6051550" y="2133600"/>
            <a:ext cx="773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6" name="Line 17"/>
          <p:cNvSpPr>
            <a:spLocks noChangeShapeType="1"/>
          </p:cNvSpPr>
          <p:nvPr/>
        </p:nvSpPr>
        <p:spPr bwMode="auto">
          <a:xfrm>
            <a:off x="5418138" y="2819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Oval 18"/>
          <p:cNvSpPr>
            <a:spLocks noChangeArrowheads="1"/>
          </p:cNvSpPr>
          <p:nvPr/>
        </p:nvSpPr>
        <p:spPr bwMode="auto">
          <a:xfrm>
            <a:off x="7316788" y="2667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48" name="AutoShape 19"/>
          <p:cNvCxnSpPr>
            <a:cxnSpLocks noChangeShapeType="1"/>
            <a:stCxn id="99333" idx="5"/>
            <a:endCxn id="99347" idx="0"/>
          </p:cNvCxnSpPr>
          <p:nvPr/>
        </p:nvCxnSpPr>
        <p:spPr bwMode="auto">
          <a:xfrm>
            <a:off x="7245350" y="2316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49" name="Oval 20"/>
          <p:cNvSpPr>
            <a:spLocks noChangeArrowheads="1"/>
          </p:cNvSpPr>
          <p:nvPr/>
        </p:nvSpPr>
        <p:spPr bwMode="auto">
          <a:xfrm>
            <a:off x="5418138" y="3962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50" name="AutoShape 21"/>
          <p:cNvCxnSpPr>
            <a:cxnSpLocks noChangeShapeType="1"/>
            <a:stCxn id="99336" idx="3"/>
            <a:endCxn id="99349" idx="0"/>
          </p:cNvCxnSpPr>
          <p:nvPr/>
        </p:nvCxnSpPr>
        <p:spPr bwMode="auto">
          <a:xfrm flipH="1">
            <a:off x="5664200" y="36877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1" name="Oval 22"/>
          <p:cNvSpPr>
            <a:spLocks noChangeArrowheads="1"/>
          </p:cNvSpPr>
          <p:nvPr/>
        </p:nvSpPr>
        <p:spPr bwMode="auto">
          <a:xfrm>
            <a:off x="1900238" y="4495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99352" name="Oval 23"/>
          <p:cNvSpPr>
            <a:spLocks noChangeArrowheads="1"/>
          </p:cNvSpPr>
          <p:nvPr/>
        </p:nvSpPr>
        <p:spPr bwMode="auto">
          <a:xfrm>
            <a:off x="1406525" y="5181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53" name="Oval 24"/>
          <p:cNvSpPr>
            <a:spLocks noChangeArrowheads="1"/>
          </p:cNvSpPr>
          <p:nvPr/>
        </p:nvSpPr>
        <p:spPr bwMode="auto">
          <a:xfrm>
            <a:off x="914400" y="5867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54" name="AutoShape 25"/>
          <p:cNvCxnSpPr>
            <a:cxnSpLocks noChangeShapeType="1"/>
            <a:stCxn id="99352" idx="3"/>
            <a:endCxn id="99353" idx="0"/>
          </p:cNvCxnSpPr>
          <p:nvPr/>
        </p:nvCxnSpPr>
        <p:spPr bwMode="auto">
          <a:xfrm flipH="1">
            <a:off x="1160463" y="5516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5" name="Oval 26"/>
          <p:cNvSpPr>
            <a:spLocks noChangeArrowheads="1"/>
          </p:cNvSpPr>
          <p:nvPr/>
        </p:nvSpPr>
        <p:spPr bwMode="auto">
          <a:xfrm>
            <a:off x="1900238" y="5867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56" name="AutoShape 27"/>
          <p:cNvCxnSpPr>
            <a:cxnSpLocks noChangeShapeType="1"/>
            <a:stCxn id="99352" idx="5"/>
            <a:endCxn id="99355" idx="0"/>
          </p:cNvCxnSpPr>
          <p:nvPr/>
        </p:nvCxnSpPr>
        <p:spPr bwMode="auto">
          <a:xfrm>
            <a:off x="1827213" y="5516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57" name="Rectangle 28"/>
          <p:cNvSpPr>
            <a:spLocks noChangeArrowheads="1"/>
          </p:cNvSpPr>
          <p:nvPr/>
        </p:nvSpPr>
        <p:spPr bwMode="auto">
          <a:xfrm>
            <a:off x="985838" y="44958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8" name="Text Box 29"/>
          <p:cNvSpPr txBox="1">
            <a:spLocks noChangeArrowheads="1"/>
          </p:cNvSpPr>
          <p:nvPr/>
        </p:nvSpPr>
        <p:spPr bwMode="auto">
          <a:xfrm>
            <a:off x="844550" y="4114800"/>
            <a:ext cx="831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59" name="Rectangle 30"/>
          <p:cNvSpPr>
            <a:spLocks noChangeArrowheads="1"/>
          </p:cNvSpPr>
          <p:nvPr/>
        </p:nvSpPr>
        <p:spPr bwMode="auto">
          <a:xfrm>
            <a:off x="352425" y="51816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60" name="Text Box 31"/>
          <p:cNvSpPr txBox="1">
            <a:spLocks noChangeArrowheads="1"/>
          </p:cNvSpPr>
          <p:nvPr/>
        </p:nvSpPr>
        <p:spPr bwMode="auto">
          <a:xfrm>
            <a:off x="0" y="470535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61" name="Line 32"/>
          <p:cNvSpPr>
            <a:spLocks noChangeShapeType="1"/>
          </p:cNvSpPr>
          <p:nvPr/>
        </p:nvSpPr>
        <p:spPr bwMode="auto">
          <a:xfrm>
            <a:off x="1125538" y="4648200"/>
            <a:ext cx="774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2" name="Line 33"/>
          <p:cNvSpPr>
            <a:spLocks noChangeShapeType="1"/>
          </p:cNvSpPr>
          <p:nvPr/>
        </p:nvSpPr>
        <p:spPr bwMode="auto">
          <a:xfrm>
            <a:off x="492125" y="5334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3" name="Oval 34"/>
          <p:cNvSpPr>
            <a:spLocks noChangeArrowheads="1"/>
          </p:cNvSpPr>
          <p:nvPr/>
        </p:nvSpPr>
        <p:spPr bwMode="auto">
          <a:xfrm>
            <a:off x="2392363" y="5181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64" name="AutoShape 35"/>
          <p:cNvCxnSpPr>
            <a:cxnSpLocks noChangeShapeType="1"/>
            <a:stCxn id="99351" idx="5"/>
            <a:endCxn id="99363" idx="0"/>
          </p:cNvCxnSpPr>
          <p:nvPr/>
        </p:nvCxnSpPr>
        <p:spPr bwMode="auto">
          <a:xfrm>
            <a:off x="2320925" y="4830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65" name="Oval 36"/>
          <p:cNvSpPr>
            <a:spLocks noChangeArrowheads="1"/>
          </p:cNvSpPr>
          <p:nvPr/>
        </p:nvSpPr>
        <p:spPr bwMode="auto">
          <a:xfrm>
            <a:off x="492125" y="6477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66" name="AutoShape 37"/>
          <p:cNvCxnSpPr>
            <a:cxnSpLocks noChangeShapeType="1"/>
            <a:stCxn id="99353" idx="3"/>
            <a:endCxn id="99365" idx="0"/>
          </p:cNvCxnSpPr>
          <p:nvPr/>
        </p:nvCxnSpPr>
        <p:spPr bwMode="auto">
          <a:xfrm flipH="1">
            <a:off x="738188" y="6202363"/>
            <a:ext cx="247650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367" name="AutoShape 38"/>
          <p:cNvCxnSpPr>
            <a:cxnSpLocks noChangeShapeType="1"/>
            <a:stCxn id="99351" idx="4"/>
            <a:endCxn id="99355" idx="7"/>
          </p:cNvCxnSpPr>
          <p:nvPr/>
        </p:nvCxnSpPr>
        <p:spPr bwMode="auto">
          <a:xfrm rot="16200000" flipH="1">
            <a:off x="1720056" y="5312569"/>
            <a:ext cx="1027113" cy="174625"/>
          </a:xfrm>
          <a:prstGeom prst="bentConnector3">
            <a:avLst>
              <a:gd name="adj1" fmla="val 4729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99368" name="Oval 39"/>
          <p:cNvSpPr>
            <a:spLocks noChangeArrowheads="1"/>
          </p:cNvSpPr>
          <p:nvPr/>
        </p:nvSpPr>
        <p:spPr bwMode="auto">
          <a:xfrm>
            <a:off x="4854575" y="4572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69" name="Oval 40"/>
          <p:cNvSpPr>
            <a:spLocks noChangeArrowheads="1"/>
          </p:cNvSpPr>
          <p:nvPr/>
        </p:nvSpPr>
        <p:spPr bwMode="auto">
          <a:xfrm>
            <a:off x="5346700" y="52578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9370" name="AutoShape 41"/>
          <p:cNvCxnSpPr>
            <a:cxnSpLocks noChangeShapeType="1"/>
            <a:stCxn id="99368" idx="5"/>
            <a:endCxn id="99369" idx="0"/>
          </p:cNvCxnSpPr>
          <p:nvPr/>
        </p:nvCxnSpPr>
        <p:spPr bwMode="auto">
          <a:xfrm>
            <a:off x="527526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1" name="Oval 42"/>
          <p:cNvSpPr>
            <a:spLocks noChangeArrowheads="1"/>
          </p:cNvSpPr>
          <p:nvPr/>
        </p:nvSpPr>
        <p:spPr bwMode="auto">
          <a:xfrm>
            <a:off x="436245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72" name="AutoShape 43"/>
          <p:cNvCxnSpPr>
            <a:cxnSpLocks noChangeShapeType="1"/>
            <a:stCxn id="99368" idx="3"/>
            <a:endCxn id="99371" idx="0"/>
          </p:cNvCxnSpPr>
          <p:nvPr/>
        </p:nvCxnSpPr>
        <p:spPr bwMode="auto">
          <a:xfrm flipH="1">
            <a:off x="4608513" y="4906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3" name="Oval 44"/>
          <p:cNvSpPr>
            <a:spLocks noChangeArrowheads="1"/>
          </p:cNvSpPr>
          <p:nvPr/>
        </p:nvSpPr>
        <p:spPr bwMode="auto">
          <a:xfrm>
            <a:off x="3870325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74" name="AutoShape 45"/>
          <p:cNvCxnSpPr>
            <a:cxnSpLocks noChangeShapeType="1"/>
            <a:stCxn id="99371" idx="3"/>
            <a:endCxn id="99373" idx="0"/>
          </p:cNvCxnSpPr>
          <p:nvPr/>
        </p:nvCxnSpPr>
        <p:spPr bwMode="auto">
          <a:xfrm flipH="1">
            <a:off x="4116388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5" name="Oval 46"/>
          <p:cNvSpPr>
            <a:spLocks noChangeArrowheads="1"/>
          </p:cNvSpPr>
          <p:nvPr/>
        </p:nvSpPr>
        <p:spPr bwMode="auto">
          <a:xfrm>
            <a:off x="4854575" y="5943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76" name="AutoShape 47"/>
          <p:cNvCxnSpPr>
            <a:cxnSpLocks noChangeShapeType="1"/>
            <a:stCxn id="99369" idx="3"/>
            <a:endCxn id="99375" idx="0"/>
          </p:cNvCxnSpPr>
          <p:nvPr/>
        </p:nvCxnSpPr>
        <p:spPr bwMode="auto">
          <a:xfrm flipH="1">
            <a:off x="5100638" y="5592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7" name="Oval 48"/>
          <p:cNvSpPr>
            <a:spLocks noChangeArrowheads="1"/>
          </p:cNvSpPr>
          <p:nvPr/>
        </p:nvSpPr>
        <p:spPr bwMode="auto">
          <a:xfrm>
            <a:off x="5840413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78" name="AutoShape 49"/>
          <p:cNvCxnSpPr>
            <a:cxnSpLocks noChangeShapeType="1"/>
            <a:stCxn id="99369" idx="5"/>
            <a:endCxn id="99377" idx="0"/>
          </p:cNvCxnSpPr>
          <p:nvPr/>
        </p:nvCxnSpPr>
        <p:spPr bwMode="auto">
          <a:xfrm>
            <a:off x="5767388" y="55927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79" name="Rectangle 50"/>
          <p:cNvSpPr>
            <a:spLocks noChangeArrowheads="1"/>
          </p:cNvSpPr>
          <p:nvPr/>
        </p:nvSpPr>
        <p:spPr bwMode="auto">
          <a:xfrm>
            <a:off x="3940175" y="4572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80" name="Text Box 51"/>
          <p:cNvSpPr txBox="1">
            <a:spLocks noChangeArrowheads="1"/>
          </p:cNvSpPr>
          <p:nvPr/>
        </p:nvSpPr>
        <p:spPr bwMode="auto">
          <a:xfrm>
            <a:off x="3798888" y="4191000"/>
            <a:ext cx="773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81" name="Line 52"/>
          <p:cNvSpPr>
            <a:spLocks noChangeShapeType="1"/>
          </p:cNvSpPr>
          <p:nvPr/>
        </p:nvSpPr>
        <p:spPr bwMode="auto">
          <a:xfrm>
            <a:off x="4081463" y="4724400"/>
            <a:ext cx="1265237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2" name="Rectangle 53"/>
          <p:cNvSpPr>
            <a:spLocks noChangeArrowheads="1"/>
          </p:cNvSpPr>
          <p:nvPr/>
        </p:nvSpPr>
        <p:spPr bwMode="auto">
          <a:xfrm>
            <a:off x="3306763" y="5257800"/>
            <a:ext cx="280987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83" name="Text Box 54"/>
          <p:cNvSpPr txBox="1">
            <a:spLocks noChangeArrowheads="1"/>
          </p:cNvSpPr>
          <p:nvPr/>
        </p:nvSpPr>
        <p:spPr bwMode="auto">
          <a:xfrm>
            <a:off x="2955925" y="4876800"/>
            <a:ext cx="123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tempPtr</a:t>
            </a:r>
          </a:p>
        </p:txBody>
      </p:sp>
      <p:sp>
        <p:nvSpPr>
          <p:cNvPr id="99384" name="Line 55"/>
          <p:cNvSpPr>
            <a:spLocks noChangeShapeType="1"/>
          </p:cNvSpPr>
          <p:nvPr/>
        </p:nvSpPr>
        <p:spPr bwMode="auto">
          <a:xfrm flipV="1">
            <a:off x="3448050" y="4800600"/>
            <a:ext cx="1406525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5" name="Oval 56"/>
          <p:cNvSpPr>
            <a:spLocks noChangeArrowheads="1"/>
          </p:cNvSpPr>
          <p:nvPr/>
        </p:nvSpPr>
        <p:spPr bwMode="auto">
          <a:xfrm>
            <a:off x="7527925" y="4572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99386" name="Oval 57"/>
          <p:cNvSpPr>
            <a:spLocks noChangeArrowheads="1"/>
          </p:cNvSpPr>
          <p:nvPr/>
        </p:nvSpPr>
        <p:spPr bwMode="auto">
          <a:xfrm>
            <a:off x="8021638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99387" name="AutoShape 58"/>
          <p:cNvCxnSpPr>
            <a:cxnSpLocks noChangeShapeType="1"/>
            <a:stCxn id="99385" idx="5"/>
            <a:endCxn id="99386" idx="0"/>
          </p:cNvCxnSpPr>
          <p:nvPr/>
        </p:nvCxnSpPr>
        <p:spPr bwMode="auto">
          <a:xfrm>
            <a:off x="794861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88" name="Oval 59"/>
          <p:cNvSpPr>
            <a:spLocks noChangeArrowheads="1"/>
          </p:cNvSpPr>
          <p:nvPr/>
        </p:nvSpPr>
        <p:spPr bwMode="auto">
          <a:xfrm>
            <a:off x="7035800" y="5257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99389" name="AutoShape 60"/>
          <p:cNvCxnSpPr>
            <a:cxnSpLocks noChangeShapeType="1"/>
            <a:stCxn id="99385" idx="3"/>
            <a:endCxn id="99388" idx="0"/>
          </p:cNvCxnSpPr>
          <p:nvPr/>
        </p:nvCxnSpPr>
        <p:spPr bwMode="auto">
          <a:xfrm flipH="1">
            <a:off x="7281863" y="49069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0" name="Oval 61"/>
          <p:cNvSpPr>
            <a:spLocks noChangeArrowheads="1"/>
          </p:cNvSpPr>
          <p:nvPr/>
        </p:nvSpPr>
        <p:spPr bwMode="auto">
          <a:xfrm>
            <a:off x="6543675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99391" name="AutoShape 62"/>
          <p:cNvCxnSpPr>
            <a:cxnSpLocks noChangeShapeType="1"/>
            <a:stCxn id="99388" idx="3"/>
            <a:endCxn id="99390" idx="0"/>
          </p:cNvCxnSpPr>
          <p:nvPr/>
        </p:nvCxnSpPr>
        <p:spPr bwMode="auto">
          <a:xfrm flipH="1">
            <a:off x="6789738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2" name="Oval 63"/>
          <p:cNvSpPr>
            <a:spLocks noChangeArrowheads="1"/>
          </p:cNvSpPr>
          <p:nvPr/>
        </p:nvSpPr>
        <p:spPr bwMode="auto">
          <a:xfrm>
            <a:off x="7527925" y="59436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16</a:t>
            </a:r>
          </a:p>
        </p:txBody>
      </p:sp>
      <p:cxnSp>
        <p:nvCxnSpPr>
          <p:cNvPr id="99393" name="AutoShape 64"/>
          <p:cNvCxnSpPr>
            <a:cxnSpLocks noChangeShapeType="1"/>
            <a:stCxn id="99386" idx="3"/>
            <a:endCxn id="99392" idx="0"/>
          </p:cNvCxnSpPr>
          <p:nvPr/>
        </p:nvCxnSpPr>
        <p:spPr bwMode="auto">
          <a:xfrm flipH="1">
            <a:off x="7775575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4" name="Oval 65"/>
          <p:cNvSpPr>
            <a:spLocks noChangeArrowheads="1"/>
          </p:cNvSpPr>
          <p:nvPr/>
        </p:nvSpPr>
        <p:spPr bwMode="auto">
          <a:xfrm>
            <a:off x="8513763" y="594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99395" name="AutoShape 66"/>
          <p:cNvCxnSpPr>
            <a:cxnSpLocks noChangeShapeType="1"/>
            <a:stCxn id="99386" idx="5"/>
            <a:endCxn id="99394" idx="0"/>
          </p:cNvCxnSpPr>
          <p:nvPr/>
        </p:nvCxnSpPr>
        <p:spPr bwMode="auto">
          <a:xfrm>
            <a:off x="8442325" y="5592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9396" name="Rectangle 67"/>
          <p:cNvSpPr>
            <a:spLocks noChangeArrowheads="1"/>
          </p:cNvSpPr>
          <p:nvPr/>
        </p:nvSpPr>
        <p:spPr bwMode="auto">
          <a:xfrm>
            <a:off x="6473825" y="4572000"/>
            <a:ext cx="280988" cy="304800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97" name="Text Box 68"/>
          <p:cNvSpPr txBox="1">
            <a:spLocks noChangeArrowheads="1"/>
          </p:cNvSpPr>
          <p:nvPr/>
        </p:nvSpPr>
        <p:spPr bwMode="auto">
          <a:xfrm>
            <a:off x="6332538" y="4191000"/>
            <a:ext cx="75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8000"/>
                </a:solidFill>
              </a:rPr>
              <a:t>root</a:t>
            </a:r>
          </a:p>
        </p:txBody>
      </p:sp>
      <p:sp>
        <p:nvSpPr>
          <p:cNvPr id="99398" name="Line 69"/>
          <p:cNvSpPr>
            <a:spLocks noChangeShapeType="1"/>
          </p:cNvSpPr>
          <p:nvPr/>
        </p:nvSpPr>
        <p:spPr bwMode="auto">
          <a:xfrm>
            <a:off x="6754813" y="4724400"/>
            <a:ext cx="773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D64DF-3610-4420-BA06-7C735AFE2805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Rotate Algorithms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747838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b="1"/>
              <a:t>Algorithm</a:t>
            </a:r>
            <a:r>
              <a:rPr lang="en-GB" sz="2000"/>
              <a:t> 	rotateLeft (ref </a:t>
            </a:r>
            <a:r>
              <a:rPr lang="en-GB" sz="2000">
                <a:solidFill>
                  <a:schemeClr val="accent2"/>
                </a:solidFill>
              </a:rPr>
              <a:t>root</a:t>
            </a:r>
            <a:r>
              <a:rPr lang="en-GB" sz="2000">
                <a:solidFill>
                  <a:srgbClr val="0000FF"/>
                </a:solidFill>
              </a:rPr>
              <a:t> </a:t>
            </a:r>
            <a:r>
              <a:rPr lang="en-GB" sz="2000"/>
              <a:t>&lt;pointer&gt;)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/>
              <a:t>Exchanges pointers to rotate the tree left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/>
              <a:t>			</a:t>
            </a:r>
            <a:r>
              <a:rPr lang="en-GB" sz="2000" b="1"/>
              <a:t>Pre</a:t>
            </a:r>
            <a:r>
              <a:rPr lang="en-GB" sz="2000"/>
              <a:t>		</a:t>
            </a:r>
            <a:r>
              <a:rPr lang="en-GB" sz="2000">
                <a:solidFill>
                  <a:schemeClr val="accent2"/>
                </a:solidFill>
              </a:rPr>
              <a:t>root </a:t>
            </a:r>
            <a:r>
              <a:rPr lang="en-GB" sz="2000"/>
              <a:t>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/>
              <a:t>			</a:t>
            </a:r>
            <a:r>
              <a:rPr lang="en-GB" sz="2000" b="1"/>
              <a:t>Post		</a:t>
            </a:r>
            <a:r>
              <a:rPr lang="en-GB" sz="2000"/>
              <a:t>Node rotated and root updated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>
                <a:solidFill>
                  <a:schemeClr val="accent2"/>
                </a:solidFill>
              </a:rPr>
              <a:t>1</a:t>
            </a:r>
            <a:r>
              <a:rPr lang="en-GB" sz="2000">
                <a:solidFill>
                  <a:srgbClr val="0000FF"/>
                </a:solidFill>
              </a:rPr>
              <a:t>   	</a:t>
            </a:r>
            <a:r>
              <a:rPr lang="en-GB" sz="2000"/>
              <a:t>tempPtr = 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right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>
                <a:solidFill>
                  <a:schemeClr val="accent2"/>
                </a:solidFill>
              </a:rPr>
              <a:t>2</a:t>
            </a:r>
            <a:r>
              <a:rPr lang="en-GB" sz="2000"/>
              <a:t>	root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right = tempPtr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left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>
                <a:solidFill>
                  <a:schemeClr val="accent2"/>
                </a:solidFill>
              </a:rPr>
              <a:t>3</a:t>
            </a:r>
            <a:r>
              <a:rPr lang="en-GB" sz="2000"/>
              <a:t>	tempPtr </a:t>
            </a:r>
            <a:r>
              <a:rPr lang="en-GB" sz="2000">
                <a:latin typeface="Symbol" pitchFamily="18" charset="2"/>
              </a:rPr>
              <a:t>-&gt;</a:t>
            </a:r>
            <a:r>
              <a:rPr lang="en-GB" sz="2000"/>
              <a:t> left = root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>
                <a:solidFill>
                  <a:schemeClr val="accent2"/>
                </a:solidFill>
              </a:rPr>
              <a:t>4</a:t>
            </a:r>
            <a:r>
              <a:rPr lang="en-GB" sz="2000"/>
              <a:t>	root = tempPtr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>
                <a:solidFill>
                  <a:schemeClr val="accent2"/>
                </a:solidFill>
              </a:rPr>
              <a:t>5</a:t>
            </a:r>
            <a:r>
              <a:rPr lang="en-GB" sz="2000"/>
              <a:t>	return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2000" b="1"/>
              <a:t>End</a:t>
            </a:r>
            <a:r>
              <a:rPr lang="en-GB" sz="2000"/>
              <a:t>	 rotateLeft</a:t>
            </a:r>
            <a:r>
              <a:rPr lang="en-GB" sz="1800"/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879F8-3BAE-4582-9838-B72FF830AA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62980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</a:t>
            </a:r>
          </a:p>
        </p:txBody>
      </p:sp>
      <p:sp>
        <p:nvSpPr>
          <p:cNvPr id="101380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381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</a:t>
            </a:r>
          </a:p>
        </p:txBody>
      </p:sp>
      <p:sp>
        <p:nvSpPr>
          <p:cNvPr id="101382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1383" name="AutoShape 6"/>
          <p:cNvCxnSpPr>
            <a:cxnSpLocks noChangeShapeType="1"/>
            <a:stCxn id="101380" idx="3"/>
            <a:endCxn id="101381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4" name="AutoShape 7"/>
          <p:cNvCxnSpPr>
            <a:cxnSpLocks noChangeShapeType="1"/>
            <a:stCxn id="101380" idx="5"/>
            <a:endCxn id="101382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85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417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delete 9</a:t>
            </a: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</a:rPr>
              <a:t>Right </a:t>
            </a:r>
            <a:r>
              <a:rPr lang="en-GB">
                <a:solidFill>
                  <a:schemeClr val="accent2"/>
                </a:solidFill>
              </a:rPr>
              <a:t>subtree</a:t>
            </a:r>
            <a:r>
              <a:rPr lang="en-GB">
                <a:solidFill>
                  <a:srgbClr val="0000FF"/>
                </a:solidFill>
              </a:rPr>
              <a:t> is even-balanced</a:t>
            </a:r>
          </a:p>
        </p:txBody>
      </p:sp>
      <p:sp>
        <p:nvSpPr>
          <p:cNvPr id="101388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101389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390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391" name="AutoShape 14"/>
          <p:cNvCxnSpPr>
            <a:cxnSpLocks noChangeShapeType="1"/>
            <a:stCxn id="101388" idx="3"/>
            <a:endCxn id="101389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92" name="AutoShape 15"/>
          <p:cNvCxnSpPr>
            <a:cxnSpLocks noChangeShapeType="1"/>
            <a:stCxn id="101388" idx="5"/>
            <a:endCxn id="101390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93" name="Oval 16"/>
          <p:cNvSpPr>
            <a:spLocks noChangeArrowheads="1"/>
          </p:cNvSpPr>
          <p:nvPr/>
        </p:nvSpPr>
        <p:spPr bwMode="auto">
          <a:xfrm>
            <a:off x="7316788" y="3886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cxnSp>
        <p:nvCxnSpPr>
          <p:cNvPr id="101394" name="AutoShape 17"/>
          <p:cNvCxnSpPr>
            <a:cxnSpLocks noChangeShapeType="1"/>
            <a:stCxn id="101389" idx="5"/>
            <a:endCxn id="101393" idx="0"/>
          </p:cNvCxnSpPr>
          <p:nvPr/>
        </p:nvCxnSpPr>
        <p:spPr bwMode="auto">
          <a:xfrm>
            <a:off x="7245350" y="3535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395" name="AutoShape 18"/>
          <p:cNvSpPr>
            <a:spLocks noChangeArrowheads="1"/>
          </p:cNvSpPr>
          <p:nvPr/>
        </p:nvSpPr>
        <p:spPr bwMode="auto">
          <a:xfrm>
            <a:off x="5487988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1396" name="Text Box 19"/>
          <p:cNvSpPr txBox="1">
            <a:spLocks noChangeArrowheads="1"/>
          </p:cNvSpPr>
          <p:nvPr/>
        </p:nvSpPr>
        <p:spPr bwMode="auto">
          <a:xfrm>
            <a:off x="5029200" y="25146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 left</a:t>
            </a:r>
          </a:p>
        </p:txBody>
      </p:sp>
      <p:sp>
        <p:nvSpPr>
          <p:cNvPr id="101397" name="AutoShape 20"/>
          <p:cNvSpPr>
            <a:spLocks noChangeArrowheads="1"/>
          </p:cNvSpPr>
          <p:nvPr/>
        </p:nvSpPr>
        <p:spPr bwMode="auto">
          <a:xfrm flipH="1">
            <a:off x="3448050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8" name="Oval 21"/>
          <p:cNvSpPr>
            <a:spLocks noChangeArrowheads="1"/>
          </p:cNvSpPr>
          <p:nvPr/>
        </p:nvSpPr>
        <p:spPr bwMode="auto">
          <a:xfrm>
            <a:off x="914400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sp>
        <p:nvSpPr>
          <p:cNvPr id="101399" name="Oval 22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400" name="AutoShape 23"/>
          <p:cNvCxnSpPr>
            <a:cxnSpLocks noChangeShapeType="1"/>
            <a:stCxn id="101382" idx="3"/>
            <a:endCxn id="101398" idx="0"/>
          </p:cNvCxnSpPr>
          <p:nvPr/>
        </p:nvCxnSpPr>
        <p:spPr bwMode="auto">
          <a:xfrm flipH="1">
            <a:off x="116046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401" name="AutoShape 24"/>
          <p:cNvCxnSpPr>
            <a:cxnSpLocks noChangeShapeType="1"/>
            <a:stCxn id="101382" idx="5"/>
            <a:endCxn id="101399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402" name="Oval 25"/>
          <p:cNvSpPr>
            <a:spLocks noChangeArrowheads="1"/>
          </p:cNvSpPr>
          <p:nvPr/>
        </p:nvSpPr>
        <p:spPr bwMode="auto">
          <a:xfrm>
            <a:off x="387032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1403" name="Oval 26"/>
          <p:cNvSpPr>
            <a:spLocks noChangeArrowheads="1"/>
          </p:cNvSpPr>
          <p:nvPr/>
        </p:nvSpPr>
        <p:spPr bwMode="auto">
          <a:xfrm>
            <a:off x="43624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1404" name="AutoShape 27"/>
          <p:cNvCxnSpPr>
            <a:cxnSpLocks noChangeShapeType="1"/>
            <a:stCxn id="101402" idx="5"/>
            <a:endCxn id="101403" idx="0"/>
          </p:cNvCxnSpPr>
          <p:nvPr/>
        </p:nvCxnSpPr>
        <p:spPr bwMode="auto">
          <a:xfrm>
            <a:off x="42910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1405" name="Oval 28"/>
          <p:cNvSpPr>
            <a:spLocks noChangeArrowheads="1"/>
          </p:cNvSpPr>
          <p:nvPr/>
        </p:nvSpPr>
        <p:spPr bwMode="auto">
          <a:xfrm>
            <a:off x="387032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15</a:t>
            </a:r>
          </a:p>
        </p:txBody>
      </p:sp>
      <p:sp>
        <p:nvSpPr>
          <p:cNvPr id="101406" name="Oval 29"/>
          <p:cNvSpPr>
            <a:spLocks noChangeArrowheads="1"/>
          </p:cNvSpPr>
          <p:nvPr/>
        </p:nvSpPr>
        <p:spPr bwMode="auto">
          <a:xfrm>
            <a:off x="485457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1407" name="AutoShape 30"/>
          <p:cNvCxnSpPr>
            <a:cxnSpLocks noChangeShapeType="1"/>
            <a:stCxn id="101403" idx="3"/>
            <a:endCxn id="101405" idx="0"/>
          </p:cNvCxnSpPr>
          <p:nvPr/>
        </p:nvCxnSpPr>
        <p:spPr bwMode="auto">
          <a:xfrm flipH="1">
            <a:off x="411638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408" name="AutoShape 31"/>
          <p:cNvCxnSpPr>
            <a:cxnSpLocks noChangeShapeType="1"/>
            <a:stCxn id="101403" idx="5"/>
            <a:endCxn id="101406" idx="0"/>
          </p:cNvCxnSpPr>
          <p:nvPr/>
        </p:nvCxnSpPr>
        <p:spPr bwMode="auto">
          <a:xfrm>
            <a:off x="478313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A1644-24B6-42C0-AC0E-5FBE927DA94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63081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</a:t>
            </a:r>
          </a:p>
        </p:txBody>
      </p:sp>
      <p:sp>
        <p:nvSpPr>
          <p:cNvPr id="102404" name="Oval 3"/>
          <p:cNvSpPr>
            <a:spLocks noChangeArrowheads="1"/>
          </p:cNvSpPr>
          <p:nvPr/>
        </p:nvSpPr>
        <p:spPr bwMode="auto">
          <a:xfrm>
            <a:off x="914400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05" name="Oval 4"/>
          <p:cNvSpPr>
            <a:spLocks noChangeArrowheads="1"/>
          </p:cNvSpPr>
          <p:nvPr/>
        </p:nvSpPr>
        <p:spPr bwMode="auto">
          <a:xfrm>
            <a:off x="422275" y="32004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9</a:t>
            </a:r>
          </a:p>
        </p:txBody>
      </p:sp>
      <p:sp>
        <p:nvSpPr>
          <p:cNvPr id="102406" name="Oval 5"/>
          <p:cNvSpPr>
            <a:spLocks noChangeArrowheads="1"/>
          </p:cNvSpPr>
          <p:nvPr/>
        </p:nvSpPr>
        <p:spPr bwMode="auto">
          <a:xfrm>
            <a:off x="1406525" y="3200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2407" name="AutoShape 6"/>
          <p:cNvCxnSpPr>
            <a:cxnSpLocks noChangeShapeType="1"/>
            <a:stCxn id="102404" idx="3"/>
            <a:endCxn id="102405" idx="0"/>
          </p:cNvCxnSpPr>
          <p:nvPr/>
        </p:nvCxnSpPr>
        <p:spPr bwMode="auto">
          <a:xfrm flipH="1">
            <a:off x="668338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08" name="AutoShape 7"/>
          <p:cNvCxnSpPr>
            <a:cxnSpLocks noChangeShapeType="1"/>
            <a:stCxn id="102404" idx="5"/>
            <a:endCxn id="102406" idx="0"/>
          </p:cNvCxnSpPr>
          <p:nvPr/>
        </p:nvCxnSpPr>
        <p:spPr bwMode="auto">
          <a:xfrm>
            <a:off x="133508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09" name="AutoShape 8"/>
          <p:cNvSpPr>
            <a:spLocks noChangeArrowheads="1"/>
          </p:cNvSpPr>
          <p:nvPr/>
        </p:nvSpPr>
        <p:spPr bwMode="auto">
          <a:xfrm>
            <a:off x="2462213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>
            <a:off x="2392363" y="2743200"/>
            <a:ext cx="1570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delete 9</a:t>
            </a:r>
          </a:p>
        </p:txBody>
      </p:sp>
      <p:sp>
        <p:nvSpPr>
          <p:cNvPr id="102411" name="Text Box 10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subtree is not even-balanced</a:t>
            </a:r>
          </a:p>
        </p:txBody>
      </p:sp>
      <p:sp>
        <p:nvSpPr>
          <p:cNvPr id="102412" name="Oval 11"/>
          <p:cNvSpPr>
            <a:spLocks noChangeArrowheads="1"/>
          </p:cNvSpPr>
          <p:nvPr/>
        </p:nvSpPr>
        <p:spPr bwMode="auto">
          <a:xfrm>
            <a:off x="7316788" y="2514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102413" name="Oval 12"/>
          <p:cNvSpPr>
            <a:spLocks noChangeArrowheads="1"/>
          </p:cNvSpPr>
          <p:nvPr/>
        </p:nvSpPr>
        <p:spPr bwMode="auto">
          <a:xfrm>
            <a:off x="6824663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14" name="Oval 13"/>
          <p:cNvSpPr>
            <a:spLocks noChangeArrowheads="1"/>
          </p:cNvSpPr>
          <p:nvPr/>
        </p:nvSpPr>
        <p:spPr bwMode="auto">
          <a:xfrm>
            <a:off x="781050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15" name="AutoShape 14"/>
          <p:cNvCxnSpPr>
            <a:cxnSpLocks noChangeShapeType="1"/>
            <a:stCxn id="102412" idx="3"/>
            <a:endCxn id="102413" idx="0"/>
          </p:cNvCxnSpPr>
          <p:nvPr/>
        </p:nvCxnSpPr>
        <p:spPr bwMode="auto">
          <a:xfrm flipH="1">
            <a:off x="707072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6" name="AutoShape 15"/>
          <p:cNvCxnSpPr>
            <a:cxnSpLocks noChangeShapeType="1"/>
            <a:stCxn id="102412" idx="5"/>
            <a:endCxn id="102414" idx="0"/>
          </p:cNvCxnSpPr>
          <p:nvPr/>
        </p:nvCxnSpPr>
        <p:spPr bwMode="auto">
          <a:xfrm>
            <a:off x="7737475" y="28495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17" name="AutoShape 16"/>
          <p:cNvSpPr>
            <a:spLocks noChangeArrowheads="1"/>
          </p:cNvSpPr>
          <p:nvPr/>
        </p:nvSpPr>
        <p:spPr bwMode="auto">
          <a:xfrm>
            <a:off x="5487988" y="32004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02418" name="Text Box 17"/>
          <p:cNvSpPr txBox="1">
            <a:spLocks noChangeArrowheads="1"/>
          </p:cNvSpPr>
          <p:nvPr/>
        </p:nvSpPr>
        <p:spPr bwMode="auto">
          <a:xfrm>
            <a:off x="4876800" y="25146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 left</a:t>
            </a:r>
          </a:p>
        </p:txBody>
      </p:sp>
      <p:sp>
        <p:nvSpPr>
          <p:cNvPr id="102419" name="AutoShape 18"/>
          <p:cNvSpPr>
            <a:spLocks noChangeArrowheads="1"/>
          </p:cNvSpPr>
          <p:nvPr/>
        </p:nvSpPr>
        <p:spPr bwMode="auto">
          <a:xfrm flipH="1">
            <a:off x="3448050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Oval 19"/>
          <p:cNvSpPr>
            <a:spLocks noChangeArrowheads="1"/>
          </p:cNvSpPr>
          <p:nvPr/>
        </p:nvSpPr>
        <p:spPr bwMode="auto">
          <a:xfrm>
            <a:off x="1900238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21" name="AutoShape 20"/>
          <p:cNvCxnSpPr>
            <a:cxnSpLocks noChangeShapeType="1"/>
            <a:stCxn id="102406" idx="5"/>
            <a:endCxn id="102420" idx="0"/>
          </p:cNvCxnSpPr>
          <p:nvPr/>
        </p:nvCxnSpPr>
        <p:spPr bwMode="auto">
          <a:xfrm>
            <a:off x="1827213" y="3535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22" name="Oval 21"/>
          <p:cNvSpPr>
            <a:spLocks noChangeArrowheads="1"/>
          </p:cNvSpPr>
          <p:nvPr/>
        </p:nvSpPr>
        <p:spPr bwMode="auto">
          <a:xfrm>
            <a:off x="387032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102423" name="Oval 22"/>
          <p:cNvSpPr>
            <a:spLocks noChangeArrowheads="1"/>
          </p:cNvSpPr>
          <p:nvPr/>
        </p:nvSpPr>
        <p:spPr bwMode="auto">
          <a:xfrm>
            <a:off x="43624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102424" name="AutoShape 23"/>
          <p:cNvCxnSpPr>
            <a:cxnSpLocks noChangeShapeType="1"/>
            <a:stCxn id="102422" idx="5"/>
            <a:endCxn id="102423" idx="0"/>
          </p:cNvCxnSpPr>
          <p:nvPr/>
        </p:nvCxnSpPr>
        <p:spPr bwMode="auto">
          <a:xfrm>
            <a:off x="42910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25" name="Oval 24"/>
          <p:cNvSpPr>
            <a:spLocks noChangeArrowheads="1"/>
          </p:cNvSpPr>
          <p:nvPr/>
        </p:nvSpPr>
        <p:spPr bwMode="auto">
          <a:xfrm>
            <a:off x="4854575" y="3886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102426" name="AutoShape 25"/>
          <p:cNvCxnSpPr>
            <a:cxnSpLocks noChangeShapeType="1"/>
            <a:stCxn id="102423" idx="5"/>
            <a:endCxn id="102425" idx="0"/>
          </p:cNvCxnSpPr>
          <p:nvPr/>
        </p:nvCxnSpPr>
        <p:spPr bwMode="auto">
          <a:xfrm>
            <a:off x="4783138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7066-0ED1-460C-BA6C-F6892FB39445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2133600"/>
            <a:ext cx="77724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 b="1"/>
              <a:t>Algorithm</a:t>
            </a:r>
            <a:r>
              <a:rPr lang="en-GB" sz="1800"/>
              <a:t> 	deleteAVL (ref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val </a:t>
            </a:r>
            <a:r>
              <a:rPr lang="en-GB" sz="1800">
                <a:solidFill>
                  <a:schemeClr val="accent2"/>
                </a:solidFill>
              </a:rPr>
              <a:t>deleteKey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&lt;key&gt;,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				ref </a:t>
            </a:r>
            <a:r>
              <a:rPr lang="en-GB" sz="1800">
                <a:solidFill>
                  <a:schemeClr val="accent2"/>
                </a:solidFill>
              </a:rPr>
              <a:t>shorter</a:t>
            </a:r>
            <a:r>
              <a:rPr lang="en-GB" sz="1800"/>
              <a:t> &lt;boolean&gt;)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Deletes a node from an AVL tree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is address of the root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deleteKey</a:t>
            </a:r>
            <a:r>
              <a:rPr lang="en-GB" sz="1800"/>
              <a:t> is the key of the node to be deleted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</a:t>
            </a:r>
            <a:r>
              <a:rPr lang="en-GB" sz="1800" b="1"/>
              <a:t>Post		</a:t>
            </a:r>
            <a:r>
              <a:rPr lang="en-GB" sz="1800"/>
              <a:t>node deleted if found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shorter</a:t>
            </a:r>
            <a:r>
              <a:rPr lang="en-GB" sz="1800"/>
              <a:t> = true if the tree is shorter</a:t>
            </a:r>
          </a:p>
          <a:p>
            <a:pPr marL="0" indent="0" eaLnBrk="1" hangingPunct="1"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800"/>
              <a:t>			</a:t>
            </a:r>
            <a:r>
              <a:rPr lang="en-GB" sz="1800" b="1"/>
              <a:t>Return</a:t>
            </a:r>
            <a:r>
              <a:rPr lang="en-GB" sz="1800"/>
              <a:t>	success true if node deleted; false otherwise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2101850" algn="l"/>
              </a:tabLst>
            </a:pP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A6A99-1A87-4CDD-B184-BD501A81B99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002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(root null)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shorter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return success = false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(deleteKey &lt;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success = deleteAVL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deleteKey,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deleteRightBalance (root,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 success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 if (deleteKey &gt;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key)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success = deleteAVL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right, deleteKey,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deleteLeftBalance (root, shorter)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return success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 b="1"/>
              <a:t>Delete node found - Test for leaf node</a:t>
            </a:r>
            <a:r>
              <a:rPr lang="en-GB" sz="1800"/>
              <a:t>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C866E-8A29-4940-A6D7-0EE3ED46872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6062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Trees</a:t>
            </a:r>
          </a:p>
        </p:txBody>
      </p:sp>
      <p:sp>
        <p:nvSpPr>
          <p:cNvPr id="77828" name="Oval 3"/>
          <p:cNvSpPr>
            <a:spLocks noChangeArrowheads="1"/>
          </p:cNvSpPr>
          <p:nvPr/>
        </p:nvSpPr>
        <p:spPr bwMode="auto">
          <a:xfrm>
            <a:off x="4362450" y="2133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7829" name="AutoShape 4"/>
          <p:cNvCxnSpPr>
            <a:cxnSpLocks noChangeShapeType="1"/>
            <a:stCxn id="77828" idx="3"/>
            <a:endCxn id="77831" idx="7"/>
          </p:cNvCxnSpPr>
          <p:nvPr/>
        </p:nvCxnSpPr>
        <p:spPr bwMode="auto">
          <a:xfrm flipH="1">
            <a:off x="3797300" y="2468563"/>
            <a:ext cx="636588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30" name="AutoShape 5"/>
          <p:cNvCxnSpPr>
            <a:cxnSpLocks noChangeShapeType="1"/>
            <a:stCxn id="77828" idx="5"/>
            <a:endCxn id="77836" idx="1"/>
          </p:cNvCxnSpPr>
          <p:nvPr/>
        </p:nvCxnSpPr>
        <p:spPr bwMode="auto">
          <a:xfrm>
            <a:off x="4783138" y="2468563"/>
            <a:ext cx="636587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1" name="Oval 6"/>
          <p:cNvSpPr>
            <a:spLocks noChangeArrowheads="1"/>
          </p:cNvSpPr>
          <p:nvPr/>
        </p:nvSpPr>
        <p:spPr bwMode="auto">
          <a:xfrm>
            <a:off x="3376613" y="27432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7832" name="Oval 7"/>
          <p:cNvSpPr>
            <a:spLocks noChangeArrowheads="1"/>
          </p:cNvSpPr>
          <p:nvPr/>
        </p:nvSpPr>
        <p:spPr bwMode="auto">
          <a:xfrm>
            <a:off x="2884488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7833" name="Oval 8"/>
          <p:cNvSpPr>
            <a:spLocks noChangeArrowheads="1"/>
          </p:cNvSpPr>
          <p:nvPr/>
        </p:nvSpPr>
        <p:spPr bwMode="auto">
          <a:xfrm>
            <a:off x="387032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7834" name="AutoShape 9"/>
          <p:cNvCxnSpPr>
            <a:cxnSpLocks noChangeShapeType="1"/>
            <a:stCxn id="77831" idx="3"/>
            <a:endCxn id="77832" idx="0"/>
          </p:cNvCxnSpPr>
          <p:nvPr/>
        </p:nvCxnSpPr>
        <p:spPr bwMode="auto">
          <a:xfrm flipH="1">
            <a:off x="3130550" y="3078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35" name="AutoShape 10"/>
          <p:cNvCxnSpPr>
            <a:cxnSpLocks noChangeShapeType="1"/>
            <a:stCxn id="77831" idx="5"/>
            <a:endCxn id="77833" idx="0"/>
          </p:cNvCxnSpPr>
          <p:nvPr/>
        </p:nvCxnSpPr>
        <p:spPr bwMode="auto">
          <a:xfrm>
            <a:off x="3797300" y="30781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6" name="Oval 11"/>
          <p:cNvSpPr>
            <a:spLocks noChangeArrowheads="1"/>
          </p:cNvSpPr>
          <p:nvPr/>
        </p:nvSpPr>
        <p:spPr bwMode="auto">
          <a:xfrm>
            <a:off x="5346700" y="27432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sp>
        <p:nvSpPr>
          <p:cNvPr id="77837" name="Oval 12"/>
          <p:cNvSpPr>
            <a:spLocks noChangeArrowheads="1"/>
          </p:cNvSpPr>
          <p:nvPr/>
        </p:nvSpPr>
        <p:spPr bwMode="auto">
          <a:xfrm>
            <a:off x="4854575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35</a:t>
            </a:r>
          </a:p>
        </p:txBody>
      </p:sp>
      <p:cxnSp>
        <p:nvCxnSpPr>
          <p:cNvPr id="77838" name="AutoShape 13"/>
          <p:cNvCxnSpPr>
            <a:cxnSpLocks noChangeShapeType="1"/>
            <a:stCxn id="77836" idx="3"/>
            <a:endCxn id="77837" idx="0"/>
          </p:cNvCxnSpPr>
          <p:nvPr/>
        </p:nvCxnSpPr>
        <p:spPr bwMode="auto">
          <a:xfrm flipH="1">
            <a:off x="5100638" y="3078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39" name="Oval 14"/>
          <p:cNvSpPr>
            <a:spLocks noChangeArrowheads="1"/>
          </p:cNvSpPr>
          <p:nvPr/>
        </p:nvSpPr>
        <p:spPr bwMode="auto">
          <a:xfrm>
            <a:off x="5910263" y="3429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52</a:t>
            </a:r>
          </a:p>
        </p:txBody>
      </p:sp>
      <p:cxnSp>
        <p:nvCxnSpPr>
          <p:cNvPr id="77840" name="AutoShape 15"/>
          <p:cNvCxnSpPr>
            <a:cxnSpLocks noChangeShapeType="1"/>
            <a:stCxn id="77836" idx="5"/>
            <a:endCxn id="77839" idx="0"/>
          </p:cNvCxnSpPr>
          <p:nvPr/>
        </p:nvCxnSpPr>
        <p:spPr bwMode="auto">
          <a:xfrm>
            <a:off x="5767388" y="3078163"/>
            <a:ext cx="38893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841" name="Oval 16"/>
          <p:cNvSpPr>
            <a:spLocks noChangeArrowheads="1"/>
          </p:cNvSpPr>
          <p:nvPr/>
        </p:nvSpPr>
        <p:spPr bwMode="auto">
          <a:xfrm>
            <a:off x="2392363" y="4114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7842" name="Oval 17"/>
          <p:cNvSpPr>
            <a:spLocks noChangeArrowheads="1"/>
          </p:cNvSpPr>
          <p:nvPr/>
        </p:nvSpPr>
        <p:spPr bwMode="auto">
          <a:xfrm>
            <a:off x="3376613" y="4114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7843" name="AutoShape 18"/>
          <p:cNvCxnSpPr>
            <a:cxnSpLocks noChangeShapeType="1"/>
            <a:stCxn id="77832" idx="3"/>
            <a:endCxn id="77841" idx="0"/>
          </p:cNvCxnSpPr>
          <p:nvPr/>
        </p:nvCxnSpPr>
        <p:spPr bwMode="auto">
          <a:xfrm flipH="1">
            <a:off x="2638425" y="3763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844" name="AutoShape 19"/>
          <p:cNvCxnSpPr>
            <a:cxnSpLocks noChangeShapeType="1"/>
            <a:stCxn id="77832" idx="5"/>
            <a:endCxn id="77842" idx="0"/>
          </p:cNvCxnSpPr>
          <p:nvPr/>
        </p:nvCxnSpPr>
        <p:spPr bwMode="auto">
          <a:xfrm>
            <a:off x="3305175" y="3763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2004C-B1EF-489D-88FE-A6FF2E1E410C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6002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  <a:endParaRPr lang="en-GB" sz="1800" b="1"/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 b="1"/>
              <a:t>		Delete node found - Test for node having a null subtree</a:t>
            </a:r>
            <a:endParaRPr lang="en-GB" sz="1800">
              <a:solidFill>
                <a:srgbClr val="0000FF"/>
              </a:solidFill>
            </a:endParaRP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deleteNode = root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(no left subtree)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	root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shorter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	recycle (deleteNode)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	return success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>
                <a:solidFill>
                  <a:srgbClr val="0000FF"/>
                </a:solidFill>
              </a:rPr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 if (no right subtree)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	root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	2		</a:t>
            </a:r>
            <a:r>
              <a:rPr lang="en-GB" sz="1800"/>
              <a:t>shorter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	</a:t>
            </a:r>
            <a:r>
              <a:rPr lang="en-GB" sz="1800"/>
              <a:t>	recycle (deleteNode)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	</a:t>
            </a:r>
            <a:r>
              <a:rPr lang="en-GB" sz="1800"/>
              <a:t>	return success = true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 eaLnBrk="1" fontAlgn="auto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r>
              <a:rPr lang="en-GB" sz="1800"/>
              <a:t>				 </a:t>
            </a:r>
            <a:r>
              <a:rPr lang="en-GB" sz="1800" b="1"/>
              <a:t>Delete node has two subtrees</a:t>
            </a:r>
            <a:endParaRPr lang="en-GB" sz="1800"/>
          </a:p>
          <a:p>
            <a:pPr marL="0" indent="0" eaLnBrk="1" fontAlgn="auto" hangingPunct="1">
              <a:spcAft>
                <a:spcPts val="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  <a:defRPr/>
            </a:pPr>
            <a:endParaRPr lang="en-GB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6A5C4-8663-43A8-9334-BE9095A1C3D9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AVL Deletion Algorithm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	</a:t>
            </a: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else</a:t>
            </a:r>
            <a:endParaRPr lang="en-GB" sz="1800" b="1"/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				Delete node has two subtrees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rgbClr val="0000FF"/>
                </a:solidFill>
              </a:rPr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exchPtr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loop (exchPtr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 not null)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exchPtr = exchPtr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data = exchPtr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data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		</a:t>
            </a:r>
            <a:r>
              <a:rPr lang="en-GB" sz="1800"/>
              <a:t>deleteAVL (root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left, exchPtr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data.key, 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5	</a:t>
            </a:r>
            <a:r>
              <a:rPr lang="en-GB" sz="1800"/>
              <a:t>	if (shorter)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 deleteRightBalance (root, shorter)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6	</a:t>
            </a:r>
            <a:r>
              <a:rPr lang="en-GB" sz="1800"/>
              <a:t>	return success = true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5</a:t>
            </a:r>
            <a:r>
              <a:rPr lang="en-GB" sz="180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End</a:t>
            </a:r>
            <a:r>
              <a:rPr lang="en-GB" sz="1800"/>
              <a:t>	 deleteAVL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		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49352-869F-4DDD-A371-FD4047770E56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905000"/>
            <a:ext cx="7597775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 b="1"/>
              <a:t>Algorithm</a:t>
            </a:r>
            <a:r>
              <a:rPr lang="en-GB" sz="1800"/>
              <a:t> 	deleteRightBalance (ref 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>
                <a:solidFill>
                  <a:srgbClr val="0000FF"/>
                </a:solidFill>
              </a:rPr>
              <a:t> </a:t>
            </a:r>
            <a:r>
              <a:rPr lang="en-GB" sz="1800"/>
              <a:t>&lt;pointer&gt;, ref </a:t>
            </a:r>
            <a:r>
              <a:rPr lang="en-GB" sz="1800">
                <a:solidFill>
                  <a:schemeClr val="accent2"/>
                </a:solidFill>
              </a:rPr>
              <a:t>shorter</a:t>
            </a:r>
            <a:r>
              <a:rPr lang="en-GB" sz="1800"/>
              <a:t> &lt;pointer&gt;)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Adjusts the balance factors, and balance the tree by rotating left if necessary 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Pre</a:t>
            </a:r>
            <a:r>
              <a:rPr lang="en-GB" sz="1800"/>
              <a:t>		tree is shorter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</a:t>
            </a:r>
            <a:r>
              <a:rPr lang="en-GB" sz="1800" b="1"/>
              <a:t>Post		</a:t>
            </a:r>
            <a:r>
              <a:rPr lang="en-GB" sz="1800"/>
              <a:t>balance factors updated and balance restored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root</a:t>
            </a:r>
            <a:r>
              <a:rPr lang="en-GB" sz="1800"/>
              <a:t> updated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				</a:t>
            </a:r>
            <a:r>
              <a:rPr lang="en-GB" sz="1800">
                <a:solidFill>
                  <a:schemeClr val="accent2"/>
                </a:solidFill>
              </a:rPr>
              <a:t>shorter</a:t>
            </a:r>
            <a:r>
              <a:rPr lang="en-GB" sz="1800"/>
              <a:t> updated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if (root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else if (root even-high)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RH 	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shorter = false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708150" algn="l"/>
              </a:tabLst>
            </a:pPr>
            <a:r>
              <a:rPr lang="en-GB" sz="1800"/>
              <a:t>		</a:t>
            </a:r>
            <a:r>
              <a:rPr lang="en-GB" sz="1800" b="1"/>
              <a:t>Tree was right high already. Rotate left</a:t>
            </a:r>
            <a:r>
              <a:rPr lang="en-GB" sz="1800"/>
              <a:t> </a:t>
            </a:r>
            <a:r>
              <a:rPr lang="en-GB" sz="1600"/>
              <a:t>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E2614-27CA-4D87-8883-AA5204074211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 b="1"/>
              <a:t>Tree was right high already. Rotate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	1</a:t>
            </a:r>
            <a:r>
              <a:rPr lang="en-GB" sz="1800"/>
              <a:t>	rightTree = 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right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if (rightTree left-high)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 b="1"/>
              <a:t>Double rotation required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	</a:t>
            </a:r>
            <a:r>
              <a:rPr lang="en-GB" sz="1800"/>
              <a:t>	leftTree = rightTree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left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	leftTree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	</a:t>
            </a:r>
            <a:r>
              <a:rPr lang="en-GB" sz="1800"/>
              <a:t>	rotateRight (rightTree)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4	</a:t>
            </a:r>
            <a:r>
              <a:rPr lang="en-GB" sz="1800"/>
              <a:t>	rotateLeft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chemeClr val="accent2"/>
                </a:solidFill>
              </a:rPr>
              <a:t>3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 b="1"/>
              <a:t>Single rotation required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6C815-20B9-48B6-B8DF-2900135BB134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Delete Right Balance Algorithm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828800"/>
            <a:ext cx="7772400" cy="4114800"/>
          </a:xfrm>
        </p:spPr>
        <p:txBody>
          <a:bodyPr/>
          <a:lstStyle/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 b="1"/>
              <a:t>Single rotation required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	if (rightTree even-high)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</a:t>
            </a:r>
            <a:r>
              <a:rPr lang="en-GB" sz="1800">
                <a:solidFill>
                  <a:srgbClr val="FF0000"/>
                </a:solidFill>
              </a:rPr>
              <a:t>RH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</a:t>
            </a:r>
            <a:r>
              <a:rPr lang="en-GB" sz="1800"/>
              <a:t>	rightTree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</a:t>
            </a:r>
            <a:r>
              <a:rPr lang="en-GB" sz="1800">
                <a:solidFill>
                  <a:srgbClr val="FF0000"/>
                </a:solidFill>
              </a:rPr>
              <a:t>LH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</a:t>
            </a:r>
            <a:r>
              <a:rPr lang="en-GB" sz="1800">
                <a:solidFill>
                  <a:schemeClr val="accent2"/>
                </a:solidFill>
              </a:rPr>
              <a:t>	3</a:t>
            </a:r>
            <a:r>
              <a:rPr lang="en-GB" sz="1800"/>
              <a:t>	shorter = false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2	</a:t>
            </a:r>
            <a:r>
              <a:rPr lang="en-GB" sz="1800"/>
              <a:t>	else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1</a:t>
            </a:r>
            <a:r>
              <a:rPr lang="en-GB" sz="1800"/>
              <a:t>	root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		</a:t>
            </a:r>
            <a:r>
              <a:rPr lang="en-GB" sz="1800">
                <a:solidFill>
                  <a:schemeClr val="accent2"/>
                </a:solidFill>
              </a:rPr>
              <a:t>2	</a:t>
            </a:r>
            <a:r>
              <a:rPr lang="en-GB" sz="1800"/>
              <a:t>rightTree </a:t>
            </a:r>
            <a:r>
              <a:rPr lang="en-GB" sz="1800">
                <a:latin typeface="Symbol" pitchFamily="18" charset="2"/>
              </a:rPr>
              <a:t>-&gt;</a:t>
            </a:r>
            <a:r>
              <a:rPr lang="en-GB" sz="1800"/>
              <a:t> bal = EH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chemeClr val="accent2"/>
                </a:solidFill>
              </a:rPr>
              <a:t>3	</a:t>
            </a:r>
            <a:r>
              <a:rPr lang="en-GB" sz="1800"/>
              <a:t>	rotateLeft (root)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>
                <a:solidFill>
                  <a:schemeClr val="accent2"/>
                </a:solidFill>
              </a:rPr>
              <a:t>4</a:t>
            </a:r>
            <a:r>
              <a:rPr lang="en-GB" sz="1800"/>
              <a:t>	return</a:t>
            </a:r>
          </a:p>
          <a:p>
            <a:pPr marL="0" indent="0" eaLnBrk="1" hangingPunct="1"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r>
              <a:rPr lang="en-GB" sz="1800" b="1"/>
              <a:t>End</a:t>
            </a:r>
            <a:r>
              <a:rPr lang="en-GB" sz="1800"/>
              <a:t>	deleteRightBalance</a:t>
            </a:r>
          </a:p>
          <a:p>
            <a:pPr marL="0" indent="0" eaLnBrk="1" hangingPunct="1"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997075" algn="l"/>
              </a:tabLst>
            </a:pPr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674002-9654-4763-9061-3104FF135BE6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0726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78852" name="Oval 3"/>
          <p:cNvSpPr>
            <a:spLocks noChangeArrowheads="1"/>
          </p:cNvSpPr>
          <p:nvPr/>
        </p:nvSpPr>
        <p:spPr bwMode="auto">
          <a:xfrm>
            <a:off x="25336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8853" name="Oval 4"/>
          <p:cNvSpPr>
            <a:spLocks noChangeArrowheads="1"/>
          </p:cNvSpPr>
          <p:nvPr/>
        </p:nvSpPr>
        <p:spPr bwMode="auto">
          <a:xfrm>
            <a:off x="20399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8854" name="Oval 5"/>
          <p:cNvSpPr>
            <a:spLocks noChangeArrowheads="1"/>
          </p:cNvSpPr>
          <p:nvPr/>
        </p:nvSpPr>
        <p:spPr bwMode="auto">
          <a:xfrm>
            <a:off x="30257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8855" name="AutoShape 6"/>
          <p:cNvCxnSpPr>
            <a:cxnSpLocks noChangeShapeType="1"/>
            <a:stCxn id="78852" idx="3"/>
            <a:endCxn id="78853" idx="0"/>
          </p:cNvCxnSpPr>
          <p:nvPr/>
        </p:nvCxnSpPr>
        <p:spPr bwMode="auto">
          <a:xfrm flipH="1">
            <a:off x="228600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56" name="AutoShape 7"/>
          <p:cNvCxnSpPr>
            <a:cxnSpLocks noChangeShapeType="1"/>
            <a:stCxn id="78852" idx="5"/>
            <a:endCxn id="78854" idx="0"/>
          </p:cNvCxnSpPr>
          <p:nvPr/>
        </p:nvCxnSpPr>
        <p:spPr bwMode="auto">
          <a:xfrm>
            <a:off x="29543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57" name="Oval 8"/>
          <p:cNvSpPr>
            <a:spLocks noChangeArrowheads="1"/>
          </p:cNvSpPr>
          <p:nvPr/>
        </p:nvSpPr>
        <p:spPr bwMode="auto">
          <a:xfrm>
            <a:off x="15478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8858" name="Oval 9"/>
          <p:cNvSpPr>
            <a:spLocks noChangeArrowheads="1"/>
          </p:cNvSpPr>
          <p:nvPr/>
        </p:nvSpPr>
        <p:spPr bwMode="auto">
          <a:xfrm>
            <a:off x="25336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8859" name="AutoShape 10"/>
          <p:cNvCxnSpPr>
            <a:cxnSpLocks noChangeShapeType="1"/>
            <a:stCxn id="78853" idx="3"/>
            <a:endCxn id="78857" idx="0"/>
          </p:cNvCxnSpPr>
          <p:nvPr/>
        </p:nvCxnSpPr>
        <p:spPr bwMode="auto">
          <a:xfrm flipH="1">
            <a:off x="17938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0" name="AutoShape 11"/>
          <p:cNvCxnSpPr>
            <a:cxnSpLocks noChangeShapeType="1"/>
            <a:stCxn id="78853" idx="5"/>
            <a:endCxn id="78858" idx="0"/>
          </p:cNvCxnSpPr>
          <p:nvPr/>
        </p:nvCxnSpPr>
        <p:spPr bwMode="auto">
          <a:xfrm>
            <a:off x="24606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1" name="Oval 12"/>
          <p:cNvSpPr>
            <a:spLocks noChangeArrowheads="1"/>
          </p:cNvSpPr>
          <p:nvPr/>
        </p:nvSpPr>
        <p:spPr bwMode="auto">
          <a:xfrm>
            <a:off x="6543675" y="2362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8862" name="Oval 13"/>
          <p:cNvSpPr>
            <a:spLocks noChangeArrowheads="1"/>
          </p:cNvSpPr>
          <p:nvPr/>
        </p:nvSpPr>
        <p:spPr bwMode="auto">
          <a:xfrm>
            <a:off x="605155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8863" name="Oval 14"/>
          <p:cNvSpPr>
            <a:spLocks noChangeArrowheads="1"/>
          </p:cNvSpPr>
          <p:nvPr/>
        </p:nvSpPr>
        <p:spPr bwMode="auto">
          <a:xfrm>
            <a:off x="703580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8864" name="AutoShape 15"/>
          <p:cNvCxnSpPr>
            <a:cxnSpLocks noChangeShapeType="1"/>
            <a:stCxn id="78861" idx="3"/>
            <a:endCxn id="78862" idx="0"/>
          </p:cNvCxnSpPr>
          <p:nvPr/>
        </p:nvCxnSpPr>
        <p:spPr bwMode="auto">
          <a:xfrm flipH="1">
            <a:off x="629761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5" name="AutoShape 16"/>
          <p:cNvCxnSpPr>
            <a:cxnSpLocks noChangeShapeType="1"/>
            <a:stCxn id="78861" idx="5"/>
            <a:endCxn id="78863" idx="0"/>
          </p:cNvCxnSpPr>
          <p:nvPr/>
        </p:nvCxnSpPr>
        <p:spPr bwMode="auto">
          <a:xfrm>
            <a:off x="696436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66" name="Oval 17"/>
          <p:cNvSpPr>
            <a:spLocks noChangeArrowheads="1"/>
          </p:cNvSpPr>
          <p:nvPr/>
        </p:nvSpPr>
        <p:spPr bwMode="auto">
          <a:xfrm>
            <a:off x="5557838" y="3733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78867" name="Oval 18"/>
          <p:cNvSpPr>
            <a:spLocks noChangeArrowheads="1"/>
          </p:cNvSpPr>
          <p:nvPr/>
        </p:nvSpPr>
        <p:spPr bwMode="auto">
          <a:xfrm>
            <a:off x="6543675" y="3733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78868" name="AutoShape 19"/>
          <p:cNvCxnSpPr>
            <a:cxnSpLocks noChangeShapeType="1"/>
            <a:stCxn id="78862" idx="3"/>
            <a:endCxn id="78866" idx="0"/>
          </p:cNvCxnSpPr>
          <p:nvPr/>
        </p:nvCxnSpPr>
        <p:spPr bwMode="auto">
          <a:xfrm flipH="1">
            <a:off x="580548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869" name="AutoShape 20"/>
          <p:cNvCxnSpPr>
            <a:cxnSpLocks noChangeShapeType="1"/>
            <a:stCxn id="78862" idx="5"/>
            <a:endCxn id="78867" idx="0"/>
          </p:cNvCxnSpPr>
          <p:nvPr/>
        </p:nvCxnSpPr>
        <p:spPr bwMode="auto">
          <a:xfrm>
            <a:off x="647223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0" name="AutoShape 21"/>
          <p:cNvSpPr>
            <a:spLocks noChangeArrowheads="1"/>
          </p:cNvSpPr>
          <p:nvPr/>
        </p:nvSpPr>
        <p:spPr bwMode="auto">
          <a:xfrm>
            <a:off x="4081463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8871" name="Oval 22"/>
          <p:cNvSpPr>
            <a:spLocks noChangeArrowheads="1"/>
          </p:cNvSpPr>
          <p:nvPr/>
        </p:nvSpPr>
        <p:spPr bwMode="auto">
          <a:xfrm>
            <a:off x="5065713" y="4419600"/>
            <a:ext cx="492125" cy="381000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78872" name="AutoShape 23"/>
          <p:cNvCxnSpPr>
            <a:cxnSpLocks noChangeShapeType="1"/>
            <a:stCxn id="78866" idx="3"/>
            <a:endCxn id="78871" idx="0"/>
          </p:cNvCxnSpPr>
          <p:nvPr/>
        </p:nvCxnSpPr>
        <p:spPr bwMode="auto">
          <a:xfrm flipH="1">
            <a:off x="5311775" y="4068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8873" name="Text Box 24"/>
          <p:cNvSpPr txBox="1">
            <a:spLocks noChangeArrowheads="1"/>
          </p:cNvSpPr>
          <p:nvPr/>
        </p:nvSpPr>
        <p:spPr bwMode="auto">
          <a:xfrm>
            <a:off x="4081463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4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2EA9B-C7EE-43DB-9631-77E4A264857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0829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79876" name="Oval 3"/>
          <p:cNvSpPr>
            <a:spLocks noChangeArrowheads="1"/>
          </p:cNvSpPr>
          <p:nvPr/>
        </p:nvSpPr>
        <p:spPr bwMode="auto">
          <a:xfrm>
            <a:off x="203993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1547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25336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9879" name="AutoShape 6"/>
          <p:cNvCxnSpPr>
            <a:cxnSpLocks noChangeShapeType="1"/>
            <a:stCxn id="79876" idx="3"/>
            <a:endCxn id="79877" idx="0"/>
          </p:cNvCxnSpPr>
          <p:nvPr/>
        </p:nvCxnSpPr>
        <p:spPr bwMode="auto">
          <a:xfrm flipH="1">
            <a:off x="17938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0" name="AutoShape 7"/>
          <p:cNvCxnSpPr>
            <a:cxnSpLocks noChangeShapeType="1"/>
            <a:stCxn id="79876" idx="5"/>
            <a:endCxn id="79878" idx="0"/>
          </p:cNvCxnSpPr>
          <p:nvPr/>
        </p:nvCxnSpPr>
        <p:spPr bwMode="auto">
          <a:xfrm>
            <a:off x="24606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203993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9882" name="AutoShape 9"/>
          <p:cNvSpPr>
            <a:spLocks noChangeArrowheads="1"/>
          </p:cNvSpPr>
          <p:nvPr/>
        </p:nvSpPr>
        <p:spPr bwMode="auto">
          <a:xfrm>
            <a:off x="3729038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3729038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44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Right</a:t>
            </a:r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302577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9886" name="AutoShape 13"/>
          <p:cNvCxnSpPr>
            <a:cxnSpLocks noChangeShapeType="1"/>
            <a:stCxn id="79878" idx="3"/>
            <a:endCxn id="79881" idx="0"/>
          </p:cNvCxnSpPr>
          <p:nvPr/>
        </p:nvCxnSpPr>
        <p:spPr bwMode="auto">
          <a:xfrm flipH="1">
            <a:off x="228600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87" name="AutoShape 14"/>
          <p:cNvCxnSpPr>
            <a:cxnSpLocks noChangeShapeType="1"/>
            <a:stCxn id="79878" idx="5"/>
            <a:endCxn id="79885" idx="0"/>
          </p:cNvCxnSpPr>
          <p:nvPr/>
        </p:nvCxnSpPr>
        <p:spPr bwMode="auto">
          <a:xfrm>
            <a:off x="295433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88" name="Oval 15"/>
          <p:cNvSpPr>
            <a:spLocks noChangeArrowheads="1"/>
          </p:cNvSpPr>
          <p:nvPr/>
        </p:nvSpPr>
        <p:spPr bwMode="auto">
          <a:xfrm>
            <a:off x="60515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79889" name="Oval 16"/>
          <p:cNvSpPr>
            <a:spLocks noChangeArrowheads="1"/>
          </p:cNvSpPr>
          <p:nvPr/>
        </p:nvSpPr>
        <p:spPr bwMode="auto">
          <a:xfrm>
            <a:off x="55578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79890" name="Oval 17"/>
          <p:cNvSpPr>
            <a:spLocks noChangeArrowheads="1"/>
          </p:cNvSpPr>
          <p:nvPr/>
        </p:nvSpPr>
        <p:spPr bwMode="auto">
          <a:xfrm>
            <a:off x="65436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79891" name="AutoShape 18"/>
          <p:cNvCxnSpPr>
            <a:cxnSpLocks noChangeShapeType="1"/>
            <a:stCxn id="79888" idx="3"/>
            <a:endCxn id="79889" idx="0"/>
          </p:cNvCxnSpPr>
          <p:nvPr/>
        </p:nvCxnSpPr>
        <p:spPr bwMode="auto">
          <a:xfrm flipH="1">
            <a:off x="58054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92" name="AutoShape 19"/>
          <p:cNvCxnSpPr>
            <a:cxnSpLocks noChangeShapeType="1"/>
            <a:stCxn id="79888" idx="5"/>
            <a:endCxn id="79890" idx="0"/>
          </p:cNvCxnSpPr>
          <p:nvPr/>
        </p:nvCxnSpPr>
        <p:spPr bwMode="auto">
          <a:xfrm>
            <a:off x="64722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93" name="Oval 20"/>
          <p:cNvSpPr>
            <a:spLocks noChangeArrowheads="1"/>
          </p:cNvSpPr>
          <p:nvPr/>
        </p:nvSpPr>
        <p:spPr bwMode="auto">
          <a:xfrm>
            <a:off x="60515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79894" name="Oval 21"/>
          <p:cNvSpPr>
            <a:spLocks noChangeArrowheads="1"/>
          </p:cNvSpPr>
          <p:nvPr/>
        </p:nvSpPr>
        <p:spPr bwMode="auto">
          <a:xfrm>
            <a:off x="70358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23</a:t>
            </a:r>
          </a:p>
        </p:txBody>
      </p:sp>
      <p:cxnSp>
        <p:nvCxnSpPr>
          <p:cNvPr id="79895" name="AutoShape 22"/>
          <p:cNvCxnSpPr>
            <a:cxnSpLocks noChangeShapeType="1"/>
            <a:stCxn id="79890" idx="3"/>
            <a:endCxn id="79893" idx="0"/>
          </p:cNvCxnSpPr>
          <p:nvPr/>
        </p:nvCxnSpPr>
        <p:spPr bwMode="auto">
          <a:xfrm flipH="1">
            <a:off x="629761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896" name="AutoShape 23"/>
          <p:cNvCxnSpPr>
            <a:cxnSpLocks noChangeShapeType="1"/>
            <a:stCxn id="79890" idx="5"/>
            <a:endCxn id="79894" idx="0"/>
          </p:cNvCxnSpPr>
          <p:nvPr/>
        </p:nvCxnSpPr>
        <p:spPr bwMode="auto">
          <a:xfrm>
            <a:off x="696436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897" name="Oval 24"/>
          <p:cNvSpPr>
            <a:spLocks noChangeArrowheads="1"/>
          </p:cNvSpPr>
          <p:nvPr/>
        </p:nvSpPr>
        <p:spPr bwMode="auto">
          <a:xfrm>
            <a:off x="7527925" y="4343400"/>
            <a:ext cx="493713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79898" name="AutoShape 25"/>
          <p:cNvCxnSpPr>
            <a:cxnSpLocks noChangeShapeType="1"/>
            <a:stCxn id="79894" idx="5"/>
            <a:endCxn id="79897" idx="0"/>
          </p:cNvCxnSpPr>
          <p:nvPr/>
        </p:nvCxnSpPr>
        <p:spPr bwMode="auto">
          <a:xfrm>
            <a:off x="7456488" y="3992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F685A-CEF6-4DC1-8315-466D26F3A31D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0931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80900" name="Oval 3"/>
          <p:cNvSpPr>
            <a:spLocks noChangeArrowheads="1"/>
          </p:cNvSpPr>
          <p:nvPr/>
        </p:nvSpPr>
        <p:spPr bwMode="auto">
          <a:xfrm>
            <a:off x="25336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0901" name="Oval 4"/>
          <p:cNvSpPr>
            <a:spLocks noChangeArrowheads="1"/>
          </p:cNvSpPr>
          <p:nvPr/>
        </p:nvSpPr>
        <p:spPr bwMode="auto">
          <a:xfrm>
            <a:off x="20399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30257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0903" name="AutoShape 6"/>
          <p:cNvCxnSpPr>
            <a:cxnSpLocks noChangeShapeType="1"/>
            <a:stCxn id="80900" idx="3"/>
            <a:endCxn id="80901" idx="0"/>
          </p:cNvCxnSpPr>
          <p:nvPr/>
        </p:nvCxnSpPr>
        <p:spPr bwMode="auto">
          <a:xfrm flipH="1">
            <a:off x="2286000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04" name="AutoShape 7"/>
          <p:cNvCxnSpPr>
            <a:cxnSpLocks noChangeShapeType="1"/>
            <a:stCxn id="80900" idx="5"/>
            <a:endCxn id="80902" idx="0"/>
          </p:cNvCxnSpPr>
          <p:nvPr/>
        </p:nvCxnSpPr>
        <p:spPr bwMode="auto">
          <a:xfrm>
            <a:off x="29543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05" name="Oval 8"/>
          <p:cNvSpPr>
            <a:spLocks noChangeArrowheads="1"/>
          </p:cNvSpPr>
          <p:nvPr/>
        </p:nvSpPr>
        <p:spPr bwMode="auto">
          <a:xfrm>
            <a:off x="1547813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0906" name="Oval 9"/>
          <p:cNvSpPr>
            <a:spLocks noChangeArrowheads="1"/>
          </p:cNvSpPr>
          <p:nvPr/>
        </p:nvSpPr>
        <p:spPr bwMode="auto">
          <a:xfrm>
            <a:off x="25336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0907" name="AutoShape 10"/>
          <p:cNvCxnSpPr>
            <a:cxnSpLocks noChangeShapeType="1"/>
            <a:stCxn id="80901" idx="3"/>
            <a:endCxn id="80905" idx="0"/>
          </p:cNvCxnSpPr>
          <p:nvPr/>
        </p:nvCxnSpPr>
        <p:spPr bwMode="auto">
          <a:xfrm flipH="1">
            <a:off x="179387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08" name="AutoShape 11"/>
          <p:cNvCxnSpPr>
            <a:cxnSpLocks noChangeShapeType="1"/>
            <a:stCxn id="80901" idx="5"/>
            <a:endCxn id="80906" idx="0"/>
          </p:cNvCxnSpPr>
          <p:nvPr/>
        </p:nvCxnSpPr>
        <p:spPr bwMode="auto">
          <a:xfrm>
            <a:off x="2460625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09" name="Oval 12"/>
          <p:cNvSpPr>
            <a:spLocks noChangeArrowheads="1"/>
          </p:cNvSpPr>
          <p:nvPr/>
        </p:nvSpPr>
        <p:spPr bwMode="auto">
          <a:xfrm>
            <a:off x="6543675" y="2362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0910" name="Oval 13"/>
          <p:cNvSpPr>
            <a:spLocks noChangeArrowheads="1"/>
          </p:cNvSpPr>
          <p:nvPr/>
        </p:nvSpPr>
        <p:spPr bwMode="auto">
          <a:xfrm>
            <a:off x="605155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0911" name="Oval 14"/>
          <p:cNvSpPr>
            <a:spLocks noChangeArrowheads="1"/>
          </p:cNvSpPr>
          <p:nvPr/>
        </p:nvSpPr>
        <p:spPr bwMode="auto">
          <a:xfrm>
            <a:off x="7035800" y="3048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0912" name="AutoShape 15"/>
          <p:cNvCxnSpPr>
            <a:cxnSpLocks noChangeShapeType="1"/>
            <a:stCxn id="80909" idx="3"/>
            <a:endCxn id="80910" idx="0"/>
          </p:cNvCxnSpPr>
          <p:nvPr/>
        </p:nvCxnSpPr>
        <p:spPr bwMode="auto">
          <a:xfrm flipH="1">
            <a:off x="629761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3" name="AutoShape 16"/>
          <p:cNvCxnSpPr>
            <a:cxnSpLocks noChangeShapeType="1"/>
            <a:stCxn id="80909" idx="5"/>
            <a:endCxn id="80911" idx="0"/>
          </p:cNvCxnSpPr>
          <p:nvPr/>
        </p:nvCxnSpPr>
        <p:spPr bwMode="auto">
          <a:xfrm>
            <a:off x="6964363" y="2697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14" name="Oval 17"/>
          <p:cNvSpPr>
            <a:spLocks noChangeArrowheads="1"/>
          </p:cNvSpPr>
          <p:nvPr/>
        </p:nvSpPr>
        <p:spPr bwMode="auto">
          <a:xfrm>
            <a:off x="5557838" y="3733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0915" name="Oval 18"/>
          <p:cNvSpPr>
            <a:spLocks noChangeArrowheads="1"/>
          </p:cNvSpPr>
          <p:nvPr/>
        </p:nvSpPr>
        <p:spPr bwMode="auto">
          <a:xfrm>
            <a:off x="6543675" y="3733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0916" name="AutoShape 19"/>
          <p:cNvCxnSpPr>
            <a:cxnSpLocks noChangeShapeType="1"/>
            <a:stCxn id="80910" idx="3"/>
            <a:endCxn id="80914" idx="0"/>
          </p:cNvCxnSpPr>
          <p:nvPr/>
        </p:nvCxnSpPr>
        <p:spPr bwMode="auto">
          <a:xfrm flipH="1">
            <a:off x="580548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17" name="AutoShape 20"/>
          <p:cNvCxnSpPr>
            <a:cxnSpLocks noChangeShapeType="1"/>
            <a:stCxn id="80910" idx="5"/>
            <a:endCxn id="80915" idx="0"/>
          </p:cNvCxnSpPr>
          <p:nvPr/>
        </p:nvCxnSpPr>
        <p:spPr bwMode="auto">
          <a:xfrm>
            <a:off x="6472238" y="3382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18" name="AutoShape 21"/>
          <p:cNvSpPr>
            <a:spLocks noChangeArrowheads="1"/>
          </p:cNvSpPr>
          <p:nvPr/>
        </p:nvSpPr>
        <p:spPr bwMode="auto">
          <a:xfrm>
            <a:off x="4081463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0919" name="Text Box 22"/>
          <p:cNvSpPr txBox="1">
            <a:spLocks noChangeArrowheads="1"/>
          </p:cNvSpPr>
          <p:nvPr/>
        </p:nvSpPr>
        <p:spPr bwMode="auto">
          <a:xfrm>
            <a:off x="4081463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13</a:t>
            </a:r>
          </a:p>
        </p:txBody>
      </p:sp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Right of Left</a:t>
            </a:r>
          </a:p>
        </p:txBody>
      </p:sp>
      <p:sp>
        <p:nvSpPr>
          <p:cNvPr id="80921" name="Oval 24"/>
          <p:cNvSpPr>
            <a:spLocks noChangeArrowheads="1"/>
          </p:cNvSpPr>
          <p:nvPr/>
        </p:nvSpPr>
        <p:spPr bwMode="auto">
          <a:xfrm>
            <a:off x="6051550" y="4419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13</a:t>
            </a:r>
          </a:p>
        </p:txBody>
      </p:sp>
      <p:cxnSp>
        <p:nvCxnSpPr>
          <p:cNvPr id="80922" name="AutoShape 25"/>
          <p:cNvCxnSpPr>
            <a:cxnSpLocks noChangeShapeType="1"/>
            <a:stCxn id="80915" idx="3"/>
            <a:endCxn id="80921" idx="0"/>
          </p:cNvCxnSpPr>
          <p:nvPr/>
        </p:nvCxnSpPr>
        <p:spPr bwMode="auto">
          <a:xfrm flipH="1">
            <a:off x="6297613" y="4068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62A70-0F17-45B1-A466-87FBCD673D0C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61034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Getting Unbalanced</a:t>
            </a:r>
          </a:p>
        </p:txBody>
      </p:sp>
      <p:sp>
        <p:nvSpPr>
          <p:cNvPr id="81924" name="Oval 3"/>
          <p:cNvSpPr>
            <a:spLocks noChangeArrowheads="1"/>
          </p:cNvSpPr>
          <p:nvPr/>
        </p:nvSpPr>
        <p:spPr bwMode="auto">
          <a:xfrm>
            <a:off x="2039938" y="2286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1547813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2533650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1927" name="AutoShape 6"/>
          <p:cNvCxnSpPr>
            <a:cxnSpLocks noChangeShapeType="1"/>
            <a:stCxn id="81924" idx="3"/>
            <a:endCxn id="81925" idx="0"/>
          </p:cNvCxnSpPr>
          <p:nvPr/>
        </p:nvCxnSpPr>
        <p:spPr bwMode="auto">
          <a:xfrm flipH="1">
            <a:off x="179387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28" name="AutoShape 7"/>
          <p:cNvCxnSpPr>
            <a:cxnSpLocks noChangeShapeType="1"/>
            <a:stCxn id="81924" idx="5"/>
            <a:endCxn id="81926" idx="0"/>
          </p:cNvCxnSpPr>
          <p:nvPr/>
        </p:nvCxnSpPr>
        <p:spPr bwMode="auto">
          <a:xfrm>
            <a:off x="2460625" y="2620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29" name="Oval 8"/>
          <p:cNvSpPr>
            <a:spLocks noChangeArrowheads="1"/>
          </p:cNvSpPr>
          <p:nvPr/>
        </p:nvSpPr>
        <p:spPr bwMode="auto">
          <a:xfrm>
            <a:off x="2039938" y="36576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1930" name="AutoShape 9"/>
          <p:cNvSpPr>
            <a:spLocks noChangeArrowheads="1"/>
          </p:cNvSpPr>
          <p:nvPr/>
        </p:nvSpPr>
        <p:spPr bwMode="auto">
          <a:xfrm>
            <a:off x="3729038" y="29718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3729038" y="2514600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insert 19</a:t>
            </a:r>
          </a:p>
        </p:txBody>
      </p:sp>
      <p:sp>
        <p:nvSpPr>
          <p:cNvPr id="81932" name="Text Box 11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Right</a:t>
            </a:r>
          </a:p>
        </p:txBody>
      </p:sp>
      <p:sp>
        <p:nvSpPr>
          <p:cNvPr id="81933" name="Oval 12"/>
          <p:cNvSpPr>
            <a:spLocks noChangeArrowheads="1"/>
          </p:cNvSpPr>
          <p:nvPr/>
        </p:nvSpPr>
        <p:spPr bwMode="auto">
          <a:xfrm>
            <a:off x="3025775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1934" name="AutoShape 13"/>
          <p:cNvCxnSpPr>
            <a:cxnSpLocks noChangeShapeType="1"/>
            <a:stCxn id="81926" idx="3"/>
            <a:endCxn id="81929" idx="0"/>
          </p:cNvCxnSpPr>
          <p:nvPr/>
        </p:nvCxnSpPr>
        <p:spPr bwMode="auto">
          <a:xfrm flipH="1">
            <a:off x="2286000" y="33067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35" name="AutoShape 14"/>
          <p:cNvCxnSpPr>
            <a:cxnSpLocks noChangeShapeType="1"/>
            <a:stCxn id="81926" idx="5"/>
            <a:endCxn id="81933" idx="0"/>
          </p:cNvCxnSpPr>
          <p:nvPr/>
        </p:nvCxnSpPr>
        <p:spPr bwMode="auto">
          <a:xfrm>
            <a:off x="2954338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36" name="Oval 15"/>
          <p:cNvSpPr>
            <a:spLocks noChangeArrowheads="1"/>
          </p:cNvSpPr>
          <p:nvPr/>
        </p:nvSpPr>
        <p:spPr bwMode="auto">
          <a:xfrm>
            <a:off x="6051550" y="2286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sp>
        <p:nvSpPr>
          <p:cNvPr id="81937" name="Oval 16"/>
          <p:cNvSpPr>
            <a:spLocks noChangeArrowheads="1"/>
          </p:cNvSpPr>
          <p:nvPr/>
        </p:nvSpPr>
        <p:spPr bwMode="auto">
          <a:xfrm>
            <a:off x="5557838" y="29718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1938" name="Oval 17"/>
          <p:cNvSpPr>
            <a:spLocks noChangeArrowheads="1"/>
          </p:cNvSpPr>
          <p:nvPr/>
        </p:nvSpPr>
        <p:spPr bwMode="auto">
          <a:xfrm>
            <a:off x="6543675" y="2971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1939" name="AutoShape 18"/>
          <p:cNvCxnSpPr>
            <a:cxnSpLocks noChangeShapeType="1"/>
            <a:stCxn id="81936" idx="3"/>
            <a:endCxn id="81937" idx="0"/>
          </p:cNvCxnSpPr>
          <p:nvPr/>
        </p:nvCxnSpPr>
        <p:spPr bwMode="auto">
          <a:xfrm flipH="1">
            <a:off x="580548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0" name="AutoShape 19"/>
          <p:cNvCxnSpPr>
            <a:cxnSpLocks noChangeShapeType="1"/>
            <a:stCxn id="81936" idx="5"/>
            <a:endCxn id="81938" idx="0"/>
          </p:cNvCxnSpPr>
          <p:nvPr/>
        </p:nvCxnSpPr>
        <p:spPr bwMode="auto">
          <a:xfrm>
            <a:off x="6472238" y="26209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41" name="Oval 20"/>
          <p:cNvSpPr>
            <a:spLocks noChangeArrowheads="1"/>
          </p:cNvSpPr>
          <p:nvPr/>
        </p:nvSpPr>
        <p:spPr bwMode="auto">
          <a:xfrm>
            <a:off x="605155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1942" name="Oval 21"/>
          <p:cNvSpPr>
            <a:spLocks noChangeArrowheads="1"/>
          </p:cNvSpPr>
          <p:nvPr/>
        </p:nvSpPr>
        <p:spPr bwMode="auto">
          <a:xfrm>
            <a:off x="7035800" y="3657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44</a:t>
            </a:r>
          </a:p>
        </p:txBody>
      </p:sp>
      <p:cxnSp>
        <p:nvCxnSpPr>
          <p:cNvPr id="81943" name="AutoShape 22"/>
          <p:cNvCxnSpPr>
            <a:cxnSpLocks noChangeShapeType="1"/>
            <a:stCxn id="81938" idx="3"/>
            <a:endCxn id="81941" idx="0"/>
          </p:cNvCxnSpPr>
          <p:nvPr/>
        </p:nvCxnSpPr>
        <p:spPr bwMode="auto">
          <a:xfrm flipH="1">
            <a:off x="629761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944" name="AutoShape 23"/>
          <p:cNvCxnSpPr>
            <a:cxnSpLocks noChangeShapeType="1"/>
            <a:stCxn id="81938" idx="5"/>
            <a:endCxn id="81942" idx="0"/>
          </p:cNvCxnSpPr>
          <p:nvPr/>
        </p:nvCxnSpPr>
        <p:spPr bwMode="auto">
          <a:xfrm>
            <a:off x="6964363" y="3306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1945" name="Oval 24"/>
          <p:cNvSpPr>
            <a:spLocks noChangeArrowheads="1"/>
          </p:cNvSpPr>
          <p:nvPr/>
        </p:nvSpPr>
        <p:spPr bwMode="auto">
          <a:xfrm>
            <a:off x="6543675" y="43434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19</a:t>
            </a:r>
          </a:p>
        </p:txBody>
      </p:sp>
      <p:cxnSp>
        <p:nvCxnSpPr>
          <p:cNvPr id="81946" name="AutoShape 25"/>
          <p:cNvCxnSpPr>
            <a:cxnSpLocks noChangeShapeType="1"/>
            <a:stCxn id="81941" idx="5"/>
            <a:endCxn id="81945" idx="0"/>
          </p:cNvCxnSpPr>
          <p:nvPr/>
        </p:nvCxnSpPr>
        <p:spPr bwMode="auto">
          <a:xfrm>
            <a:off x="6472238" y="3992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360C5-3FA3-442F-9B5A-DEC3E01B48B8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6113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2948" name="Oval 3"/>
          <p:cNvSpPr>
            <a:spLocks noChangeArrowheads="1"/>
          </p:cNvSpPr>
          <p:nvPr/>
        </p:nvSpPr>
        <p:spPr bwMode="auto">
          <a:xfrm>
            <a:off x="1336675" y="2514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844550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2950" name="AutoShape 5"/>
          <p:cNvCxnSpPr>
            <a:cxnSpLocks noChangeShapeType="1"/>
            <a:stCxn id="82948" idx="3"/>
            <a:endCxn id="82949" idx="0"/>
          </p:cNvCxnSpPr>
          <p:nvPr/>
        </p:nvCxnSpPr>
        <p:spPr bwMode="auto">
          <a:xfrm flipH="1">
            <a:off x="1090613" y="28495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4432300" y="25146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3940175" y="3200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2953" name="AutoShape 8"/>
          <p:cNvCxnSpPr>
            <a:cxnSpLocks noChangeShapeType="1"/>
            <a:stCxn id="82951" idx="3"/>
            <a:endCxn id="82952" idx="0"/>
          </p:cNvCxnSpPr>
          <p:nvPr/>
        </p:nvCxnSpPr>
        <p:spPr bwMode="auto">
          <a:xfrm flipH="1">
            <a:off x="4186238" y="28495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3448050" y="38862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2955" name="AutoShape 10"/>
          <p:cNvCxnSpPr>
            <a:cxnSpLocks noChangeShapeType="1"/>
            <a:stCxn id="82952" idx="3"/>
            <a:endCxn id="82954" idx="0"/>
          </p:cNvCxnSpPr>
          <p:nvPr/>
        </p:nvCxnSpPr>
        <p:spPr bwMode="auto">
          <a:xfrm flipH="1">
            <a:off x="3694113" y="3535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2956" name="AutoShape 11"/>
          <p:cNvSpPr>
            <a:spLocks noChangeArrowheads="1"/>
          </p:cNvSpPr>
          <p:nvPr/>
        </p:nvSpPr>
        <p:spPr bwMode="auto">
          <a:xfrm>
            <a:off x="2039938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1970088" y="2743200"/>
            <a:ext cx="1266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12</a:t>
            </a:r>
          </a:p>
        </p:txBody>
      </p:sp>
      <p:sp>
        <p:nvSpPr>
          <p:cNvPr id="82958" name="Text Box 13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  <p:sp>
        <p:nvSpPr>
          <p:cNvPr id="82959" name="AutoShape 14"/>
          <p:cNvSpPr>
            <a:spLocks noChangeArrowheads="1"/>
          </p:cNvSpPr>
          <p:nvPr/>
        </p:nvSpPr>
        <p:spPr bwMode="auto">
          <a:xfrm>
            <a:off x="5207000" y="3200400"/>
            <a:ext cx="1336675" cy="381000"/>
          </a:xfrm>
          <a:prstGeom prst="rightArrow">
            <a:avLst>
              <a:gd name="adj1" fmla="val 50000"/>
              <a:gd name="adj2" fmla="val 9498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5135563" y="2743200"/>
            <a:ext cx="1619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rotate right</a:t>
            </a:r>
          </a:p>
        </p:txBody>
      </p:sp>
      <p:sp>
        <p:nvSpPr>
          <p:cNvPr id="82961" name="Oval 16"/>
          <p:cNvSpPr>
            <a:spLocks noChangeArrowheads="1"/>
          </p:cNvSpPr>
          <p:nvPr/>
        </p:nvSpPr>
        <p:spPr bwMode="auto">
          <a:xfrm>
            <a:off x="7246938" y="25908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2962" name="Oval 17"/>
          <p:cNvSpPr>
            <a:spLocks noChangeArrowheads="1"/>
          </p:cNvSpPr>
          <p:nvPr/>
        </p:nvSpPr>
        <p:spPr bwMode="auto">
          <a:xfrm>
            <a:off x="6754813" y="32766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cxnSp>
        <p:nvCxnSpPr>
          <p:cNvPr id="82963" name="AutoShape 18"/>
          <p:cNvCxnSpPr>
            <a:cxnSpLocks noChangeShapeType="1"/>
            <a:stCxn id="82961" idx="3"/>
            <a:endCxn id="82962" idx="0"/>
          </p:cNvCxnSpPr>
          <p:nvPr/>
        </p:nvCxnSpPr>
        <p:spPr bwMode="auto">
          <a:xfrm flipH="1">
            <a:off x="7000875" y="29257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64" name="Oval 19"/>
          <p:cNvSpPr>
            <a:spLocks noChangeArrowheads="1"/>
          </p:cNvSpPr>
          <p:nvPr/>
        </p:nvSpPr>
        <p:spPr bwMode="auto">
          <a:xfrm>
            <a:off x="7810500" y="32766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2965" name="AutoShape 20"/>
          <p:cNvCxnSpPr>
            <a:cxnSpLocks noChangeShapeType="1"/>
            <a:stCxn id="82961" idx="5"/>
            <a:endCxn id="82964" idx="0"/>
          </p:cNvCxnSpPr>
          <p:nvPr/>
        </p:nvCxnSpPr>
        <p:spPr bwMode="auto">
          <a:xfrm>
            <a:off x="7667625" y="2925763"/>
            <a:ext cx="38893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966" name="AutoShape 21"/>
          <p:cNvSpPr>
            <a:spLocks noChangeArrowheads="1"/>
          </p:cNvSpPr>
          <p:nvPr/>
        </p:nvSpPr>
        <p:spPr bwMode="auto">
          <a:xfrm>
            <a:off x="4854575" y="22098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9124F-14E4-437B-87A8-0DDD61B520E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61240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chemeClr val="accent1">
                    <a:satMod val="150000"/>
                  </a:schemeClr>
                </a:solidFill>
              </a:rPr>
              <a:t>Balancing Trees</a:t>
            </a:r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1406525" y="24384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91440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1900238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3975" name="AutoShape 6"/>
          <p:cNvCxnSpPr>
            <a:cxnSpLocks noChangeShapeType="1"/>
            <a:stCxn id="83972" idx="3"/>
            <a:endCxn id="83973" idx="0"/>
          </p:cNvCxnSpPr>
          <p:nvPr/>
        </p:nvCxnSpPr>
        <p:spPr bwMode="auto">
          <a:xfrm flipH="1">
            <a:off x="1160463" y="2773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76" name="AutoShape 7"/>
          <p:cNvCxnSpPr>
            <a:cxnSpLocks noChangeShapeType="1"/>
            <a:stCxn id="83972" idx="5"/>
            <a:endCxn id="83974" idx="0"/>
          </p:cNvCxnSpPr>
          <p:nvPr/>
        </p:nvCxnSpPr>
        <p:spPr bwMode="auto">
          <a:xfrm>
            <a:off x="1827213" y="27733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42227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1406525" y="3810000"/>
            <a:ext cx="493713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3979" name="AutoShape 10"/>
          <p:cNvCxnSpPr>
            <a:cxnSpLocks noChangeShapeType="1"/>
            <a:stCxn id="83973" idx="3"/>
            <a:endCxn id="83977" idx="0"/>
          </p:cNvCxnSpPr>
          <p:nvPr/>
        </p:nvCxnSpPr>
        <p:spPr bwMode="auto">
          <a:xfrm flipH="1">
            <a:off x="66833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0" name="AutoShape 11"/>
          <p:cNvCxnSpPr>
            <a:cxnSpLocks noChangeShapeType="1"/>
            <a:stCxn id="83973" idx="5"/>
            <a:endCxn id="83978" idx="0"/>
          </p:cNvCxnSpPr>
          <p:nvPr/>
        </p:nvCxnSpPr>
        <p:spPr bwMode="auto">
          <a:xfrm>
            <a:off x="1335088" y="3459163"/>
            <a:ext cx="319087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4362450" y="24384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387032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83" name="Oval 14"/>
          <p:cNvSpPr>
            <a:spLocks noChangeArrowheads="1"/>
          </p:cNvSpPr>
          <p:nvPr/>
        </p:nvSpPr>
        <p:spPr bwMode="auto">
          <a:xfrm>
            <a:off x="4854575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3984" name="AutoShape 15"/>
          <p:cNvCxnSpPr>
            <a:cxnSpLocks noChangeShapeType="1"/>
            <a:stCxn id="83981" idx="3"/>
            <a:endCxn id="83982" idx="0"/>
          </p:cNvCxnSpPr>
          <p:nvPr/>
        </p:nvCxnSpPr>
        <p:spPr bwMode="auto">
          <a:xfrm flipH="1">
            <a:off x="411638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5" name="AutoShape 16"/>
          <p:cNvCxnSpPr>
            <a:cxnSpLocks noChangeShapeType="1"/>
            <a:stCxn id="83981" idx="5"/>
            <a:endCxn id="83983" idx="0"/>
          </p:cNvCxnSpPr>
          <p:nvPr/>
        </p:nvCxnSpPr>
        <p:spPr bwMode="auto">
          <a:xfrm>
            <a:off x="4783138" y="27733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86" name="Oval 17"/>
          <p:cNvSpPr>
            <a:spLocks noChangeArrowheads="1"/>
          </p:cNvSpPr>
          <p:nvPr/>
        </p:nvSpPr>
        <p:spPr bwMode="auto">
          <a:xfrm>
            <a:off x="3376613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87" name="Oval 18"/>
          <p:cNvSpPr>
            <a:spLocks noChangeArrowheads="1"/>
          </p:cNvSpPr>
          <p:nvPr/>
        </p:nvSpPr>
        <p:spPr bwMode="auto">
          <a:xfrm>
            <a:off x="4362450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3988" name="AutoShape 19"/>
          <p:cNvCxnSpPr>
            <a:cxnSpLocks noChangeShapeType="1"/>
            <a:stCxn id="83982" idx="3"/>
            <a:endCxn id="83986" idx="0"/>
          </p:cNvCxnSpPr>
          <p:nvPr/>
        </p:nvCxnSpPr>
        <p:spPr bwMode="auto">
          <a:xfrm flipH="1">
            <a:off x="3624263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89" name="AutoShape 20"/>
          <p:cNvCxnSpPr>
            <a:cxnSpLocks noChangeShapeType="1"/>
            <a:stCxn id="83982" idx="5"/>
            <a:endCxn id="83987" idx="0"/>
          </p:cNvCxnSpPr>
          <p:nvPr/>
        </p:nvCxnSpPr>
        <p:spPr bwMode="auto">
          <a:xfrm>
            <a:off x="4291013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3990" name="AutoShape 21"/>
          <p:cNvSpPr>
            <a:spLocks noChangeArrowheads="1"/>
          </p:cNvSpPr>
          <p:nvPr/>
        </p:nvSpPr>
        <p:spPr bwMode="auto">
          <a:xfrm>
            <a:off x="2673350" y="31242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2884488" y="44958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cxnSp>
        <p:nvCxnSpPr>
          <p:cNvPr id="83992" name="AutoShape 23"/>
          <p:cNvCxnSpPr>
            <a:cxnSpLocks noChangeShapeType="1"/>
            <a:stCxn id="83986" idx="3"/>
            <a:endCxn id="83991" idx="0"/>
          </p:cNvCxnSpPr>
          <p:nvPr/>
        </p:nvCxnSpPr>
        <p:spPr bwMode="auto">
          <a:xfrm flipH="1">
            <a:off x="3130550" y="41449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3993" name="Text Box 24"/>
          <p:cNvSpPr txBox="1">
            <a:spLocks noChangeArrowheads="1"/>
          </p:cNvSpPr>
          <p:nvPr/>
        </p:nvSpPr>
        <p:spPr bwMode="auto">
          <a:xfrm>
            <a:off x="2603500" y="2667000"/>
            <a:ext cx="1125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4</a:t>
            </a:r>
          </a:p>
        </p:txBody>
      </p:sp>
      <p:sp>
        <p:nvSpPr>
          <p:cNvPr id="83994" name="Text Box 25"/>
          <p:cNvSpPr txBox="1">
            <a:spLocks noChangeArrowheads="1"/>
          </p:cNvSpPr>
          <p:nvPr/>
        </p:nvSpPr>
        <p:spPr bwMode="auto">
          <a:xfrm>
            <a:off x="0" y="54864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</a:rPr>
              <a:t>Left of Left</a:t>
            </a:r>
          </a:p>
        </p:txBody>
      </p:sp>
      <p:sp>
        <p:nvSpPr>
          <p:cNvPr id="83995" name="Oval 26"/>
          <p:cNvSpPr>
            <a:spLocks noChangeArrowheads="1"/>
          </p:cNvSpPr>
          <p:nvPr/>
        </p:nvSpPr>
        <p:spPr bwMode="auto">
          <a:xfrm>
            <a:off x="7316788" y="24384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12</a:t>
            </a:r>
          </a:p>
        </p:txBody>
      </p:sp>
      <p:sp>
        <p:nvSpPr>
          <p:cNvPr id="83996" name="Oval 27"/>
          <p:cNvSpPr>
            <a:spLocks noChangeArrowheads="1"/>
          </p:cNvSpPr>
          <p:nvPr/>
        </p:nvSpPr>
        <p:spPr bwMode="auto">
          <a:xfrm>
            <a:off x="6824663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8</a:t>
            </a:r>
          </a:p>
        </p:txBody>
      </p:sp>
      <p:sp>
        <p:nvSpPr>
          <p:cNvPr id="83997" name="Oval 28"/>
          <p:cNvSpPr>
            <a:spLocks noChangeArrowheads="1"/>
          </p:cNvSpPr>
          <p:nvPr/>
        </p:nvSpPr>
        <p:spPr bwMode="auto">
          <a:xfrm>
            <a:off x="7810500" y="31242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18</a:t>
            </a:r>
          </a:p>
        </p:txBody>
      </p:sp>
      <p:cxnSp>
        <p:nvCxnSpPr>
          <p:cNvPr id="83998" name="AutoShape 29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7070725" y="2773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999" name="AutoShape 30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7737475" y="2773363"/>
            <a:ext cx="319088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000" name="Oval 31"/>
          <p:cNvSpPr>
            <a:spLocks noChangeArrowheads="1"/>
          </p:cNvSpPr>
          <p:nvPr/>
        </p:nvSpPr>
        <p:spPr bwMode="auto">
          <a:xfrm>
            <a:off x="6332538" y="3810000"/>
            <a:ext cx="492125" cy="3810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4</a:t>
            </a:r>
          </a:p>
        </p:txBody>
      </p:sp>
      <p:sp>
        <p:nvSpPr>
          <p:cNvPr id="84001" name="Oval 32"/>
          <p:cNvSpPr>
            <a:spLocks noChangeArrowheads="1"/>
          </p:cNvSpPr>
          <p:nvPr/>
        </p:nvSpPr>
        <p:spPr bwMode="auto">
          <a:xfrm>
            <a:off x="7316788" y="3810000"/>
            <a:ext cx="49371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14</a:t>
            </a:r>
          </a:p>
        </p:txBody>
      </p:sp>
      <p:cxnSp>
        <p:nvCxnSpPr>
          <p:cNvPr id="84002" name="AutoShape 33"/>
          <p:cNvCxnSpPr>
            <a:cxnSpLocks noChangeShapeType="1"/>
            <a:stCxn id="83996" idx="3"/>
            <a:endCxn id="84000" idx="0"/>
          </p:cNvCxnSpPr>
          <p:nvPr/>
        </p:nvCxnSpPr>
        <p:spPr bwMode="auto">
          <a:xfrm flipH="1">
            <a:off x="6578600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003" name="AutoShape 34"/>
          <p:cNvCxnSpPr>
            <a:cxnSpLocks noChangeShapeType="1"/>
            <a:stCxn id="83997" idx="3"/>
            <a:endCxn id="84001" idx="0"/>
          </p:cNvCxnSpPr>
          <p:nvPr/>
        </p:nvCxnSpPr>
        <p:spPr bwMode="auto">
          <a:xfrm flipH="1">
            <a:off x="756443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4004" name="AutoShape 35"/>
          <p:cNvSpPr>
            <a:spLocks noChangeArrowheads="1"/>
          </p:cNvSpPr>
          <p:nvPr/>
        </p:nvSpPr>
        <p:spPr bwMode="auto">
          <a:xfrm>
            <a:off x="5629275" y="3124200"/>
            <a:ext cx="914400" cy="381000"/>
          </a:xfrm>
          <a:prstGeom prst="rightArrow">
            <a:avLst>
              <a:gd name="adj1" fmla="val 50000"/>
              <a:gd name="adj2" fmla="val 6497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>
            <a:off x="5557838" y="2438400"/>
            <a:ext cx="1127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rotate</a:t>
            </a:r>
          </a:p>
          <a:p>
            <a:r>
              <a:rPr lang="en-GB" sz="2000"/>
              <a:t>right</a:t>
            </a:r>
          </a:p>
        </p:txBody>
      </p:sp>
      <p:sp>
        <p:nvSpPr>
          <p:cNvPr id="84006" name="AutoShape 37"/>
          <p:cNvSpPr>
            <a:spLocks noChangeArrowheads="1"/>
          </p:cNvSpPr>
          <p:nvPr/>
        </p:nvSpPr>
        <p:spPr bwMode="auto">
          <a:xfrm>
            <a:off x="4784725" y="2133600"/>
            <a:ext cx="703263" cy="228600"/>
          </a:xfrm>
          <a:prstGeom prst="curvedDownArrow">
            <a:avLst>
              <a:gd name="adj1" fmla="val 66641"/>
              <a:gd name="adj2" fmla="val 133268"/>
              <a:gd name="adj3" fmla="val 33333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Oval 38"/>
          <p:cNvSpPr>
            <a:spLocks noChangeArrowheads="1"/>
          </p:cNvSpPr>
          <p:nvPr/>
        </p:nvSpPr>
        <p:spPr bwMode="auto">
          <a:xfrm>
            <a:off x="8302625" y="3810000"/>
            <a:ext cx="492125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600"/>
              <a:t>20</a:t>
            </a:r>
          </a:p>
        </p:txBody>
      </p:sp>
      <p:cxnSp>
        <p:nvCxnSpPr>
          <p:cNvPr id="84008" name="AutoShape 39"/>
          <p:cNvCxnSpPr>
            <a:cxnSpLocks noChangeShapeType="1"/>
            <a:stCxn id="83997" idx="5"/>
            <a:endCxn id="84007" idx="0"/>
          </p:cNvCxnSpPr>
          <p:nvPr/>
        </p:nvCxnSpPr>
        <p:spPr bwMode="auto">
          <a:xfrm>
            <a:off x="8231188" y="3459163"/>
            <a:ext cx="31750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5868</TotalTime>
  <Words>2030</Words>
  <Application>Microsoft Office PowerPoint</Application>
  <PresentationFormat>On-screen Show (4:3)</PresentationFormat>
  <Paragraphs>538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Corbel</vt:lpstr>
      <vt:lpstr>Symbol</vt:lpstr>
      <vt:lpstr>Verdana</vt:lpstr>
      <vt:lpstr>Wingdings</vt:lpstr>
      <vt:lpstr>Wingdings 2</vt:lpstr>
      <vt:lpstr>Wingdings 3</vt:lpstr>
      <vt:lpstr>Module</vt:lpstr>
      <vt:lpstr>AVL Trees</vt:lpstr>
      <vt:lpstr>AVL Trees</vt:lpstr>
      <vt:lpstr>AVL Trees</vt:lpstr>
      <vt:lpstr>Getting Unbalanced</vt:lpstr>
      <vt:lpstr>Getting Unbalanced</vt:lpstr>
      <vt:lpstr>Getting Unbalanced</vt:lpstr>
      <vt:lpstr>Getting Unbalanced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Balancing Trees</vt:lpstr>
      <vt:lpstr>AVL Node Structure</vt:lpstr>
      <vt:lpstr>AVL Insertion Algorithm</vt:lpstr>
      <vt:lpstr>AVL Insertion Algorithm</vt:lpstr>
      <vt:lpstr>AVL Insertion Algorithm</vt:lpstr>
      <vt:lpstr>AVL Left Balance Algorithm</vt:lpstr>
      <vt:lpstr>AVL Left Balance Algorithm</vt:lpstr>
      <vt:lpstr>AVL Left Balance Algorithm</vt:lpstr>
      <vt:lpstr>Rotate Algorithms</vt:lpstr>
      <vt:lpstr>Rotate Algorithms</vt:lpstr>
      <vt:lpstr>Rotate Algorithms</vt:lpstr>
      <vt:lpstr>AVL Deletion</vt:lpstr>
      <vt:lpstr>AVL Deletion</vt:lpstr>
      <vt:lpstr>AVL Deletion Algorithm</vt:lpstr>
      <vt:lpstr>AVL Deletion Algorithm</vt:lpstr>
      <vt:lpstr>AVL Deletion Algorithm</vt:lpstr>
      <vt:lpstr>AVL Deletion Algorithm</vt:lpstr>
      <vt:lpstr>Delete Right Balance Algorithm</vt:lpstr>
      <vt:lpstr>Delete Right Balance Algorithm</vt:lpstr>
      <vt:lpstr>Delete Right Balance Algorithm</vt:lpstr>
    </vt:vector>
  </TitlesOfParts>
  <Company>CS 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subject</dc:subject>
  <dc:creator>manish aryal</dc:creator>
  <cp:keywords>dsa</cp:keywords>
  <cp:lastModifiedBy>Dr. Abdul Aziz</cp:lastModifiedBy>
  <cp:revision>147</cp:revision>
  <cp:lastPrinted>2001-03-20T02:56:18Z</cp:lastPrinted>
  <dcterms:created xsi:type="dcterms:W3CDTF">2001-03-12T05:10:36Z</dcterms:created>
  <dcterms:modified xsi:type="dcterms:W3CDTF">2024-10-21T07:59:25Z</dcterms:modified>
</cp:coreProperties>
</file>