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handoutMasterIdLst>
    <p:handoutMasterId r:id="rId20"/>
  </p:handoutMasterIdLst>
  <p:sldIdLst>
    <p:sldId id="585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</p:sldIdLst>
  <p:sldSz cx="9144000" cy="6858000" type="screen4x3"/>
  <p:notesSz cx="9309100" cy="695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2E20"/>
    <a:srgbClr val="FFCC66"/>
    <a:srgbClr val="FF99CC"/>
    <a:srgbClr val="00FF00"/>
    <a:srgbClr val="C0C0C0"/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72" d="100"/>
          <a:sy n="72" d="100"/>
        </p:scale>
        <p:origin x="-138" y="-102"/>
      </p:cViewPr>
      <p:guideLst>
        <p:guide orient="horz" pos="219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t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5263" y="0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t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8763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b" anchorCtr="0" compatLnSpc="1">
            <a:prstTxWarp prst="textNoShape">
              <a:avLst/>
            </a:prstTxWarp>
          </a:bodyPr>
          <a:lstStyle>
            <a:lvl1pPr defTabSz="893636">
              <a:defRPr sz="9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5263" y="6608763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b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fld id="{4EF1E156-245E-470B-810E-23F4565A7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5263" y="0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5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7825" y="522288"/>
            <a:ext cx="3473450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03588"/>
            <a:ext cx="6829425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0"/>
            <a:r>
              <a:rPr lang="en-GB" noProof="0"/>
              <a:t>Second level</a:t>
            </a:r>
          </a:p>
          <a:p>
            <a:pPr lvl="0"/>
            <a:r>
              <a:rPr lang="en-GB" noProof="0"/>
              <a:t>Third level</a:t>
            </a:r>
          </a:p>
          <a:p>
            <a:pPr lvl="0"/>
            <a:r>
              <a:rPr lang="en-GB" noProof="0"/>
              <a:t>Fourth level</a:t>
            </a:r>
          </a:p>
          <a:p>
            <a:pPr lvl="0"/>
            <a:r>
              <a:rPr lang="en-GB" noProof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8763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b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5263" y="6608763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b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fld id="{055E4D6B-84E3-4757-AB3D-69703872F2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022E-2CC7-4A9D-B2BA-3DC63EC157D2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661BC-95E8-4F2B-AFF5-11EBB317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95B8C-A4B0-46CC-B07E-BE14C5D36762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A1A2-39B8-4A30-AE14-07C1E0D35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D5296-60B4-4B0C-9CC4-9F4D20F7CE1C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3B8B8-6703-418D-A009-46841A532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3144-4B16-4EED-BD42-85EB8D404C0C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324C5-C5F6-4DD4-8E0E-765CAF42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74B3-01CE-45F7-A474-9647B8BB699B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6E0AA-AEDA-443D-8527-8309209D2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A3EA9-567B-4AC4-BC06-8C967A6AE29E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1E01-CD59-4C57-99C0-6C249EBA7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BD209-63FF-4BA2-B31E-B33C05C07D4B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AF2D5-C102-4899-92A2-0944A5A04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9BBB5-0388-48C6-9835-608DDCFA646B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8EA2A-A993-4F4E-9310-8823BA603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07B23-74FA-48BA-8EE8-6B5A05958A92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9F7F-F9EE-4F19-AF12-10C2B0202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D005-9FD0-4EFD-896F-21177766B74F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F474-31F9-4F06-8FFB-34218F2F6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46C4A-8DB9-4804-9828-25B838388C37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0F096-1F9B-4ED3-B4BB-084587701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82B5C960-E2B6-4B00-8A17-A1B3CB5E7669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8DF0C87C-A8BB-4695-BBB7-73E6C3A6A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3" r:id="rId2"/>
    <p:sldLayoutId id="2147483859" r:id="rId3"/>
    <p:sldLayoutId id="2147483854" r:id="rId4"/>
    <p:sldLayoutId id="2147483855" r:id="rId5"/>
    <p:sldLayoutId id="2147483856" r:id="rId6"/>
    <p:sldLayoutId id="2147483860" r:id="rId7"/>
    <p:sldLayoutId id="2147483861" r:id="rId8"/>
    <p:sldLayoutId id="2147483862" r:id="rId9"/>
    <p:sldLayoutId id="2147483857" r:id="rId10"/>
    <p:sldLayoutId id="214748386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255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Data Structures and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week 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ED67D-3992-4FA1-8BE2-9EFA87B917AD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142" y="333375"/>
            <a:ext cx="8173604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Recursive BST Insertion Algorithm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Algorithm</a:t>
            </a:r>
            <a:r>
              <a:rPr lang="en-GB" sz="1800"/>
              <a:t> 	addBST (ref 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&lt;pointer&gt;, val </a:t>
            </a:r>
            <a:r>
              <a:rPr lang="en-GB" sz="1800">
                <a:solidFill>
                  <a:schemeClr val="accent2"/>
                </a:solidFill>
              </a:rPr>
              <a:t>new</a:t>
            </a:r>
            <a:r>
              <a:rPr lang="en-GB" sz="1800"/>
              <a:t> 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Inserts a new node into BST using recursion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  </a:t>
            </a:r>
            <a:r>
              <a:rPr lang="en-GB" sz="1800">
                <a:solidFill>
                  <a:schemeClr val="accent2"/>
                </a:solidFill>
              </a:rPr>
              <a:t>root </a:t>
            </a:r>
            <a:r>
              <a:rPr lang="en-GB" sz="1800"/>
              <a:t>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	  </a:t>
            </a:r>
            <a:r>
              <a:rPr lang="en-GB" sz="1800">
                <a:solidFill>
                  <a:schemeClr val="accent2"/>
                </a:solidFill>
              </a:rPr>
              <a:t>new</a:t>
            </a:r>
            <a:r>
              <a:rPr lang="en-GB" sz="1800"/>
              <a:t> is address of the new node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</a:t>
            </a:r>
            <a:r>
              <a:rPr lang="en-GB" sz="1800" b="1"/>
              <a:t>Post	  </a:t>
            </a:r>
            <a:r>
              <a:rPr lang="en-GB" sz="1800"/>
              <a:t>new node inserted into the tree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600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41EC6-1F77-4337-97C0-6604D1CEA062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50" y="333375"/>
            <a:ext cx="8226375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Recursive BST Insertion Algorithm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9050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>
                <a:solidFill>
                  <a:srgbClr val="0000FF"/>
                </a:solidFill>
              </a:rPr>
              <a:t>   </a:t>
            </a:r>
            <a:r>
              <a:rPr lang="en-GB" sz="1800"/>
              <a:t>if (root = null)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= new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if (new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&lt;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	</a:t>
            </a:r>
            <a:r>
              <a:rPr lang="en-GB" sz="1800"/>
              <a:t> 	addBST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left, new)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 	addBST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right, new)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return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End</a:t>
            </a:r>
            <a:r>
              <a:rPr lang="en-GB" sz="1800"/>
              <a:t>	addBST 	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6245225" y="1673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6877050" y="16732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6526213" y="1673225"/>
            <a:ext cx="3508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5189538" y="22066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5822950" y="22066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5470525" y="22066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9643" name="Rectangle 10"/>
          <p:cNvSpPr>
            <a:spLocks noChangeArrowheads="1"/>
          </p:cNvSpPr>
          <p:nvPr/>
        </p:nvSpPr>
        <p:spPr bwMode="auto">
          <a:xfrm>
            <a:off x="4625975" y="2816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Rectangle 11"/>
          <p:cNvSpPr>
            <a:spLocks noChangeArrowheads="1"/>
          </p:cNvSpPr>
          <p:nvPr/>
        </p:nvSpPr>
        <p:spPr bwMode="auto">
          <a:xfrm>
            <a:off x="5259388" y="28162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Rectangle 12"/>
          <p:cNvSpPr>
            <a:spLocks noChangeArrowheads="1"/>
          </p:cNvSpPr>
          <p:nvPr/>
        </p:nvSpPr>
        <p:spPr bwMode="auto">
          <a:xfrm>
            <a:off x="4906963" y="28162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9646" name="Rectangle 13"/>
          <p:cNvSpPr>
            <a:spLocks noChangeArrowheads="1"/>
          </p:cNvSpPr>
          <p:nvPr/>
        </p:nvSpPr>
        <p:spPr bwMode="auto">
          <a:xfrm>
            <a:off x="5681663" y="28162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Rectangle 14"/>
          <p:cNvSpPr>
            <a:spLocks noChangeArrowheads="1"/>
          </p:cNvSpPr>
          <p:nvPr/>
        </p:nvSpPr>
        <p:spPr bwMode="auto">
          <a:xfrm>
            <a:off x="6315075" y="2816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Rectangle 15"/>
          <p:cNvSpPr>
            <a:spLocks noChangeArrowheads="1"/>
          </p:cNvSpPr>
          <p:nvPr/>
        </p:nvSpPr>
        <p:spPr bwMode="auto">
          <a:xfrm>
            <a:off x="5962650" y="28162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69649" name="Rectangle 16"/>
          <p:cNvSpPr>
            <a:spLocks noChangeArrowheads="1"/>
          </p:cNvSpPr>
          <p:nvPr/>
        </p:nvSpPr>
        <p:spPr bwMode="auto">
          <a:xfrm>
            <a:off x="7299325" y="22066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Rectangle 17"/>
          <p:cNvSpPr>
            <a:spLocks noChangeArrowheads="1"/>
          </p:cNvSpPr>
          <p:nvPr/>
        </p:nvSpPr>
        <p:spPr bwMode="auto">
          <a:xfrm>
            <a:off x="7932738" y="22066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Rectangle 18"/>
          <p:cNvSpPr>
            <a:spLocks noChangeArrowheads="1"/>
          </p:cNvSpPr>
          <p:nvPr/>
        </p:nvSpPr>
        <p:spPr bwMode="auto">
          <a:xfrm>
            <a:off x="7581900" y="2206625"/>
            <a:ext cx="350838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9652" name="Rectangle 19"/>
          <p:cNvSpPr>
            <a:spLocks noChangeArrowheads="1"/>
          </p:cNvSpPr>
          <p:nvPr/>
        </p:nvSpPr>
        <p:spPr bwMode="auto">
          <a:xfrm>
            <a:off x="6807200" y="2816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Rectangle 20"/>
          <p:cNvSpPr>
            <a:spLocks noChangeArrowheads="1"/>
          </p:cNvSpPr>
          <p:nvPr/>
        </p:nvSpPr>
        <p:spPr bwMode="auto">
          <a:xfrm>
            <a:off x="7440613" y="28162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Rectangle 21"/>
          <p:cNvSpPr>
            <a:spLocks noChangeArrowheads="1"/>
          </p:cNvSpPr>
          <p:nvPr/>
        </p:nvSpPr>
        <p:spPr bwMode="auto">
          <a:xfrm>
            <a:off x="7088188" y="28162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sp>
        <p:nvSpPr>
          <p:cNvPr id="69655" name="Rectangle 22"/>
          <p:cNvSpPr>
            <a:spLocks noChangeArrowheads="1"/>
          </p:cNvSpPr>
          <p:nvPr/>
        </p:nvSpPr>
        <p:spPr bwMode="auto">
          <a:xfrm>
            <a:off x="7862888" y="28162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Rectangle 23"/>
          <p:cNvSpPr>
            <a:spLocks noChangeArrowheads="1"/>
          </p:cNvSpPr>
          <p:nvPr/>
        </p:nvSpPr>
        <p:spPr bwMode="auto">
          <a:xfrm>
            <a:off x="8496300" y="2816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Rectangle 24"/>
          <p:cNvSpPr>
            <a:spLocks noChangeArrowheads="1"/>
          </p:cNvSpPr>
          <p:nvPr/>
        </p:nvSpPr>
        <p:spPr bwMode="auto">
          <a:xfrm>
            <a:off x="8143875" y="28162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sp>
        <p:nvSpPr>
          <p:cNvPr id="69658" name="Line 25"/>
          <p:cNvSpPr>
            <a:spLocks noChangeShapeType="1"/>
          </p:cNvSpPr>
          <p:nvPr/>
        </p:nvSpPr>
        <p:spPr bwMode="auto">
          <a:xfrm flipH="1">
            <a:off x="5611813" y="1825625"/>
            <a:ext cx="773112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59" name="Line 26"/>
          <p:cNvSpPr>
            <a:spLocks noChangeShapeType="1"/>
          </p:cNvSpPr>
          <p:nvPr/>
        </p:nvSpPr>
        <p:spPr bwMode="auto">
          <a:xfrm>
            <a:off x="7018338" y="1825625"/>
            <a:ext cx="7747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0" name="Line 27"/>
          <p:cNvSpPr>
            <a:spLocks noChangeShapeType="1"/>
          </p:cNvSpPr>
          <p:nvPr/>
        </p:nvSpPr>
        <p:spPr bwMode="auto">
          <a:xfrm flipH="1">
            <a:off x="5048250" y="2359025"/>
            <a:ext cx="2809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1" name="Line 28"/>
          <p:cNvSpPr>
            <a:spLocks noChangeShapeType="1"/>
          </p:cNvSpPr>
          <p:nvPr/>
        </p:nvSpPr>
        <p:spPr bwMode="auto">
          <a:xfrm>
            <a:off x="5962650" y="2359025"/>
            <a:ext cx="282575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2" name="Line 29"/>
          <p:cNvSpPr>
            <a:spLocks noChangeShapeType="1"/>
          </p:cNvSpPr>
          <p:nvPr/>
        </p:nvSpPr>
        <p:spPr bwMode="auto">
          <a:xfrm flipH="1">
            <a:off x="7159625" y="2359025"/>
            <a:ext cx="2809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3" name="Line 30"/>
          <p:cNvSpPr>
            <a:spLocks noChangeShapeType="1"/>
          </p:cNvSpPr>
          <p:nvPr/>
        </p:nvSpPr>
        <p:spPr bwMode="auto">
          <a:xfrm>
            <a:off x="8074025" y="2359025"/>
            <a:ext cx="2809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4" name="Line 31"/>
          <p:cNvSpPr>
            <a:spLocks noChangeShapeType="1"/>
          </p:cNvSpPr>
          <p:nvPr/>
        </p:nvSpPr>
        <p:spPr bwMode="auto">
          <a:xfrm>
            <a:off x="4625975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5" name="Line 32"/>
          <p:cNvSpPr>
            <a:spLocks noChangeShapeType="1"/>
          </p:cNvSpPr>
          <p:nvPr/>
        </p:nvSpPr>
        <p:spPr bwMode="auto">
          <a:xfrm flipH="1">
            <a:off x="4625975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6" name="Line 33"/>
          <p:cNvSpPr>
            <a:spLocks noChangeShapeType="1"/>
          </p:cNvSpPr>
          <p:nvPr/>
        </p:nvSpPr>
        <p:spPr bwMode="auto">
          <a:xfrm>
            <a:off x="5259388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7" name="Line 34"/>
          <p:cNvSpPr>
            <a:spLocks noChangeShapeType="1"/>
          </p:cNvSpPr>
          <p:nvPr/>
        </p:nvSpPr>
        <p:spPr bwMode="auto">
          <a:xfrm flipH="1">
            <a:off x="5259388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8" name="Line 35"/>
          <p:cNvSpPr>
            <a:spLocks noChangeShapeType="1"/>
          </p:cNvSpPr>
          <p:nvPr/>
        </p:nvSpPr>
        <p:spPr bwMode="auto">
          <a:xfrm>
            <a:off x="6807200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9" name="Line 36"/>
          <p:cNvSpPr>
            <a:spLocks noChangeShapeType="1"/>
          </p:cNvSpPr>
          <p:nvPr/>
        </p:nvSpPr>
        <p:spPr bwMode="auto">
          <a:xfrm flipH="1">
            <a:off x="6807200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0" name="Line 37"/>
          <p:cNvSpPr>
            <a:spLocks noChangeShapeType="1"/>
          </p:cNvSpPr>
          <p:nvPr/>
        </p:nvSpPr>
        <p:spPr bwMode="auto">
          <a:xfrm>
            <a:off x="7440613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1" name="Line 38"/>
          <p:cNvSpPr>
            <a:spLocks noChangeShapeType="1"/>
          </p:cNvSpPr>
          <p:nvPr/>
        </p:nvSpPr>
        <p:spPr bwMode="auto">
          <a:xfrm flipH="1">
            <a:off x="7440613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2" name="Line 39"/>
          <p:cNvSpPr>
            <a:spLocks noChangeShapeType="1"/>
          </p:cNvSpPr>
          <p:nvPr/>
        </p:nvSpPr>
        <p:spPr bwMode="auto">
          <a:xfrm>
            <a:off x="7862888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3" name="Line 40"/>
          <p:cNvSpPr>
            <a:spLocks noChangeShapeType="1"/>
          </p:cNvSpPr>
          <p:nvPr/>
        </p:nvSpPr>
        <p:spPr bwMode="auto">
          <a:xfrm flipH="1">
            <a:off x="7862888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4" name="Line 41"/>
          <p:cNvSpPr>
            <a:spLocks noChangeShapeType="1"/>
          </p:cNvSpPr>
          <p:nvPr/>
        </p:nvSpPr>
        <p:spPr bwMode="auto">
          <a:xfrm>
            <a:off x="8496300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5" name="Line 42"/>
          <p:cNvSpPr>
            <a:spLocks noChangeShapeType="1"/>
          </p:cNvSpPr>
          <p:nvPr/>
        </p:nvSpPr>
        <p:spPr bwMode="auto">
          <a:xfrm flipH="1">
            <a:off x="8496300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6" name="Rectangle 43"/>
          <p:cNvSpPr>
            <a:spLocks noChangeArrowheads="1"/>
          </p:cNvSpPr>
          <p:nvPr/>
        </p:nvSpPr>
        <p:spPr bwMode="auto">
          <a:xfrm>
            <a:off x="5118100" y="34258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Rectangle 44"/>
          <p:cNvSpPr>
            <a:spLocks noChangeArrowheads="1"/>
          </p:cNvSpPr>
          <p:nvPr/>
        </p:nvSpPr>
        <p:spPr bwMode="auto">
          <a:xfrm>
            <a:off x="5751513" y="34258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Rectangle 45"/>
          <p:cNvSpPr>
            <a:spLocks noChangeArrowheads="1"/>
          </p:cNvSpPr>
          <p:nvPr/>
        </p:nvSpPr>
        <p:spPr bwMode="auto">
          <a:xfrm>
            <a:off x="5400675" y="3425825"/>
            <a:ext cx="350838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sp>
        <p:nvSpPr>
          <p:cNvPr id="69679" name="Rectangle 46"/>
          <p:cNvSpPr>
            <a:spLocks noChangeArrowheads="1"/>
          </p:cNvSpPr>
          <p:nvPr/>
        </p:nvSpPr>
        <p:spPr bwMode="auto">
          <a:xfrm>
            <a:off x="6173788" y="34258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Rectangle 47"/>
          <p:cNvSpPr>
            <a:spLocks noChangeArrowheads="1"/>
          </p:cNvSpPr>
          <p:nvPr/>
        </p:nvSpPr>
        <p:spPr bwMode="auto">
          <a:xfrm>
            <a:off x="6807200" y="34258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1" name="Rectangle 48"/>
          <p:cNvSpPr>
            <a:spLocks noChangeArrowheads="1"/>
          </p:cNvSpPr>
          <p:nvPr/>
        </p:nvSpPr>
        <p:spPr bwMode="auto">
          <a:xfrm>
            <a:off x="6456363" y="3425825"/>
            <a:ext cx="3508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sp>
        <p:nvSpPr>
          <p:cNvPr id="69682" name="Line 49"/>
          <p:cNvSpPr>
            <a:spLocks noChangeShapeType="1"/>
          </p:cNvSpPr>
          <p:nvPr/>
        </p:nvSpPr>
        <p:spPr bwMode="auto">
          <a:xfrm flipH="1">
            <a:off x="5540375" y="2968625"/>
            <a:ext cx="282575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83" name="Line 50"/>
          <p:cNvSpPr>
            <a:spLocks noChangeShapeType="1"/>
          </p:cNvSpPr>
          <p:nvPr/>
        </p:nvSpPr>
        <p:spPr bwMode="auto">
          <a:xfrm>
            <a:off x="6456363" y="2968625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84" name="Line 51"/>
          <p:cNvSpPr>
            <a:spLocks noChangeShapeType="1"/>
          </p:cNvSpPr>
          <p:nvPr/>
        </p:nvSpPr>
        <p:spPr bwMode="auto">
          <a:xfrm>
            <a:off x="5118100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5" name="Line 52"/>
          <p:cNvSpPr>
            <a:spLocks noChangeShapeType="1"/>
          </p:cNvSpPr>
          <p:nvPr/>
        </p:nvSpPr>
        <p:spPr bwMode="auto">
          <a:xfrm flipH="1">
            <a:off x="5118100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6" name="Line 53"/>
          <p:cNvSpPr>
            <a:spLocks noChangeShapeType="1"/>
          </p:cNvSpPr>
          <p:nvPr/>
        </p:nvSpPr>
        <p:spPr bwMode="auto">
          <a:xfrm>
            <a:off x="5751513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7" name="Line 54"/>
          <p:cNvSpPr>
            <a:spLocks noChangeShapeType="1"/>
          </p:cNvSpPr>
          <p:nvPr/>
        </p:nvSpPr>
        <p:spPr bwMode="auto">
          <a:xfrm flipH="1">
            <a:off x="5751513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8" name="Line 55"/>
          <p:cNvSpPr>
            <a:spLocks noChangeShapeType="1"/>
          </p:cNvSpPr>
          <p:nvPr/>
        </p:nvSpPr>
        <p:spPr bwMode="auto">
          <a:xfrm>
            <a:off x="6173788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9" name="Line 56"/>
          <p:cNvSpPr>
            <a:spLocks noChangeShapeType="1"/>
          </p:cNvSpPr>
          <p:nvPr/>
        </p:nvSpPr>
        <p:spPr bwMode="auto">
          <a:xfrm flipH="1">
            <a:off x="6173788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90" name="Line 57"/>
          <p:cNvSpPr>
            <a:spLocks noChangeShapeType="1"/>
          </p:cNvSpPr>
          <p:nvPr/>
        </p:nvSpPr>
        <p:spPr bwMode="auto">
          <a:xfrm>
            <a:off x="6807200" y="34258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91" name="Line 58"/>
          <p:cNvSpPr>
            <a:spLocks noChangeShapeType="1"/>
          </p:cNvSpPr>
          <p:nvPr/>
        </p:nvSpPr>
        <p:spPr bwMode="auto">
          <a:xfrm flipH="1">
            <a:off x="6807200" y="34258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8E77-7B19-4CF8-84E8-970A11FDFEC2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5990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>
                <a:solidFill>
                  <a:schemeClr val="accent2"/>
                </a:solidFill>
              </a:rPr>
              <a:t>Leaf node</a:t>
            </a:r>
            <a:r>
              <a:rPr lang="en-GB"/>
              <a:t>: set the deleted node's parent link to null.</a:t>
            </a:r>
          </a:p>
          <a:p>
            <a:pPr eaLnBrk="1" hangingPunct="1">
              <a:buClr>
                <a:schemeClr val="tx1"/>
              </a:buClr>
            </a:pPr>
            <a:r>
              <a:rPr lang="en-GB">
                <a:solidFill>
                  <a:schemeClr val="accent2"/>
                </a:solidFill>
              </a:rPr>
              <a:t>Node having only right subtree</a:t>
            </a:r>
            <a:r>
              <a:rPr lang="en-GB"/>
              <a:t>: attach the right subtree to the deleted node's parent.</a:t>
            </a:r>
          </a:p>
          <a:p>
            <a:pPr eaLnBrk="1" hangingPunct="1">
              <a:buClr>
                <a:schemeClr val="tx1"/>
              </a:buClr>
            </a:pPr>
            <a:r>
              <a:rPr lang="en-GB">
                <a:solidFill>
                  <a:schemeClr val="accent2"/>
                </a:solidFill>
              </a:rPr>
              <a:t>Node having only left subtree</a:t>
            </a:r>
            <a:r>
              <a:rPr lang="en-GB"/>
              <a:t>: attach the left subtree to the deleted node's parent. </a:t>
            </a:r>
          </a:p>
          <a:p>
            <a:pPr lvl="1" eaLnBrk="1" hangingPunct="1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D0646-62B7-4CC6-B3A5-F2D61622403C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68438"/>
            <a:ext cx="7740650" cy="4627562"/>
          </a:xfrm>
        </p:spPr>
        <p:txBody>
          <a:bodyPr/>
          <a:lstStyle/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>
                <a:solidFill>
                  <a:schemeClr val="accent2"/>
                </a:solidFill>
              </a:rPr>
              <a:t>Node having both subtrees</a:t>
            </a:r>
            <a:endParaRPr lang="en-GB"/>
          </a:p>
          <a:p>
            <a:pPr marL="377825" indent="-377825" eaLnBrk="1" hangingPunct="1">
              <a:buClr>
                <a:schemeClr val="tx1"/>
              </a:buClr>
              <a:buFontTx/>
              <a:buAutoNum type="arabicPeriod" startAt="4"/>
            </a:pPr>
            <a:endParaRPr lang="en-GB"/>
          </a:p>
          <a:p>
            <a:pPr marL="1298575" lvl="1" indent="-5334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GB" sz="1800"/>
          </a:p>
        </p:txBody>
      </p:sp>
      <p:sp>
        <p:nvSpPr>
          <p:cNvPr id="71685" name="Oval 4"/>
          <p:cNvSpPr>
            <a:spLocks noChangeArrowheads="1"/>
          </p:cNvSpPr>
          <p:nvPr/>
        </p:nvSpPr>
        <p:spPr bwMode="auto">
          <a:xfrm>
            <a:off x="21113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1686" name="AutoShape 5"/>
          <p:cNvCxnSpPr>
            <a:cxnSpLocks noChangeShapeType="1"/>
            <a:stCxn id="71685" idx="3"/>
            <a:endCxn id="71688" idx="7"/>
          </p:cNvCxnSpPr>
          <p:nvPr/>
        </p:nvCxnSpPr>
        <p:spPr bwMode="auto">
          <a:xfrm flipH="1">
            <a:off x="15462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87" name="AutoShape 6"/>
          <p:cNvCxnSpPr>
            <a:cxnSpLocks noChangeShapeType="1"/>
            <a:stCxn id="71685" idx="5"/>
            <a:endCxn id="71693" idx="1"/>
          </p:cNvCxnSpPr>
          <p:nvPr/>
        </p:nvCxnSpPr>
        <p:spPr bwMode="auto">
          <a:xfrm>
            <a:off x="2532063" y="30781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88" name="Oval 7"/>
          <p:cNvSpPr>
            <a:spLocks noChangeArrowheads="1"/>
          </p:cNvSpPr>
          <p:nvPr/>
        </p:nvSpPr>
        <p:spPr bwMode="auto">
          <a:xfrm>
            <a:off x="1125538" y="3352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1689" name="Oval 8"/>
          <p:cNvSpPr>
            <a:spLocks noChangeArrowheads="1"/>
          </p:cNvSpPr>
          <p:nvPr/>
        </p:nvSpPr>
        <p:spPr bwMode="auto">
          <a:xfrm>
            <a:off x="6334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1690" name="Oval 9"/>
          <p:cNvSpPr>
            <a:spLocks noChangeArrowheads="1"/>
          </p:cNvSpPr>
          <p:nvPr/>
        </p:nvSpPr>
        <p:spPr bwMode="auto">
          <a:xfrm>
            <a:off x="1617663" y="4038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1691" name="AutoShape 10"/>
          <p:cNvCxnSpPr>
            <a:cxnSpLocks noChangeShapeType="1"/>
            <a:stCxn id="71688" idx="3"/>
            <a:endCxn id="71689" idx="0"/>
          </p:cNvCxnSpPr>
          <p:nvPr/>
        </p:nvCxnSpPr>
        <p:spPr bwMode="auto">
          <a:xfrm flipH="1">
            <a:off x="879475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2" name="AutoShape 11"/>
          <p:cNvCxnSpPr>
            <a:cxnSpLocks noChangeShapeType="1"/>
            <a:stCxn id="71688" idx="5"/>
            <a:endCxn id="71690" idx="0"/>
          </p:cNvCxnSpPr>
          <p:nvPr/>
        </p:nvCxnSpPr>
        <p:spPr bwMode="auto">
          <a:xfrm>
            <a:off x="15462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3" name="Oval 12"/>
          <p:cNvSpPr>
            <a:spLocks noChangeArrowheads="1"/>
          </p:cNvSpPr>
          <p:nvPr/>
        </p:nvSpPr>
        <p:spPr bwMode="auto">
          <a:xfrm>
            <a:off x="3095625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1694" name="Oval 13"/>
          <p:cNvSpPr>
            <a:spLocks noChangeArrowheads="1"/>
          </p:cNvSpPr>
          <p:nvPr/>
        </p:nvSpPr>
        <p:spPr bwMode="auto">
          <a:xfrm>
            <a:off x="26035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1695" name="AutoShape 14"/>
          <p:cNvCxnSpPr>
            <a:cxnSpLocks noChangeShapeType="1"/>
            <a:stCxn id="71693" idx="3"/>
            <a:endCxn id="71694" idx="0"/>
          </p:cNvCxnSpPr>
          <p:nvPr/>
        </p:nvCxnSpPr>
        <p:spPr bwMode="auto">
          <a:xfrm flipH="1">
            <a:off x="2849563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6" name="Oval 15"/>
          <p:cNvSpPr>
            <a:spLocks noChangeArrowheads="1"/>
          </p:cNvSpPr>
          <p:nvPr/>
        </p:nvSpPr>
        <p:spPr bwMode="auto">
          <a:xfrm>
            <a:off x="36591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1697" name="AutoShape 16"/>
          <p:cNvCxnSpPr>
            <a:cxnSpLocks noChangeShapeType="1"/>
            <a:stCxn id="71693" idx="5"/>
            <a:endCxn id="71696" idx="0"/>
          </p:cNvCxnSpPr>
          <p:nvPr/>
        </p:nvCxnSpPr>
        <p:spPr bwMode="auto">
          <a:xfrm>
            <a:off x="35163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8" name="Oval 17"/>
          <p:cNvSpPr>
            <a:spLocks noChangeArrowheads="1"/>
          </p:cNvSpPr>
          <p:nvPr/>
        </p:nvSpPr>
        <p:spPr bwMode="auto">
          <a:xfrm>
            <a:off x="2181225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1699" name="AutoShape 18"/>
          <p:cNvCxnSpPr>
            <a:cxnSpLocks noChangeShapeType="1"/>
            <a:stCxn id="71690" idx="5"/>
            <a:endCxn id="71698" idx="0"/>
          </p:cNvCxnSpPr>
          <p:nvPr/>
        </p:nvCxnSpPr>
        <p:spPr bwMode="auto">
          <a:xfrm>
            <a:off x="2038350" y="43735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0" name="Oval 19"/>
          <p:cNvSpPr>
            <a:spLocks noChangeArrowheads="1"/>
          </p:cNvSpPr>
          <p:nvPr/>
        </p:nvSpPr>
        <p:spPr bwMode="auto">
          <a:xfrm>
            <a:off x="1125538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1701" name="AutoShape 20"/>
          <p:cNvCxnSpPr>
            <a:cxnSpLocks noChangeShapeType="1"/>
            <a:stCxn id="71690" idx="3"/>
            <a:endCxn id="71700" idx="0"/>
          </p:cNvCxnSpPr>
          <p:nvPr/>
        </p:nvCxnSpPr>
        <p:spPr bwMode="auto">
          <a:xfrm flipH="1">
            <a:off x="1371600" y="4373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2" name="Oval 21"/>
          <p:cNvSpPr>
            <a:spLocks noChangeArrowheads="1"/>
          </p:cNvSpPr>
          <p:nvPr/>
        </p:nvSpPr>
        <p:spPr bwMode="auto">
          <a:xfrm>
            <a:off x="65436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1703" name="AutoShape 22"/>
          <p:cNvCxnSpPr>
            <a:cxnSpLocks noChangeShapeType="1"/>
            <a:stCxn id="71702" idx="3"/>
          </p:cNvCxnSpPr>
          <p:nvPr/>
        </p:nvCxnSpPr>
        <p:spPr bwMode="auto">
          <a:xfrm flipH="1">
            <a:off x="59785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4" name="AutoShape 23"/>
          <p:cNvCxnSpPr>
            <a:cxnSpLocks noChangeShapeType="1"/>
            <a:stCxn id="71702" idx="5"/>
            <a:endCxn id="71709" idx="1"/>
          </p:cNvCxnSpPr>
          <p:nvPr/>
        </p:nvCxnSpPr>
        <p:spPr bwMode="auto">
          <a:xfrm>
            <a:off x="6964363" y="30781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5" name="Oval 24"/>
          <p:cNvSpPr>
            <a:spLocks noChangeArrowheads="1"/>
          </p:cNvSpPr>
          <p:nvPr/>
        </p:nvSpPr>
        <p:spPr bwMode="auto">
          <a:xfrm>
            <a:off x="50657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1706" name="Oval 25"/>
          <p:cNvSpPr>
            <a:spLocks noChangeArrowheads="1"/>
          </p:cNvSpPr>
          <p:nvPr/>
        </p:nvSpPr>
        <p:spPr bwMode="auto">
          <a:xfrm>
            <a:off x="605155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1707" name="AutoShape 26"/>
          <p:cNvCxnSpPr>
            <a:cxnSpLocks noChangeShapeType="1"/>
            <a:endCxn id="71705" idx="0"/>
          </p:cNvCxnSpPr>
          <p:nvPr/>
        </p:nvCxnSpPr>
        <p:spPr bwMode="auto">
          <a:xfrm flipH="1">
            <a:off x="531177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8" name="AutoShape 27"/>
          <p:cNvCxnSpPr>
            <a:cxnSpLocks noChangeShapeType="1"/>
            <a:endCxn id="71706" idx="0"/>
          </p:cNvCxnSpPr>
          <p:nvPr/>
        </p:nvCxnSpPr>
        <p:spPr bwMode="auto">
          <a:xfrm>
            <a:off x="59785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9" name="Oval 28"/>
          <p:cNvSpPr>
            <a:spLocks noChangeArrowheads="1"/>
          </p:cNvSpPr>
          <p:nvPr/>
        </p:nvSpPr>
        <p:spPr bwMode="auto">
          <a:xfrm>
            <a:off x="7527925" y="3352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1710" name="Oval 29"/>
          <p:cNvSpPr>
            <a:spLocks noChangeArrowheads="1"/>
          </p:cNvSpPr>
          <p:nvPr/>
        </p:nvSpPr>
        <p:spPr bwMode="auto">
          <a:xfrm>
            <a:off x="70358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1711" name="AutoShape 30"/>
          <p:cNvCxnSpPr>
            <a:cxnSpLocks noChangeShapeType="1"/>
            <a:stCxn id="71709" idx="3"/>
            <a:endCxn id="71710" idx="0"/>
          </p:cNvCxnSpPr>
          <p:nvPr/>
        </p:nvCxnSpPr>
        <p:spPr bwMode="auto">
          <a:xfrm flipH="1">
            <a:off x="7281863" y="3687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2" name="Oval 31"/>
          <p:cNvSpPr>
            <a:spLocks noChangeArrowheads="1"/>
          </p:cNvSpPr>
          <p:nvPr/>
        </p:nvSpPr>
        <p:spPr bwMode="auto">
          <a:xfrm>
            <a:off x="80914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1713" name="AutoShape 32"/>
          <p:cNvCxnSpPr>
            <a:cxnSpLocks noChangeShapeType="1"/>
            <a:stCxn id="71709" idx="5"/>
            <a:endCxn id="71712" idx="0"/>
          </p:cNvCxnSpPr>
          <p:nvPr/>
        </p:nvCxnSpPr>
        <p:spPr bwMode="auto">
          <a:xfrm>
            <a:off x="79486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4" name="Oval 33"/>
          <p:cNvSpPr>
            <a:spLocks noChangeArrowheads="1"/>
          </p:cNvSpPr>
          <p:nvPr/>
        </p:nvSpPr>
        <p:spPr bwMode="auto">
          <a:xfrm>
            <a:off x="6613525" y="4724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1715" name="AutoShape 34"/>
          <p:cNvCxnSpPr>
            <a:cxnSpLocks noChangeShapeType="1"/>
            <a:stCxn id="71706" idx="5"/>
            <a:endCxn id="71714" idx="0"/>
          </p:cNvCxnSpPr>
          <p:nvPr/>
        </p:nvCxnSpPr>
        <p:spPr bwMode="auto">
          <a:xfrm>
            <a:off x="6472238" y="4373563"/>
            <a:ext cx="387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6" name="Oval 35"/>
          <p:cNvSpPr>
            <a:spLocks noChangeArrowheads="1"/>
          </p:cNvSpPr>
          <p:nvPr/>
        </p:nvSpPr>
        <p:spPr bwMode="auto">
          <a:xfrm>
            <a:off x="5557838" y="47244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1717" name="AutoShape 36"/>
          <p:cNvCxnSpPr>
            <a:cxnSpLocks noChangeShapeType="1"/>
            <a:stCxn id="71706" idx="3"/>
            <a:endCxn id="71716" idx="0"/>
          </p:cNvCxnSpPr>
          <p:nvPr/>
        </p:nvCxnSpPr>
        <p:spPr bwMode="auto">
          <a:xfrm flipH="1">
            <a:off x="5805488" y="4373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8" name="Text Box 37"/>
          <p:cNvSpPr txBox="1">
            <a:spLocks noChangeArrowheads="1"/>
          </p:cNvSpPr>
          <p:nvPr/>
        </p:nvSpPr>
        <p:spPr bwMode="auto">
          <a:xfrm>
            <a:off x="5629275" y="327660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71719" name="AutoShape 38"/>
          <p:cNvSpPr>
            <a:spLocks noChangeArrowheads="1"/>
          </p:cNvSpPr>
          <p:nvPr/>
        </p:nvSpPr>
        <p:spPr bwMode="auto">
          <a:xfrm>
            <a:off x="4292600" y="3276600"/>
            <a:ext cx="703263" cy="457200"/>
          </a:xfrm>
          <a:prstGeom prst="rightArrow">
            <a:avLst>
              <a:gd name="adj1" fmla="val 50000"/>
              <a:gd name="adj2" fmla="val 416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4AB51-FC30-4C41-B03C-F9F2CF8EC4B2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68438"/>
            <a:ext cx="7740650" cy="4627562"/>
          </a:xfrm>
        </p:spPr>
        <p:txBody>
          <a:bodyPr/>
          <a:lstStyle/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>
                <a:solidFill>
                  <a:schemeClr val="accent2"/>
                </a:solidFill>
              </a:rPr>
              <a:t>Node having both subtrees</a:t>
            </a:r>
          </a:p>
          <a:p>
            <a:pPr marL="377825" indent="-377825" eaLnBrk="1" hangingPunct="1">
              <a:buClr>
                <a:schemeClr val="tx1"/>
              </a:buClr>
              <a:buFontTx/>
              <a:buAutoNum type="arabicPeriod" startAt="4"/>
            </a:pPr>
            <a:endParaRPr lang="en-GB" sz="2400"/>
          </a:p>
          <a:p>
            <a:pPr marL="1298575" lvl="1" indent="-5334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GB" sz="1800"/>
          </a:p>
        </p:txBody>
      </p:sp>
      <p:sp>
        <p:nvSpPr>
          <p:cNvPr id="72709" name="Oval 4"/>
          <p:cNvSpPr>
            <a:spLocks noChangeArrowheads="1"/>
          </p:cNvSpPr>
          <p:nvPr/>
        </p:nvSpPr>
        <p:spPr bwMode="auto">
          <a:xfrm>
            <a:off x="21113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2710" name="AutoShape 5"/>
          <p:cNvCxnSpPr>
            <a:cxnSpLocks noChangeShapeType="1"/>
            <a:stCxn id="72709" idx="3"/>
            <a:endCxn id="72712" idx="7"/>
          </p:cNvCxnSpPr>
          <p:nvPr/>
        </p:nvCxnSpPr>
        <p:spPr bwMode="auto">
          <a:xfrm flipH="1">
            <a:off x="15462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1" name="AutoShape 6"/>
          <p:cNvCxnSpPr>
            <a:cxnSpLocks noChangeShapeType="1"/>
            <a:stCxn id="72709" idx="5"/>
            <a:endCxn id="72717" idx="1"/>
          </p:cNvCxnSpPr>
          <p:nvPr/>
        </p:nvCxnSpPr>
        <p:spPr bwMode="auto">
          <a:xfrm>
            <a:off x="2532063" y="30781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12" name="Oval 7"/>
          <p:cNvSpPr>
            <a:spLocks noChangeArrowheads="1"/>
          </p:cNvSpPr>
          <p:nvPr/>
        </p:nvSpPr>
        <p:spPr bwMode="auto">
          <a:xfrm>
            <a:off x="1125538" y="3352800"/>
            <a:ext cx="492125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2713" name="Oval 8"/>
          <p:cNvSpPr>
            <a:spLocks noChangeArrowheads="1"/>
          </p:cNvSpPr>
          <p:nvPr/>
        </p:nvSpPr>
        <p:spPr bwMode="auto">
          <a:xfrm>
            <a:off x="6334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2714" name="Oval 9"/>
          <p:cNvSpPr>
            <a:spLocks noChangeArrowheads="1"/>
          </p:cNvSpPr>
          <p:nvPr/>
        </p:nvSpPr>
        <p:spPr bwMode="auto">
          <a:xfrm>
            <a:off x="1617663" y="4038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2715" name="AutoShape 10"/>
          <p:cNvCxnSpPr>
            <a:cxnSpLocks noChangeShapeType="1"/>
            <a:stCxn id="72712" idx="3"/>
            <a:endCxn id="72713" idx="0"/>
          </p:cNvCxnSpPr>
          <p:nvPr/>
        </p:nvCxnSpPr>
        <p:spPr bwMode="auto">
          <a:xfrm flipH="1">
            <a:off x="879475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6" name="AutoShape 11"/>
          <p:cNvCxnSpPr>
            <a:cxnSpLocks noChangeShapeType="1"/>
            <a:stCxn id="72712" idx="5"/>
            <a:endCxn id="72714" idx="0"/>
          </p:cNvCxnSpPr>
          <p:nvPr/>
        </p:nvCxnSpPr>
        <p:spPr bwMode="auto">
          <a:xfrm>
            <a:off x="15462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17" name="Oval 12"/>
          <p:cNvSpPr>
            <a:spLocks noChangeArrowheads="1"/>
          </p:cNvSpPr>
          <p:nvPr/>
        </p:nvSpPr>
        <p:spPr bwMode="auto">
          <a:xfrm>
            <a:off x="3095625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2718" name="Oval 13"/>
          <p:cNvSpPr>
            <a:spLocks noChangeArrowheads="1"/>
          </p:cNvSpPr>
          <p:nvPr/>
        </p:nvSpPr>
        <p:spPr bwMode="auto">
          <a:xfrm>
            <a:off x="26035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2719" name="AutoShape 14"/>
          <p:cNvCxnSpPr>
            <a:cxnSpLocks noChangeShapeType="1"/>
            <a:stCxn id="72717" idx="3"/>
            <a:endCxn id="72718" idx="0"/>
          </p:cNvCxnSpPr>
          <p:nvPr/>
        </p:nvCxnSpPr>
        <p:spPr bwMode="auto">
          <a:xfrm flipH="1">
            <a:off x="2849563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0" name="Oval 15"/>
          <p:cNvSpPr>
            <a:spLocks noChangeArrowheads="1"/>
          </p:cNvSpPr>
          <p:nvPr/>
        </p:nvSpPr>
        <p:spPr bwMode="auto">
          <a:xfrm>
            <a:off x="36591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2721" name="AutoShape 16"/>
          <p:cNvCxnSpPr>
            <a:cxnSpLocks noChangeShapeType="1"/>
            <a:stCxn id="72717" idx="5"/>
            <a:endCxn id="72720" idx="0"/>
          </p:cNvCxnSpPr>
          <p:nvPr/>
        </p:nvCxnSpPr>
        <p:spPr bwMode="auto">
          <a:xfrm>
            <a:off x="35163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2" name="Oval 17"/>
          <p:cNvSpPr>
            <a:spLocks noChangeArrowheads="1"/>
          </p:cNvSpPr>
          <p:nvPr/>
        </p:nvSpPr>
        <p:spPr bwMode="auto">
          <a:xfrm>
            <a:off x="2181225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2723" name="AutoShape 18"/>
          <p:cNvCxnSpPr>
            <a:cxnSpLocks noChangeShapeType="1"/>
            <a:stCxn id="72714" idx="5"/>
            <a:endCxn id="72722" idx="0"/>
          </p:cNvCxnSpPr>
          <p:nvPr/>
        </p:nvCxnSpPr>
        <p:spPr bwMode="auto">
          <a:xfrm>
            <a:off x="2038350" y="43735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4" name="Oval 19"/>
          <p:cNvSpPr>
            <a:spLocks noChangeArrowheads="1"/>
          </p:cNvSpPr>
          <p:nvPr/>
        </p:nvSpPr>
        <p:spPr bwMode="auto">
          <a:xfrm>
            <a:off x="1125538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2725" name="AutoShape 20"/>
          <p:cNvCxnSpPr>
            <a:cxnSpLocks noChangeShapeType="1"/>
            <a:stCxn id="72714" idx="3"/>
            <a:endCxn id="72724" idx="0"/>
          </p:cNvCxnSpPr>
          <p:nvPr/>
        </p:nvCxnSpPr>
        <p:spPr bwMode="auto">
          <a:xfrm flipH="1">
            <a:off x="1371600" y="4373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6" name="Oval 21"/>
          <p:cNvSpPr>
            <a:spLocks noChangeArrowheads="1"/>
          </p:cNvSpPr>
          <p:nvPr/>
        </p:nvSpPr>
        <p:spPr bwMode="auto">
          <a:xfrm>
            <a:off x="65436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2727" name="AutoShape 22"/>
          <p:cNvCxnSpPr>
            <a:cxnSpLocks noChangeShapeType="1"/>
            <a:stCxn id="72726" idx="3"/>
            <a:endCxn id="72743" idx="7"/>
          </p:cNvCxnSpPr>
          <p:nvPr/>
        </p:nvCxnSpPr>
        <p:spPr bwMode="auto">
          <a:xfrm flipH="1">
            <a:off x="59785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8" name="AutoShape 23"/>
          <p:cNvCxnSpPr>
            <a:cxnSpLocks noChangeShapeType="1"/>
            <a:stCxn id="72726" idx="5"/>
            <a:endCxn id="72733" idx="1"/>
          </p:cNvCxnSpPr>
          <p:nvPr/>
        </p:nvCxnSpPr>
        <p:spPr bwMode="auto">
          <a:xfrm>
            <a:off x="6964363" y="30781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9" name="Oval 24"/>
          <p:cNvSpPr>
            <a:spLocks noChangeArrowheads="1"/>
          </p:cNvSpPr>
          <p:nvPr/>
        </p:nvSpPr>
        <p:spPr bwMode="auto">
          <a:xfrm>
            <a:off x="5065713" y="4038600"/>
            <a:ext cx="492125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2730" name="Oval 25"/>
          <p:cNvSpPr>
            <a:spLocks noChangeArrowheads="1"/>
          </p:cNvSpPr>
          <p:nvPr/>
        </p:nvSpPr>
        <p:spPr bwMode="auto">
          <a:xfrm>
            <a:off x="605155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2731" name="AutoShape 26"/>
          <p:cNvCxnSpPr>
            <a:cxnSpLocks noChangeShapeType="1"/>
            <a:stCxn id="72743" idx="3"/>
            <a:endCxn id="72729" idx="0"/>
          </p:cNvCxnSpPr>
          <p:nvPr/>
        </p:nvCxnSpPr>
        <p:spPr bwMode="auto">
          <a:xfrm flipH="1">
            <a:off x="531177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32" name="AutoShape 27"/>
          <p:cNvCxnSpPr>
            <a:cxnSpLocks noChangeShapeType="1"/>
            <a:stCxn id="72743" idx="5"/>
            <a:endCxn id="72730" idx="0"/>
          </p:cNvCxnSpPr>
          <p:nvPr/>
        </p:nvCxnSpPr>
        <p:spPr bwMode="auto">
          <a:xfrm>
            <a:off x="59785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33" name="Oval 28"/>
          <p:cNvSpPr>
            <a:spLocks noChangeArrowheads="1"/>
          </p:cNvSpPr>
          <p:nvPr/>
        </p:nvSpPr>
        <p:spPr bwMode="auto">
          <a:xfrm>
            <a:off x="7527925" y="3352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2734" name="Oval 29"/>
          <p:cNvSpPr>
            <a:spLocks noChangeArrowheads="1"/>
          </p:cNvSpPr>
          <p:nvPr/>
        </p:nvSpPr>
        <p:spPr bwMode="auto">
          <a:xfrm>
            <a:off x="70358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2735" name="AutoShape 30"/>
          <p:cNvCxnSpPr>
            <a:cxnSpLocks noChangeShapeType="1"/>
            <a:stCxn id="72733" idx="3"/>
            <a:endCxn id="72734" idx="0"/>
          </p:cNvCxnSpPr>
          <p:nvPr/>
        </p:nvCxnSpPr>
        <p:spPr bwMode="auto">
          <a:xfrm flipH="1">
            <a:off x="7281863" y="3687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36" name="Oval 31"/>
          <p:cNvSpPr>
            <a:spLocks noChangeArrowheads="1"/>
          </p:cNvSpPr>
          <p:nvPr/>
        </p:nvSpPr>
        <p:spPr bwMode="auto">
          <a:xfrm>
            <a:off x="80914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2737" name="AutoShape 32"/>
          <p:cNvCxnSpPr>
            <a:cxnSpLocks noChangeShapeType="1"/>
            <a:stCxn id="72733" idx="5"/>
            <a:endCxn id="72736" idx="0"/>
          </p:cNvCxnSpPr>
          <p:nvPr/>
        </p:nvCxnSpPr>
        <p:spPr bwMode="auto">
          <a:xfrm>
            <a:off x="79486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38" name="Oval 33"/>
          <p:cNvSpPr>
            <a:spLocks noChangeArrowheads="1"/>
          </p:cNvSpPr>
          <p:nvPr/>
        </p:nvSpPr>
        <p:spPr bwMode="auto">
          <a:xfrm>
            <a:off x="6613525" y="4724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2739" name="AutoShape 34"/>
          <p:cNvCxnSpPr>
            <a:cxnSpLocks noChangeShapeType="1"/>
            <a:stCxn id="72730" idx="5"/>
            <a:endCxn id="72738" idx="0"/>
          </p:cNvCxnSpPr>
          <p:nvPr/>
        </p:nvCxnSpPr>
        <p:spPr bwMode="auto">
          <a:xfrm>
            <a:off x="6472238" y="4373563"/>
            <a:ext cx="387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40" name="Oval 35"/>
          <p:cNvSpPr>
            <a:spLocks noChangeArrowheads="1"/>
          </p:cNvSpPr>
          <p:nvPr/>
        </p:nvSpPr>
        <p:spPr bwMode="auto">
          <a:xfrm>
            <a:off x="5557838" y="47244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2741" name="AutoShape 36"/>
          <p:cNvCxnSpPr>
            <a:cxnSpLocks noChangeShapeType="1"/>
            <a:stCxn id="72730" idx="3"/>
            <a:endCxn id="72740" idx="0"/>
          </p:cNvCxnSpPr>
          <p:nvPr/>
        </p:nvCxnSpPr>
        <p:spPr bwMode="auto">
          <a:xfrm flipH="1">
            <a:off x="5805488" y="4373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42" name="AutoShape 37"/>
          <p:cNvSpPr>
            <a:spLocks noChangeArrowheads="1"/>
          </p:cNvSpPr>
          <p:nvPr/>
        </p:nvSpPr>
        <p:spPr bwMode="auto">
          <a:xfrm>
            <a:off x="4292600" y="3276600"/>
            <a:ext cx="703263" cy="457200"/>
          </a:xfrm>
          <a:prstGeom prst="rightArrow">
            <a:avLst>
              <a:gd name="adj1" fmla="val 50000"/>
              <a:gd name="adj2" fmla="val 416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Oval 38"/>
          <p:cNvSpPr>
            <a:spLocks noChangeArrowheads="1"/>
          </p:cNvSpPr>
          <p:nvPr/>
        </p:nvSpPr>
        <p:spPr bwMode="auto">
          <a:xfrm>
            <a:off x="5557838" y="3352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2744" name="Line 39"/>
          <p:cNvSpPr>
            <a:spLocks noChangeShapeType="1"/>
          </p:cNvSpPr>
          <p:nvPr/>
        </p:nvSpPr>
        <p:spPr bwMode="auto">
          <a:xfrm>
            <a:off x="4926013" y="3962400"/>
            <a:ext cx="77311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45" name="Line 40"/>
          <p:cNvSpPr>
            <a:spLocks noChangeShapeType="1"/>
          </p:cNvSpPr>
          <p:nvPr/>
        </p:nvSpPr>
        <p:spPr bwMode="auto">
          <a:xfrm flipH="1">
            <a:off x="4854575" y="3962400"/>
            <a:ext cx="774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46" name="Freeform 41"/>
          <p:cNvSpPr>
            <a:spLocks/>
          </p:cNvSpPr>
          <p:nvPr/>
        </p:nvSpPr>
        <p:spPr bwMode="auto">
          <a:xfrm>
            <a:off x="633413" y="3581400"/>
            <a:ext cx="422275" cy="457200"/>
          </a:xfrm>
          <a:custGeom>
            <a:avLst/>
            <a:gdLst>
              <a:gd name="T0" fmla="*/ 0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0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288"/>
                </a:moveTo>
                <a:cubicBezTo>
                  <a:pt x="24" y="192"/>
                  <a:pt x="48" y="96"/>
                  <a:pt x="96" y="48"/>
                </a:cubicBezTo>
                <a:cubicBezTo>
                  <a:pt x="144" y="0"/>
                  <a:pt x="216" y="0"/>
                  <a:pt x="288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747" name="Text Box 42"/>
          <p:cNvSpPr txBox="1">
            <a:spLocks noChangeArrowheads="1"/>
          </p:cNvSpPr>
          <p:nvPr/>
        </p:nvSpPr>
        <p:spPr bwMode="auto">
          <a:xfrm>
            <a:off x="2603500" y="5638800"/>
            <a:ext cx="40814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Using largest node in the left subtree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9B45E-4721-4737-8FEE-74668B09ACE4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68438"/>
            <a:ext cx="7740650" cy="4627562"/>
          </a:xfrm>
        </p:spPr>
        <p:txBody>
          <a:bodyPr/>
          <a:lstStyle/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>
                <a:solidFill>
                  <a:schemeClr val="accent2"/>
                </a:solidFill>
              </a:rPr>
              <a:t>Node having both subtrees</a:t>
            </a:r>
          </a:p>
          <a:p>
            <a:pPr marL="377825" indent="-377825" eaLnBrk="1" hangingPunct="1">
              <a:buClr>
                <a:schemeClr val="tx1"/>
              </a:buClr>
              <a:buFontTx/>
              <a:buAutoNum type="arabicPeriod" startAt="4"/>
            </a:pPr>
            <a:endParaRPr lang="en-GB">
              <a:solidFill>
                <a:schemeClr val="accent2"/>
              </a:solidFill>
            </a:endParaRPr>
          </a:p>
          <a:p>
            <a:pPr marL="1298575" lvl="1" indent="-5334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GB" sz="1800"/>
          </a:p>
        </p:txBody>
      </p:sp>
      <p:sp>
        <p:nvSpPr>
          <p:cNvPr id="73733" name="Oval 4"/>
          <p:cNvSpPr>
            <a:spLocks noChangeArrowheads="1"/>
          </p:cNvSpPr>
          <p:nvPr/>
        </p:nvSpPr>
        <p:spPr bwMode="auto">
          <a:xfrm>
            <a:off x="21113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3734" name="AutoShape 5"/>
          <p:cNvCxnSpPr>
            <a:cxnSpLocks noChangeShapeType="1"/>
            <a:stCxn id="73733" idx="3"/>
            <a:endCxn id="73736" idx="7"/>
          </p:cNvCxnSpPr>
          <p:nvPr/>
        </p:nvCxnSpPr>
        <p:spPr bwMode="auto">
          <a:xfrm flipH="1">
            <a:off x="15462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35" name="AutoShape 6"/>
          <p:cNvCxnSpPr>
            <a:cxnSpLocks noChangeShapeType="1"/>
            <a:stCxn id="73733" idx="5"/>
            <a:endCxn id="73741" idx="1"/>
          </p:cNvCxnSpPr>
          <p:nvPr/>
        </p:nvCxnSpPr>
        <p:spPr bwMode="auto">
          <a:xfrm>
            <a:off x="2532063" y="30781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36" name="Oval 7"/>
          <p:cNvSpPr>
            <a:spLocks noChangeArrowheads="1"/>
          </p:cNvSpPr>
          <p:nvPr/>
        </p:nvSpPr>
        <p:spPr bwMode="auto">
          <a:xfrm>
            <a:off x="1125538" y="3352800"/>
            <a:ext cx="492125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3737" name="Oval 8"/>
          <p:cNvSpPr>
            <a:spLocks noChangeArrowheads="1"/>
          </p:cNvSpPr>
          <p:nvPr/>
        </p:nvSpPr>
        <p:spPr bwMode="auto">
          <a:xfrm>
            <a:off x="6334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3738" name="Oval 9"/>
          <p:cNvSpPr>
            <a:spLocks noChangeArrowheads="1"/>
          </p:cNvSpPr>
          <p:nvPr/>
        </p:nvSpPr>
        <p:spPr bwMode="auto">
          <a:xfrm>
            <a:off x="1617663" y="4038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3739" name="AutoShape 10"/>
          <p:cNvCxnSpPr>
            <a:cxnSpLocks noChangeShapeType="1"/>
            <a:stCxn id="73736" idx="3"/>
            <a:endCxn id="73737" idx="0"/>
          </p:cNvCxnSpPr>
          <p:nvPr/>
        </p:nvCxnSpPr>
        <p:spPr bwMode="auto">
          <a:xfrm flipH="1">
            <a:off x="879475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40" name="AutoShape 11"/>
          <p:cNvCxnSpPr>
            <a:cxnSpLocks noChangeShapeType="1"/>
            <a:stCxn id="73736" idx="5"/>
            <a:endCxn id="73738" idx="0"/>
          </p:cNvCxnSpPr>
          <p:nvPr/>
        </p:nvCxnSpPr>
        <p:spPr bwMode="auto">
          <a:xfrm>
            <a:off x="15462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41" name="Oval 12"/>
          <p:cNvSpPr>
            <a:spLocks noChangeArrowheads="1"/>
          </p:cNvSpPr>
          <p:nvPr/>
        </p:nvSpPr>
        <p:spPr bwMode="auto">
          <a:xfrm>
            <a:off x="3095625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3742" name="Oval 13"/>
          <p:cNvSpPr>
            <a:spLocks noChangeArrowheads="1"/>
          </p:cNvSpPr>
          <p:nvPr/>
        </p:nvSpPr>
        <p:spPr bwMode="auto">
          <a:xfrm>
            <a:off x="26035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3743" name="AutoShape 14"/>
          <p:cNvCxnSpPr>
            <a:cxnSpLocks noChangeShapeType="1"/>
            <a:stCxn id="73741" idx="3"/>
            <a:endCxn id="73742" idx="0"/>
          </p:cNvCxnSpPr>
          <p:nvPr/>
        </p:nvCxnSpPr>
        <p:spPr bwMode="auto">
          <a:xfrm flipH="1">
            <a:off x="2849563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44" name="Oval 15"/>
          <p:cNvSpPr>
            <a:spLocks noChangeArrowheads="1"/>
          </p:cNvSpPr>
          <p:nvPr/>
        </p:nvSpPr>
        <p:spPr bwMode="auto">
          <a:xfrm>
            <a:off x="36591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3745" name="AutoShape 16"/>
          <p:cNvCxnSpPr>
            <a:cxnSpLocks noChangeShapeType="1"/>
            <a:stCxn id="73741" idx="5"/>
            <a:endCxn id="73744" idx="0"/>
          </p:cNvCxnSpPr>
          <p:nvPr/>
        </p:nvCxnSpPr>
        <p:spPr bwMode="auto">
          <a:xfrm>
            <a:off x="35163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46" name="Oval 17"/>
          <p:cNvSpPr>
            <a:spLocks noChangeArrowheads="1"/>
          </p:cNvSpPr>
          <p:nvPr/>
        </p:nvSpPr>
        <p:spPr bwMode="auto">
          <a:xfrm>
            <a:off x="2181225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3747" name="AutoShape 18"/>
          <p:cNvCxnSpPr>
            <a:cxnSpLocks noChangeShapeType="1"/>
            <a:stCxn id="73738" idx="5"/>
            <a:endCxn id="73746" idx="0"/>
          </p:cNvCxnSpPr>
          <p:nvPr/>
        </p:nvCxnSpPr>
        <p:spPr bwMode="auto">
          <a:xfrm>
            <a:off x="2038350" y="43735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48" name="Oval 19"/>
          <p:cNvSpPr>
            <a:spLocks noChangeArrowheads="1"/>
          </p:cNvSpPr>
          <p:nvPr/>
        </p:nvSpPr>
        <p:spPr bwMode="auto">
          <a:xfrm>
            <a:off x="1125538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3749" name="AutoShape 20"/>
          <p:cNvCxnSpPr>
            <a:cxnSpLocks noChangeShapeType="1"/>
            <a:stCxn id="73738" idx="3"/>
            <a:endCxn id="73748" idx="0"/>
          </p:cNvCxnSpPr>
          <p:nvPr/>
        </p:nvCxnSpPr>
        <p:spPr bwMode="auto">
          <a:xfrm flipH="1">
            <a:off x="1371600" y="4373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50" name="Oval 21"/>
          <p:cNvSpPr>
            <a:spLocks noChangeArrowheads="1"/>
          </p:cNvSpPr>
          <p:nvPr/>
        </p:nvSpPr>
        <p:spPr bwMode="auto">
          <a:xfrm>
            <a:off x="65436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3751" name="AutoShape 22"/>
          <p:cNvCxnSpPr>
            <a:cxnSpLocks noChangeShapeType="1"/>
            <a:stCxn id="73750" idx="3"/>
            <a:endCxn id="73767" idx="7"/>
          </p:cNvCxnSpPr>
          <p:nvPr/>
        </p:nvCxnSpPr>
        <p:spPr bwMode="auto">
          <a:xfrm flipH="1">
            <a:off x="59785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52" name="AutoShape 23"/>
          <p:cNvCxnSpPr>
            <a:cxnSpLocks noChangeShapeType="1"/>
            <a:stCxn id="73750" idx="5"/>
            <a:endCxn id="73757" idx="1"/>
          </p:cNvCxnSpPr>
          <p:nvPr/>
        </p:nvCxnSpPr>
        <p:spPr bwMode="auto">
          <a:xfrm>
            <a:off x="6964363" y="30781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53" name="Oval 24"/>
          <p:cNvSpPr>
            <a:spLocks noChangeArrowheads="1"/>
          </p:cNvSpPr>
          <p:nvPr/>
        </p:nvSpPr>
        <p:spPr bwMode="auto">
          <a:xfrm>
            <a:off x="50657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3754" name="Oval 25"/>
          <p:cNvSpPr>
            <a:spLocks noChangeArrowheads="1"/>
          </p:cNvSpPr>
          <p:nvPr/>
        </p:nvSpPr>
        <p:spPr bwMode="auto">
          <a:xfrm>
            <a:off x="605155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3755" name="AutoShape 26"/>
          <p:cNvCxnSpPr>
            <a:cxnSpLocks noChangeShapeType="1"/>
            <a:stCxn id="73767" idx="3"/>
            <a:endCxn id="73753" idx="0"/>
          </p:cNvCxnSpPr>
          <p:nvPr/>
        </p:nvCxnSpPr>
        <p:spPr bwMode="auto">
          <a:xfrm flipH="1">
            <a:off x="531177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56" name="AutoShape 27"/>
          <p:cNvCxnSpPr>
            <a:cxnSpLocks noChangeShapeType="1"/>
            <a:stCxn id="73767" idx="5"/>
            <a:endCxn id="73754" idx="0"/>
          </p:cNvCxnSpPr>
          <p:nvPr/>
        </p:nvCxnSpPr>
        <p:spPr bwMode="auto">
          <a:xfrm>
            <a:off x="59785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57" name="Oval 28"/>
          <p:cNvSpPr>
            <a:spLocks noChangeArrowheads="1"/>
          </p:cNvSpPr>
          <p:nvPr/>
        </p:nvSpPr>
        <p:spPr bwMode="auto">
          <a:xfrm>
            <a:off x="7527925" y="3352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3758" name="Oval 29"/>
          <p:cNvSpPr>
            <a:spLocks noChangeArrowheads="1"/>
          </p:cNvSpPr>
          <p:nvPr/>
        </p:nvSpPr>
        <p:spPr bwMode="auto">
          <a:xfrm>
            <a:off x="70358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3759" name="AutoShape 30"/>
          <p:cNvCxnSpPr>
            <a:cxnSpLocks noChangeShapeType="1"/>
            <a:stCxn id="73757" idx="3"/>
            <a:endCxn id="73758" idx="0"/>
          </p:cNvCxnSpPr>
          <p:nvPr/>
        </p:nvCxnSpPr>
        <p:spPr bwMode="auto">
          <a:xfrm flipH="1">
            <a:off x="7281863" y="3687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60" name="Oval 31"/>
          <p:cNvSpPr>
            <a:spLocks noChangeArrowheads="1"/>
          </p:cNvSpPr>
          <p:nvPr/>
        </p:nvSpPr>
        <p:spPr bwMode="auto">
          <a:xfrm>
            <a:off x="80914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3761" name="AutoShape 32"/>
          <p:cNvCxnSpPr>
            <a:cxnSpLocks noChangeShapeType="1"/>
            <a:stCxn id="73757" idx="5"/>
            <a:endCxn id="73760" idx="0"/>
          </p:cNvCxnSpPr>
          <p:nvPr/>
        </p:nvCxnSpPr>
        <p:spPr bwMode="auto">
          <a:xfrm>
            <a:off x="79486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62" name="Oval 33"/>
          <p:cNvSpPr>
            <a:spLocks noChangeArrowheads="1"/>
          </p:cNvSpPr>
          <p:nvPr/>
        </p:nvSpPr>
        <p:spPr bwMode="auto">
          <a:xfrm>
            <a:off x="6613525" y="4724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3763" name="AutoShape 34"/>
          <p:cNvCxnSpPr>
            <a:cxnSpLocks noChangeShapeType="1"/>
            <a:stCxn id="73754" idx="5"/>
            <a:endCxn id="73762" idx="0"/>
          </p:cNvCxnSpPr>
          <p:nvPr/>
        </p:nvCxnSpPr>
        <p:spPr bwMode="auto">
          <a:xfrm>
            <a:off x="6472238" y="4373563"/>
            <a:ext cx="387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64" name="Oval 35"/>
          <p:cNvSpPr>
            <a:spLocks noChangeArrowheads="1"/>
          </p:cNvSpPr>
          <p:nvPr/>
        </p:nvSpPr>
        <p:spPr bwMode="auto">
          <a:xfrm>
            <a:off x="5557838" y="4724400"/>
            <a:ext cx="493712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3765" name="AutoShape 36"/>
          <p:cNvCxnSpPr>
            <a:cxnSpLocks noChangeShapeType="1"/>
            <a:stCxn id="73754" idx="3"/>
            <a:endCxn id="73764" idx="0"/>
          </p:cNvCxnSpPr>
          <p:nvPr/>
        </p:nvCxnSpPr>
        <p:spPr bwMode="auto">
          <a:xfrm flipH="1">
            <a:off x="5805488" y="4373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66" name="AutoShape 37"/>
          <p:cNvSpPr>
            <a:spLocks noChangeArrowheads="1"/>
          </p:cNvSpPr>
          <p:nvPr/>
        </p:nvSpPr>
        <p:spPr bwMode="auto">
          <a:xfrm>
            <a:off x="4292600" y="3276600"/>
            <a:ext cx="703263" cy="457200"/>
          </a:xfrm>
          <a:prstGeom prst="rightArrow">
            <a:avLst>
              <a:gd name="adj1" fmla="val 50000"/>
              <a:gd name="adj2" fmla="val 416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7" name="Oval 38"/>
          <p:cNvSpPr>
            <a:spLocks noChangeArrowheads="1"/>
          </p:cNvSpPr>
          <p:nvPr/>
        </p:nvSpPr>
        <p:spPr bwMode="auto">
          <a:xfrm>
            <a:off x="5557838" y="3352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sp>
        <p:nvSpPr>
          <p:cNvPr id="73768" name="Line 39"/>
          <p:cNvSpPr>
            <a:spLocks noChangeShapeType="1"/>
          </p:cNvSpPr>
          <p:nvPr/>
        </p:nvSpPr>
        <p:spPr bwMode="auto">
          <a:xfrm>
            <a:off x="5487988" y="4648200"/>
            <a:ext cx="774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9" name="Line 40"/>
          <p:cNvSpPr>
            <a:spLocks noChangeShapeType="1"/>
          </p:cNvSpPr>
          <p:nvPr/>
        </p:nvSpPr>
        <p:spPr bwMode="auto">
          <a:xfrm flipH="1">
            <a:off x="5418138" y="4648200"/>
            <a:ext cx="77311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70" name="Line 41"/>
          <p:cNvSpPr>
            <a:spLocks noChangeShapeType="1"/>
          </p:cNvSpPr>
          <p:nvPr/>
        </p:nvSpPr>
        <p:spPr bwMode="auto">
          <a:xfrm flipV="1">
            <a:off x="1336675" y="3886200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3771" name="Text Box 42"/>
          <p:cNvSpPr txBox="1">
            <a:spLocks noChangeArrowheads="1"/>
          </p:cNvSpPr>
          <p:nvPr/>
        </p:nvSpPr>
        <p:spPr bwMode="auto">
          <a:xfrm>
            <a:off x="2462213" y="5638800"/>
            <a:ext cx="43624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Using smallest node in the right subtree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FA43C-9035-4173-AAB2-DFE93E7FBCE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 Algorithm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526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 b="1"/>
              <a:t>Algorithm</a:t>
            </a:r>
            <a:r>
              <a:rPr lang="en-GB" sz="1600"/>
              <a:t> 	deleteBST (ref </a:t>
            </a:r>
            <a:r>
              <a:rPr lang="en-GB" sz="1600">
                <a:solidFill>
                  <a:schemeClr val="accent2"/>
                </a:solidFill>
              </a:rPr>
              <a:t>root </a:t>
            </a:r>
            <a:r>
              <a:rPr lang="en-GB" sz="1600"/>
              <a:t>&lt;pointer&gt;, val </a:t>
            </a:r>
            <a:r>
              <a:rPr lang="en-GB" sz="1600">
                <a:solidFill>
                  <a:schemeClr val="accent2"/>
                </a:solidFill>
              </a:rPr>
              <a:t>dltKey</a:t>
            </a:r>
            <a:r>
              <a:rPr lang="en-GB" sz="1600"/>
              <a:t> &lt;key&gt;)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Deletes a node from a BST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</a:t>
            </a:r>
            <a:r>
              <a:rPr lang="en-GB" sz="1600" b="1"/>
              <a:t>Pre</a:t>
            </a: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root </a:t>
            </a:r>
            <a:r>
              <a:rPr lang="en-GB" sz="1600"/>
              <a:t>is a pointer to a non-empty BST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			</a:t>
            </a:r>
            <a:r>
              <a:rPr lang="en-GB" sz="1600">
                <a:solidFill>
                  <a:schemeClr val="accent2"/>
                </a:solidFill>
              </a:rPr>
              <a:t>dltKey </a:t>
            </a:r>
            <a:r>
              <a:rPr lang="en-GB" sz="1600"/>
              <a:t>is the key of the node to be deleted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</a:t>
            </a:r>
            <a:r>
              <a:rPr lang="en-GB" sz="1600" b="1"/>
              <a:t>Post</a:t>
            </a:r>
            <a:r>
              <a:rPr lang="en-GB" sz="1600"/>
              <a:t>		node deleted &amp; memory recycled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			if dltKey not found, root unchanged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</a:t>
            </a:r>
            <a:r>
              <a:rPr lang="en-GB" sz="1600" b="1"/>
              <a:t>Return	</a:t>
            </a:r>
            <a:r>
              <a:rPr lang="en-GB" sz="1600"/>
              <a:t>true if node deleted; false otherwise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>
                <a:solidFill>
                  <a:srgbClr val="0000FF"/>
                </a:solidFill>
              </a:rPr>
              <a:t>   	</a:t>
            </a:r>
            <a:r>
              <a:rPr lang="en-GB" sz="1600"/>
              <a:t>if (root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rgbClr val="0000FF"/>
                </a:solidFill>
              </a:rPr>
              <a:t>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return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2</a:t>
            </a:r>
            <a:r>
              <a:rPr lang="en-GB" sz="1600"/>
              <a:t>   	if (dltKey &lt;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data.key)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deleteBST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left, dltKey)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3</a:t>
            </a:r>
            <a:r>
              <a:rPr lang="en-GB" sz="1600"/>
              <a:t>	else if (dltKey &gt;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data.key)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deleteBST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right, dltKey)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rgbClr val="0000FF"/>
                </a:solidFill>
              </a:rPr>
              <a:t>	</a:t>
            </a:r>
            <a:r>
              <a:rPr lang="en-GB" sz="1600" b="1"/>
              <a:t>Deleted node found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endParaRPr lang="en-GB" sz="1600" b="1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8D172-B813-4349-BF49-ECF15A1ECEB0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 Algorithm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17638"/>
            <a:ext cx="7772400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rgbClr val="0000FF"/>
                </a:solidFill>
              </a:rPr>
              <a:t>	</a:t>
            </a:r>
            <a:r>
              <a:rPr lang="en-GB" sz="1600" b="1"/>
              <a:t>Deleted node found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if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1	</a:t>
            </a:r>
            <a:r>
              <a:rPr lang="en-GB" sz="1600"/>
              <a:t>	dltPtr =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2</a:t>
            </a:r>
            <a:r>
              <a:rPr lang="en-GB" sz="1600"/>
              <a:t>		root =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3	</a:t>
            </a:r>
            <a:r>
              <a:rPr lang="en-GB" sz="1600"/>
              <a:t>	recycle (dltPtr)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	return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2</a:t>
            </a:r>
            <a:r>
              <a:rPr lang="en-GB" sz="1600"/>
              <a:t>	else if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 = null) 	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1	</a:t>
            </a:r>
            <a:r>
              <a:rPr lang="en-GB" sz="1600"/>
              <a:t>	dltPtr =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2	</a:t>
            </a:r>
            <a:r>
              <a:rPr lang="en-GB" sz="1600"/>
              <a:t>	root =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rgbClr val="0000FF"/>
                </a:solidFill>
              </a:rPr>
              <a:t>3</a:t>
            </a:r>
            <a:r>
              <a:rPr lang="en-GB" sz="1600"/>
              <a:t>		recycle (dltPtr)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	return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3</a:t>
            </a:r>
            <a:r>
              <a:rPr lang="en-GB" sz="16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	dltPtr =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2</a:t>
            </a:r>
            <a:r>
              <a:rPr lang="en-GB" sz="1600"/>
              <a:t>		loop (dltPtr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 not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</a:t>
            </a:r>
            <a:r>
              <a:rPr lang="en-GB" sz="1600">
                <a:solidFill>
                  <a:schemeClr val="accent2"/>
                </a:solidFill>
              </a:rPr>
              <a:t>	1</a:t>
            </a:r>
            <a:r>
              <a:rPr lang="en-GB" sz="1600"/>
              <a:t>	dltPtr = dltPtr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3	</a:t>
            </a:r>
            <a:r>
              <a:rPr lang="en-GB" sz="1600"/>
              <a:t>	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 = dltPtr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	return deleteBST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left, dltPtr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data.key)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 b="1"/>
              <a:t>End</a:t>
            </a:r>
            <a:r>
              <a:rPr lang="en-GB" sz="1600"/>
              <a:t>	deleteBST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B158E-8DF0-4FE2-9C69-57C9467C750B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588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Binary Search Trees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All items in </a:t>
            </a:r>
            <a:r>
              <a:rPr lang="en-GB">
                <a:solidFill>
                  <a:schemeClr val="accent2"/>
                </a:solidFill>
              </a:rPr>
              <a:t>the left subtree &lt; the root</a:t>
            </a:r>
            <a:r>
              <a:rPr lang="en-GB"/>
              <a:t>.</a:t>
            </a:r>
          </a:p>
          <a:p>
            <a:pPr eaLnBrk="1" hangingPunct="1"/>
            <a:r>
              <a:rPr lang="en-GB"/>
              <a:t>All items in </a:t>
            </a:r>
            <a:r>
              <a:rPr lang="en-GB">
                <a:solidFill>
                  <a:schemeClr val="accent2"/>
                </a:solidFill>
              </a:rPr>
              <a:t>the right subtree &gt;= the root</a:t>
            </a:r>
            <a:r>
              <a:rPr lang="en-GB"/>
              <a:t>.</a:t>
            </a:r>
          </a:p>
          <a:p>
            <a:pPr eaLnBrk="1" hangingPunct="1"/>
            <a:r>
              <a:rPr lang="en-GB"/>
              <a:t>Each subtree is itself a binary search tree. </a:t>
            </a:r>
          </a:p>
          <a:p>
            <a:pPr lvl="1" eaLnBrk="1" hangingPunct="1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4E9CA-C773-4510-B429-8AA80E4B78D9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58984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Binary Search Tree Traversals</a:t>
            </a:r>
          </a:p>
        </p:txBody>
      </p:sp>
      <p:sp>
        <p:nvSpPr>
          <p:cNvPr id="61444" name="Oval 3"/>
          <p:cNvSpPr>
            <a:spLocks noChangeArrowheads="1"/>
          </p:cNvSpPr>
          <p:nvPr/>
        </p:nvSpPr>
        <p:spPr bwMode="auto">
          <a:xfrm>
            <a:off x="2533650" y="2819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1445" name="AutoShape 4"/>
          <p:cNvCxnSpPr>
            <a:cxnSpLocks noChangeShapeType="1"/>
            <a:stCxn id="61444" idx="3"/>
            <a:endCxn id="61447" idx="7"/>
          </p:cNvCxnSpPr>
          <p:nvPr/>
        </p:nvCxnSpPr>
        <p:spPr bwMode="auto">
          <a:xfrm flipH="1">
            <a:off x="1968500" y="31543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46" name="AutoShape 5"/>
          <p:cNvCxnSpPr>
            <a:cxnSpLocks noChangeShapeType="1"/>
            <a:stCxn id="61444" idx="5"/>
            <a:endCxn id="61452" idx="1"/>
          </p:cNvCxnSpPr>
          <p:nvPr/>
        </p:nvCxnSpPr>
        <p:spPr bwMode="auto">
          <a:xfrm>
            <a:off x="2954338" y="31543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1547813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1448" name="Oval 7"/>
          <p:cNvSpPr>
            <a:spLocks noChangeArrowheads="1"/>
          </p:cNvSpPr>
          <p:nvPr/>
        </p:nvSpPr>
        <p:spPr bwMode="auto">
          <a:xfrm>
            <a:off x="1055688" y="4114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1449" name="Oval 8"/>
          <p:cNvSpPr>
            <a:spLocks noChangeArrowheads="1"/>
          </p:cNvSpPr>
          <p:nvPr/>
        </p:nvSpPr>
        <p:spPr bwMode="auto">
          <a:xfrm>
            <a:off x="2039938" y="4114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1450" name="AutoShape 9"/>
          <p:cNvCxnSpPr>
            <a:cxnSpLocks noChangeShapeType="1"/>
            <a:stCxn id="61447" idx="3"/>
            <a:endCxn id="61448" idx="0"/>
          </p:cNvCxnSpPr>
          <p:nvPr/>
        </p:nvCxnSpPr>
        <p:spPr bwMode="auto">
          <a:xfrm flipH="1">
            <a:off x="1301750" y="3763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1" name="AutoShape 10"/>
          <p:cNvCxnSpPr>
            <a:cxnSpLocks noChangeShapeType="1"/>
            <a:stCxn id="61447" idx="5"/>
            <a:endCxn id="61449" idx="0"/>
          </p:cNvCxnSpPr>
          <p:nvPr/>
        </p:nvCxnSpPr>
        <p:spPr bwMode="auto">
          <a:xfrm>
            <a:off x="1968500" y="3763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2" name="Oval 11"/>
          <p:cNvSpPr>
            <a:spLocks noChangeArrowheads="1"/>
          </p:cNvSpPr>
          <p:nvPr/>
        </p:nvSpPr>
        <p:spPr bwMode="auto">
          <a:xfrm>
            <a:off x="3517900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3025775" y="4114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1454" name="AutoShape 13"/>
          <p:cNvCxnSpPr>
            <a:cxnSpLocks noChangeShapeType="1"/>
            <a:stCxn id="61452" idx="3"/>
            <a:endCxn id="61453" idx="0"/>
          </p:cNvCxnSpPr>
          <p:nvPr/>
        </p:nvCxnSpPr>
        <p:spPr bwMode="auto">
          <a:xfrm flipH="1">
            <a:off x="3271838" y="3763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5" name="Oval 14"/>
          <p:cNvSpPr>
            <a:spLocks noChangeArrowheads="1"/>
          </p:cNvSpPr>
          <p:nvPr/>
        </p:nvSpPr>
        <p:spPr bwMode="auto">
          <a:xfrm>
            <a:off x="4081463" y="4114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1456" name="AutoShape 15"/>
          <p:cNvCxnSpPr>
            <a:cxnSpLocks noChangeShapeType="1"/>
            <a:stCxn id="61452" idx="5"/>
            <a:endCxn id="61455" idx="0"/>
          </p:cNvCxnSpPr>
          <p:nvPr/>
        </p:nvCxnSpPr>
        <p:spPr bwMode="auto">
          <a:xfrm>
            <a:off x="3938588" y="37639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5346700" y="2133600"/>
            <a:ext cx="2955925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preorder</a:t>
            </a:r>
          </a:p>
          <a:p>
            <a:pPr>
              <a:spcBef>
                <a:spcPct val="50000"/>
              </a:spcBef>
            </a:pPr>
            <a:r>
              <a:rPr lang="en-GB" sz="2000"/>
              <a:t>23  18  12  20  44  35  52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5346700" y="3429000"/>
            <a:ext cx="2955925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postorder</a:t>
            </a:r>
          </a:p>
          <a:p>
            <a:pPr>
              <a:spcBef>
                <a:spcPct val="50000"/>
              </a:spcBef>
            </a:pPr>
            <a:r>
              <a:rPr lang="en-GB" sz="2000"/>
              <a:t>12  20  18  35  52  44  23</a:t>
            </a:r>
          </a:p>
        </p:txBody>
      </p:sp>
      <p:sp>
        <p:nvSpPr>
          <p:cNvPr id="61459" name="Text Box 18"/>
          <p:cNvSpPr txBox="1">
            <a:spLocks noChangeArrowheads="1"/>
          </p:cNvSpPr>
          <p:nvPr/>
        </p:nvSpPr>
        <p:spPr bwMode="auto">
          <a:xfrm>
            <a:off x="5346700" y="4800600"/>
            <a:ext cx="2955925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inorder</a:t>
            </a:r>
          </a:p>
          <a:p>
            <a:pPr>
              <a:spcBef>
                <a:spcPct val="50000"/>
              </a:spcBef>
            </a:pPr>
            <a:r>
              <a:rPr lang="en-GB" sz="2000"/>
              <a:t>12  18  20  23  35  44  52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90587-5A7A-43D3-8AB2-068B4D50B659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Find Smallest Node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0574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Algorithm</a:t>
            </a:r>
            <a:r>
              <a:rPr lang="en-GB" sz="1800"/>
              <a:t> 	findSmallestBST (val 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Finds the smallest node in a BST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/>
              <a:t> is a pointer to a non-empty BST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</a:t>
            </a:r>
            <a:r>
              <a:rPr lang="en-GB" sz="1800" b="1"/>
              <a:t>Return	</a:t>
            </a:r>
            <a:r>
              <a:rPr lang="en-GB" sz="1800"/>
              <a:t>address of smallest node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>
                <a:solidFill>
                  <a:srgbClr val="0000FF"/>
                </a:solidFill>
              </a:rPr>
              <a:t>   </a:t>
            </a:r>
            <a:r>
              <a:rPr lang="en-GB" sz="1800"/>
              <a:t>if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 = null)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return (root)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return findSmallestBST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End</a:t>
            </a:r>
            <a:r>
              <a:rPr lang="en-GB" sz="1800"/>
              <a:t>	 findSmallestBST 	</a:t>
            </a:r>
          </a:p>
        </p:txBody>
      </p:sp>
      <p:sp>
        <p:nvSpPr>
          <p:cNvPr id="62469" name="Oval 4"/>
          <p:cNvSpPr>
            <a:spLocks noChangeArrowheads="1"/>
          </p:cNvSpPr>
          <p:nvPr/>
        </p:nvSpPr>
        <p:spPr bwMode="auto">
          <a:xfrm>
            <a:off x="6332538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2470" name="AutoShape 5"/>
          <p:cNvCxnSpPr>
            <a:cxnSpLocks noChangeShapeType="1"/>
            <a:stCxn id="62469" idx="3"/>
            <a:endCxn id="62472" idx="7"/>
          </p:cNvCxnSpPr>
          <p:nvPr/>
        </p:nvCxnSpPr>
        <p:spPr bwMode="auto">
          <a:xfrm flipH="1">
            <a:off x="5767388" y="36115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1" name="AutoShape 6"/>
          <p:cNvCxnSpPr>
            <a:cxnSpLocks noChangeShapeType="1"/>
            <a:stCxn id="62469" idx="5"/>
            <a:endCxn id="62477" idx="1"/>
          </p:cNvCxnSpPr>
          <p:nvPr/>
        </p:nvCxnSpPr>
        <p:spPr bwMode="auto">
          <a:xfrm>
            <a:off x="6753225" y="3611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5346700" y="3886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4854575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2474" name="Oval 9"/>
          <p:cNvSpPr>
            <a:spLocks noChangeArrowheads="1"/>
          </p:cNvSpPr>
          <p:nvPr/>
        </p:nvSpPr>
        <p:spPr bwMode="auto">
          <a:xfrm>
            <a:off x="5840413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2475" name="AutoShape 10"/>
          <p:cNvCxnSpPr>
            <a:cxnSpLocks noChangeShapeType="1"/>
            <a:stCxn id="62472" idx="3"/>
            <a:endCxn id="62473" idx="0"/>
          </p:cNvCxnSpPr>
          <p:nvPr/>
        </p:nvCxnSpPr>
        <p:spPr bwMode="auto">
          <a:xfrm flipH="1">
            <a:off x="5100638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6" name="AutoShape 11"/>
          <p:cNvCxnSpPr>
            <a:cxnSpLocks noChangeShapeType="1"/>
            <a:stCxn id="62472" idx="5"/>
            <a:endCxn id="62474" idx="0"/>
          </p:cNvCxnSpPr>
          <p:nvPr/>
        </p:nvCxnSpPr>
        <p:spPr bwMode="auto">
          <a:xfrm>
            <a:off x="5767388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7316788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2478" name="Oval 13"/>
          <p:cNvSpPr>
            <a:spLocks noChangeArrowheads="1"/>
          </p:cNvSpPr>
          <p:nvPr/>
        </p:nvSpPr>
        <p:spPr bwMode="auto">
          <a:xfrm>
            <a:off x="6824663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2479" name="AutoShape 14"/>
          <p:cNvCxnSpPr>
            <a:cxnSpLocks noChangeShapeType="1"/>
            <a:stCxn id="62477" idx="3"/>
            <a:endCxn id="62478" idx="0"/>
          </p:cNvCxnSpPr>
          <p:nvPr/>
        </p:nvCxnSpPr>
        <p:spPr bwMode="auto">
          <a:xfrm flipH="1">
            <a:off x="7070725" y="4221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80" name="Oval 15"/>
          <p:cNvSpPr>
            <a:spLocks noChangeArrowheads="1"/>
          </p:cNvSpPr>
          <p:nvPr/>
        </p:nvSpPr>
        <p:spPr bwMode="auto">
          <a:xfrm>
            <a:off x="7880350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2481" name="AutoShape 16"/>
          <p:cNvCxnSpPr>
            <a:cxnSpLocks noChangeShapeType="1"/>
            <a:stCxn id="62477" idx="5"/>
            <a:endCxn id="62480" idx="0"/>
          </p:cNvCxnSpPr>
          <p:nvPr/>
        </p:nvCxnSpPr>
        <p:spPr bwMode="auto">
          <a:xfrm>
            <a:off x="7737475" y="42211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5DD8-C0A9-491E-92FF-FE129E981646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Find Largest Node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0574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Algorithm</a:t>
            </a:r>
            <a:r>
              <a:rPr lang="en-GB" sz="1800"/>
              <a:t> 	findLargestBST (val </a:t>
            </a:r>
            <a:r>
              <a:rPr lang="en-GB" sz="1800">
                <a:solidFill>
                  <a:schemeClr val="accent2"/>
                </a:solidFill>
              </a:rPr>
              <a:t>root </a:t>
            </a:r>
            <a:r>
              <a:rPr lang="en-GB" sz="1800"/>
              <a:t>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Finds the largest node in a BST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root </a:t>
            </a:r>
            <a:r>
              <a:rPr lang="en-GB" sz="1800"/>
              <a:t>is a pointer to a non-empty BST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</a:t>
            </a:r>
            <a:r>
              <a:rPr lang="en-GB" sz="1800" b="1"/>
              <a:t>Return	</a:t>
            </a:r>
            <a:r>
              <a:rPr lang="en-GB" sz="1800"/>
              <a:t>address of largest node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>
                <a:solidFill>
                  <a:srgbClr val="0000FF"/>
                </a:solidFill>
              </a:rPr>
              <a:t>   </a:t>
            </a:r>
            <a:r>
              <a:rPr lang="en-GB" sz="1800"/>
              <a:t>if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 = null)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return (root)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return findLargestBST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End</a:t>
            </a:r>
            <a:r>
              <a:rPr lang="en-GB" sz="1800"/>
              <a:t>	 findLargestBST 	</a:t>
            </a:r>
          </a:p>
        </p:txBody>
      </p:sp>
      <p:sp>
        <p:nvSpPr>
          <p:cNvPr id="63493" name="Oval 4"/>
          <p:cNvSpPr>
            <a:spLocks noChangeArrowheads="1"/>
          </p:cNvSpPr>
          <p:nvPr/>
        </p:nvSpPr>
        <p:spPr bwMode="auto">
          <a:xfrm>
            <a:off x="6332538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3494" name="AutoShape 5"/>
          <p:cNvCxnSpPr>
            <a:cxnSpLocks noChangeShapeType="1"/>
            <a:stCxn id="63493" idx="3"/>
            <a:endCxn id="63496" idx="7"/>
          </p:cNvCxnSpPr>
          <p:nvPr/>
        </p:nvCxnSpPr>
        <p:spPr bwMode="auto">
          <a:xfrm flipH="1">
            <a:off x="5767388" y="36115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495" name="AutoShape 6"/>
          <p:cNvCxnSpPr>
            <a:cxnSpLocks noChangeShapeType="1"/>
            <a:stCxn id="63493" idx="5"/>
            <a:endCxn id="63501" idx="1"/>
          </p:cNvCxnSpPr>
          <p:nvPr/>
        </p:nvCxnSpPr>
        <p:spPr bwMode="auto">
          <a:xfrm>
            <a:off x="6753225" y="3611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5346700" y="3886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4854575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5840413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3499" name="AutoShape 10"/>
          <p:cNvCxnSpPr>
            <a:cxnSpLocks noChangeShapeType="1"/>
            <a:stCxn id="63496" idx="3"/>
            <a:endCxn id="63497" idx="0"/>
          </p:cNvCxnSpPr>
          <p:nvPr/>
        </p:nvCxnSpPr>
        <p:spPr bwMode="auto">
          <a:xfrm flipH="1">
            <a:off x="5100638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500" name="AutoShape 11"/>
          <p:cNvCxnSpPr>
            <a:cxnSpLocks noChangeShapeType="1"/>
            <a:stCxn id="63496" idx="5"/>
            <a:endCxn id="63498" idx="0"/>
          </p:cNvCxnSpPr>
          <p:nvPr/>
        </p:nvCxnSpPr>
        <p:spPr bwMode="auto">
          <a:xfrm>
            <a:off x="5767388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3501" name="Oval 12"/>
          <p:cNvSpPr>
            <a:spLocks noChangeArrowheads="1"/>
          </p:cNvSpPr>
          <p:nvPr/>
        </p:nvSpPr>
        <p:spPr bwMode="auto">
          <a:xfrm>
            <a:off x="7316788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3502" name="Oval 13"/>
          <p:cNvSpPr>
            <a:spLocks noChangeArrowheads="1"/>
          </p:cNvSpPr>
          <p:nvPr/>
        </p:nvSpPr>
        <p:spPr bwMode="auto">
          <a:xfrm>
            <a:off x="6824663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3503" name="AutoShape 14"/>
          <p:cNvCxnSpPr>
            <a:cxnSpLocks noChangeShapeType="1"/>
            <a:stCxn id="63501" idx="3"/>
            <a:endCxn id="63502" idx="0"/>
          </p:cNvCxnSpPr>
          <p:nvPr/>
        </p:nvCxnSpPr>
        <p:spPr bwMode="auto">
          <a:xfrm flipH="1">
            <a:off x="7070725" y="4221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3504" name="Oval 15"/>
          <p:cNvSpPr>
            <a:spLocks noChangeArrowheads="1"/>
          </p:cNvSpPr>
          <p:nvPr/>
        </p:nvSpPr>
        <p:spPr bwMode="auto">
          <a:xfrm>
            <a:off x="7880350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3505" name="AutoShape 16"/>
          <p:cNvCxnSpPr>
            <a:cxnSpLocks noChangeShapeType="1"/>
            <a:stCxn id="63501" idx="5"/>
            <a:endCxn id="63504" idx="0"/>
          </p:cNvCxnSpPr>
          <p:nvPr/>
        </p:nvCxnSpPr>
        <p:spPr bwMode="auto">
          <a:xfrm>
            <a:off x="7737475" y="42211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CA4D2-A5FF-4BBA-B2CE-6B699F89F99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Search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512888"/>
            <a:ext cx="7772400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/>
              <a:t>Algorithm</a:t>
            </a:r>
            <a:r>
              <a:rPr lang="en-GB" sz="1800"/>
              <a:t> 	searchBST (val 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&lt;pointer&gt;, val</a:t>
            </a:r>
            <a:r>
              <a:rPr lang="en-GB" sz="1800">
                <a:solidFill>
                  <a:schemeClr val="accent2"/>
                </a:solidFill>
              </a:rPr>
              <a:t> arg</a:t>
            </a:r>
            <a:r>
              <a:rPr lang="en-GB" sz="1800"/>
              <a:t> &lt;key&gt;)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Searches a binary search tree for a given value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/>
              <a:t> is a pointer to a non-empty BST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	</a:t>
            </a:r>
            <a:r>
              <a:rPr lang="en-GB" sz="1800">
                <a:solidFill>
                  <a:schemeClr val="accent2"/>
                </a:solidFill>
              </a:rPr>
              <a:t>arg</a:t>
            </a:r>
            <a:r>
              <a:rPr lang="en-GB" sz="1800"/>
              <a:t> is the key value requested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 b="1"/>
              <a:t>Return	</a:t>
            </a:r>
            <a:r>
              <a:rPr lang="en-GB" sz="1800"/>
              <a:t>the node address if the value is found; null otherwise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>
                <a:solidFill>
                  <a:srgbClr val="0000FF"/>
                </a:solidFill>
              </a:rPr>
              <a:t>   </a:t>
            </a:r>
            <a:r>
              <a:rPr lang="en-GB" sz="1800"/>
              <a:t>if (root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1</a:t>
            </a:r>
            <a:r>
              <a:rPr lang="en-GB" sz="1800"/>
              <a:t>	return null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2</a:t>
            </a:r>
            <a:r>
              <a:rPr lang="en-GB" sz="1800"/>
              <a:t>	else if (arg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return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3</a:t>
            </a:r>
            <a:r>
              <a:rPr lang="en-GB" sz="1800"/>
              <a:t>	else if (arg &lt;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searchBST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left, arg)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4</a:t>
            </a:r>
            <a:r>
              <a:rPr lang="en-GB" sz="1800"/>
              <a:t>	else if (arg &gt;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searchBST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right, arg)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5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return null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/>
              <a:t>End</a:t>
            </a:r>
            <a:r>
              <a:rPr lang="en-GB" sz="1800"/>
              <a:t>	searchBST 	</a:t>
            </a:r>
          </a:p>
        </p:txBody>
      </p:sp>
      <p:sp>
        <p:nvSpPr>
          <p:cNvPr id="64517" name="Oval 4"/>
          <p:cNvSpPr>
            <a:spLocks noChangeArrowheads="1"/>
          </p:cNvSpPr>
          <p:nvPr/>
        </p:nvSpPr>
        <p:spPr bwMode="auto">
          <a:xfrm>
            <a:off x="63325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4518" name="AutoShape 5"/>
          <p:cNvCxnSpPr>
            <a:cxnSpLocks noChangeShapeType="1"/>
            <a:stCxn id="64517" idx="3"/>
            <a:endCxn id="64520" idx="7"/>
          </p:cNvCxnSpPr>
          <p:nvPr/>
        </p:nvCxnSpPr>
        <p:spPr bwMode="auto">
          <a:xfrm flipH="1">
            <a:off x="5767388" y="42211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19" name="AutoShape 6"/>
          <p:cNvCxnSpPr>
            <a:cxnSpLocks noChangeShapeType="1"/>
            <a:stCxn id="64517" idx="5"/>
            <a:endCxn id="64525" idx="1"/>
          </p:cNvCxnSpPr>
          <p:nvPr/>
        </p:nvCxnSpPr>
        <p:spPr bwMode="auto">
          <a:xfrm>
            <a:off x="6753225" y="4221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0" name="Oval 7"/>
          <p:cNvSpPr>
            <a:spLocks noChangeArrowheads="1"/>
          </p:cNvSpPr>
          <p:nvPr/>
        </p:nvSpPr>
        <p:spPr bwMode="auto">
          <a:xfrm>
            <a:off x="5346700" y="4495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4521" name="Oval 8"/>
          <p:cNvSpPr>
            <a:spLocks noChangeArrowheads="1"/>
          </p:cNvSpPr>
          <p:nvPr/>
        </p:nvSpPr>
        <p:spPr bwMode="auto">
          <a:xfrm>
            <a:off x="4854575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5840413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4523" name="AutoShape 10"/>
          <p:cNvCxnSpPr>
            <a:cxnSpLocks noChangeShapeType="1"/>
            <a:stCxn id="64520" idx="3"/>
            <a:endCxn id="64521" idx="0"/>
          </p:cNvCxnSpPr>
          <p:nvPr/>
        </p:nvCxnSpPr>
        <p:spPr bwMode="auto">
          <a:xfrm flipH="1">
            <a:off x="5100638" y="4830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24" name="AutoShape 11"/>
          <p:cNvCxnSpPr>
            <a:cxnSpLocks noChangeShapeType="1"/>
            <a:stCxn id="64520" idx="5"/>
            <a:endCxn id="64522" idx="0"/>
          </p:cNvCxnSpPr>
          <p:nvPr/>
        </p:nvCxnSpPr>
        <p:spPr bwMode="auto">
          <a:xfrm>
            <a:off x="5767388" y="4830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5" name="Oval 12"/>
          <p:cNvSpPr>
            <a:spLocks noChangeArrowheads="1"/>
          </p:cNvSpPr>
          <p:nvPr/>
        </p:nvSpPr>
        <p:spPr bwMode="auto">
          <a:xfrm>
            <a:off x="7316788" y="4495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4526" name="Oval 13"/>
          <p:cNvSpPr>
            <a:spLocks noChangeArrowheads="1"/>
          </p:cNvSpPr>
          <p:nvPr/>
        </p:nvSpPr>
        <p:spPr bwMode="auto">
          <a:xfrm>
            <a:off x="6824663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4527" name="AutoShape 14"/>
          <p:cNvCxnSpPr>
            <a:cxnSpLocks noChangeShapeType="1"/>
            <a:stCxn id="64525" idx="3"/>
            <a:endCxn id="64526" idx="0"/>
          </p:cNvCxnSpPr>
          <p:nvPr/>
        </p:nvCxnSpPr>
        <p:spPr bwMode="auto">
          <a:xfrm flipH="1">
            <a:off x="7070725" y="4830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8" name="Oval 15"/>
          <p:cNvSpPr>
            <a:spLocks noChangeArrowheads="1"/>
          </p:cNvSpPr>
          <p:nvPr/>
        </p:nvSpPr>
        <p:spPr bwMode="auto">
          <a:xfrm>
            <a:off x="7880350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4529" name="AutoShape 16"/>
          <p:cNvCxnSpPr>
            <a:cxnSpLocks noChangeShapeType="1"/>
            <a:stCxn id="64525" idx="5"/>
            <a:endCxn id="64528" idx="0"/>
          </p:cNvCxnSpPr>
          <p:nvPr/>
        </p:nvCxnSpPr>
        <p:spPr bwMode="auto">
          <a:xfrm>
            <a:off x="7737475" y="48307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85F8C-242B-4E0F-837A-1B047EA1DE48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593973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Insertion</a:t>
            </a:r>
          </a:p>
        </p:txBody>
      </p:sp>
      <p:sp>
        <p:nvSpPr>
          <p:cNvPr id="65540" name="Oval 3"/>
          <p:cNvSpPr>
            <a:spLocks noChangeArrowheads="1"/>
          </p:cNvSpPr>
          <p:nvPr/>
        </p:nvSpPr>
        <p:spPr bwMode="auto">
          <a:xfrm>
            <a:off x="4221163" y="1828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5541" name="AutoShape 4"/>
          <p:cNvCxnSpPr>
            <a:cxnSpLocks noChangeShapeType="1"/>
            <a:stCxn id="65540" idx="3"/>
            <a:endCxn id="65543" idx="7"/>
          </p:cNvCxnSpPr>
          <p:nvPr/>
        </p:nvCxnSpPr>
        <p:spPr bwMode="auto">
          <a:xfrm flipH="1">
            <a:off x="3657600" y="21637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2" name="AutoShape 5"/>
          <p:cNvCxnSpPr>
            <a:cxnSpLocks noChangeShapeType="1"/>
            <a:stCxn id="65540" idx="5"/>
            <a:endCxn id="65548" idx="1"/>
          </p:cNvCxnSpPr>
          <p:nvPr/>
        </p:nvCxnSpPr>
        <p:spPr bwMode="auto">
          <a:xfrm>
            <a:off x="4641850" y="21637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3236913" y="2438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2744788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3729038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5546" name="AutoShape 9"/>
          <p:cNvCxnSpPr>
            <a:cxnSpLocks noChangeShapeType="1"/>
            <a:stCxn id="65543" idx="3"/>
            <a:endCxn id="65544" idx="0"/>
          </p:cNvCxnSpPr>
          <p:nvPr/>
        </p:nvCxnSpPr>
        <p:spPr bwMode="auto">
          <a:xfrm flipH="1">
            <a:off x="2990850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7" name="AutoShape 10"/>
          <p:cNvCxnSpPr>
            <a:cxnSpLocks noChangeShapeType="1"/>
            <a:stCxn id="65543" idx="5"/>
            <a:endCxn id="65545" idx="0"/>
          </p:cNvCxnSpPr>
          <p:nvPr/>
        </p:nvCxnSpPr>
        <p:spPr bwMode="auto">
          <a:xfrm>
            <a:off x="3657600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48" name="Oval 11"/>
          <p:cNvSpPr>
            <a:spLocks noChangeArrowheads="1"/>
          </p:cNvSpPr>
          <p:nvPr/>
        </p:nvSpPr>
        <p:spPr bwMode="auto">
          <a:xfrm>
            <a:off x="5207000" y="2438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5549" name="Oval 12"/>
          <p:cNvSpPr>
            <a:spLocks noChangeArrowheads="1"/>
          </p:cNvSpPr>
          <p:nvPr/>
        </p:nvSpPr>
        <p:spPr bwMode="auto">
          <a:xfrm>
            <a:off x="47148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5550" name="AutoShape 13"/>
          <p:cNvCxnSpPr>
            <a:cxnSpLocks noChangeShapeType="1"/>
            <a:stCxn id="65548" idx="3"/>
            <a:endCxn id="65549" idx="0"/>
          </p:cNvCxnSpPr>
          <p:nvPr/>
        </p:nvCxnSpPr>
        <p:spPr bwMode="auto">
          <a:xfrm flipH="1">
            <a:off x="4960938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1" name="Oval 14"/>
          <p:cNvSpPr>
            <a:spLocks noChangeArrowheads="1"/>
          </p:cNvSpPr>
          <p:nvPr/>
        </p:nvSpPr>
        <p:spPr bwMode="auto">
          <a:xfrm>
            <a:off x="5768975" y="3124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5552" name="AutoShape 15"/>
          <p:cNvCxnSpPr>
            <a:cxnSpLocks noChangeShapeType="1"/>
            <a:stCxn id="65548" idx="5"/>
            <a:endCxn id="65551" idx="0"/>
          </p:cNvCxnSpPr>
          <p:nvPr/>
        </p:nvCxnSpPr>
        <p:spPr bwMode="auto">
          <a:xfrm>
            <a:off x="5627688" y="27733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3" name="Oval 16"/>
          <p:cNvSpPr>
            <a:spLocks noChangeArrowheads="1"/>
          </p:cNvSpPr>
          <p:nvPr/>
        </p:nvSpPr>
        <p:spPr bwMode="auto">
          <a:xfrm>
            <a:off x="2181225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5554" name="AutoShape 17"/>
          <p:cNvCxnSpPr>
            <a:cxnSpLocks noChangeShapeType="1"/>
            <a:stCxn id="65553" idx="3"/>
            <a:endCxn id="65556" idx="7"/>
          </p:cNvCxnSpPr>
          <p:nvPr/>
        </p:nvCxnSpPr>
        <p:spPr bwMode="auto">
          <a:xfrm flipH="1">
            <a:off x="1616075" y="4373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5" name="AutoShape 18"/>
          <p:cNvCxnSpPr>
            <a:cxnSpLocks noChangeShapeType="1"/>
            <a:stCxn id="65553" idx="5"/>
            <a:endCxn id="65561" idx="1"/>
          </p:cNvCxnSpPr>
          <p:nvPr/>
        </p:nvCxnSpPr>
        <p:spPr bwMode="auto">
          <a:xfrm>
            <a:off x="2601913" y="43735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6" name="Oval 19"/>
          <p:cNvSpPr>
            <a:spLocks noChangeArrowheads="1"/>
          </p:cNvSpPr>
          <p:nvPr/>
        </p:nvSpPr>
        <p:spPr bwMode="auto">
          <a:xfrm>
            <a:off x="1195388" y="4648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5557" name="Oval 20"/>
          <p:cNvSpPr>
            <a:spLocks noChangeArrowheads="1"/>
          </p:cNvSpPr>
          <p:nvPr/>
        </p:nvSpPr>
        <p:spPr bwMode="auto">
          <a:xfrm>
            <a:off x="703263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5558" name="Oval 21"/>
          <p:cNvSpPr>
            <a:spLocks noChangeArrowheads="1"/>
          </p:cNvSpPr>
          <p:nvPr/>
        </p:nvSpPr>
        <p:spPr bwMode="auto">
          <a:xfrm>
            <a:off x="1689100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5559" name="AutoShape 22"/>
          <p:cNvCxnSpPr>
            <a:cxnSpLocks noChangeShapeType="1"/>
            <a:stCxn id="65556" idx="3"/>
            <a:endCxn id="65557" idx="0"/>
          </p:cNvCxnSpPr>
          <p:nvPr/>
        </p:nvCxnSpPr>
        <p:spPr bwMode="auto">
          <a:xfrm flipH="1">
            <a:off x="949325" y="4983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0" name="AutoShape 23"/>
          <p:cNvCxnSpPr>
            <a:cxnSpLocks noChangeShapeType="1"/>
            <a:stCxn id="65556" idx="5"/>
            <a:endCxn id="65558" idx="0"/>
          </p:cNvCxnSpPr>
          <p:nvPr/>
        </p:nvCxnSpPr>
        <p:spPr bwMode="auto">
          <a:xfrm>
            <a:off x="1616075" y="4983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1" name="Oval 24"/>
          <p:cNvSpPr>
            <a:spLocks noChangeArrowheads="1"/>
          </p:cNvSpPr>
          <p:nvPr/>
        </p:nvSpPr>
        <p:spPr bwMode="auto">
          <a:xfrm>
            <a:off x="3165475" y="4648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5562" name="Oval 25"/>
          <p:cNvSpPr>
            <a:spLocks noChangeArrowheads="1"/>
          </p:cNvSpPr>
          <p:nvPr/>
        </p:nvSpPr>
        <p:spPr bwMode="auto">
          <a:xfrm>
            <a:off x="2673350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5563" name="AutoShape 26"/>
          <p:cNvCxnSpPr>
            <a:cxnSpLocks noChangeShapeType="1"/>
            <a:stCxn id="65561" idx="3"/>
            <a:endCxn id="65562" idx="0"/>
          </p:cNvCxnSpPr>
          <p:nvPr/>
        </p:nvCxnSpPr>
        <p:spPr bwMode="auto">
          <a:xfrm flipH="1">
            <a:off x="2919413" y="4983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4" name="Oval 27"/>
          <p:cNvSpPr>
            <a:spLocks noChangeArrowheads="1"/>
          </p:cNvSpPr>
          <p:nvPr/>
        </p:nvSpPr>
        <p:spPr bwMode="auto">
          <a:xfrm>
            <a:off x="3729038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5565" name="AutoShape 28"/>
          <p:cNvCxnSpPr>
            <a:cxnSpLocks noChangeShapeType="1"/>
            <a:stCxn id="65561" idx="5"/>
            <a:endCxn id="65564" idx="0"/>
          </p:cNvCxnSpPr>
          <p:nvPr/>
        </p:nvCxnSpPr>
        <p:spPr bwMode="auto">
          <a:xfrm>
            <a:off x="3586163" y="49831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6" name="Oval 29"/>
          <p:cNvSpPr>
            <a:spLocks noChangeArrowheads="1"/>
          </p:cNvSpPr>
          <p:nvPr/>
        </p:nvSpPr>
        <p:spPr bwMode="auto">
          <a:xfrm>
            <a:off x="1195388" y="6019800"/>
            <a:ext cx="493712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65567" name="AutoShape 30"/>
          <p:cNvCxnSpPr>
            <a:cxnSpLocks noChangeShapeType="1"/>
            <a:stCxn id="65558" idx="3"/>
            <a:endCxn id="65566" idx="0"/>
          </p:cNvCxnSpPr>
          <p:nvPr/>
        </p:nvCxnSpPr>
        <p:spPr bwMode="auto">
          <a:xfrm flipH="1">
            <a:off x="1443038" y="5668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8" name="Oval 31"/>
          <p:cNvSpPr>
            <a:spLocks noChangeArrowheads="1"/>
          </p:cNvSpPr>
          <p:nvPr/>
        </p:nvSpPr>
        <p:spPr bwMode="auto">
          <a:xfrm>
            <a:off x="6473825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5569" name="AutoShape 32"/>
          <p:cNvCxnSpPr>
            <a:cxnSpLocks noChangeShapeType="1"/>
            <a:stCxn id="65568" idx="3"/>
            <a:endCxn id="65571" idx="7"/>
          </p:cNvCxnSpPr>
          <p:nvPr/>
        </p:nvCxnSpPr>
        <p:spPr bwMode="auto">
          <a:xfrm flipH="1">
            <a:off x="5908675" y="4373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0" name="AutoShape 33"/>
          <p:cNvCxnSpPr>
            <a:cxnSpLocks noChangeShapeType="1"/>
            <a:stCxn id="65568" idx="5"/>
            <a:endCxn id="65576" idx="1"/>
          </p:cNvCxnSpPr>
          <p:nvPr/>
        </p:nvCxnSpPr>
        <p:spPr bwMode="auto">
          <a:xfrm>
            <a:off x="6894513" y="43735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71" name="Oval 34"/>
          <p:cNvSpPr>
            <a:spLocks noChangeArrowheads="1"/>
          </p:cNvSpPr>
          <p:nvPr/>
        </p:nvSpPr>
        <p:spPr bwMode="auto">
          <a:xfrm>
            <a:off x="5487988" y="4648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5572" name="Oval 35"/>
          <p:cNvSpPr>
            <a:spLocks noChangeArrowheads="1"/>
          </p:cNvSpPr>
          <p:nvPr/>
        </p:nvSpPr>
        <p:spPr bwMode="auto">
          <a:xfrm>
            <a:off x="4995863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5573" name="Oval 36"/>
          <p:cNvSpPr>
            <a:spLocks noChangeArrowheads="1"/>
          </p:cNvSpPr>
          <p:nvPr/>
        </p:nvSpPr>
        <p:spPr bwMode="auto">
          <a:xfrm>
            <a:off x="5980113" y="5334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5574" name="AutoShape 37"/>
          <p:cNvCxnSpPr>
            <a:cxnSpLocks noChangeShapeType="1"/>
            <a:stCxn id="65571" idx="3"/>
            <a:endCxn id="65572" idx="0"/>
          </p:cNvCxnSpPr>
          <p:nvPr/>
        </p:nvCxnSpPr>
        <p:spPr bwMode="auto">
          <a:xfrm flipH="1">
            <a:off x="5241925" y="4983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5" name="AutoShape 38"/>
          <p:cNvCxnSpPr>
            <a:cxnSpLocks noChangeShapeType="1"/>
            <a:stCxn id="65571" idx="5"/>
            <a:endCxn id="65573" idx="0"/>
          </p:cNvCxnSpPr>
          <p:nvPr/>
        </p:nvCxnSpPr>
        <p:spPr bwMode="auto">
          <a:xfrm>
            <a:off x="5908675" y="4983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76" name="Oval 39"/>
          <p:cNvSpPr>
            <a:spLocks noChangeArrowheads="1"/>
          </p:cNvSpPr>
          <p:nvPr/>
        </p:nvSpPr>
        <p:spPr bwMode="auto">
          <a:xfrm>
            <a:off x="7458075" y="4648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5577" name="Oval 40"/>
          <p:cNvSpPr>
            <a:spLocks noChangeArrowheads="1"/>
          </p:cNvSpPr>
          <p:nvPr/>
        </p:nvSpPr>
        <p:spPr bwMode="auto">
          <a:xfrm>
            <a:off x="6965950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5578" name="AutoShape 41"/>
          <p:cNvCxnSpPr>
            <a:cxnSpLocks noChangeShapeType="1"/>
            <a:stCxn id="65576" idx="3"/>
            <a:endCxn id="65577" idx="0"/>
          </p:cNvCxnSpPr>
          <p:nvPr/>
        </p:nvCxnSpPr>
        <p:spPr bwMode="auto">
          <a:xfrm flipH="1">
            <a:off x="7212013" y="4983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79" name="Oval 42"/>
          <p:cNvSpPr>
            <a:spLocks noChangeArrowheads="1"/>
          </p:cNvSpPr>
          <p:nvPr/>
        </p:nvSpPr>
        <p:spPr bwMode="auto">
          <a:xfrm>
            <a:off x="8021638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5580" name="AutoShape 43"/>
          <p:cNvCxnSpPr>
            <a:cxnSpLocks noChangeShapeType="1"/>
            <a:stCxn id="65576" idx="5"/>
            <a:endCxn id="65579" idx="0"/>
          </p:cNvCxnSpPr>
          <p:nvPr/>
        </p:nvCxnSpPr>
        <p:spPr bwMode="auto">
          <a:xfrm>
            <a:off x="7878763" y="49831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81" name="Oval 44"/>
          <p:cNvSpPr>
            <a:spLocks noChangeArrowheads="1"/>
          </p:cNvSpPr>
          <p:nvPr/>
        </p:nvSpPr>
        <p:spPr bwMode="auto">
          <a:xfrm>
            <a:off x="6543675" y="6019800"/>
            <a:ext cx="492125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65582" name="AutoShape 45"/>
          <p:cNvCxnSpPr>
            <a:cxnSpLocks noChangeShapeType="1"/>
            <a:stCxn id="65573" idx="5"/>
            <a:endCxn id="65581" idx="0"/>
          </p:cNvCxnSpPr>
          <p:nvPr/>
        </p:nvCxnSpPr>
        <p:spPr bwMode="auto">
          <a:xfrm>
            <a:off x="6400800" y="56689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83" name="Line 46"/>
          <p:cNvSpPr>
            <a:spLocks noChangeShapeType="1"/>
          </p:cNvSpPr>
          <p:nvPr/>
        </p:nvSpPr>
        <p:spPr bwMode="auto">
          <a:xfrm flipH="1">
            <a:off x="3025775" y="3657600"/>
            <a:ext cx="422275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84" name="Line 47"/>
          <p:cNvSpPr>
            <a:spLocks noChangeShapeType="1"/>
          </p:cNvSpPr>
          <p:nvPr/>
        </p:nvSpPr>
        <p:spPr bwMode="auto">
          <a:xfrm>
            <a:off x="4292600" y="5029200"/>
            <a:ext cx="5619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85" name="Text Box 48"/>
          <p:cNvSpPr txBox="1">
            <a:spLocks noChangeArrowheads="1"/>
          </p:cNvSpPr>
          <p:nvPr/>
        </p:nvSpPr>
        <p:spPr bwMode="auto">
          <a:xfrm>
            <a:off x="3376613" y="3657600"/>
            <a:ext cx="73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65586" name="Text Box 49"/>
          <p:cNvSpPr txBox="1">
            <a:spLocks noChangeArrowheads="1"/>
          </p:cNvSpPr>
          <p:nvPr/>
        </p:nvSpPr>
        <p:spPr bwMode="auto">
          <a:xfrm>
            <a:off x="4292600" y="4495800"/>
            <a:ext cx="73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65587" name="Oval 50"/>
          <p:cNvSpPr>
            <a:spLocks noChangeArrowheads="1"/>
          </p:cNvSpPr>
          <p:nvPr/>
        </p:nvSpPr>
        <p:spPr bwMode="auto">
          <a:xfrm>
            <a:off x="5487988" y="6019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65588" name="AutoShape 51"/>
          <p:cNvCxnSpPr>
            <a:cxnSpLocks noChangeShapeType="1"/>
            <a:stCxn id="65573" idx="3"/>
            <a:endCxn id="65587" idx="0"/>
          </p:cNvCxnSpPr>
          <p:nvPr/>
        </p:nvCxnSpPr>
        <p:spPr bwMode="auto">
          <a:xfrm flipH="1">
            <a:off x="5734050" y="5668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89" name="Text Box 52"/>
          <p:cNvSpPr txBox="1">
            <a:spLocks noChangeArrowheads="1"/>
          </p:cNvSpPr>
          <p:nvPr/>
        </p:nvSpPr>
        <p:spPr bwMode="auto">
          <a:xfrm>
            <a:off x="563563" y="1828800"/>
            <a:ext cx="28844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Taking place at a node having a null branch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C6593-7155-42C9-AA18-622FD560753F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Iterative BST Insertion Algorithm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Algorithm</a:t>
            </a:r>
            <a:r>
              <a:rPr lang="en-GB" sz="1800"/>
              <a:t> 	insertBST (ref 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&lt;pointer&gt;, val </a:t>
            </a:r>
            <a:r>
              <a:rPr lang="en-GB" sz="1800">
                <a:solidFill>
                  <a:schemeClr val="accent2"/>
                </a:solidFill>
              </a:rPr>
              <a:t>new</a:t>
            </a:r>
            <a:r>
              <a:rPr lang="en-GB" sz="1800"/>
              <a:t> 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Inserts a new node into BST using iteration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  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/>
              <a:t> 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	  </a:t>
            </a:r>
            <a:r>
              <a:rPr lang="en-GB" sz="1800">
                <a:solidFill>
                  <a:schemeClr val="accent2"/>
                </a:solidFill>
              </a:rPr>
              <a:t>new</a:t>
            </a:r>
            <a:r>
              <a:rPr lang="en-GB" sz="1800"/>
              <a:t> is address of the new node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</a:t>
            </a:r>
            <a:r>
              <a:rPr lang="en-GB" sz="1800" b="1"/>
              <a:t>Post	  </a:t>
            </a:r>
            <a:r>
              <a:rPr lang="en-GB" sz="1800"/>
              <a:t>new node inserted into the tree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60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411E1-473E-49E4-9AE2-14C163CF9A7B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Iterative BST Insertion Algorithm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511300"/>
            <a:ext cx="7770812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>
                <a:solidFill>
                  <a:srgbClr val="0000FF"/>
                </a:solidFill>
              </a:rPr>
              <a:t>   </a:t>
            </a:r>
            <a:r>
              <a:rPr lang="en-GB" sz="1800"/>
              <a:t>if (root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= new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pWalk =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loop (pWalk not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parent = pWalk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	if (new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&lt; pWalk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 pWalk = pWalk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	3</a:t>
            </a:r>
            <a:r>
              <a:rPr lang="en-GB" sz="1800"/>
              <a:t>		else 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>
                <a:solidFill>
                  <a:schemeClr val="accent2"/>
                </a:solidFill>
              </a:rPr>
              <a:t>	1</a:t>
            </a:r>
            <a:r>
              <a:rPr lang="en-GB" sz="1800"/>
              <a:t>	 pWalk = pWalk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 b="1"/>
              <a:t>Location found for the new node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	3</a:t>
            </a:r>
            <a:r>
              <a:rPr lang="en-GB" sz="1800"/>
              <a:t>	if (new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&lt; parent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parent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 = new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 </a:t>
            </a:r>
            <a:r>
              <a:rPr lang="en-GB" sz="1800"/>
              <a:t>	 	parent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 = new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return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 b="1"/>
              <a:t>End</a:t>
            </a:r>
            <a:r>
              <a:rPr lang="en-GB" sz="1600"/>
              <a:t>	insertBST</a:t>
            </a:r>
            <a:r>
              <a:rPr lang="en-GB" sz="1800"/>
              <a:t> </a:t>
            </a:r>
            <a:r>
              <a:rPr lang="en-GB" sz="1600"/>
              <a:t>	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6308725" y="1604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6942138" y="16049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6589713" y="16049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5253038" y="2138363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5886450" y="2138363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35613" y="2138363"/>
            <a:ext cx="3508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4691063" y="27479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Rectangle 11"/>
          <p:cNvSpPr>
            <a:spLocks noChangeArrowheads="1"/>
          </p:cNvSpPr>
          <p:nvPr/>
        </p:nvSpPr>
        <p:spPr bwMode="auto">
          <a:xfrm>
            <a:off x="5324475" y="2747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2"/>
          <p:cNvSpPr>
            <a:spLocks noChangeArrowheads="1"/>
          </p:cNvSpPr>
          <p:nvPr/>
        </p:nvSpPr>
        <p:spPr bwMode="auto">
          <a:xfrm>
            <a:off x="4972050" y="27479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7598" name="Rectangle 13"/>
          <p:cNvSpPr>
            <a:spLocks noChangeArrowheads="1"/>
          </p:cNvSpPr>
          <p:nvPr/>
        </p:nvSpPr>
        <p:spPr bwMode="auto">
          <a:xfrm>
            <a:off x="5746750" y="2747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Rectangle 14"/>
          <p:cNvSpPr>
            <a:spLocks noChangeArrowheads="1"/>
          </p:cNvSpPr>
          <p:nvPr/>
        </p:nvSpPr>
        <p:spPr bwMode="auto">
          <a:xfrm>
            <a:off x="6380163" y="27479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6027738" y="27479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67601" name="Rectangle 16"/>
          <p:cNvSpPr>
            <a:spLocks noChangeArrowheads="1"/>
          </p:cNvSpPr>
          <p:nvPr/>
        </p:nvSpPr>
        <p:spPr bwMode="auto">
          <a:xfrm>
            <a:off x="7364413" y="21383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Rectangle 17"/>
          <p:cNvSpPr>
            <a:spLocks noChangeArrowheads="1"/>
          </p:cNvSpPr>
          <p:nvPr/>
        </p:nvSpPr>
        <p:spPr bwMode="auto">
          <a:xfrm>
            <a:off x="7997825" y="21383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Rectangle 18"/>
          <p:cNvSpPr>
            <a:spLocks noChangeArrowheads="1"/>
          </p:cNvSpPr>
          <p:nvPr/>
        </p:nvSpPr>
        <p:spPr bwMode="auto">
          <a:xfrm>
            <a:off x="7645400" y="21383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6872288" y="27479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Rectangle 20"/>
          <p:cNvSpPr>
            <a:spLocks noChangeArrowheads="1"/>
          </p:cNvSpPr>
          <p:nvPr/>
        </p:nvSpPr>
        <p:spPr bwMode="auto">
          <a:xfrm>
            <a:off x="7505700" y="2747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Rectangle 21"/>
          <p:cNvSpPr>
            <a:spLocks noChangeArrowheads="1"/>
          </p:cNvSpPr>
          <p:nvPr/>
        </p:nvSpPr>
        <p:spPr bwMode="auto">
          <a:xfrm>
            <a:off x="7153275" y="27479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sp>
        <p:nvSpPr>
          <p:cNvPr id="67607" name="Rectangle 22"/>
          <p:cNvSpPr>
            <a:spLocks noChangeArrowheads="1"/>
          </p:cNvSpPr>
          <p:nvPr/>
        </p:nvSpPr>
        <p:spPr bwMode="auto">
          <a:xfrm>
            <a:off x="7927975" y="2747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Rectangle 23"/>
          <p:cNvSpPr>
            <a:spLocks noChangeArrowheads="1"/>
          </p:cNvSpPr>
          <p:nvPr/>
        </p:nvSpPr>
        <p:spPr bwMode="auto">
          <a:xfrm>
            <a:off x="8559800" y="2747963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Rectangle 24"/>
          <p:cNvSpPr>
            <a:spLocks noChangeArrowheads="1"/>
          </p:cNvSpPr>
          <p:nvPr/>
        </p:nvSpPr>
        <p:spPr bwMode="auto">
          <a:xfrm>
            <a:off x="8208963" y="2747963"/>
            <a:ext cx="3508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sp>
        <p:nvSpPr>
          <p:cNvPr id="67610" name="Line 25"/>
          <p:cNvSpPr>
            <a:spLocks noChangeShapeType="1"/>
          </p:cNvSpPr>
          <p:nvPr/>
        </p:nvSpPr>
        <p:spPr bwMode="auto">
          <a:xfrm flipH="1">
            <a:off x="5675313" y="1757363"/>
            <a:ext cx="7747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1" name="Line 26"/>
          <p:cNvSpPr>
            <a:spLocks noChangeShapeType="1"/>
          </p:cNvSpPr>
          <p:nvPr/>
        </p:nvSpPr>
        <p:spPr bwMode="auto">
          <a:xfrm>
            <a:off x="7083425" y="1757363"/>
            <a:ext cx="773113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2" name="Line 27"/>
          <p:cNvSpPr>
            <a:spLocks noChangeShapeType="1"/>
          </p:cNvSpPr>
          <p:nvPr/>
        </p:nvSpPr>
        <p:spPr bwMode="auto">
          <a:xfrm flipH="1">
            <a:off x="5113338" y="2290763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3" name="Line 28"/>
          <p:cNvSpPr>
            <a:spLocks noChangeShapeType="1"/>
          </p:cNvSpPr>
          <p:nvPr/>
        </p:nvSpPr>
        <p:spPr bwMode="auto">
          <a:xfrm>
            <a:off x="6027738" y="2290763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4" name="Line 29"/>
          <p:cNvSpPr>
            <a:spLocks noChangeShapeType="1"/>
          </p:cNvSpPr>
          <p:nvPr/>
        </p:nvSpPr>
        <p:spPr bwMode="auto">
          <a:xfrm flipH="1">
            <a:off x="7223125" y="2290763"/>
            <a:ext cx="282575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5" name="Line 30"/>
          <p:cNvSpPr>
            <a:spLocks noChangeShapeType="1"/>
          </p:cNvSpPr>
          <p:nvPr/>
        </p:nvSpPr>
        <p:spPr bwMode="auto">
          <a:xfrm>
            <a:off x="8139113" y="2290763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6" name="Line 31"/>
          <p:cNvSpPr>
            <a:spLocks noChangeShapeType="1"/>
          </p:cNvSpPr>
          <p:nvPr/>
        </p:nvSpPr>
        <p:spPr bwMode="auto">
          <a:xfrm>
            <a:off x="4691063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7" name="Line 32"/>
          <p:cNvSpPr>
            <a:spLocks noChangeShapeType="1"/>
          </p:cNvSpPr>
          <p:nvPr/>
        </p:nvSpPr>
        <p:spPr bwMode="auto">
          <a:xfrm flipH="1">
            <a:off x="4691063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8" name="Line 33"/>
          <p:cNvSpPr>
            <a:spLocks noChangeShapeType="1"/>
          </p:cNvSpPr>
          <p:nvPr/>
        </p:nvSpPr>
        <p:spPr bwMode="auto">
          <a:xfrm>
            <a:off x="5324475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9" name="Line 34"/>
          <p:cNvSpPr>
            <a:spLocks noChangeShapeType="1"/>
          </p:cNvSpPr>
          <p:nvPr/>
        </p:nvSpPr>
        <p:spPr bwMode="auto">
          <a:xfrm flipH="1">
            <a:off x="5324475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0" name="Line 35"/>
          <p:cNvSpPr>
            <a:spLocks noChangeShapeType="1"/>
          </p:cNvSpPr>
          <p:nvPr/>
        </p:nvSpPr>
        <p:spPr bwMode="auto">
          <a:xfrm>
            <a:off x="6380163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1" name="Line 36"/>
          <p:cNvSpPr>
            <a:spLocks noChangeShapeType="1"/>
          </p:cNvSpPr>
          <p:nvPr/>
        </p:nvSpPr>
        <p:spPr bwMode="auto">
          <a:xfrm flipH="1">
            <a:off x="6380163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2" name="Line 37"/>
          <p:cNvSpPr>
            <a:spLocks noChangeShapeType="1"/>
          </p:cNvSpPr>
          <p:nvPr/>
        </p:nvSpPr>
        <p:spPr bwMode="auto">
          <a:xfrm>
            <a:off x="6872288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3" name="Line 38"/>
          <p:cNvSpPr>
            <a:spLocks noChangeShapeType="1"/>
          </p:cNvSpPr>
          <p:nvPr/>
        </p:nvSpPr>
        <p:spPr bwMode="auto">
          <a:xfrm flipH="1">
            <a:off x="6872288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4" name="Line 39"/>
          <p:cNvSpPr>
            <a:spLocks noChangeShapeType="1"/>
          </p:cNvSpPr>
          <p:nvPr/>
        </p:nvSpPr>
        <p:spPr bwMode="auto">
          <a:xfrm>
            <a:off x="7505700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5" name="Line 40"/>
          <p:cNvSpPr>
            <a:spLocks noChangeShapeType="1"/>
          </p:cNvSpPr>
          <p:nvPr/>
        </p:nvSpPr>
        <p:spPr bwMode="auto">
          <a:xfrm flipH="1">
            <a:off x="7505700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6" name="Line 41"/>
          <p:cNvSpPr>
            <a:spLocks noChangeShapeType="1"/>
          </p:cNvSpPr>
          <p:nvPr/>
        </p:nvSpPr>
        <p:spPr bwMode="auto">
          <a:xfrm>
            <a:off x="7927975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7" name="Line 42"/>
          <p:cNvSpPr>
            <a:spLocks noChangeShapeType="1"/>
          </p:cNvSpPr>
          <p:nvPr/>
        </p:nvSpPr>
        <p:spPr bwMode="auto">
          <a:xfrm flipH="1">
            <a:off x="7927975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8" name="Line 43"/>
          <p:cNvSpPr>
            <a:spLocks noChangeShapeType="1"/>
          </p:cNvSpPr>
          <p:nvPr/>
        </p:nvSpPr>
        <p:spPr bwMode="auto">
          <a:xfrm>
            <a:off x="8559800" y="2747963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9" name="Line 44"/>
          <p:cNvSpPr>
            <a:spLocks noChangeShapeType="1"/>
          </p:cNvSpPr>
          <p:nvPr/>
        </p:nvSpPr>
        <p:spPr bwMode="auto">
          <a:xfrm flipH="1">
            <a:off x="8559800" y="2747963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0" name="Rectangle 45"/>
          <p:cNvSpPr>
            <a:spLocks noChangeArrowheads="1"/>
          </p:cNvSpPr>
          <p:nvPr/>
        </p:nvSpPr>
        <p:spPr bwMode="auto">
          <a:xfrm>
            <a:off x="5183188" y="33575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1" name="Rectangle 46"/>
          <p:cNvSpPr>
            <a:spLocks noChangeArrowheads="1"/>
          </p:cNvSpPr>
          <p:nvPr/>
        </p:nvSpPr>
        <p:spPr bwMode="auto">
          <a:xfrm>
            <a:off x="5816600" y="33575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2" name="Rectangle 47"/>
          <p:cNvSpPr>
            <a:spLocks noChangeArrowheads="1"/>
          </p:cNvSpPr>
          <p:nvPr/>
        </p:nvSpPr>
        <p:spPr bwMode="auto">
          <a:xfrm>
            <a:off x="5464175" y="33575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sp>
        <p:nvSpPr>
          <p:cNvPr id="67633" name="Line 48"/>
          <p:cNvSpPr>
            <a:spLocks noChangeShapeType="1"/>
          </p:cNvSpPr>
          <p:nvPr/>
        </p:nvSpPr>
        <p:spPr bwMode="auto">
          <a:xfrm flipH="1">
            <a:off x="5605463" y="2900363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34" name="Line 49"/>
          <p:cNvSpPr>
            <a:spLocks noChangeShapeType="1"/>
          </p:cNvSpPr>
          <p:nvPr/>
        </p:nvSpPr>
        <p:spPr bwMode="auto">
          <a:xfrm>
            <a:off x="5183188" y="33575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5" name="Line 50"/>
          <p:cNvSpPr>
            <a:spLocks noChangeShapeType="1"/>
          </p:cNvSpPr>
          <p:nvPr/>
        </p:nvSpPr>
        <p:spPr bwMode="auto">
          <a:xfrm flipH="1">
            <a:off x="5183188" y="33575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6" name="Line 51"/>
          <p:cNvSpPr>
            <a:spLocks noChangeShapeType="1"/>
          </p:cNvSpPr>
          <p:nvPr/>
        </p:nvSpPr>
        <p:spPr bwMode="auto">
          <a:xfrm>
            <a:off x="5816600" y="33575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7" name="Line 52"/>
          <p:cNvSpPr>
            <a:spLocks noChangeShapeType="1"/>
          </p:cNvSpPr>
          <p:nvPr/>
        </p:nvSpPr>
        <p:spPr bwMode="auto">
          <a:xfrm flipH="1">
            <a:off x="5816600" y="33575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6018</TotalTime>
  <Words>1262</Words>
  <Application>Microsoft Office PowerPoint</Application>
  <PresentationFormat>On-screen Show (4:3)</PresentationFormat>
  <Paragraphs>283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Corbel</vt:lpstr>
      <vt:lpstr>Symbol</vt:lpstr>
      <vt:lpstr>Verdana</vt:lpstr>
      <vt:lpstr>Wingdings</vt:lpstr>
      <vt:lpstr>Wingdings 2</vt:lpstr>
      <vt:lpstr>Wingdings 3</vt:lpstr>
      <vt:lpstr>Module</vt:lpstr>
      <vt:lpstr>Data Structures and Algorithms</vt:lpstr>
      <vt:lpstr>Binary Search Trees</vt:lpstr>
      <vt:lpstr>Binary Search Tree Traversals</vt:lpstr>
      <vt:lpstr>Find Smallest Node</vt:lpstr>
      <vt:lpstr>Find Largest Node</vt:lpstr>
      <vt:lpstr>BST Search</vt:lpstr>
      <vt:lpstr>BST Insertion</vt:lpstr>
      <vt:lpstr>Iterative BST Insertion Algorithm</vt:lpstr>
      <vt:lpstr>Iterative BST Insertion Algorithm</vt:lpstr>
      <vt:lpstr>Recursive BST Insertion Algorithm</vt:lpstr>
      <vt:lpstr>Recursive BST Insertion Algorithm</vt:lpstr>
      <vt:lpstr>BST Deletion</vt:lpstr>
      <vt:lpstr>BST Deletion</vt:lpstr>
      <vt:lpstr>BST Deletion</vt:lpstr>
      <vt:lpstr>BST Deletion</vt:lpstr>
      <vt:lpstr>BST Deletion Algorithm</vt:lpstr>
      <vt:lpstr>BST Deletion Algorithm</vt:lpstr>
    </vt:vector>
  </TitlesOfParts>
  <Company>CS 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subject>subject</dc:subject>
  <dc:creator>manish aryal</dc:creator>
  <cp:keywords>dsa</cp:keywords>
  <cp:lastModifiedBy>Dr. Abdul Aziz</cp:lastModifiedBy>
  <cp:revision>147</cp:revision>
  <cp:lastPrinted>2001-03-20T02:56:18Z</cp:lastPrinted>
  <dcterms:created xsi:type="dcterms:W3CDTF">2001-03-12T05:10:36Z</dcterms:created>
  <dcterms:modified xsi:type="dcterms:W3CDTF">2024-10-18T06:10:53Z</dcterms:modified>
</cp:coreProperties>
</file>