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6"/>
  </p:notesMasterIdLst>
  <p:handoutMasterIdLst>
    <p:handoutMasterId r:id="rId37"/>
  </p:handoutMasterIdLst>
  <p:sldIdLst>
    <p:sldId id="585" r:id="rId2"/>
    <p:sldId id="586" r:id="rId3"/>
    <p:sldId id="468" r:id="rId4"/>
    <p:sldId id="469" r:id="rId5"/>
    <p:sldId id="505" r:id="rId6"/>
    <p:sldId id="558" r:id="rId7"/>
    <p:sldId id="559" r:id="rId8"/>
    <p:sldId id="503" r:id="rId9"/>
    <p:sldId id="560" r:id="rId10"/>
    <p:sldId id="561" r:id="rId11"/>
    <p:sldId id="562" r:id="rId12"/>
    <p:sldId id="506" r:id="rId13"/>
    <p:sldId id="516" r:id="rId14"/>
    <p:sldId id="507" r:id="rId15"/>
    <p:sldId id="566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691" r:id="rId32"/>
    <p:sldId id="692" r:id="rId33"/>
    <p:sldId id="693" r:id="rId34"/>
    <p:sldId id="694" r:id="rId35"/>
  </p:sldIdLst>
  <p:sldSz cx="9144000" cy="6858000" type="screen4x3"/>
  <p:notesSz cx="9309100" cy="695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2E20"/>
    <a:srgbClr val="FFCC66"/>
    <a:srgbClr val="FF99CC"/>
    <a:srgbClr val="00FF00"/>
    <a:srgbClr val="C0C0C0"/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58" y="0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2" d="100"/>
          <a:sy n="72" d="100"/>
        </p:scale>
        <p:origin x="-138" y="-102"/>
      </p:cViewPr>
      <p:guideLst>
        <p:guide orient="horz" pos="219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9.xml"/><Relationship Id="rId7" Type="http://schemas.openxmlformats.org/officeDocument/2006/relationships/slide" Target="slides/slide25.xml"/><Relationship Id="rId2" Type="http://schemas.openxmlformats.org/officeDocument/2006/relationships/slide" Target="slides/slide18.xml"/><Relationship Id="rId1" Type="http://schemas.openxmlformats.org/officeDocument/2006/relationships/slide" Target="slides/slide9.xml"/><Relationship Id="rId6" Type="http://schemas.openxmlformats.org/officeDocument/2006/relationships/slide" Target="slides/slide23.xml"/><Relationship Id="rId11" Type="http://schemas.openxmlformats.org/officeDocument/2006/relationships/slide" Target="slides/slide30.xml"/><Relationship Id="rId5" Type="http://schemas.openxmlformats.org/officeDocument/2006/relationships/slide" Target="slides/slide22.xml"/><Relationship Id="rId10" Type="http://schemas.openxmlformats.org/officeDocument/2006/relationships/slide" Target="slides/slide28.xml"/><Relationship Id="rId4" Type="http://schemas.openxmlformats.org/officeDocument/2006/relationships/slide" Target="slides/slide20.xml"/><Relationship Id="rId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9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4EF1E156-245E-470B-810E-23F4565A7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7825" y="522288"/>
            <a:ext cx="3473450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03588"/>
            <a:ext cx="682942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055E4D6B-84E3-4757-AB3D-69703872F2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022E-2CC7-4A9D-B2BA-3DC63EC157D2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661BC-95E8-4F2B-AFF5-11EBB317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95B8C-A4B0-46CC-B07E-BE14C5D36762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A1A2-39B8-4A30-AE14-07C1E0D35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D5296-60B4-4B0C-9CC4-9F4D20F7CE1C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B8B8-6703-418D-A009-46841A532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990600"/>
            <a:ext cx="4092575" cy="5334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2175" y="990600"/>
            <a:ext cx="4092575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6172200" y="65532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13th Mar 2007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3144-4B16-4EED-BD42-85EB8D404C0C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24C5-C5F6-4DD4-8E0E-765CAF42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74B3-01CE-45F7-A474-9647B8BB699B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6E0AA-AEDA-443D-8527-8309209D2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A3EA9-567B-4AC4-BC06-8C967A6AE29E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1E01-CD59-4C57-99C0-6C249EB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BD209-63FF-4BA2-B31E-B33C05C07D4B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F2D5-C102-4899-92A2-0944A5A04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9BBB5-0388-48C6-9835-608DDCFA646B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8EA2A-A993-4F4E-9310-8823BA603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07B23-74FA-48BA-8EE8-6B5A05958A92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9F7F-F9EE-4F19-AF12-10C2B020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005-9FD0-4EFD-896F-21177766B74F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F474-31F9-4F06-8FFB-34218F2F6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46C4A-8DB9-4804-9828-25B838388C37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0F096-1F9B-4ED3-B4BB-084587701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2B5C960-E2B6-4B00-8A17-A1B3CB5E7669}" type="datetimeFigureOut">
              <a:rPr lang="en-US"/>
              <a:pPr>
                <a:defRPr/>
              </a:pPr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DF0C87C-A8BB-4695-BBB7-73E6C3A6A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3" r:id="rId2"/>
    <p:sldLayoutId id="2147483859" r:id="rId3"/>
    <p:sldLayoutId id="2147483854" r:id="rId4"/>
    <p:sldLayoutId id="2147483855" r:id="rId5"/>
    <p:sldLayoutId id="2147483856" r:id="rId6"/>
    <p:sldLayoutId id="2147483860" r:id="rId7"/>
    <p:sldLayoutId id="2147483861" r:id="rId8"/>
    <p:sldLayoutId id="2147483862" r:id="rId9"/>
    <p:sldLayoutId id="2147483857" r:id="rId10"/>
    <p:sldLayoutId id="2147483863" r:id="rId11"/>
    <p:sldLayoutId id="214748386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week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E4E03-1262-4A13-A560-968C4A81D4FC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Trees: Representation </a:t>
            </a:r>
            <a:r>
              <a:rPr lang="en-GB" sz="20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527925" cy="4627562"/>
          </a:xfrm>
        </p:spPr>
        <p:txBody>
          <a:bodyPr/>
          <a:lstStyle/>
          <a:p>
            <a:pPr marL="377825" indent="-377825" eaLnBrk="1" hangingPunct="1"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800">
                <a:solidFill>
                  <a:srgbClr val="FF0000"/>
                </a:solidFill>
              </a:rPr>
              <a:t>Indented</a:t>
            </a:r>
            <a:r>
              <a:rPr lang="en-GB" sz="2800">
                <a:solidFill>
                  <a:schemeClr val="accent2"/>
                </a:solidFill>
              </a:rPr>
              <a:t> </a:t>
            </a:r>
            <a:r>
              <a:rPr lang="en-GB" sz="2800">
                <a:solidFill>
                  <a:srgbClr val="FF0000"/>
                </a:solidFill>
              </a:rPr>
              <a:t>list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Computer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Case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CPU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	Controller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	ALU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	ROM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	...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3.5" Disk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CD-ROM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AF27F-3569-433B-AF80-8E2B12AD0475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Trees: Representation</a:t>
            </a:r>
            <a:r>
              <a:rPr lang="en-GB" sz="48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527925" cy="4627562"/>
          </a:xfrm>
        </p:spPr>
        <p:txBody>
          <a:bodyPr/>
          <a:lstStyle/>
          <a:p>
            <a:pPr marL="377825" indent="-377825" eaLnBrk="1" hangingPunct="1"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800">
                <a:solidFill>
                  <a:srgbClr val="FF0000"/>
                </a:solidFill>
              </a:rPr>
              <a:t>Parenthetical</a:t>
            </a:r>
            <a:r>
              <a:rPr lang="en-GB" sz="2800">
                <a:solidFill>
                  <a:schemeClr val="accent2"/>
                </a:solidFill>
              </a:rPr>
              <a:t> </a:t>
            </a:r>
            <a:r>
              <a:rPr lang="en-GB" sz="2800">
                <a:solidFill>
                  <a:srgbClr val="FF0000"/>
                </a:solidFill>
              </a:rPr>
              <a:t>listing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Computer (Case  CPU (Controller ALU ROM ...)  3.5" Disk  CD-ROM)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/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Trees: Viewed Recursively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4724400"/>
            <a:ext cx="5257800" cy="533400"/>
          </a:xfrm>
          <a:solidFill>
            <a:srgbClr val="99CCFF"/>
          </a:solidFill>
        </p:spPr>
        <p:txBody>
          <a:bodyPr rtlCol="0">
            <a:normAutofit lnSpcReduction="10000"/>
          </a:bodyPr>
          <a:lstStyle/>
          <a:p>
            <a:pPr marL="438912" indent="-320040"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/>
              <a:t>A sub-tree is also a tree!!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27200"/>
            <a:ext cx="5105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Binary Trees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37550" cy="2133600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rgbClr val="FF0000"/>
                </a:solidFill>
              </a:rPr>
              <a:t>Binary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tree</a:t>
            </a:r>
            <a:r>
              <a:rPr lang="en-US" dirty="0"/>
              <a:t>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tree with all internal nodes of </a:t>
            </a:r>
            <a:r>
              <a:rPr lang="en-US" dirty="0">
                <a:solidFill>
                  <a:srgbClr val="FF0000"/>
                </a:solidFill>
              </a:rPr>
              <a:t>degree 2</a:t>
            </a: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Recursive View: a binary tree is either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empty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an internal node (the </a:t>
            </a:r>
            <a:r>
              <a:rPr lang="en-US" i="1" dirty="0">
                <a:solidFill>
                  <a:srgbClr val="E62E20"/>
                </a:solidFill>
              </a:rPr>
              <a:t>root</a:t>
            </a:r>
            <a:r>
              <a:rPr lang="en-US" dirty="0"/>
              <a:t>) and </a:t>
            </a:r>
            <a:r>
              <a:rPr lang="en-US" dirty="0">
                <a:solidFill>
                  <a:srgbClr val="E62E20"/>
                </a:solidFill>
              </a:rPr>
              <a:t>two binary trees</a:t>
            </a:r>
            <a:r>
              <a:rPr lang="en-US" dirty="0"/>
              <a:t> </a:t>
            </a:r>
            <a:r>
              <a:rPr lang="en-US" i="1" dirty="0"/>
              <a:t>(left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right </a:t>
            </a:r>
            <a:r>
              <a:rPr lang="en-US" i="1" dirty="0" err="1"/>
              <a:t>subtree</a:t>
            </a:r>
            <a:r>
              <a:rPr lang="en-US" dirty="0"/>
              <a:t>)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86200"/>
            <a:ext cx="43434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Binary Trees: An Example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37550" cy="6096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Arithmetic expression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22500"/>
            <a:ext cx="67818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12F1C-1EBA-4038-A85C-80D4E9308A4A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548924" name="Rectangle 60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/>
              <a:t>Completeness: </a:t>
            </a:r>
          </a:p>
          <a:p>
            <a:pPr marL="731520" lvl="1" indent="-274320" eaLnBrk="1" fontAlgn="auto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Complete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tree</a:t>
            </a:r>
            <a:r>
              <a:rPr lang="en-GB" dirty="0"/>
              <a:t>:	  </a:t>
            </a:r>
          </a:p>
          <a:p>
            <a:pPr marL="731520" lvl="1" indent="-274320" eaLnBrk="1" fontAlgn="auto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dirty="0" err="1"/>
              <a:t>N</a:t>
            </a:r>
            <a:r>
              <a:rPr lang="en-GB" baseline="-25000" dirty="0" err="1"/>
              <a:t>max</a:t>
            </a:r>
            <a:r>
              <a:rPr lang="en-GB" dirty="0"/>
              <a:t> = 2</a:t>
            </a:r>
            <a:r>
              <a:rPr lang="en-GB" baseline="30000" dirty="0"/>
              <a:t>H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-</a:t>
            </a:r>
            <a:r>
              <a:rPr lang="en-GB" dirty="0"/>
              <a:t> 1 </a:t>
            </a:r>
          </a:p>
          <a:p>
            <a:pPr marL="731520" lvl="1" indent="-274320" eaLnBrk="1" fontAlgn="auto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sz="2000" dirty="0"/>
              <a:t>(last level is full)</a:t>
            </a:r>
            <a:endParaRPr lang="en-GB" sz="2000" dirty="0">
              <a:solidFill>
                <a:schemeClr val="accent2"/>
              </a:solidFill>
            </a:endParaRPr>
          </a:p>
          <a:p>
            <a:pPr marL="731520" lvl="1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Nearly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complete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tree</a:t>
            </a:r>
            <a:r>
              <a:rPr lang="en-GB" dirty="0"/>
              <a:t>:	  </a:t>
            </a:r>
          </a:p>
          <a:p>
            <a:pPr marL="731520" lvl="1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dirty="0" err="1"/>
              <a:t>H</a:t>
            </a:r>
            <a:r>
              <a:rPr lang="en-GB" baseline="-25000" dirty="0" err="1"/>
              <a:t>min</a:t>
            </a:r>
            <a:r>
              <a:rPr lang="en-GB" dirty="0"/>
              <a:t> = </a:t>
            </a:r>
            <a:r>
              <a:rPr lang="en-GB" dirty="0">
                <a:sym typeface="Symbol" pitchFamily="18" charset="2"/>
              </a:rPr>
              <a:t></a:t>
            </a:r>
            <a:r>
              <a:rPr lang="en-GB" dirty="0"/>
              <a:t>log</a:t>
            </a:r>
            <a:r>
              <a:rPr lang="en-GB" baseline="-25000" dirty="0"/>
              <a:t>2</a:t>
            </a:r>
            <a:r>
              <a:rPr lang="en-GB" dirty="0"/>
              <a:t>N</a:t>
            </a:r>
            <a:r>
              <a:rPr lang="en-GB" dirty="0">
                <a:sym typeface="Symbol" pitchFamily="18" charset="2"/>
              </a:rPr>
              <a:t> </a:t>
            </a:r>
            <a:r>
              <a:rPr lang="en-GB" dirty="0">
                <a:latin typeface="Symbol" pitchFamily="18" charset="2"/>
              </a:rPr>
              <a:t>+</a:t>
            </a:r>
            <a:r>
              <a:rPr lang="en-GB" dirty="0"/>
              <a:t> 1 </a:t>
            </a:r>
          </a:p>
          <a:p>
            <a:pPr marL="731520" lvl="1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sz="2000" dirty="0"/>
              <a:t>nodes in the last level are </a:t>
            </a:r>
          </a:p>
          <a:p>
            <a:pPr marL="731520" lvl="1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sz="2000" dirty="0"/>
              <a:t>	on the left</a:t>
            </a:r>
          </a:p>
        </p:txBody>
      </p:sp>
      <p:sp>
        <p:nvSpPr>
          <p:cNvPr id="26628" name="Oval 35"/>
          <p:cNvSpPr>
            <a:spLocks noChangeArrowheads="1"/>
          </p:cNvSpPr>
          <p:nvPr/>
        </p:nvSpPr>
        <p:spPr bwMode="auto">
          <a:xfrm>
            <a:off x="5888038" y="2209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26629" name="AutoShape 38"/>
          <p:cNvCxnSpPr>
            <a:cxnSpLocks noChangeShapeType="1"/>
            <a:stCxn id="26628" idx="3"/>
            <a:endCxn id="26631" idx="7"/>
          </p:cNvCxnSpPr>
          <p:nvPr/>
        </p:nvCxnSpPr>
        <p:spPr bwMode="auto">
          <a:xfrm flipH="1">
            <a:off x="5605463" y="2544763"/>
            <a:ext cx="354012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0" name="AutoShape 39"/>
          <p:cNvCxnSpPr>
            <a:cxnSpLocks noChangeShapeType="1"/>
            <a:stCxn id="26628" idx="5"/>
            <a:endCxn id="26636" idx="1"/>
          </p:cNvCxnSpPr>
          <p:nvPr/>
        </p:nvCxnSpPr>
        <p:spPr bwMode="auto">
          <a:xfrm>
            <a:off x="6308725" y="2544763"/>
            <a:ext cx="355600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1" name="Oval 40"/>
          <p:cNvSpPr>
            <a:spLocks noChangeArrowheads="1"/>
          </p:cNvSpPr>
          <p:nvPr/>
        </p:nvSpPr>
        <p:spPr bwMode="auto">
          <a:xfrm>
            <a:off x="51847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26632" name="Oval 41"/>
          <p:cNvSpPr>
            <a:spLocks noChangeArrowheads="1"/>
          </p:cNvSpPr>
          <p:nvPr/>
        </p:nvSpPr>
        <p:spPr bwMode="auto">
          <a:xfrm>
            <a:off x="4832350" y="3429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sp>
        <p:nvSpPr>
          <p:cNvPr id="26633" name="Oval 42"/>
          <p:cNvSpPr>
            <a:spLocks noChangeArrowheads="1"/>
          </p:cNvSpPr>
          <p:nvPr/>
        </p:nvSpPr>
        <p:spPr bwMode="auto">
          <a:xfrm>
            <a:off x="5537200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cxnSp>
        <p:nvCxnSpPr>
          <p:cNvPr id="26634" name="AutoShape 43"/>
          <p:cNvCxnSpPr>
            <a:cxnSpLocks noChangeShapeType="1"/>
            <a:stCxn id="26631" idx="3"/>
            <a:endCxn id="26632" idx="0"/>
          </p:cNvCxnSpPr>
          <p:nvPr/>
        </p:nvCxnSpPr>
        <p:spPr bwMode="auto">
          <a:xfrm flipH="1">
            <a:off x="5078413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5" name="AutoShape 44"/>
          <p:cNvCxnSpPr>
            <a:cxnSpLocks noChangeShapeType="1"/>
            <a:stCxn id="26631" idx="5"/>
            <a:endCxn id="26633" idx="0"/>
          </p:cNvCxnSpPr>
          <p:nvPr/>
        </p:nvCxnSpPr>
        <p:spPr bwMode="auto">
          <a:xfrm>
            <a:off x="5605463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6" name="Oval 52"/>
          <p:cNvSpPr>
            <a:spLocks noChangeArrowheads="1"/>
          </p:cNvSpPr>
          <p:nvPr/>
        </p:nvSpPr>
        <p:spPr bwMode="auto">
          <a:xfrm>
            <a:off x="6591300" y="2743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26637" name="Oval 53"/>
          <p:cNvSpPr>
            <a:spLocks noChangeArrowheads="1"/>
          </p:cNvSpPr>
          <p:nvPr/>
        </p:nvSpPr>
        <p:spPr bwMode="auto">
          <a:xfrm>
            <a:off x="624046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sp>
        <p:nvSpPr>
          <p:cNvPr id="26638" name="Oval 54"/>
          <p:cNvSpPr>
            <a:spLocks noChangeArrowheads="1"/>
          </p:cNvSpPr>
          <p:nvPr/>
        </p:nvSpPr>
        <p:spPr bwMode="auto">
          <a:xfrm>
            <a:off x="6943725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G</a:t>
            </a:r>
          </a:p>
        </p:txBody>
      </p:sp>
      <p:cxnSp>
        <p:nvCxnSpPr>
          <p:cNvPr id="26639" name="AutoShape 55"/>
          <p:cNvCxnSpPr>
            <a:cxnSpLocks noChangeShapeType="1"/>
            <a:stCxn id="26636" idx="3"/>
            <a:endCxn id="26637" idx="0"/>
          </p:cNvCxnSpPr>
          <p:nvPr/>
        </p:nvCxnSpPr>
        <p:spPr bwMode="auto">
          <a:xfrm flipH="1">
            <a:off x="6486525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56"/>
          <p:cNvCxnSpPr>
            <a:cxnSpLocks noChangeShapeType="1"/>
            <a:stCxn id="26636" idx="5"/>
            <a:endCxn id="26638" idx="0"/>
          </p:cNvCxnSpPr>
          <p:nvPr/>
        </p:nvCxnSpPr>
        <p:spPr bwMode="auto">
          <a:xfrm>
            <a:off x="7011988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1" name="Oval 61"/>
          <p:cNvSpPr>
            <a:spLocks noChangeArrowheads="1"/>
          </p:cNvSpPr>
          <p:nvPr/>
        </p:nvSpPr>
        <p:spPr bwMode="auto">
          <a:xfrm>
            <a:off x="5910263" y="42195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26642" name="AutoShape 62"/>
          <p:cNvCxnSpPr>
            <a:cxnSpLocks noChangeShapeType="1"/>
            <a:stCxn id="26641" idx="3"/>
            <a:endCxn id="26644" idx="7"/>
          </p:cNvCxnSpPr>
          <p:nvPr/>
        </p:nvCxnSpPr>
        <p:spPr bwMode="auto">
          <a:xfrm flipH="1">
            <a:off x="5627688" y="4554538"/>
            <a:ext cx="354012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3" name="AutoShape 63"/>
          <p:cNvCxnSpPr>
            <a:cxnSpLocks noChangeShapeType="1"/>
            <a:stCxn id="26641" idx="5"/>
            <a:endCxn id="26649" idx="1"/>
          </p:cNvCxnSpPr>
          <p:nvPr/>
        </p:nvCxnSpPr>
        <p:spPr bwMode="auto">
          <a:xfrm>
            <a:off x="6330950" y="4554538"/>
            <a:ext cx="355600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4" name="Oval 64"/>
          <p:cNvSpPr>
            <a:spLocks noChangeArrowheads="1"/>
          </p:cNvSpPr>
          <p:nvPr/>
        </p:nvSpPr>
        <p:spPr bwMode="auto">
          <a:xfrm>
            <a:off x="5207000" y="47529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26645" name="Oval 65"/>
          <p:cNvSpPr>
            <a:spLocks noChangeArrowheads="1"/>
          </p:cNvSpPr>
          <p:nvPr/>
        </p:nvSpPr>
        <p:spPr bwMode="auto">
          <a:xfrm>
            <a:off x="4854575" y="54387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sp>
        <p:nvSpPr>
          <p:cNvPr id="26646" name="Oval 66"/>
          <p:cNvSpPr>
            <a:spLocks noChangeArrowheads="1"/>
          </p:cNvSpPr>
          <p:nvPr/>
        </p:nvSpPr>
        <p:spPr bwMode="auto">
          <a:xfrm>
            <a:off x="5557838" y="54387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cxnSp>
        <p:nvCxnSpPr>
          <p:cNvPr id="26647" name="AutoShape 67"/>
          <p:cNvCxnSpPr>
            <a:cxnSpLocks noChangeShapeType="1"/>
            <a:stCxn id="26644" idx="3"/>
            <a:endCxn id="26645" idx="0"/>
          </p:cNvCxnSpPr>
          <p:nvPr/>
        </p:nvCxnSpPr>
        <p:spPr bwMode="auto">
          <a:xfrm flipH="1">
            <a:off x="5100638" y="5087938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8" name="AutoShape 68"/>
          <p:cNvCxnSpPr>
            <a:cxnSpLocks noChangeShapeType="1"/>
            <a:stCxn id="26644" idx="5"/>
            <a:endCxn id="26646" idx="0"/>
          </p:cNvCxnSpPr>
          <p:nvPr/>
        </p:nvCxnSpPr>
        <p:spPr bwMode="auto">
          <a:xfrm>
            <a:off x="5627688" y="5087938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9" name="Oval 69"/>
          <p:cNvSpPr>
            <a:spLocks noChangeArrowheads="1"/>
          </p:cNvSpPr>
          <p:nvPr/>
        </p:nvSpPr>
        <p:spPr bwMode="auto">
          <a:xfrm>
            <a:off x="6613525" y="4752975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5448"/>
            <a:ext cx="8382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Binary Trees: Properties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B00E4-8E17-4B04-8F3E-A089611651F0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Binary Trees: Structure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388225" cy="4627562"/>
          </a:xfrm>
        </p:spPr>
        <p:txBody>
          <a:bodyPr/>
          <a:lstStyle/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dirty="0"/>
              <a:t>Node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dirty="0"/>
              <a:t>	</a:t>
            </a:r>
            <a:r>
              <a:rPr lang="en-GB" sz="2400" dirty="0" err="1"/>
              <a:t>leftSubTree</a:t>
            </a:r>
            <a:r>
              <a:rPr lang="en-GB" sz="2400" dirty="0"/>
              <a:t> &lt;</a:t>
            </a:r>
            <a:r>
              <a:rPr lang="en-GB" sz="2400" dirty="0" err="1"/>
              <a:t>nodePointer</a:t>
            </a:r>
            <a:r>
              <a:rPr lang="en-GB" sz="2400" dirty="0"/>
              <a:t>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dirty="0"/>
              <a:t>	data &lt;</a:t>
            </a:r>
            <a:r>
              <a:rPr lang="en-GB" sz="2400" dirty="0" err="1"/>
              <a:t>dataType</a:t>
            </a:r>
            <a:r>
              <a:rPr lang="en-GB" sz="2400" dirty="0"/>
              <a:t>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dirty="0"/>
              <a:t>	</a:t>
            </a:r>
            <a:r>
              <a:rPr lang="en-GB" sz="2400" dirty="0" err="1"/>
              <a:t>rightSubTree</a:t>
            </a:r>
            <a:r>
              <a:rPr lang="en-GB" sz="2400" dirty="0"/>
              <a:t> &lt;</a:t>
            </a:r>
            <a:r>
              <a:rPr lang="en-GB" sz="2400" dirty="0" err="1"/>
              <a:t>nodePointer</a:t>
            </a:r>
            <a:r>
              <a:rPr lang="en-GB" sz="2400" dirty="0"/>
              <a:t>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dirty="0"/>
              <a:t>End Node</a:t>
            </a:r>
            <a:r>
              <a:rPr lang="en-GB" sz="2800" dirty="0"/>
              <a:t> </a:t>
            </a:r>
          </a:p>
          <a:p>
            <a:pPr marL="757238" indent="-757238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800" dirty="0"/>
              <a:t>	</a:t>
            </a:r>
            <a:endParaRPr lang="en-GB" sz="2400" baseline="-25000" dirty="0"/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endParaRPr lang="en-GB" sz="2400" dirty="0"/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dirty="0"/>
              <a:t>	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endParaRPr lang="en-GB" sz="2400" dirty="0"/>
          </a:p>
          <a:p>
            <a:pPr marL="1481138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  <a:tabLst>
                <a:tab pos="2857500" algn="l"/>
              </a:tabLst>
            </a:pPr>
            <a:endParaRPr lang="en-GB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10C83-BF79-45EB-AC7F-382D191500D6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Binary Tree Traversal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Each node is processed </a:t>
            </a:r>
            <a:r>
              <a:rPr lang="en-GB">
                <a:solidFill>
                  <a:srgbClr val="FF0000"/>
                </a:solidFill>
              </a:rPr>
              <a:t>once and only once </a:t>
            </a:r>
            <a:r>
              <a:rPr lang="en-GB"/>
              <a:t>in a </a:t>
            </a:r>
            <a:r>
              <a:rPr lang="en-GB">
                <a:solidFill>
                  <a:srgbClr val="FF0000"/>
                </a:solidFill>
              </a:rPr>
              <a:t>predetermined sequence</a:t>
            </a:r>
            <a:r>
              <a:rPr lang="en-GB"/>
              <a:t>. </a:t>
            </a:r>
          </a:p>
          <a:p>
            <a:pPr eaLnBrk="1" hangingPunct="1"/>
            <a:r>
              <a:rPr lang="en-GB"/>
              <a:t>Depth-First Traversal</a:t>
            </a:r>
          </a:p>
          <a:p>
            <a:pPr eaLnBrk="1" hangingPunct="1"/>
            <a:r>
              <a:rPr lang="en-GB"/>
              <a:t>Breadth-First Traversal</a:t>
            </a:r>
          </a:p>
          <a:p>
            <a:pPr lvl="1" eaLnBrk="1" hangingPunct="1"/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F25E2-AF1D-4EC0-9CC6-9015AC85C63C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52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</a:t>
            </a: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1828800" y="2514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9701" name="AutoShape 6"/>
          <p:cNvCxnSpPr>
            <a:cxnSpLocks noChangeShapeType="1"/>
            <a:stCxn id="29700" idx="3"/>
            <a:endCxn id="29703" idx="3"/>
          </p:cNvCxnSpPr>
          <p:nvPr/>
        </p:nvCxnSpPr>
        <p:spPr bwMode="auto">
          <a:xfrm flipH="1">
            <a:off x="1511300" y="2849563"/>
            <a:ext cx="390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2" name="AutoShape 7"/>
          <p:cNvCxnSpPr>
            <a:cxnSpLocks noChangeShapeType="1"/>
            <a:stCxn id="29700" idx="5"/>
            <a:endCxn id="29705" idx="3"/>
          </p:cNvCxnSpPr>
          <p:nvPr/>
        </p:nvCxnSpPr>
        <p:spPr bwMode="auto">
          <a:xfrm>
            <a:off x="2249488" y="2849563"/>
            <a:ext cx="3873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3" name="Freeform 10"/>
          <p:cNvSpPr>
            <a:spLocks/>
          </p:cNvSpPr>
          <p:nvPr/>
        </p:nvSpPr>
        <p:spPr bwMode="auto">
          <a:xfrm>
            <a:off x="1125538" y="3352800"/>
            <a:ext cx="774700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1406525" y="3581400"/>
            <a:ext cx="352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705" name="Freeform 12"/>
          <p:cNvSpPr>
            <a:spLocks/>
          </p:cNvSpPr>
          <p:nvPr/>
        </p:nvSpPr>
        <p:spPr bwMode="auto">
          <a:xfrm>
            <a:off x="2251075" y="3352800"/>
            <a:ext cx="774700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2533650" y="358140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07" name="Oval 14"/>
          <p:cNvSpPr>
            <a:spLocks noChangeArrowheads="1"/>
          </p:cNvSpPr>
          <p:nvPr/>
        </p:nvSpPr>
        <p:spPr bwMode="auto">
          <a:xfrm>
            <a:off x="42926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9708" name="AutoShape 15"/>
          <p:cNvCxnSpPr>
            <a:cxnSpLocks noChangeShapeType="1"/>
            <a:stCxn id="29707" idx="3"/>
            <a:endCxn id="29710" idx="3"/>
          </p:cNvCxnSpPr>
          <p:nvPr/>
        </p:nvCxnSpPr>
        <p:spPr bwMode="auto">
          <a:xfrm flipH="1">
            <a:off x="3973513" y="2849563"/>
            <a:ext cx="390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9" name="AutoShape 16"/>
          <p:cNvCxnSpPr>
            <a:cxnSpLocks noChangeShapeType="1"/>
            <a:stCxn id="29707" idx="5"/>
            <a:endCxn id="29712" idx="3"/>
          </p:cNvCxnSpPr>
          <p:nvPr/>
        </p:nvCxnSpPr>
        <p:spPr bwMode="auto">
          <a:xfrm>
            <a:off x="4713288" y="2849563"/>
            <a:ext cx="385762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0" name="Freeform 17"/>
          <p:cNvSpPr>
            <a:spLocks/>
          </p:cNvSpPr>
          <p:nvPr/>
        </p:nvSpPr>
        <p:spPr bwMode="auto">
          <a:xfrm>
            <a:off x="3587750" y="3352800"/>
            <a:ext cx="774700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3870325" y="358140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712" name="Freeform 19"/>
          <p:cNvSpPr>
            <a:spLocks/>
          </p:cNvSpPr>
          <p:nvPr/>
        </p:nvSpPr>
        <p:spPr bwMode="auto">
          <a:xfrm>
            <a:off x="4714875" y="3352800"/>
            <a:ext cx="773113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Text Box 20"/>
          <p:cNvSpPr txBox="1">
            <a:spLocks noChangeArrowheads="1"/>
          </p:cNvSpPr>
          <p:nvPr/>
        </p:nvSpPr>
        <p:spPr bwMode="auto">
          <a:xfrm>
            <a:off x="4995863" y="3581400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14" name="Oval 21"/>
          <p:cNvSpPr>
            <a:spLocks noChangeArrowheads="1"/>
          </p:cNvSpPr>
          <p:nvPr/>
        </p:nvSpPr>
        <p:spPr bwMode="auto">
          <a:xfrm>
            <a:off x="6754813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715" name="AutoShape 22"/>
          <p:cNvCxnSpPr>
            <a:cxnSpLocks noChangeShapeType="1"/>
            <a:stCxn id="29714" idx="3"/>
            <a:endCxn id="29717" idx="3"/>
          </p:cNvCxnSpPr>
          <p:nvPr/>
        </p:nvCxnSpPr>
        <p:spPr bwMode="auto">
          <a:xfrm flipH="1">
            <a:off x="6437313" y="2849563"/>
            <a:ext cx="388937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6" name="AutoShape 23"/>
          <p:cNvCxnSpPr>
            <a:cxnSpLocks noChangeShapeType="1"/>
            <a:stCxn id="29714" idx="5"/>
            <a:endCxn id="29719" idx="3"/>
          </p:cNvCxnSpPr>
          <p:nvPr/>
        </p:nvCxnSpPr>
        <p:spPr bwMode="auto">
          <a:xfrm>
            <a:off x="7175500" y="2849563"/>
            <a:ext cx="3873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7" name="Freeform 24"/>
          <p:cNvSpPr>
            <a:spLocks/>
          </p:cNvSpPr>
          <p:nvPr/>
        </p:nvSpPr>
        <p:spPr bwMode="auto">
          <a:xfrm>
            <a:off x="6051550" y="3352800"/>
            <a:ext cx="773113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Text Box 25"/>
          <p:cNvSpPr txBox="1">
            <a:spLocks noChangeArrowheads="1"/>
          </p:cNvSpPr>
          <p:nvPr/>
        </p:nvSpPr>
        <p:spPr bwMode="auto">
          <a:xfrm>
            <a:off x="6332538" y="3581400"/>
            <a:ext cx="352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719" name="Freeform 26"/>
          <p:cNvSpPr>
            <a:spLocks/>
          </p:cNvSpPr>
          <p:nvPr/>
        </p:nvSpPr>
        <p:spPr bwMode="auto">
          <a:xfrm>
            <a:off x="7177088" y="3352800"/>
            <a:ext cx="773112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Text Box 27"/>
          <p:cNvSpPr txBox="1">
            <a:spLocks noChangeArrowheads="1"/>
          </p:cNvSpPr>
          <p:nvPr/>
        </p:nvSpPr>
        <p:spPr bwMode="auto">
          <a:xfrm>
            <a:off x="7458075" y="3581400"/>
            <a:ext cx="352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1219200" y="4114800"/>
            <a:ext cx="175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</a:rPr>
              <a:t>PreOrder</a:t>
            </a:r>
          </a:p>
        </p:txBody>
      </p:sp>
      <p:sp>
        <p:nvSpPr>
          <p:cNvPr id="29722" name="Text Box 29"/>
          <p:cNvSpPr txBox="1">
            <a:spLocks noChangeArrowheads="1"/>
          </p:cNvSpPr>
          <p:nvPr/>
        </p:nvSpPr>
        <p:spPr bwMode="auto">
          <a:xfrm>
            <a:off x="3870325" y="4114800"/>
            <a:ext cx="1387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InOrder</a:t>
            </a:r>
          </a:p>
        </p:txBody>
      </p:sp>
      <p:sp>
        <p:nvSpPr>
          <p:cNvPr id="29723" name="Text Box 30"/>
          <p:cNvSpPr txBox="1">
            <a:spLocks noChangeArrowheads="1"/>
          </p:cNvSpPr>
          <p:nvPr/>
        </p:nvSpPr>
        <p:spPr bwMode="auto">
          <a:xfrm>
            <a:off x="6262688" y="4038600"/>
            <a:ext cx="1738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PostOrder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46277-7C60-4771-BFB3-E67F28F9B0DA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56076" name="Rectangle 44"/>
          <p:cNvSpPr>
            <a:spLocks noGrp="1" noChangeArrowheads="1"/>
          </p:cNvSpPr>
          <p:nvPr>
            <p:ph type="title"/>
          </p:nvPr>
        </p:nvSpPr>
        <p:spPr>
          <a:xfrm>
            <a:off x="228600" y="155448"/>
            <a:ext cx="84582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Traversal:PreOrder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4095750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0725" name="AutoShape 4"/>
          <p:cNvCxnSpPr>
            <a:cxnSpLocks noChangeShapeType="1"/>
            <a:stCxn id="30724" idx="3"/>
            <a:endCxn id="30732" idx="3"/>
          </p:cNvCxnSpPr>
          <p:nvPr/>
        </p:nvCxnSpPr>
        <p:spPr bwMode="auto">
          <a:xfrm flipH="1">
            <a:off x="3343275" y="2316163"/>
            <a:ext cx="82391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6" name="AutoShape 5"/>
          <p:cNvCxnSpPr>
            <a:cxnSpLocks noChangeShapeType="1"/>
            <a:stCxn id="30724" idx="5"/>
            <a:endCxn id="30736" idx="3"/>
          </p:cNvCxnSpPr>
          <p:nvPr/>
        </p:nvCxnSpPr>
        <p:spPr bwMode="auto">
          <a:xfrm>
            <a:off x="4516438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310991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68763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53218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0730" name="AutoShape 9"/>
          <p:cNvCxnSpPr>
            <a:cxnSpLocks noChangeShapeType="1"/>
            <a:stCxn id="30727" idx="3"/>
            <a:endCxn id="30728" idx="0"/>
          </p:cNvCxnSpPr>
          <p:nvPr/>
        </p:nvCxnSpPr>
        <p:spPr bwMode="auto">
          <a:xfrm flipH="1">
            <a:off x="29337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1" name="AutoShape 10"/>
          <p:cNvCxnSpPr>
            <a:cxnSpLocks noChangeShapeType="1"/>
            <a:stCxn id="30727" idx="5"/>
            <a:endCxn id="30729" idx="0"/>
          </p:cNvCxnSpPr>
          <p:nvPr/>
        </p:nvCxnSpPr>
        <p:spPr bwMode="auto">
          <a:xfrm>
            <a:off x="35306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2" name="Freeform 11"/>
          <p:cNvSpPr>
            <a:spLocks/>
          </p:cNvSpPr>
          <p:nvPr/>
        </p:nvSpPr>
        <p:spPr bwMode="auto">
          <a:xfrm>
            <a:off x="2438400" y="2814638"/>
            <a:ext cx="1846263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Oval 12"/>
          <p:cNvSpPr>
            <a:spLocks noChangeArrowheads="1"/>
          </p:cNvSpPr>
          <p:nvPr/>
        </p:nvSpPr>
        <p:spPr bwMode="auto">
          <a:xfrm>
            <a:off x="5149850" y="3124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0734" name="Oval 13"/>
          <p:cNvSpPr>
            <a:spLocks noChangeArrowheads="1"/>
          </p:cNvSpPr>
          <p:nvPr/>
        </p:nvSpPr>
        <p:spPr bwMode="auto">
          <a:xfrm>
            <a:off x="5572125" y="3810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0735" name="AutoShape 14"/>
          <p:cNvCxnSpPr>
            <a:cxnSpLocks noChangeShapeType="1"/>
            <a:stCxn id="30733" idx="5"/>
            <a:endCxn id="30734" idx="0"/>
          </p:cNvCxnSpPr>
          <p:nvPr/>
        </p:nvCxnSpPr>
        <p:spPr bwMode="auto">
          <a:xfrm>
            <a:off x="5570538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6" name="Freeform 15"/>
          <p:cNvSpPr>
            <a:spLocks/>
          </p:cNvSpPr>
          <p:nvPr/>
        </p:nvSpPr>
        <p:spPr bwMode="auto">
          <a:xfrm>
            <a:off x="4478338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2687638" y="4953000"/>
            <a:ext cx="3306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A  B   C   D      E       F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4623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388461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3040063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501015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54324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4587875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2617788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3178175" y="5821363"/>
            <a:ext cx="2938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7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Trees</a:t>
            </a:r>
          </a:p>
        </p:txBody>
      </p:sp>
      <p:sp>
        <p:nvSpPr>
          <p:cNvPr id="11267" name="Rectangle 3075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915400" cy="4625975"/>
          </a:xfrm>
        </p:spPr>
        <p:txBody>
          <a:bodyPr/>
          <a:lstStyle/>
          <a:p>
            <a:pPr eaLnBrk="1" hangingPunct="1"/>
            <a:r>
              <a:rPr lang="en-US" dirty="0"/>
              <a:t>Concepts</a:t>
            </a:r>
          </a:p>
          <a:p>
            <a:pPr eaLnBrk="1" hangingPunct="1"/>
            <a:r>
              <a:rPr lang="en-US" dirty="0"/>
              <a:t>Operations in Binary Tree</a:t>
            </a:r>
          </a:p>
          <a:p>
            <a:pPr eaLnBrk="1" hangingPunct="1"/>
            <a:r>
              <a:rPr lang="en-US" dirty="0"/>
              <a:t>Tree Traversal: pre-order, in-order and post-order</a:t>
            </a:r>
          </a:p>
          <a:p>
            <a:pPr eaLnBrk="1" hangingPunct="1"/>
            <a:r>
              <a:rPr lang="en-US" dirty="0"/>
              <a:t>Tree Search, insertion/deletion</a:t>
            </a:r>
          </a:p>
          <a:p>
            <a:pPr eaLnBrk="1" hangingPunct="1"/>
            <a:r>
              <a:rPr lang="en-US" dirty="0"/>
              <a:t>Height, level and depth of a tree</a:t>
            </a:r>
          </a:p>
          <a:p>
            <a:pPr eaLnBrk="1" hangingPunct="1"/>
            <a:r>
              <a:rPr lang="en-US" dirty="0"/>
              <a:t>AVL balanced trees and balancing algorithm</a:t>
            </a:r>
          </a:p>
          <a:p>
            <a:pPr eaLnBrk="1" hangingPunct="1"/>
            <a:r>
              <a:rPr lang="en-US" dirty="0"/>
              <a:t>B-tree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52400" y="1600200"/>
            <a:ext cx="1565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6EB7F-EAAC-4B8A-ADE3-84FF1B4D23CD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1748" name="AutoShape 5"/>
          <p:cNvCxnSpPr>
            <a:cxnSpLocks noChangeShapeType="1"/>
            <a:stCxn id="31747" idx="3"/>
            <a:endCxn id="31755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49" name="AutoShape 6"/>
          <p:cNvCxnSpPr>
            <a:cxnSpLocks noChangeShapeType="1"/>
            <a:stCxn id="31747" idx="5"/>
            <a:endCxn id="31759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1753" name="AutoShape 10"/>
          <p:cNvCxnSpPr>
            <a:cxnSpLocks noChangeShapeType="1"/>
            <a:stCxn id="31750" idx="3"/>
            <a:endCxn id="31751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4" name="AutoShape 11"/>
          <p:cNvCxnSpPr>
            <a:cxnSpLocks noChangeShapeType="1"/>
            <a:stCxn id="31750" idx="5"/>
            <a:endCxn id="31752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5" name="Freeform 32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Oval 33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1757" name="Oval 35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1758" name="AutoShape 37"/>
          <p:cNvCxnSpPr>
            <a:cxnSpLocks noChangeShapeType="1"/>
            <a:stCxn id="31756" idx="5"/>
            <a:endCxn id="31757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9" name="Freeform 38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39"/>
          <p:cNvSpPr txBox="1">
            <a:spLocks noChangeArrowheads="1"/>
          </p:cNvSpPr>
          <p:nvPr/>
        </p:nvSpPr>
        <p:spPr bwMode="auto">
          <a:xfrm>
            <a:off x="914400" y="4953000"/>
            <a:ext cx="3306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A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C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   </a:t>
            </a:r>
            <a:r>
              <a:rPr lang="en-GB" sz="2000">
                <a:solidFill>
                  <a:srgbClr val="008000"/>
                </a:solidFill>
              </a:rPr>
              <a:t>E </a:t>
            </a:r>
            <a:r>
              <a:rPr lang="en-GB" sz="2000">
                <a:solidFill>
                  <a:schemeClr val="accent1"/>
                </a:solidFill>
              </a:rPr>
              <a:t>      </a:t>
            </a:r>
            <a:r>
              <a:rPr lang="en-GB" sz="2000">
                <a:solidFill>
                  <a:srgbClr val="008000"/>
                </a:solidFill>
              </a:rPr>
              <a:t>F</a:t>
            </a:r>
          </a:p>
        </p:txBody>
      </p:sp>
      <p:sp>
        <p:nvSpPr>
          <p:cNvPr id="31761" name="Rectangle 40"/>
          <p:cNvSpPr>
            <a:spLocks noChangeArrowheads="1"/>
          </p:cNvSpPr>
          <p:nvPr/>
        </p:nvSpPr>
        <p:spPr bwMode="auto">
          <a:xfrm>
            <a:off x="168910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41"/>
          <p:cNvSpPr>
            <a:spLocks noChangeArrowheads="1"/>
          </p:cNvSpPr>
          <p:nvPr/>
        </p:nvSpPr>
        <p:spPr bwMode="auto">
          <a:xfrm>
            <a:off x="21113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42"/>
          <p:cNvSpPr>
            <a:spLocks noChangeArrowheads="1"/>
          </p:cNvSpPr>
          <p:nvPr/>
        </p:nvSpPr>
        <p:spPr bwMode="auto">
          <a:xfrm>
            <a:off x="1266825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43"/>
          <p:cNvSpPr>
            <a:spLocks noChangeArrowheads="1"/>
          </p:cNvSpPr>
          <p:nvPr/>
        </p:nvSpPr>
        <p:spPr bwMode="auto">
          <a:xfrm>
            <a:off x="323691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44"/>
          <p:cNvSpPr>
            <a:spLocks noChangeArrowheads="1"/>
          </p:cNvSpPr>
          <p:nvPr/>
        </p:nvSpPr>
        <p:spPr bwMode="auto">
          <a:xfrm>
            <a:off x="365918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45"/>
          <p:cNvSpPr>
            <a:spLocks noChangeArrowheads="1"/>
          </p:cNvSpPr>
          <p:nvPr/>
        </p:nvSpPr>
        <p:spPr bwMode="auto">
          <a:xfrm>
            <a:off x="28146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46"/>
          <p:cNvSpPr>
            <a:spLocks noChangeArrowheads="1"/>
          </p:cNvSpPr>
          <p:nvPr/>
        </p:nvSpPr>
        <p:spPr bwMode="auto">
          <a:xfrm>
            <a:off x="844550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Text Box 47"/>
          <p:cNvSpPr txBox="1">
            <a:spLocks noChangeArrowheads="1"/>
          </p:cNvSpPr>
          <p:nvPr/>
        </p:nvSpPr>
        <p:spPr bwMode="auto">
          <a:xfrm>
            <a:off x="1143000" y="5821363"/>
            <a:ext cx="289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31769" name="Oval 48"/>
          <p:cNvSpPr>
            <a:spLocks noChangeArrowheads="1"/>
          </p:cNvSpPr>
          <p:nvPr/>
        </p:nvSpPr>
        <p:spPr bwMode="auto">
          <a:xfrm>
            <a:off x="6437313" y="23272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1770" name="AutoShape 49"/>
          <p:cNvCxnSpPr>
            <a:cxnSpLocks noChangeShapeType="1"/>
            <a:stCxn id="31769" idx="3"/>
            <a:endCxn id="31772" idx="0"/>
          </p:cNvCxnSpPr>
          <p:nvPr/>
        </p:nvCxnSpPr>
        <p:spPr bwMode="auto">
          <a:xfrm flipH="1">
            <a:off x="5697538" y="26622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1" name="AutoShape 50"/>
          <p:cNvCxnSpPr>
            <a:cxnSpLocks noChangeShapeType="1"/>
            <a:stCxn id="31769" idx="5"/>
            <a:endCxn id="31777" idx="0"/>
          </p:cNvCxnSpPr>
          <p:nvPr/>
        </p:nvCxnSpPr>
        <p:spPr bwMode="auto">
          <a:xfrm>
            <a:off x="6858000" y="26622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2" name="Oval 51"/>
          <p:cNvSpPr>
            <a:spLocks noChangeArrowheads="1"/>
          </p:cNvSpPr>
          <p:nvPr/>
        </p:nvSpPr>
        <p:spPr bwMode="auto">
          <a:xfrm>
            <a:off x="5451475" y="34702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1773" name="Oval 52"/>
          <p:cNvSpPr>
            <a:spLocks noChangeArrowheads="1"/>
          </p:cNvSpPr>
          <p:nvPr/>
        </p:nvSpPr>
        <p:spPr bwMode="auto">
          <a:xfrm>
            <a:off x="5029200" y="41560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1774" name="Oval 53"/>
          <p:cNvSpPr>
            <a:spLocks noChangeArrowheads="1"/>
          </p:cNvSpPr>
          <p:nvPr/>
        </p:nvSpPr>
        <p:spPr bwMode="auto">
          <a:xfrm>
            <a:off x="5873750" y="41560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1775" name="AutoShape 54"/>
          <p:cNvCxnSpPr>
            <a:cxnSpLocks noChangeShapeType="1"/>
            <a:stCxn id="31772" idx="3"/>
            <a:endCxn id="31773" idx="0"/>
          </p:cNvCxnSpPr>
          <p:nvPr/>
        </p:nvCxnSpPr>
        <p:spPr bwMode="auto">
          <a:xfrm flipH="1">
            <a:off x="5275263" y="3805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6" name="AutoShape 55"/>
          <p:cNvCxnSpPr>
            <a:cxnSpLocks noChangeShapeType="1"/>
            <a:stCxn id="31772" idx="5"/>
            <a:endCxn id="31774" idx="0"/>
          </p:cNvCxnSpPr>
          <p:nvPr/>
        </p:nvCxnSpPr>
        <p:spPr bwMode="auto">
          <a:xfrm>
            <a:off x="5872163" y="3805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7" name="Oval 57"/>
          <p:cNvSpPr>
            <a:spLocks noChangeArrowheads="1"/>
          </p:cNvSpPr>
          <p:nvPr/>
        </p:nvSpPr>
        <p:spPr bwMode="auto">
          <a:xfrm>
            <a:off x="7491413" y="34702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1778" name="Oval 58"/>
          <p:cNvSpPr>
            <a:spLocks noChangeArrowheads="1"/>
          </p:cNvSpPr>
          <p:nvPr/>
        </p:nvSpPr>
        <p:spPr bwMode="auto">
          <a:xfrm>
            <a:off x="7913688" y="41560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1779" name="AutoShape 59"/>
          <p:cNvCxnSpPr>
            <a:cxnSpLocks noChangeShapeType="1"/>
            <a:stCxn id="31777" idx="5"/>
            <a:endCxn id="31778" idx="0"/>
          </p:cNvCxnSpPr>
          <p:nvPr/>
        </p:nvCxnSpPr>
        <p:spPr bwMode="auto">
          <a:xfrm>
            <a:off x="7912100" y="3805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0" name="Text Box 61"/>
          <p:cNvSpPr txBox="1">
            <a:spLocks noChangeArrowheads="1"/>
          </p:cNvSpPr>
          <p:nvPr/>
        </p:nvSpPr>
        <p:spPr bwMode="auto">
          <a:xfrm>
            <a:off x="5486400" y="4948238"/>
            <a:ext cx="2590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31781" name="Rectangle 63"/>
          <p:cNvSpPr>
            <a:spLocks noChangeArrowheads="1"/>
          </p:cNvSpPr>
          <p:nvPr/>
        </p:nvSpPr>
        <p:spPr bwMode="auto">
          <a:xfrm>
            <a:off x="5168900" y="35766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Rectangle 64"/>
          <p:cNvSpPr>
            <a:spLocks noChangeArrowheads="1"/>
          </p:cNvSpPr>
          <p:nvPr/>
        </p:nvSpPr>
        <p:spPr bwMode="auto">
          <a:xfrm>
            <a:off x="6224588" y="23574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Rectangle 65"/>
          <p:cNvSpPr>
            <a:spLocks noChangeArrowheads="1"/>
          </p:cNvSpPr>
          <p:nvPr/>
        </p:nvSpPr>
        <p:spPr bwMode="auto">
          <a:xfrm>
            <a:off x="4887913" y="45672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Rectangle 66"/>
          <p:cNvSpPr>
            <a:spLocks noChangeArrowheads="1"/>
          </p:cNvSpPr>
          <p:nvPr/>
        </p:nvSpPr>
        <p:spPr bwMode="auto">
          <a:xfrm>
            <a:off x="5802313" y="45672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Freeform 67"/>
          <p:cNvSpPr>
            <a:spLocks/>
          </p:cNvSpPr>
          <p:nvPr/>
        </p:nvSpPr>
        <p:spPr bwMode="auto">
          <a:xfrm>
            <a:off x="4816475" y="2128838"/>
            <a:ext cx="3802063" cy="2617787"/>
          </a:xfrm>
          <a:custGeom>
            <a:avLst/>
            <a:gdLst>
              <a:gd name="T0" fmla="*/ 2147483647 w 2593"/>
              <a:gd name="T1" fmla="*/ 2147483647 h 1649"/>
              <a:gd name="T2" fmla="*/ 2147483647 w 2593"/>
              <a:gd name="T3" fmla="*/ 2147483647 h 1649"/>
              <a:gd name="T4" fmla="*/ 2147483647 w 2593"/>
              <a:gd name="T5" fmla="*/ 2147483647 h 1649"/>
              <a:gd name="T6" fmla="*/ 2147483647 w 2593"/>
              <a:gd name="T7" fmla="*/ 2147483647 h 1649"/>
              <a:gd name="T8" fmla="*/ 2147483647 w 2593"/>
              <a:gd name="T9" fmla="*/ 2147483647 h 1649"/>
              <a:gd name="T10" fmla="*/ 2147483647 w 2593"/>
              <a:gd name="T11" fmla="*/ 2147483647 h 1649"/>
              <a:gd name="T12" fmla="*/ 2147483647 w 2593"/>
              <a:gd name="T13" fmla="*/ 2147483647 h 1649"/>
              <a:gd name="T14" fmla="*/ 2147483647 w 2593"/>
              <a:gd name="T15" fmla="*/ 2147483647 h 1649"/>
              <a:gd name="T16" fmla="*/ 2147483647 w 2593"/>
              <a:gd name="T17" fmla="*/ 2147483647 h 1649"/>
              <a:gd name="T18" fmla="*/ 2147483647 w 2593"/>
              <a:gd name="T19" fmla="*/ 2147483647 h 1649"/>
              <a:gd name="T20" fmla="*/ 2147483647 w 2593"/>
              <a:gd name="T21" fmla="*/ 2147483647 h 1649"/>
              <a:gd name="T22" fmla="*/ 2147483647 w 2593"/>
              <a:gd name="T23" fmla="*/ 2147483647 h 1649"/>
              <a:gd name="T24" fmla="*/ 2147483647 w 2593"/>
              <a:gd name="T25" fmla="*/ 2147483647 h 1649"/>
              <a:gd name="T26" fmla="*/ 2147483647 w 2593"/>
              <a:gd name="T27" fmla="*/ 2147483647 h 1649"/>
              <a:gd name="T28" fmla="*/ 2147483647 w 2593"/>
              <a:gd name="T29" fmla="*/ 2147483647 h 1649"/>
              <a:gd name="T30" fmla="*/ 2147483647 w 2593"/>
              <a:gd name="T31" fmla="*/ 2147483647 h 1649"/>
              <a:gd name="T32" fmla="*/ 2147483647 w 2593"/>
              <a:gd name="T33" fmla="*/ 2147483647 h 1649"/>
              <a:gd name="T34" fmla="*/ 2147483647 w 2593"/>
              <a:gd name="T35" fmla="*/ 2147483647 h 1649"/>
              <a:gd name="T36" fmla="*/ 2147483647 w 2593"/>
              <a:gd name="T37" fmla="*/ 2147483647 h 1649"/>
              <a:gd name="T38" fmla="*/ 2147483647 w 2593"/>
              <a:gd name="T39" fmla="*/ 2147483647 h 1649"/>
              <a:gd name="T40" fmla="*/ 2147483647 w 2593"/>
              <a:gd name="T41" fmla="*/ 2147483647 h 1649"/>
              <a:gd name="T42" fmla="*/ 2147483647 w 2593"/>
              <a:gd name="T43" fmla="*/ 2147483647 h 1649"/>
              <a:gd name="T44" fmla="*/ 2147483647 w 2593"/>
              <a:gd name="T45" fmla="*/ 2147483647 h 1649"/>
              <a:gd name="T46" fmla="*/ 2147483647 w 2593"/>
              <a:gd name="T47" fmla="*/ 2147483647 h 1649"/>
              <a:gd name="T48" fmla="*/ 2147483647 w 2593"/>
              <a:gd name="T49" fmla="*/ 2147483647 h 1649"/>
              <a:gd name="T50" fmla="*/ 2147483647 w 2593"/>
              <a:gd name="T51" fmla="*/ 2147483647 h 1649"/>
              <a:gd name="T52" fmla="*/ 2147483647 w 2593"/>
              <a:gd name="T53" fmla="*/ 2147483647 h 1649"/>
              <a:gd name="T54" fmla="*/ 2147483647 w 2593"/>
              <a:gd name="T55" fmla="*/ 2147483647 h 1649"/>
              <a:gd name="T56" fmla="*/ 2147483647 w 2593"/>
              <a:gd name="T57" fmla="*/ 2147483647 h 1649"/>
              <a:gd name="T58" fmla="*/ 2147483647 w 2593"/>
              <a:gd name="T59" fmla="*/ 2147483647 h 1649"/>
              <a:gd name="T60" fmla="*/ 2147483647 w 2593"/>
              <a:gd name="T61" fmla="*/ 2147483647 h 1649"/>
              <a:gd name="T62" fmla="*/ 2147483647 w 2593"/>
              <a:gd name="T63" fmla="*/ 2147483647 h 1649"/>
              <a:gd name="T64" fmla="*/ 2147483647 w 2593"/>
              <a:gd name="T65" fmla="*/ 2147483647 h 1649"/>
              <a:gd name="T66" fmla="*/ 2147483647 w 2593"/>
              <a:gd name="T67" fmla="*/ 2147483647 h 1649"/>
              <a:gd name="T68" fmla="*/ 2147483647 w 2593"/>
              <a:gd name="T69" fmla="*/ 2147483647 h 1649"/>
              <a:gd name="T70" fmla="*/ 2147483647 w 2593"/>
              <a:gd name="T71" fmla="*/ 2147483647 h 1649"/>
              <a:gd name="T72" fmla="*/ 2147483647 w 2593"/>
              <a:gd name="T73" fmla="*/ 2147483647 h 1649"/>
              <a:gd name="T74" fmla="*/ 2147483647 w 2593"/>
              <a:gd name="T75" fmla="*/ 2147483647 h 1649"/>
              <a:gd name="T76" fmla="*/ 2147483647 w 2593"/>
              <a:gd name="T77" fmla="*/ 2147483647 h 1649"/>
              <a:gd name="T78" fmla="*/ 2147483647 w 2593"/>
              <a:gd name="T79" fmla="*/ 2147483647 h 1649"/>
              <a:gd name="T80" fmla="*/ 2147483647 w 2593"/>
              <a:gd name="T81" fmla="*/ 2147483647 h 1649"/>
              <a:gd name="T82" fmla="*/ 2147483647 w 2593"/>
              <a:gd name="T83" fmla="*/ 2147483647 h 16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3"/>
              <a:gd name="T127" fmla="*/ 0 h 1649"/>
              <a:gd name="T128" fmla="*/ 2593 w 2593"/>
              <a:gd name="T129" fmla="*/ 1649 h 16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3" h="1649">
                <a:moveTo>
                  <a:pt x="1094" y="0"/>
                </a:moveTo>
                <a:cubicBezTo>
                  <a:pt x="1089" y="55"/>
                  <a:pt x="1093" y="122"/>
                  <a:pt x="1053" y="165"/>
                </a:cubicBezTo>
                <a:cubicBezTo>
                  <a:pt x="1030" y="236"/>
                  <a:pt x="1062" y="150"/>
                  <a:pt x="1028" y="206"/>
                </a:cubicBezTo>
                <a:cubicBezTo>
                  <a:pt x="1001" y="251"/>
                  <a:pt x="1046" y="214"/>
                  <a:pt x="995" y="247"/>
                </a:cubicBezTo>
                <a:cubicBezTo>
                  <a:pt x="984" y="280"/>
                  <a:pt x="954" y="297"/>
                  <a:pt x="929" y="321"/>
                </a:cubicBezTo>
                <a:cubicBezTo>
                  <a:pt x="915" y="364"/>
                  <a:pt x="927" y="340"/>
                  <a:pt x="880" y="387"/>
                </a:cubicBezTo>
                <a:cubicBezTo>
                  <a:pt x="873" y="394"/>
                  <a:pt x="870" y="404"/>
                  <a:pt x="864" y="412"/>
                </a:cubicBezTo>
                <a:cubicBezTo>
                  <a:pt x="840" y="442"/>
                  <a:pt x="805" y="464"/>
                  <a:pt x="781" y="494"/>
                </a:cubicBezTo>
                <a:cubicBezTo>
                  <a:pt x="757" y="524"/>
                  <a:pt x="740" y="547"/>
                  <a:pt x="707" y="568"/>
                </a:cubicBezTo>
                <a:cubicBezTo>
                  <a:pt x="672" y="622"/>
                  <a:pt x="616" y="676"/>
                  <a:pt x="567" y="716"/>
                </a:cubicBezTo>
                <a:cubicBezTo>
                  <a:pt x="538" y="739"/>
                  <a:pt x="530" y="774"/>
                  <a:pt x="493" y="790"/>
                </a:cubicBezTo>
                <a:cubicBezTo>
                  <a:pt x="433" y="817"/>
                  <a:pt x="457" y="800"/>
                  <a:pt x="395" y="815"/>
                </a:cubicBezTo>
                <a:cubicBezTo>
                  <a:pt x="378" y="819"/>
                  <a:pt x="345" y="831"/>
                  <a:pt x="345" y="831"/>
                </a:cubicBezTo>
                <a:cubicBezTo>
                  <a:pt x="314" y="864"/>
                  <a:pt x="295" y="895"/>
                  <a:pt x="279" y="938"/>
                </a:cubicBezTo>
                <a:cubicBezTo>
                  <a:pt x="286" y="986"/>
                  <a:pt x="295" y="1031"/>
                  <a:pt x="304" y="1078"/>
                </a:cubicBezTo>
                <a:cubicBezTo>
                  <a:pt x="298" y="1119"/>
                  <a:pt x="299" y="1141"/>
                  <a:pt x="271" y="1169"/>
                </a:cubicBezTo>
                <a:cubicBezTo>
                  <a:pt x="251" y="1230"/>
                  <a:pt x="169" y="1242"/>
                  <a:pt x="115" y="1259"/>
                </a:cubicBezTo>
                <a:cubicBezTo>
                  <a:pt x="90" y="1267"/>
                  <a:pt x="41" y="1284"/>
                  <a:pt x="41" y="1284"/>
                </a:cubicBezTo>
                <a:cubicBezTo>
                  <a:pt x="6" y="1317"/>
                  <a:pt x="7" y="1332"/>
                  <a:pt x="0" y="1383"/>
                </a:cubicBezTo>
                <a:cubicBezTo>
                  <a:pt x="9" y="1477"/>
                  <a:pt x="2" y="1522"/>
                  <a:pt x="74" y="1580"/>
                </a:cubicBezTo>
                <a:cubicBezTo>
                  <a:pt x="80" y="1585"/>
                  <a:pt x="83" y="1594"/>
                  <a:pt x="90" y="1597"/>
                </a:cubicBezTo>
                <a:cubicBezTo>
                  <a:pt x="127" y="1615"/>
                  <a:pt x="165" y="1616"/>
                  <a:pt x="205" y="1621"/>
                </a:cubicBezTo>
                <a:cubicBezTo>
                  <a:pt x="644" y="1611"/>
                  <a:pt x="403" y="1638"/>
                  <a:pt x="526" y="1597"/>
                </a:cubicBezTo>
                <a:cubicBezTo>
                  <a:pt x="529" y="1589"/>
                  <a:pt x="600" y="1539"/>
                  <a:pt x="600" y="1531"/>
                </a:cubicBezTo>
                <a:cubicBezTo>
                  <a:pt x="600" y="1473"/>
                  <a:pt x="597" y="1416"/>
                  <a:pt x="592" y="1358"/>
                </a:cubicBezTo>
                <a:cubicBezTo>
                  <a:pt x="590" y="1329"/>
                  <a:pt x="567" y="1321"/>
                  <a:pt x="551" y="1300"/>
                </a:cubicBezTo>
                <a:cubicBezTo>
                  <a:pt x="533" y="1277"/>
                  <a:pt x="527" y="1253"/>
                  <a:pt x="518" y="1226"/>
                </a:cubicBezTo>
                <a:cubicBezTo>
                  <a:pt x="537" y="1168"/>
                  <a:pt x="602" y="1198"/>
                  <a:pt x="650" y="1210"/>
                </a:cubicBezTo>
                <a:cubicBezTo>
                  <a:pt x="680" y="1230"/>
                  <a:pt x="680" y="1243"/>
                  <a:pt x="691" y="1276"/>
                </a:cubicBezTo>
                <a:cubicBezTo>
                  <a:pt x="681" y="1391"/>
                  <a:pt x="694" y="1333"/>
                  <a:pt x="674" y="1391"/>
                </a:cubicBezTo>
                <a:cubicBezTo>
                  <a:pt x="669" y="1407"/>
                  <a:pt x="658" y="1440"/>
                  <a:pt x="658" y="1440"/>
                </a:cubicBezTo>
                <a:cubicBezTo>
                  <a:pt x="664" y="1505"/>
                  <a:pt x="650" y="1559"/>
                  <a:pt x="716" y="1580"/>
                </a:cubicBezTo>
                <a:cubicBezTo>
                  <a:pt x="781" y="1649"/>
                  <a:pt x="1073" y="1597"/>
                  <a:pt x="1078" y="1597"/>
                </a:cubicBezTo>
                <a:cubicBezTo>
                  <a:pt x="1105" y="1587"/>
                  <a:pt x="1127" y="1580"/>
                  <a:pt x="1152" y="1564"/>
                </a:cubicBezTo>
                <a:cubicBezTo>
                  <a:pt x="1161" y="1536"/>
                  <a:pt x="1171" y="1518"/>
                  <a:pt x="1193" y="1498"/>
                </a:cubicBezTo>
                <a:cubicBezTo>
                  <a:pt x="1197" y="1487"/>
                  <a:pt x="1209" y="1450"/>
                  <a:pt x="1209" y="1440"/>
                </a:cubicBezTo>
                <a:cubicBezTo>
                  <a:pt x="1209" y="1404"/>
                  <a:pt x="1206" y="1368"/>
                  <a:pt x="1201" y="1333"/>
                </a:cubicBezTo>
                <a:cubicBezTo>
                  <a:pt x="1190" y="1262"/>
                  <a:pt x="1131" y="1238"/>
                  <a:pt x="1069" y="1218"/>
                </a:cubicBezTo>
                <a:cubicBezTo>
                  <a:pt x="994" y="1168"/>
                  <a:pt x="943" y="1100"/>
                  <a:pt x="880" y="1037"/>
                </a:cubicBezTo>
                <a:cubicBezTo>
                  <a:pt x="840" y="911"/>
                  <a:pt x="865" y="706"/>
                  <a:pt x="1012" y="659"/>
                </a:cubicBezTo>
                <a:cubicBezTo>
                  <a:pt x="1020" y="653"/>
                  <a:pt x="1027" y="646"/>
                  <a:pt x="1036" y="642"/>
                </a:cubicBezTo>
                <a:cubicBezTo>
                  <a:pt x="1044" y="638"/>
                  <a:pt x="1053" y="638"/>
                  <a:pt x="1061" y="634"/>
                </a:cubicBezTo>
                <a:cubicBezTo>
                  <a:pt x="1119" y="599"/>
                  <a:pt x="1033" y="632"/>
                  <a:pt x="1102" y="609"/>
                </a:cubicBezTo>
                <a:cubicBezTo>
                  <a:pt x="1123" y="589"/>
                  <a:pt x="1132" y="577"/>
                  <a:pt x="1160" y="568"/>
                </a:cubicBezTo>
                <a:cubicBezTo>
                  <a:pt x="1185" y="543"/>
                  <a:pt x="1217" y="522"/>
                  <a:pt x="1250" y="510"/>
                </a:cubicBezTo>
                <a:cubicBezTo>
                  <a:pt x="1289" y="514"/>
                  <a:pt x="1341" y="516"/>
                  <a:pt x="1382" y="527"/>
                </a:cubicBezTo>
                <a:cubicBezTo>
                  <a:pt x="1428" y="539"/>
                  <a:pt x="1462" y="562"/>
                  <a:pt x="1505" y="576"/>
                </a:cubicBezTo>
                <a:cubicBezTo>
                  <a:pt x="1525" y="596"/>
                  <a:pt x="1549" y="608"/>
                  <a:pt x="1571" y="626"/>
                </a:cubicBezTo>
                <a:cubicBezTo>
                  <a:pt x="1589" y="641"/>
                  <a:pt x="1603" y="661"/>
                  <a:pt x="1621" y="675"/>
                </a:cubicBezTo>
                <a:cubicBezTo>
                  <a:pt x="1680" y="721"/>
                  <a:pt x="1743" y="767"/>
                  <a:pt x="1785" y="831"/>
                </a:cubicBezTo>
                <a:cubicBezTo>
                  <a:pt x="1809" y="907"/>
                  <a:pt x="1778" y="983"/>
                  <a:pt x="1752" y="1054"/>
                </a:cubicBezTo>
                <a:cubicBezTo>
                  <a:pt x="1758" y="1089"/>
                  <a:pt x="1764" y="1150"/>
                  <a:pt x="1802" y="1169"/>
                </a:cubicBezTo>
                <a:cubicBezTo>
                  <a:pt x="1804" y="1170"/>
                  <a:pt x="1863" y="1189"/>
                  <a:pt x="1876" y="1193"/>
                </a:cubicBezTo>
                <a:cubicBezTo>
                  <a:pt x="1901" y="1201"/>
                  <a:pt x="1925" y="1210"/>
                  <a:pt x="1950" y="1218"/>
                </a:cubicBezTo>
                <a:cubicBezTo>
                  <a:pt x="1958" y="1221"/>
                  <a:pt x="1975" y="1226"/>
                  <a:pt x="1975" y="1226"/>
                </a:cubicBezTo>
                <a:cubicBezTo>
                  <a:pt x="1987" y="1239"/>
                  <a:pt x="2005" y="1245"/>
                  <a:pt x="2016" y="1259"/>
                </a:cubicBezTo>
                <a:cubicBezTo>
                  <a:pt x="2020" y="1265"/>
                  <a:pt x="2045" y="1323"/>
                  <a:pt x="2049" y="1333"/>
                </a:cubicBezTo>
                <a:cubicBezTo>
                  <a:pt x="2046" y="1355"/>
                  <a:pt x="2045" y="1377"/>
                  <a:pt x="2040" y="1399"/>
                </a:cubicBezTo>
                <a:cubicBezTo>
                  <a:pt x="2036" y="1416"/>
                  <a:pt x="2024" y="1448"/>
                  <a:pt x="2024" y="1448"/>
                </a:cubicBezTo>
                <a:cubicBezTo>
                  <a:pt x="2034" y="1555"/>
                  <a:pt x="2023" y="1521"/>
                  <a:pt x="2090" y="1588"/>
                </a:cubicBezTo>
                <a:cubicBezTo>
                  <a:pt x="2108" y="1606"/>
                  <a:pt x="2164" y="1613"/>
                  <a:pt x="2164" y="1613"/>
                </a:cubicBezTo>
                <a:cubicBezTo>
                  <a:pt x="2238" y="1610"/>
                  <a:pt x="2312" y="1609"/>
                  <a:pt x="2386" y="1605"/>
                </a:cubicBezTo>
                <a:cubicBezTo>
                  <a:pt x="2429" y="1603"/>
                  <a:pt x="2448" y="1599"/>
                  <a:pt x="2485" y="1588"/>
                </a:cubicBezTo>
                <a:cubicBezTo>
                  <a:pt x="2501" y="1583"/>
                  <a:pt x="2534" y="1572"/>
                  <a:pt x="2534" y="1572"/>
                </a:cubicBezTo>
                <a:cubicBezTo>
                  <a:pt x="2553" y="1553"/>
                  <a:pt x="2557" y="1534"/>
                  <a:pt x="2575" y="1514"/>
                </a:cubicBezTo>
                <a:cubicBezTo>
                  <a:pt x="2581" y="1498"/>
                  <a:pt x="2593" y="1482"/>
                  <a:pt x="2592" y="1465"/>
                </a:cubicBezTo>
                <a:cubicBezTo>
                  <a:pt x="2589" y="1424"/>
                  <a:pt x="2587" y="1383"/>
                  <a:pt x="2583" y="1342"/>
                </a:cubicBezTo>
                <a:cubicBezTo>
                  <a:pt x="2574" y="1259"/>
                  <a:pt x="2528" y="1184"/>
                  <a:pt x="2493" y="1111"/>
                </a:cubicBezTo>
                <a:cubicBezTo>
                  <a:pt x="2489" y="1103"/>
                  <a:pt x="2490" y="1093"/>
                  <a:pt x="2485" y="1086"/>
                </a:cubicBezTo>
                <a:cubicBezTo>
                  <a:pt x="2448" y="1026"/>
                  <a:pt x="2377" y="966"/>
                  <a:pt x="2328" y="914"/>
                </a:cubicBezTo>
                <a:cubicBezTo>
                  <a:pt x="2296" y="879"/>
                  <a:pt x="2222" y="803"/>
                  <a:pt x="2180" y="790"/>
                </a:cubicBezTo>
                <a:cubicBezTo>
                  <a:pt x="2155" y="774"/>
                  <a:pt x="2142" y="758"/>
                  <a:pt x="2114" y="749"/>
                </a:cubicBezTo>
                <a:cubicBezTo>
                  <a:pt x="2090" y="733"/>
                  <a:pt x="2076" y="717"/>
                  <a:pt x="2049" y="708"/>
                </a:cubicBezTo>
                <a:cubicBezTo>
                  <a:pt x="2036" y="695"/>
                  <a:pt x="2020" y="688"/>
                  <a:pt x="2007" y="675"/>
                </a:cubicBezTo>
                <a:cubicBezTo>
                  <a:pt x="1952" y="620"/>
                  <a:pt x="2033" y="677"/>
                  <a:pt x="1966" y="634"/>
                </a:cubicBezTo>
                <a:cubicBezTo>
                  <a:pt x="1944" y="600"/>
                  <a:pt x="1915" y="565"/>
                  <a:pt x="1876" y="552"/>
                </a:cubicBezTo>
                <a:cubicBezTo>
                  <a:pt x="1851" y="527"/>
                  <a:pt x="1821" y="508"/>
                  <a:pt x="1793" y="486"/>
                </a:cubicBezTo>
                <a:cubicBezTo>
                  <a:pt x="1762" y="461"/>
                  <a:pt x="1735" y="427"/>
                  <a:pt x="1703" y="403"/>
                </a:cubicBezTo>
                <a:cubicBezTo>
                  <a:pt x="1672" y="380"/>
                  <a:pt x="1641" y="362"/>
                  <a:pt x="1612" y="338"/>
                </a:cubicBezTo>
                <a:cubicBezTo>
                  <a:pt x="1592" y="322"/>
                  <a:pt x="1582" y="298"/>
                  <a:pt x="1563" y="280"/>
                </a:cubicBezTo>
                <a:cubicBezTo>
                  <a:pt x="1560" y="272"/>
                  <a:pt x="1560" y="262"/>
                  <a:pt x="1555" y="255"/>
                </a:cubicBezTo>
                <a:cubicBezTo>
                  <a:pt x="1551" y="248"/>
                  <a:pt x="1542" y="246"/>
                  <a:pt x="1538" y="239"/>
                </a:cubicBezTo>
                <a:cubicBezTo>
                  <a:pt x="1520" y="204"/>
                  <a:pt x="1509" y="153"/>
                  <a:pt x="1497" y="115"/>
                </a:cubicBezTo>
                <a:cubicBezTo>
                  <a:pt x="1488" y="25"/>
                  <a:pt x="1489" y="60"/>
                  <a:pt x="148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68"/>
          <p:cNvSpPr>
            <a:spLocks noChangeArrowheads="1"/>
          </p:cNvSpPr>
          <p:nvPr/>
        </p:nvSpPr>
        <p:spPr bwMode="auto">
          <a:xfrm>
            <a:off x="7350125" y="38052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69"/>
          <p:cNvSpPr>
            <a:spLocks noChangeArrowheads="1"/>
          </p:cNvSpPr>
          <p:nvPr/>
        </p:nvSpPr>
        <p:spPr bwMode="auto">
          <a:xfrm>
            <a:off x="7842250" y="4567238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Traversal:PreOrder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0ECC8-F2B9-4050-821E-CE23543DE279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0975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/>
              <a:t>Algorithm</a:t>
            </a:r>
            <a:r>
              <a:rPr lang="en-GB" sz="2000"/>
              <a:t> 	preOrder (val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r>
              <a:rPr lang="en-GB" sz="2000">
                <a:solidFill>
                  <a:srgbClr val="FF0000"/>
                </a:solidFill>
              </a:rPr>
              <a:t>root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r>
              <a:rPr lang="en-GB" sz="2000"/>
              <a:t>&lt;nodePointer&gt;)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Traverses a binary tree in node-left-right sequence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</a:t>
            </a:r>
            <a:r>
              <a:rPr lang="en-GB" sz="2000" b="1"/>
              <a:t>Pre</a:t>
            </a:r>
            <a:r>
              <a:rPr lang="en-GB" sz="2000"/>
              <a:t>		</a:t>
            </a:r>
            <a:r>
              <a:rPr lang="en-GB" sz="2000">
                <a:solidFill>
                  <a:srgbClr val="FF0000"/>
                </a:solidFill>
              </a:rPr>
              <a:t>root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r>
              <a:rPr lang="en-GB" sz="2000"/>
              <a:t>is the entry node of a tree/subtree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</a:t>
            </a:r>
            <a:r>
              <a:rPr lang="en-GB" sz="2000" b="1"/>
              <a:t>Post	</a:t>
            </a:r>
            <a:r>
              <a:rPr lang="en-GB" sz="2000"/>
              <a:t>	each node has been processed in PreOrder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>
                <a:solidFill>
                  <a:schemeClr val="accent2"/>
                </a:solidFill>
              </a:rPr>
              <a:t>1</a:t>
            </a:r>
            <a:r>
              <a:rPr lang="en-GB" sz="2000">
                <a:solidFill>
                  <a:srgbClr val="0000FF"/>
                </a:solidFill>
              </a:rPr>
              <a:t>   </a:t>
            </a:r>
            <a:r>
              <a:rPr lang="en-GB" sz="2000"/>
              <a:t>if (root is not null)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chemeClr val="accent2"/>
                </a:solidFill>
              </a:rPr>
              <a:t>1</a:t>
            </a:r>
            <a:r>
              <a:rPr lang="en-GB" sz="2000"/>
              <a:t>		process (root)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chemeClr val="accent2"/>
                </a:solidFill>
              </a:rPr>
              <a:t>2</a:t>
            </a:r>
            <a:r>
              <a:rPr lang="en-GB" sz="2000"/>
              <a:t>		preOrder (root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leftSubTree)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chemeClr val="accent2"/>
                </a:solidFill>
              </a:rPr>
              <a:t>3</a:t>
            </a:r>
            <a:r>
              <a:rPr lang="en-GB" sz="2000"/>
              <a:t>		preOrder (root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rightSubTree)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>
                <a:solidFill>
                  <a:schemeClr val="accent2"/>
                </a:solidFill>
              </a:rPr>
              <a:t>4</a:t>
            </a:r>
            <a:r>
              <a:rPr lang="en-GB" sz="200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/>
              <a:t>End</a:t>
            </a:r>
            <a:r>
              <a:rPr lang="en-GB" sz="2000"/>
              <a:t>  preOrder 	</a:t>
            </a: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PreOrder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0B669-5E31-4DFD-947F-D58C02EA2D9F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170363" y="1981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3796" name="AutoShape 4"/>
          <p:cNvCxnSpPr>
            <a:cxnSpLocks noChangeShapeType="1"/>
            <a:stCxn id="33795" idx="3"/>
            <a:endCxn id="33803" idx="3"/>
          </p:cNvCxnSpPr>
          <p:nvPr/>
        </p:nvCxnSpPr>
        <p:spPr bwMode="auto">
          <a:xfrm flipH="1">
            <a:off x="3419475" y="2316163"/>
            <a:ext cx="82391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7" name="AutoShape 5"/>
          <p:cNvCxnSpPr>
            <a:cxnSpLocks noChangeShapeType="1"/>
            <a:stCxn id="33795" idx="5"/>
            <a:endCxn id="33807" idx="3"/>
          </p:cNvCxnSpPr>
          <p:nvPr/>
        </p:nvCxnSpPr>
        <p:spPr bwMode="auto">
          <a:xfrm>
            <a:off x="4591050" y="2316163"/>
            <a:ext cx="86836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18611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76383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60838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3801" name="AutoShape 9"/>
          <p:cNvCxnSpPr>
            <a:cxnSpLocks noChangeShapeType="1"/>
            <a:stCxn id="33798" idx="3"/>
            <a:endCxn id="33799" idx="0"/>
          </p:cNvCxnSpPr>
          <p:nvPr/>
        </p:nvCxnSpPr>
        <p:spPr bwMode="auto">
          <a:xfrm flipH="1">
            <a:off x="30099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AutoShape 10"/>
          <p:cNvCxnSpPr>
            <a:cxnSpLocks noChangeShapeType="1"/>
            <a:stCxn id="33798" idx="5"/>
            <a:endCxn id="33800" idx="0"/>
          </p:cNvCxnSpPr>
          <p:nvPr/>
        </p:nvCxnSpPr>
        <p:spPr bwMode="auto">
          <a:xfrm>
            <a:off x="36068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3" name="Freeform 11"/>
          <p:cNvSpPr>
            <a:spLocks/>
          </p:cNvSpPr>
          <p:nvPr/>
        </p:nvSpPr>
        <p:spPr bwMode="auto">
          <a:xfrm>
            <a:off x="2514600" y="2814638"/>
            <a:ext cx="1846263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226050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648325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3806" name="AutoShape 14"/>
          <p:cNvCxnSpPr>
            <a:cxnSpLocks noChangeShapeType="1"/>
            <a:stCxn id="33804" idx="5"/>
            <a:endCxn id="33805" idx="0"/>
          </p:cNvCxnSpPr>
          <p:nvPr/>
        </p:nvCxnSpPr>
        <p:spPr bwMode="auto">
          <a:xfrm>
            <a:off x="5646738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Freeform 15"/>
          <p:cNvSpPr>
            <a:spLocks/>
          </p:cNvSpPr>
          <p:nvPr/>
        </p:nvSpPr>
        <p:spPr bwMode="auto">
          <a:xfrm>
            <a:off x="4554538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763838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C 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 </a:t>
            </a:r>
            <a:r>
              <a:rPr lang="en-GB" sz="2000">
                <a:solidFill>
                  <a:srgbClr val="008000"/>
                </a:solidFill>
              </a:rPr>
              <a:t> A</a:t>
            </a:r>
            <a:r>
              <a:rPr lang="en-GB" sz="2000">
                <a:solidFill>
                  <a:schemeClr val="accent1"/>
                </a:solidFill>
              </a:rPr>
              <a:t>     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F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749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6782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83368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8037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5086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664075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693988" y="4648200"/>
            <a:ext cx="3446462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2992438" y="5791200"/>
            <a:ext cx="2936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27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InOrder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17784-E88D-4B64-A67B-30FB9E24C0EB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4820" name="AutoShape 4"/>
          <p:cNvCxnSpPr>
            <a:cxnSpLocks noChangeShapeType="1"/>
            <a:stCxn id="34819" idx="3"/>
            <a:endCxn id="34827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1" name="AutoShape 5"/>
          <p:cNvCxnSpPr>
            <a:cxnSpLocks noChangeShapeType="1"/>
            <a:stCxn id="34819" idx="5"/>
            <a:endCxn id="34831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4825" name="AutoShape 9"/>
          <p:cNvCxnSpPr>
            <a:cxnSpLocks noChangeShapeType="1"/>
            <a:stCxn id="34822" idx="3"/>
            <a:endCxn id="34823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6" name="AutoShape 10"/>
          <p:cNvCxnSpPr>
            <a:cxnSpLocks noChangeShapeType="1"/>
            <a:stCxn id="34822" idx="5"/>
            <a:endCxn id="34824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7" name="Freeform 11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4830" name="AutoShape 14"/>
          <p:cNvCxnSpPr>
            <a:cxnSpLocks noChangeShapeType="1"/>
            <a:stCxn id="34828" idx="5"/>
            <a:endCxn id="34829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1" name="Freeform 15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Text Box 24"/>
          <p:cNvSpPr txBox="1">
            <a:spLocks noChangeArrowheads="1"/>
          </p:cNvSpPr>
          <p:nvPr/>
        </p:nvSpPr>
        <p:spPr bwMode="auto">
          <a:xfrm>
            <a:off x="990600" y="5821363"/>
            <a:ext cx="312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34833" name="Oval 25"/>
          <p:cNvSpPr>
            <a:spLocks noChangeArrowheads="1"/>
          </p:cNvSpPr>
          <p:nvPr/>
        </p:nvSpPr>
        <p:spPr bwMode="auto">
          <a:xfrm>
            <a:off x="6437313" y="2479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4834" name="AutoShape 26"/>
          <p:cNvCxnSpPr>
            <a:cxnSpLocks noChangeShapeType="1"/>
            <a:stCxn id="34833" idx="3"/>
            <a:endCxn id="34836" idx="0"/>
          </p:cNvCxnSpPr>
          <p:nvPr/>
        </p:nvCxnSpPr>
        <p:spPr bwMode="auto">
          <a:xfrm flipH="1">
            <a:off x="5697538" y="28146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5" name="AutoShape 27"/>
          <p:cNvCxnSpPr>
            <a:cxnSpLocks noChangeShapeType="1"/>
            <a:stCxn id="34833" idx="5"/>
            <a:endCxn id="34841" idx="0"/>
          </p:cNvCxnSpPr>
          <p:nvPr/>
        </p:nvCxnSpPr>
        <p:spPr bwMode="auto">
          <a:xfrm>
            <a:off x="6858000" y="28146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6" name="Oval 28"/>
          <p:cNvSpPr>
            <a:spLocks noChangeArrowheads="1"/>
          </p:cNvSpPr>
          <p:nvPr/>
        </p:nvSpPr>
        <p:spPr bwMode="auto">
          <a:xfrm>
            <a:off x="5451475" y="3622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4837" name="Oval 29"/>
          <p:cNvSpPr>
            <a:spLocks noChangeArrowheads="1"/>
          </p:cNvSpPr>
          <p:nvPr/>
        </p:nvSpPr>
        <p:spPr bwMode="auto">
          <a:xfrm>
            <a:off x="5029200" y="43084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4838" name="Oval 30"/>
          <p:cNvSpPr>
            <a:spLocks noChangeArrowheads="1"/>
          </p:cNvSpPr>
          <p:nvPr/>
        </p:nvSpPr>
        <p:spPr bwMode="auto">
          <a:xfrm>
            <a:off x="5873750" y="43084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4839" name="AutoShape 31"/>
          <p:cNvCxnSpPr>
            <a:cxnSpLocks noChangeShapeType="1"/>
            <a:stCxn id="34836" idx="3"/>
            <a:endCxn id="34837" idx="0"/>
          </p:cNvCxnSpPr>
          <p:nvPr/>
        </p:nvCxnSpPr>
        <p:spPr bwMode="auto">
          <a:xfrm flipH="1">
            <a:off x="5275263" y="39576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AutoShape 32"/>
          <p:cNvCxnSpPr>
            <a:cxnSpLocks noChangeShapeType="1"/>
            <a:stCxn id="34836" idx="5"/>
            <a:endCxn id="34838" idx="0"/>
          </p:cNvCxnSpPr>
          <p:nvPr/>
        </p:nvCxnSpPr>
        <p:spPr bwMode="auto">
          <a:xfrm>
            <a:off x="5872163" y="39576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1" name="Oval 33"/>
          <p:cNvSpPr>
            <a:spLocks noChangeArrowheads="1"/>
          </p:cNvSpPr>
          <p:nvPr/>
        </p:nvSpPr>
        <p:spPr bwMode="auto">
          <a:xfrm>
            <a:off x="7491413" y="36226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4842" name="Oval 34"/>
          <p:cNvSpPr>
            <a:spLocks noChangeArrowheads="1"/>
          </p:cNvSpPr>
          <p:nvPr/>
        </p:nvSpPr>
        <p:spPr bwMode="auto">
          <a:xfrm>
            <a:off x="7913688" y="43084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4843" name="AutoShape 35"/>
          <p:cNvCxnSpPr>
            <a:cxnSpLocks noChangeShapeType="1"/>
            <a:stCxn id="34841" idx="5"/>
            <a:endCxn id="34842" idx="0"/>
          </p:cNvCxnSpPr>
          <p:nvPr/>
        </p:nvCxnSpPr>
        <p:spPr bwMode="auto">
          <a:xfrm>
            <a:off x="7912100" y="39576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Text Box 36"/>
          <p:cNvSpPr txBox="1">
            <a:spLocks noChangeArrowheads="1"/>
          </p:cNvSpPr>
          <p:nvPr/>
        </p:nvSpPr>
        <p:spPr bwMode="auto">
          <a:xfrm>
            <a:off x="5872163" y="5100638"/>
            <a:ext cx="2357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34845" name="Rectangle 37"/>
          <p:cNvSpPr>
            <a:spLocks noChangeArrowheads="1"/>
          </p:cNvSpPr>
          <p:nvPr/>
        </p:nvSpPr>
        <p:spPr bwMode="auto">
          <a:xfrm>
            <a:off x="5629275" y="41148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Rectangle 38"/>
          <p:cNvSpPr>
            <a:spLocks noChangeArrowheads="1"/>
          </p:cNvSpPr>
          <p:nvPr/>
        </p:nvSpPr>
        <p:spPr bwMode="auto">
          <a:xfrm>
            <a:off x="6613525" y="3048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Rectangle 39"/>
          <p:cNvSpPr>
            <a:spLocks noChangeArrowheads="1"/>
          </p:cNvSpPr>
          <p:nvPr/>
        </p:nvSpPr>
        <p:spPr bwMode="auto">
          <a:xfrm>
            <a:off x="5207000" y="47244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Rectangle 40"/>
          <p:cNvSpPr>
            <a:spLocks noChangeArrowheads="1"/>
          </p:cNvSpPr>
          <p:nvPr/>
        </p:nvSpPr>
        <p:spPr bwMode="auto">
          <a:xfrm>
            <a:off x="6051550" y="47244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Freeform 41"/>
          <p:cNvSpPr>
            <a:spLocks/>
          </p:cNvSpPr>
          <p:nvPr/>
        </p:nvSpPr>
        <p:spPr bwMode="auto">
          <a:xfrm>
            <a:off x="4784725" y="2286000"/>
            <a:ext cx="3800475" cy="2617788"/>
          </a:xfrm>
          <a:custGeom>
            <a:avLst/>
            <a:gdLst>
              <a:gd name="T0" fmla="*/ 2147483647 w 2593"/>
              <a:gd name="T1" fmla="*/ 2147483647 h 1649"/>
              <a:gd name="T2" fmla="*/ 2147483647 w 2593"/>
              <a:gd name="T3" fmla="*/ 2147483647 h 1649"/>
              <a:gd name="T4" fmla="*/ 2147483647 w 2593"/>
              <a:gd name="T5" fmla="*/ 2147483647 h 1649"/>
              <a:gd name="T6" fmla="*/ 2147483647 w 2593"/>
              <a:gd name="T7" fmla="*/ 2147483647 h 1649"/>
              <a:gd name="T8" fmla="*/ 2147483647 w 2593"/>
              <a:gd name="T9" fmla="*/ 2147483647 h 1649"/>
              <a:gd name="T10" fmla="*/ 2147483647 w 2593"/>
              <a:gd name="T11" fmla="*/ 2147483647 h 1649"/>
              <a:gd name="T12" fmla="*/ 2147483647 w 2593"/>
              <a:gd name="T13" fmla="*/ 2147483647 h 1649"/>
              <a:gd name="T14" fmla="*/ 2147483647 w 2593"/>
              <a:gd name="T15" fmla="*/ 2147483647 h 1649"/>
              <a:gd name="T16" fmla="*/ 2147483647 w 2593"/>
              <a:gd name="T17" fmla="*/ 2147483647 h 1649"/>
              <a:gd name="T18" fmla="*/ 2147483647 w 2593"/>
              <a:gd name="T19" fmla="*/ 2147483647 h 1649"/>
              <a:gd name="T20" fmla="*/ 2147483647 w 2593"/>
              <a:gd name="T21" fmla="*/ 2147483647 h 1649"/>
              <a:gd name="T22" fmla="*/ 2147483647 w 2593"/>
              <a:gd name="T23" fmla="*/ 2147483647 h 1649"/>
              <a:gd name="T24" fmla="*/ 2147483647 w 2593"/>
              <a:gd name="T25" fmla="*/ 2147483647 h 1649"/>
              <a:gd name="T26" fmla="*/ 2147483647 w 2593"/>
              <a:gd name="T27" fmla="*/ 2147483647 h 1649"/>
              <a:gd name="T28" fmla="*/ 2147483647 w 2593"/>
              <a:gd name="T29" fmla="*/ 2147483647 h 1649"/>
              <a:gd name="T30" fmla="*/ 2147483647 w 2593"/>
              <a:gd name="T31" fmla="*/ 2147483647 h 1649"/>
              <a:gd name="T32" fmla="*/ 2147483647 w 2593"/>
              <a:gd name="T33" fmla="*/ 2147483647 h 1649"/>
              <a:gd name="T34" fmla="*/ 2147483647 w 2593"/>
              <a:gd name="T35" fmla="*/ 2147483647 h 1649"/>
              <a:gd name="T36" fmla="*/ 2147483647 w 2593"/>
              <a:gd name="T37" fmla="*/ 2147483647 h 1649"/>
              <a:gd name="T38" fmla="*/ 2147483647 w 2593"/>
              <a:gd name="T39" fmla="*/ 2147483647 h 1649"/>
              <a:gd name="T40" fmla="*/ 2147483647 w 2593"/>
              <a:gd name="T41" fmla="*/ 2147483647 h 1649"/>
              <a:gd name="T42" fmla="*/ 2147483647 w 2593"/>
              <a:gd name="T43" fmla="*/ 2147483647 h 1649"/>
              <a:gd name="T44" fmla="*/ 2147483647 w 2593"/>
              <a:gd name="T45" fmla="*/ 2147483647 h 1649"/>
              <a:gd name="T46" fmla="*/ 2147483647 w 2593"/>
              <a:gd name="T47" fmla="*/ 2147483647 h 1649"/>
              <a:gd name="T48" fmla="*/ 2147483647 w 2593"/>
              <a:gd name="T49" fmla="*/ 2147483647 h 1649"/>
              <a:gd name="T50" fmla="*/ 2147483647 w 2593"/>
              <a:gd name="T51" fmla="*/ 2147483647 h 1649"/>
              <a:gd name="T52" fmla="*/ 2147483647 w 2593"/>
              <a:gd name="T53" fmla="*/ 2147483647 h 1649"/>
              <a:gd name="T54" fmla="*/ 2147483647 w 2593"/>
              <a:gd name="T55" fmla="*/ 2147483647 h 1649"/>
              <a:gd name="T56" fmla="*/ 2147483647 w 2593"/>
              <a:gd name="T57" fmla="*/ 2147483647 h 1649"/>
              <a:gd name="T58" fmla="*/ 2147483647 w 2593"/>
              <a:gd name="T59" fmla="*/ 2147483647 h 1649"/>
              <a:gd name="T60" fmla="*/ 2147483647 w 2593"/>
              <a:gd name="T61" fmla="*/ 2147483647 h 1649"/>
              <a:gd name="T62" fmla="*/ 2147483647 w 2593"/>
              <a:gd name="T63" fmla="*/ 2147483647 h 1649"/>
              <a:gd name="T64" fmla="*/ 2147483647 w 2593"/>
              <a:gd name="T65" fmla="*/ 2147483647 h 1649"/>
              <a:gd name="T66" fmla="*/ 2147483647 w 2593"/>
              <a:gd name="T67" fmla="*/ 2147483647 h 1649"/>
              <a:gd name="T68" fmla="*/ 2147483647 w 2593"/>
              <a:gd name="T69" fmla="*/ 2147483647 h 1649"/>
              <a:gd name="T70" fmla="*/ 2147483647 w 2593"/>
              <a:gd name="T71" fmla="*/ 2147483647 h 1649"/>
              <a:gd name="T72" fmla="*/ 2147483647 w 2593"/>
              <a:gd name="T73" fmla="*/ 2147483647 h 1649"/>
              <a:gd name="T74" fmla="*/ 2147483647 w 2593"/>
              <a:gd name="T75" fmla="*/ 2147483647 h 1649"/>
              <a:gd name="T76" fmla="*/ 2147483647 w 2593"/>
              <a:gd name="T77" fmla="*/ 2147483647 h 1649"/>
              <a:gd name="T78" fmla="*/ 2147483647 w 2593"/>
              <a:gd name="T79" fmla="*/ 2147483647 h 1649"/>
              <a:gd name="T80" fmla="*/ 2147483647 w 2593"/>
              <a:gd name="T81" fmla="*/ 2147483647 h 1649"/>
              <a:gd name="T82" fmla="*/ 2147483647 w 2593"/>
              <a:gd name="T83" fmla="*/ 2147483647 h 16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3"/>
              <a:gd name="T127" fmla="*/ 0 h 1649"/>
              <a:gd name="T128" fmla="*/ 2593 w 2593"/>
              <a:gd name="T129" fmla="*/ 1649 h 16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3" h="1649">
                <a:moveTo>
                  <a:pt x="1094" y="0"/>
                </a:moveTo>
                <a:cubicBezTo>
                  <a:pt x="1089" y="55"/>
                  <a:pt x="1093" y="122"/>
                  <a:pt x="1053" y="165"/>
                </a:cubicBezTo>
                <a:cubicBezTo>
                  <a:pt x="1030" y="236"/>
                  <a:pt x="1062" y="150"/>
                  <a:pt x="1028" y="206"/>
                </a:cubicBezTo>
                <a:cubicBezTo>
                  <a:pt x="1001" y="251"/>
                  <a:pt x="1046" y="214"/>
                  <a:pt x="995" y="247"/>
                </a:cubicBezTo>
                <a:cubicBezTo>
                  <a:pt x="984" y="280"/>
                  <a:pt x="954" y="297"/>
                  <a:pt x="929" y="321"/>
                </a:cubicBezTo>
                <a:cubicBezTo>
                  <a:pt x="915" y="364"/>
                  <a:pt x="927" y="340"/>
                  <a:pt x="880" y="387"/>
                </a:cubicBezTo>
                <a:cubicBezTo>
                  <a:pt x="873" y="394"/>
                  <a:pt x="870" y="404"/>
                  <a:pt x="864" y="412"/>
                </a:cubicBezTo>
                <a:cubicBezTo>
                  <a:pt x="840" y="442"/>
                  <a:pt x="805" y="464"/>
                  <a:pt x="781" y="494"/>
                </a:cubicBezTo>
                <a:cubicBezTo>
                  <a:pt x="757" y="524"/>
                  <a:pt x="740" y="547"/>
                  <a:pt x="707" y="568"/>
                </a:cubicBezTo>
                <a:cubicBezTo>
                  <a:pt x="672" y="622"/>
                  <a:pt x="616" y="676"/>
                  <a:pt x="567" y="716"/>
                </a:cubicBezTo>
                <a:cubicBezTo>
                  <a:pt x="538" y="739"/>
                  <a:pt x="530" y="774"/>
                  <a:pt x="493" y="790"/>
                </a:cubicBezTo>
                <a:cubicBezTo>
                  <a:pt x="433" y="817"/>
                  <a:pt x="457" y="800"/>
                  <a:pt x="395" y="815"/>
                </a:cubicBezTo>
                <a:cubicBezTo>
                  <a:pt x="378" y="819"/>
                  <a:pt x="345" y="831"/>
                  <a:pt x="345" y="831"/>
                </a:cubicBezTo>
                <a:cubicBezTo>
                  <a:pt x="314" y="864"/>
                  <a:pt x="295" y="895"/>
                  <a:pt x="279" y="938"/>
                </a:cubicBezTo>
                <a:cubicBezTo>
                  <a:pt x="286" y="986"/>
                  <a:pt x="295" y="1031"/>
                  <a:pt x="304" y="1078"/>
                </a:cubicBezTo>
                <a:cubicBezTo>
                  <a:pt x="298" y="1119"/>
                  <a:pt x="299" y="1141"/>
                  <a:pt x="271" y="1169"/>
                </a:cubicBezTo>
                <a:cubicBezTo>
                  <a:pt x="251" y="1230"/>
                  <a:pt x="169" y="1242"/>
                  <a:pt x="115" y="1259"/>
                </a:cubicBezTo>
                <a:cubicBezTo>
                  <a:pt x="90" y="1267"/>
                  <a:pt x="41" y="1284"/>
                  <a:pt x="41" y="1284"/>
                </a:cubicBezTo>
                <a:cubicBezTo>
                  <a:pt x="6" y="1317"/>
                  <a:pt x="7" y="1332"/>
                  <a:pt x="0" y="1383"/>
                </a:cubicBezTo>
                <a:cubicBezTo>
                  <a:pt x="9" y="1477"/>
                  <a:pt x="2" y="1522"/>
                  <a:pt x="74" y="1580"/>
                </a:cubicBezTo>
                <a:cubicBezTo>
                  <a:pt x="80" y="1585"/>
                  <a:pt x="83" y="1594"/>
                  <a:pt x="90" y="1597"/>
                </a:cubicBezTo>
                <a:cubicBezTo>
                  <a:pt x="127" y="1615"/>
                  <a:pt x="165" y="1616"/>
                  <a:pt x="205" y="1621"/>
                </a:cubicBezTo>
                <a:cubicBezTo>
                  <a:pt x="644" y="1611"/>
                  <a:pt x="403" y="1638"/>
                  <a:pt x="526" y="1597"/>
                </a:cubicBezTo>
                <a:cubicBezTo>
                  <a:pt x="529" y="1589"/>
                  <a:pt x="600" y="1539"/>
                  <a:pt x="600" y="1531"/>
                </a:cubicBezTo>
                <a:cubicBezTo>
                  <a:pt x="600" y="1473"/>
                  <a:pt x="597" y="1416"/>
                  <a:pt x="592" y="1358"/>
                </a:cubicBezTo>
                <a:cubicBezTo>
                  <a:pt x="590" y="1329"/>
                  <a:pt x="567" y="1321"/>
                  <a:pt x="551" y="1300"/>
                </a:cubicBezTo>
                <a:cubicBezTo>
                  <a:pt x="533" y="1277"/>
                  <a:pt x="527" y="1253"/>
                  <a:pt x="518" y="1226"/>
                </a:cubicBezTo>
                <a:cubicBezTo>
                  <a:pt x="537" y="1168"/>
                  <a:pt x="602" y="1198"/>
                  <a:pt x="650" y="1210"/>
                </a:cubicBezTo>
                <a:cubicBezTo>
                  <a:pt x="680" y="1230"/>
                  <a:pt x="680" y="1243"/>
                  <a:pt x="691" y="1276"/>
                </a:cubicBezTo>
                <a:cubicBezTo>
                  <a:pt x="681" y="1391"/>
                  <a:pt x="694" y="1333"/>
                  <a:pt x="674" y="1391"/>
                </a:cubicBezTo>
                <a:cubicBezTo>
                  <a:pt x="669" y="1407"/>
                  <a:pt x="658" y="1440"/>
                  <a:pt x="658" y="1440"/>
                </a:cubicBezTo>
                <a:cubicBezTo>
                  <a:pt x="664" y="1505"/>
                  <a:pt x="650" y="1559"/>
                  <a:pt x="716" y="1580"/>
                </a:cubicBezTo>
                <a:cubicBezTo>
                  <a:pt x="781" y="1649"/>
                  <a:pt x="1073" y="1597"/>
                  <a:pt x="1078" y="1597"/>
                </a:cubicBezTo>
                <a:cubicBezTo>
                  <a:pt x="1105" y="1587"/>
                  <a:pt x="1127" y="1580"/>
                  <a:pt x="1152" y="1564"/>
                </a:cubicBezTo>
                <a:cubicBezTo>
                  <a:pt x="1161" y="1536"/>
                  <a:pt x="1171" y="1518"/>
                  <a:pt x="1193" y="1498"/>
                </a:cubicBezTo>
                <a:cubicBezTo>
                  <a:pt x="1197" y="1487"/>
                  <a:pt x="1209" y="1450"/>
                  <a:pt x="1209" y="1440"/>
                </a:cubicBezTo>
                <a:cubicBezTo>
                  <a:pt x="1209" y="1404"/>
                  <a:pt x="1206" y="1368"/>
                  <a:pt x="1201" y="1333"/>
                </a:cubicBezTo>
                <a:cubicBezTo>
                  <a:pt x="1190" y="1262"/>
                  <a:pt x="1131" y="1238"/>
                  <a:pt x="1069" y="1218"/>
                </a:cubicBezTo>
                <a:cubicBezTo>
                  <a:pt x="994" y="1168"/>
                  <a:pt x="943" y="1100"/>
                  <a:pt x="880" y="1037"/>
                </a:cubicBezTo>
                <a:cubicBezTo>
                  <a:pt x="840" y="911"/>
                  <a:pt x="865" y="706"/>
                  <a:pt x="1012" y="659"/>
                </a:cubicBezTo>
                <a:cubicBezTo>
                  <a:pt x="1020" y="653"/>
                  <a:pt x="1027" y="646"/>
                  <a:pt x="1036" y="642"/>
                </a:cubicBezTo>
                <a:cubicBezTo>
                  <a:pt x="1044" y="638"/>
                  <a:pt x="1053" y="638"/>
                  <a:pt x="1061" y="634"/>
                </a:cubicBezTo>
                <a:cubicBezTo>
                  <a:pt x="1119" y="599"/>
                  <a:pt x="1033" y="632"/>
                  <a:pt x="1102" y="609"/>
                </a:cubicBezTo>
                <a:cubicBezTo>
                  <a:pt x="1123" y="589"/>
                  <a:pt x="1132" y="577"/>
                  <a:pt x="1160" y="568"/>
                </a:cubicBezTo>
                <a:cubicBezTo>
                  <a:pt x="1185" y="543"/>
                  <a:pt x="1217" y="522"/>
                  <a:pt x="1250" y="510"/>
                </a:cubicBezTo>
                <a:cubicBezTo>
                  <a:pt x="1289" y="514"/>
                  <a:pt x="1341" y="516"/>
                  <a:pt x="1382" y="527"/>
                </a:cubicBezTo>
                <a:cubicBezTo>
                  <a:pt x="1428" y="539"/>
                  <a:pt x="1462" y="562"/>
                  <a:pt x="1505" y="576"/>
                </a:cubicBezTo>
                <a:cubicBezTo>
                  <a:pt x="1525" y="596"/>
                  <a:pt x="1549" y="608"/>
                  <a:pt x="1571" y="626"/>
                </a:cubicBezTo>
                <a:cubicBezTo>
                  <a:pt x="1589" y="641"/>
                  <a:pt x="1603" y="661"/>
                  <a:pt x="1621" y="675"/>
                </a:cubicBezTo>
                <a:cubicBezTo>
                  <a:pt x="1680" y="721"/>
                  <a:pt x="1743" y="767"/>
                  <a:pt x="1785" y="831"/>
                </a:cubicBezTo>
                <a:cubicBezTo>
                  <a:pt x="1809" y="907"/>
                  <a:pt x="1778" y="983"/>
                  <a:pt x="1752" y="1054"/>
                </a:cubicBezTo>
                <a:cubicBezTo>
                  <a:pt x="1758" y="1089"/>
                  <a:pt x="1764" y="1150"/>
                  <a:pt x="1802" y="1169"/>
                </a:cubicBezTo>
                <a:cubicBezTo>
                  <a:pt x="1804" y="1170"/>
                  <a:pt x="1863" y="1189"/>
                  <a:pt x="1876" y="1193"/>
                </a:cubicBezTo>
                <a:cubicBezTo>
                  <a:pt x="1901" y="1201"/>
                  <a:pt x="1925" y="1210"/>
                  <a:pt x="1950" y="1218"/>
                </a:cubicBezTo>
                <a:cubicBezTo>
                  <a:pt x="1958" y="1221"/>
                  <a:pt x="1975" y="1226"/>
                  <a:pt x="1975" y="1226"/>
                </a:cubicBezTo>
                <a:cubicBezTo>
                  <a:pt x="1987" y="1239"/>
                  <a:pt x="2005" y="1245"/>
                  <a:pt x="2016" y="1259"/>
                </a:cubicBezTo>
                <a:cubicBezTo>
                  <a:pt x="2020" y="1265"/>
                  <a:pt x="2045" y="1323"/>
                  <a:pt x="2049" y="1333"/>
                </a:cubicBezTo>
                <a:cubicBezTo>
                  <a:pt x="2046" y="1355"/>
                  <a:pt x="2045" y="1377"/>
                  <a:pt x="2040" y="1399"/>
                </a:cubicBezTo>
                <a:cubicBezTo>
                  <a:pt x="2036" y="1416"/>
                  <a:pt x="2024" y="1448"/>
                  <a:pt x="2024" y="1448"/>
                </a:cubicBezTo>
                <a:cubicBezTo>
                  <a:pt x="2034" y="1555"/>
                  <a:pt x="2023" y="1521"/>
                  <a:pt x="2090" y="1588"/>
                </a:cubicBezTo>
                <a:cubicBezTo>
                  <a:pt x="2108" y="1606"/>
                  <a:pt x="2164" y="1613"/>
                  <a:pt x="2164" y="1613"/>
                </a:cubicBezTo>
                <a:cubicBezTo>
                  <a:pt x="2238" y="1610"/>
                  <a:pt x="2312" y="1609"/>
                  <a:pt x="2386" y="1605"/>
                </a:cubicBezTo>
                <a:cubicBezTo>
                  <a:pt x="2429" y="1603"/>
                  <a:pt x="2448" y="1599"/>
                  <a:pt x="2485" y="1588"/>
                </a:cubicBezTo>
                <a:cubicBezTo>
                  <a:pt x="2501" y="1583"/>
                  <a:pt x="2534" y="1572"/>
                  <a:pt x="2534" y="1572"/>
                </a:cubicBezTo>
                <a:cubicBezTo>
                  <a:pt x="2553" y="1553"/>
                  <a:pt x="2557" y="1534"/>
                  <a:pt x="2575" y="1514"/>
                </a:cubicBezTo>
                <a:cubicBezTo>
                  <a:pt x="2581" y="1498"/>
                  <a:pt x="2593" y="1482"/>
                  <a:pt x="2592" y="1465"/>
                </a:cubicBezTo>
                <a:cubicBezTo>
                  <a:pt x="2589" y="1424"/>
                  <a:pt x="2587" y="1383"/>
                  <a:pt x="2583" y="1342"/>
                </a:cubicBezTo>
                <a:cubicBezTo>
                  <a:pt x="2574" y="1259"/>
                  <a:pt x="2528" y="1184"/>
                  <a:pt x="2493" y="1111"/>
                </a:cubicBezTo>
                <a:cubicBezTo>
                  <a:pt x="2489" y="1103"/>
                  <a:pt x="2490" y="1093"/>
                  <a:pt x="2485" y="1086"/>
                </a:cubicBezTo>
                <a:cubicBezTo>
                  <a:pt x="2448" y="1026"/>
                  <a:pt x="2377" y="966"/>
                  <a:pt x="2328" y="914"/>
                </a:cubicBezTo>
                <a:cubicBezTo>
                  <a:pt x="2296" y="879"/>
                  <a:pt x="2222" y="803"/>
                  <a:pt x="2180" y="790"/>
                </a:cubicBezTo>
                <a:cubicBezTo>
                  <a:pt x="2155" y="774"/>
                  <a:pt x="2142" y="758"/>
                  <a:pt x="2114" y="749"/>
                </a:cubicBezTo>
                <a:cubicBezTo>
                  <a:pt x="2090" y="733"/>
                  <a:pt x="2076" y="717"/>
                  <a:pt x="2049" y="708"/>
                </a:cubicBezTo>
                <a:cubicBezTo>
                  <a:pt x="2036" y="695"/>
                  <a:pt x="2020" y="688"/>
                  <a:pt x="2007" y="675"/>
                </a:cubicBezTo>
                <a:cubicBezTo>
                  <a:pt x="1952" y="620"/>
                  <a:pt x="2033" y="677"/>
                  <a:pt x="1966" y="634"/>
                </a:cubicBezTo>
                <a:cubicBezTo>
                  <a:pt x="1944" y="600"/>
                  <a:pt x="1915" y="565"/>
                  <a:pt x="1876" y="552"/>
                </a:cubicBezTo>
                <a:cubicBezTo>
                  <a:pt x="1851" y="527"/>
                  <a:pt x="1821" y="508"/>
                  <a:pt x="1793" y="486"/>
                </a:cubicBezTo>
                <a:cubicBezTo>
                  <a:pt x="1762" y="461"/>
                  <a:pt x="1735" y="427"/>
                  <a:pt x="1703" y="403"/>
                </a:cubicBezTo>
                <a:cubicBezTo>
                  <a:pt x="1672" y="380"/>
                  <a:pt x="1641" y="362"/>
                  <a:pt x="1612" y="338"/>
                </a:cubicBezTo>
                <a:cubicBezTo>
                  <a:pt x="1592" y="322"/>
                  <a:pt x="1582" y="298"/>
                  <a:pt x="1563" y="280"/>
                </a:cubicBezTo>
                <a:cubicBezTo>
                  <a:pt x="1560" y="272"/>
                  <a:pt x="1560" y="262"/>
                  <a:pt x="1555" y="255"/>
                </a:cubicBezTo>
                <a:cubicBezTo>
                  <a:pt x="1551" y="248"/>
                  <a:pt x="1542" y="246"/>
                  <a:pt x="1538" y="239"/>
                </a:cubicBezTo>
                <a:cubicBezTo>
                  <a:pt x="1520" y="204"/>
                  <a:pt x="1509" y="153"/>
                  <a:pt x="1497" y="115"/>
                </a:cubicBezTo>
                <a:cubicBezTo>
                  <a:pt x="1488" y="25"/>
                  <a:pt x="1489" y="60"/>
                  <a:pt x="148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Rectangle 42"/>
          <p:cNvSpPr>
            <a:spLocks noChangeArrowheads="1"/>
          </p:cNvSpPr>
          <p:nvPr/>
        </p:nvSpPr>
        <p:spPr bwMode="auto">
          <a:xfrm>
            <a:off x="7350125" y="39576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Rectangle 43"/>
          <p:cNvSpPr>
            <a:spLocks noChangeArrowheads="1"/>
          </p:cNvSpPr>
          <p:nvPr/>
        </p:nvSpPr>
        <p:spPr bwMode="auto">
          <a:xfrm>
            <a:off x="7842250" y="4719638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Text Box 44"/>
          <p:cNvSpPr txBox="1">
            <a:spLocks noChangeArrowheads="1"/>
          </p:cNvSpPr>
          <p:nvPr/>
        </p:nvSpPr>
        <p:spPr bwMode="auto">
          <a:xfrm>
            <a:off x="914400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  C  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  </a:t>
            </a:r>
            <a:r>
              <a:rPr lang="en-GB" sz="2000">
                <a:solidFill>
                  <a:srgbClr val="008000"/>
                </a:solidFill>
              </a:rPr>
              <a:t>A</a:t>
            </a:r>
            <a:r>
              <a:rPr lang="en-GB" sz="2000">
                <a:solidFill>
                  <a:schemeClr val="accent1"/>
                </a:solidFill>
              </a:rPr>
              <a:t>      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F</a:t>
            </a:r>
          </a:p>
        </p:txBody>
      </p:sp>
      <p:sp>
        <p:nvSpPr>
          <p:cNvPr id="34853" name="Rectangle 45"/>
          <p:cNvSpPr>
            <a:spLocks noChangeArrowheads="1"/>
          </p:cNvSpPr>
          <p:nvPr/>
        </p:nvSpPr>
        <p:spPr bwMode="auto">
          <a:xfrm>
            <a:off x="11255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Rectangle 46"/>
          <p:cNvSpPr>
            <a:spLocks noChangeArrowheads="1"/>
          </p:cNvSpPr>
          <p:nvPr/>
        </p:nvSpPr>
        <p:spPr bwMode="auto">
          <a:xfrm>
            <a:off x="182880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Rectangle 47"/>
          <p:cNvSpPr>
            <a:spLocks noChangeArrowheads="1"/>
          </p:cNvSpPr>
          <p:nvPr/>
        </p:nvSpPr>
        <p:spPr bwMode="auto">
          <a:xfrm>
            <a:off x="9858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Rectangle 48"/>
          <p:cNvSpPr>
            <a:spLocks noChangeArrowheads="1"/>
          </p:cNvSpPr>
          <p:nvPr/>
        </p:nvSpPr>
        <p:spPr bwMode="auto">
          <a:xfrm>
            <a:off x="29559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Rectangle 49"/>
          <p:cNvSpPr>
            <a:spLocks noChangeArrowheads="1"/>
          </p:cNvSpPr>
          <p:nvPr/>
        </p:nvSpPr>
        <p:spPr bwMode="auto">
          <a:xfrm>
            <a:off x="365918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Rectangle 50"/>
          <p:cNvSpPr>
            <a:spLocks noChangeArrowheads="1"/>
          </p:cNvSpPr>
          <p:nvPr/>
        </p:nvSpPr>
        <p:spPr bwMode="auto">
          <a:xfrm>
            <a:off x="28146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Rectangle 51"/>
          <p:cNvSpPr>
            <a:spLocks noChangeArrowheads="1"/>
          </p:cNvSpPr>
          <p:nvPr/>
        </p:nvSpPr>
        <p:spPr bwMode="auto">
          <a:xfrm>
            <a:off x="844550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330CD-0659-413B-91D7-499D1E47CECB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808163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/>
              <a:t>Algorithm</a:t>
            </a:r>
            <a:r>
              <a:rPr lang="en-GB" sz="2000"/>
              <a:t> 	inOrder (val </a:t>
            </a:r>
            <a:r>
              <a:rPr lang="en-GB" sz="2000">
                <a:solidFill>
                  <a:srgbClr val="FF0000"/>
                </a:solidFill>
              </a:rPr>
              <a:t>root</a:t>
            </a:r>
            <a:r>
              <a:rPr lang="en-GB" sz="2000">
                <a:solidFill>
                  <a:srgbClr val="0000FF"/>
                </a:solidFill>
              </a:rPr>
              <a:t> </a:t>
            </a:r>
            <a:r>
              <a:rPr lang="en-GB" sz="2000"/>
              <a:t>&lt;nodePointer&gt;)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Traverses a binary tree in left-node-right sequence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</a:t>
            </a:r>
            <a:r>
              <a:rPr lang="en-GB" sz="2000" b="1"/>
              <a:t>Pre</a:t>
            </a:r>
            <a:r>
              <a:rPr lang="en-GB" sz="2000"/>
              <a:t>		</a:t>
            </a:r>
            <a:r>
              <a:rPr lang="en-GB" sz="2000">
                <a:solidFill>
                  <a:srgbClr val="FF0000"/>
                </a:solidFill>
              </a:rPr>
              <a:t>root</a:t>
            </a:r>
            <a:r>
              <a:rPr lang="en-GB" sz="2000"/>
              <a:t> is the entry node of a tree/subtree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</a:t>
            </a:r>
            <a:r>
              <a:rPr lang="en-GB" sz="2000" b="1"/>
              <a:t>Post	</a:t>
            </a:r>
            <a:r>
              <a:rPr lang="en-GB" sz="2000"/>
              <a:t>	each node has been processed in InOrder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>
                <a:solidFill>
                  <a:schemeClr val="accent2"/>
                </a:solidFill>
              </a:rPr>
              <a:t>1 </a:t>
            </a:r>
            <a:r>
              <a:rPr lang="en-GB" sz="2000">
                <a:solidFill>
                  <a:srgbClr val="0000FF"/>
                </a:solidFill>
              </a:rPr>
              <a:t>  </a:t>
            </a:r>
            <a:r>
              <a:rPr lang="en-GB" sz="2000"/>
              <a:t>if (root is not null)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chemeClr val="accent2"/>
                </a:solidFill>
              </a:rPr>
              <a:t>1</a:t>
            </a:r>
            <a:r>
              <a:rPr lang="en-GB" sz="2000"/>
              <a:t>		inOrder (root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leftSubTree)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chemeClr val="accent2"/>
                </a:solidFill>
              </a:rPr>
              <a:t>2</a:t>
            </a:r>
            <a:r>
              <a:rPr lang="en-GB" sz="2000"/>
              <a:t>		process (root)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chemeClr val="accent2"/>
                </a:solidFill>
              </a:rPr>
              <a:t>3</a:t>
            </a:r>
            <a:r>
              <a:rPr lang="en-GB" sz="2000"/>
              <a:t>		inOrder (root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rightSubTree)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>
                <a:solidFill>
                  <a:schemeClr val="accent2"/>
                </a:solidFill>
              </a:rPr>
              <a:t>4</a:t>
            </a:r>
            <a:r>
              <a:rPr lang="en-GB" sz="200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/>
              <a:t>End</a:t>
            </a:r>
            <a:r>
              <a:rPr lang="en-GB" sz="2000"/>
              <a:t>  inOrder 	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8D08F-6ED4-4278-85BB-A3C685E1574C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2636838" y="2133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6868" name="AutoShape 4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2082800" y="2533650"/>
            <a:ext cx="61595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69" name="AutoShape 5"/>
          <p:cNvCxnSpPr>
            <a:cxnSpLocks noChangeShapeType="1"/>
            <a:stCxn id="36867" idx="5"/>
            <a:endCxn id="36877" idx="0"/>
          </p:cNvCxnSpPr>
          <p:nvPr/>
        </p:nvCxnSpPr>
        <p:spPr bwMode="auto">
          <a:xfrm>
            <a:off x="2997200" y="2533650"/>
            <a:ext cx="7651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722438" y="2895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*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706688" y="3657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6872" name="AutoShape 8"/>
          <p:cNvCxnSpPr>
            <a:cxnSpLocks noChangeShapeType="1"/>
            <a:stCxn id="36870" idx="3"/>
            <a:endCxn id="36874" idx="0"/>
          </p:cNvCxnSpPr>
          <p:nvPr/>
        </p:nvCxnSpPr>
        <p:spPr bwMode="auto">
          <a:xfrm flipH="1">
            <a:off x="1230313" y="3295650"/>
            <a:ext cx="55403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3" name="AutoShape 9"/>
          <p:cNvCxnSpPr>
            <a:cxnSpLocks noChangeShapeType="1"/>
            <a:stCxn id="36870" idx="5"/>
            <a:endCxn id="36871" idx="1"/>
          </p:cNvCxnSpPr>
          <p:nvPr/>
        </p:nvCxnSpPr>
        <p:spPr bwMode="auto">
          <a:xfrm>
            <a:off x="2082800" y="3295650"/>
            <a:ext cx="68580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19175" y="3733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a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003425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b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481388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c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551238" y="2971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d</a:t>
            </a:r>
          </a:p>
        </p:txBody>
      </p:sp>
      <p:cxnSp>
        <p:nvCxnSpPr>
          <p:cNvPr id="36878" name="AutoShape 14"/>
          <p:cNvCxnSpPr>
            <a:cxnSpLocks noChangeShapeType="1"/>
            <a:stCxn id="36871" idx="3"/>
            <a:endCxn id="36875" idx="0"/>
          </p:cNvCxnSpPr>
          <p:nvPr/>
        </p:nvCxnSpPr>
        <p:spPr bwMode="auto">
          <a:xfrm flipH="1">
            <a:off x="2214563" y="4057650"/>
            <a:ext cx="55403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5"/>
          <p:cNvCxnSpPr>
            <a:cxnSpLocks noChangeShapeType="1"/>
            <a:stCxn id="36871" idx="5"/>
            <a:endCxn id="36876" idx="0"/>
          </p:cNvCxnSpPr>
          <p:nvPr/>
        </p:nvCxnSpPr>
        <p:spPr bwMode="auto">
          <a:xfrm>
            <a:off x="3068638" y="4057650"/>
            <a:ext cx="62388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980113" y="3352800"/>
            <a:ext cx="22526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a * b + c + d</a:t>
            </a:r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4808538" y="3352800"/>
            <a:ext cx="633412" cy="457200"/>
          </a:xfrm>
          <a:prstGeom prst="rightArrow">
            <a:avLst>
              <a:gd name="adj1" fmla="val 50000"/>
              <a:gd name="adj2" fmla="val 375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Freeform 18"/>
          <p:cNvSpPr>
            <a:spLocks/>
          </p:cNvSpPr>
          <p:nvPr/>
        </p:nvSpPr>
        <p:spPr bwMode="auto">
          <a:xfrm>
            <a:off x="695325" y="2063750"/>
            <a:ext cx="3527425" cy="3121025"/>
          </a:xfrm>
          <a:custGeom>
            <a:avLst/>
            <a:gdLst>
              <a:gd name="T0" fmla="*/ 2147483647 w 2407"/>
              <a:gd name="T1" fmla="*/ 2147483647 h 1966"/>
              <a:gd name="T2" fmla="*/ 2147483647 w 2407"/>
              <a:gd name="T3" fmla="*/ 2147483647 h 1966"/>
              <a:gd name="T4" fmla="*/ 2147483647 w 2407"/>
              <a:gd name="T5" fmla="*/ 2147483647 h 1966"/>
              <a:gd name="T6" fmla="*/ 2147483647 w 2407"/>
              <a:gd name="T7" fmla="*/ 2147483647 h 1966"/>
              <a:gd name="T8" fmla="*/ 2147483647 w 2407"/>
              <a:gd name="T9" fmla="*/ 2147483647 h 1966"/>
              <a:gd name="T10" fmla="*/ 2147483647 w 2407"/>
              <a:gd name="T11" fmla="*/ 2147483647 h 1966"/>
              <a:gd name="T12" fmla="*/ 2147483647 w 2407"/>
              <a:gd name="T13" fmla="*/ 2147483647 h 1966"/>
              <a:gd name="T14" fmla="*/ 0 w 2407"/>
              <a:gd name="T15" fmla="*/ 2147483647 h 1966"/>
              <a:gd name="T16" fmla="*/ 2147483647 w 2407"/>
              <a:gd name="T17" fmla="*/ 2147483647 h 1966"/>
              <a:gd name="T18" fmla="*/ 2147483647 w 2407"/>
              <a:gd name="T19" fmla="*/ 2147483647 h 1966"/>
              <a:gd name="T20" fmla="*/ 2147483647 w 2407"/>
              <a:gd name="T21" fmla="*/ 2147483647 h 1966"/>
              <a:gd name="T22" fmla="*/ 2147483647 w 2407"/>
              <a:gd name="T23" fmla="*/ 2147483647 h 1966"/>
              <a:gd name="T24" fmla="*/ 2147483647 w 2407"/>
              <a:gd name="T25" fmla="*/ 2147483647 h 1966"/>
              <a:gd name="T26" fmla="*/ 2147483647 w 2407"/>
              <a:gd name="T27" fmla="*/ 2147483647 h 1966"/>
              <a:gd name="T28" fmla="*/ 2147483647 w 2407"/>
              <a:gd name="T29" fmla="*/ 2147483647 h 1966"/>
              <a:gd name="T30" fmla="*/ 2147483647 w 2407"/>
              <a:gd name="T31" fmla="*/ 2147483647 h 1966"/>
              <a:gd name="T32" fmla="*/ 2147483647 w 2407"/>
              <a:gd name="T33" fmla="*/ 2147483647 h 1966"/>
              <a:gd name="T34" fmla="*/ 2147483647 w 2407"/>
              <a:gd name="T35" fmla="*/ 2147483647 h 1966"/>
              <a:gd name="T36" fmla="*/ 2147483647 w 2407"/>
              <a:gd name="T37" fmla="*/ 2147483647 h 1966"/>
              <a:gd name="T38" fmla="*/ 2147483647 w 2407"/>
              <a:gd name="T39" fmla="*/ 2147483647 h 1966"/>
              <a:gd name="T40" fmla="*/ 2147483647 w 2407"/>
              <a:gd name="T41" fmla="*/ 2147483647 h 1966"/>
              <a:gd name="T42" fmla="*/ 2147483647 w 2407"/>
              <a:gd name="T43" fmla="*/ 2147483647 h 1966"/>
              <a:gd name="T44" fmla="*/ 2147483647 w 2407"/>
              <a:gd name="T45" fmla="*/ 2147483647 h 1966"/>
              <a:gd name="T46" fmla="*/ 2147483647 w 2407"/>
              <a:gd name="T47" fmla="*/ 2147483647 h 1966"/>
              <a:gd name="T48" fmla="*/ 2147483647 w 2407"/>
              <a:gd name="T49" fmla="*/ 2147483647 h 1966"/>
              <a:gd name="T50" fmla="*/ 2147483647 w 2407"/>
              <a:gd name="T51" fmla="*/ 2147483647 h 1966"/>
              <a:gd name="T52" fmla="*/ 2147483647 w 2407"/>
              <a:gd name="T53" fmla="*/ 2147483647 h 1966"/>
              <a:gd name="T54" fmla="*/ 2147483647 w 2407"/>
              <a:gd name="T55" fmla="*/ 2147483647 h 1966"/>
              <a:gd name="T56" fmla="*/ 2147483647 w 2407"/>
              <a:gd name="T57" fmla="*/ 2147483647 h 1966"/>
              <a:gd name="T58" fmla="*/ 2147483647 w 2407"/>
              <a:gd name="T59" fmla="*/ 2147483647 h 1966"/>
              <a:gd name="T60" fmla="*/ 2147483647 w 2407"/>
              <a:gd name="T61" fmla="*/ 2147483647 h 1966"/>
              <a:gd name="T62" fmla="*/ 2147483647 w 2407"/>
              <a:gd name="T63" fmla="*/ 2147483647 h 1966"/>
              <a:gd name="T64" fmla="*/ 2147483647 w 2407"/>
              <a:gd name="T65" fmla="*/ 2147483647 h 1966"/>
              <a:gd name="T66" fmla="*/ 2147483647 w 2407"/>
              <a:gd name="T67" fmla="*/ 2147483647 h 1966"/>
              <a:gd name="T68" fmla="*/ 2147483647 w 2407"/>
              <a:gd name="T69" fmla="*/ 2147483647 h 1966"/>
              <a:gd name="T70" fmla="*/ 2147483647 w 2407"/>
              <a:gd name="T71" fmla="*/ 2147483647 h 1966"/>
              <a:gd name="T72" fmla="*/ 2147483647 w 2407"/>
              <a:gd name="T73" fmla="*/ 2147483647 h 1966"/>
              <a:gd name="T74" fmla="*/ 2147483647 w 2407"/>
              <a:gd name="T75" fmla="*/ 2147483647 h 1966"/>
              <a:gd name="T76" fmla="*/ 2147483647 w 2407"/>
              <a:gd name="T77" fmla="*/ 2147483647 h 1966"/>
              <a:gd name="T78" fmla="*/ 2147483647 w 2407"/>
              <a:gd name="T79" fmla="*/ 2147483647 h 1966"/>
              <a:gd name="T80" fmla="*/ 2147483647 w 2407"/>
              <a:gd name="T81" fmla="*/ 2147483647 h 1966"/>
              <a:gd name="T82" fmla="*/ 2147483647 w 2407"/>
              <a:gd name="T83" fmla="*/ 2147483647 h 1966"/>
              <a:gd name="T84" fmla="*/ 2147483647 w 2407"/>
              <a:gd name="T85" fmla="*/ 2147483647 h 1966"/>
              <a:gd name="T86" fmla="*/ 2147483647 w 2407"/>
              <a:gd name="T87" fmla="*/ 2147483647 h 1966"/>
              <a:gd name="T88" fmla="*/ 2147483647 w 2407"/>
              <a:gd name="T89" fmla="*/ 2147483647 h 1966"/>
              <a:gd name="T90" fmla="*/ 2147483647 w 2407"/>
              <a:gd name="T91" fmla="*/ 2147483647 h 1966"/>
              <a:gd name="T92" fmla="*/ 2147483647 w 2407"/>
              <a:gd name="T93" fmla="*/ 2147483647 h 1966"/>
              <a:gd name="T94" fmla="*/ 2147483647 w 2407"/>
              <a:gd name="T95" fmla="*/ 2147483647 h 1966"/>
              <a:gd name="T96" fmla="*/ 2147483647 w 2407"/>
              <a:gd name="T97" fmla="*/ 2147483647 h 1966"/>
              <a:gd name="T98" fmla="*/ 2147483647 w 2407"/>
              <a:gd name="T99" fmla="*/ 2147483647 h 1966"/>
              <a:gd name="T100" fmla="*/ 2147483647 w 2407"/>
              <a:gd name="T101" fmla="*/ 2147483647 h 1966"/>
              <a:gd name="T102" fmla="*/ 2147483647 w 2407"/>
              <a:gd name="T103" fmla="*/ 2147483647 h 1966"/>
              <a:gd name="T104" fmla="*/ 2147483647 w 2407"/>
              <a:gd name="T105" fmla="*/ 2147483647 h 1966"/>
              <a:gd name="T106" fmla="*/ 2147483647 w 2407"/>
              <a:gd name="T107" fmla="*/ 2147483647 h 19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407"/>
              <a:gd name="T163" fmla="*/ 0 h 1966"/>
              <a:gd name="T164" fmla="*/ 2407 w 2407"/>
              <a:gd name="T165" fmla="*/ 1966 h 196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407" h="1966">
                <a:moveTo>
                  <a:pt x="1309" y="0"/>
                </a:moveTo>
                <a:cubicBezTo>
                  <a:pt x="1306" y="27"/>
                  <a:pt x="1306" y="55"/>
                  <a:pt x="1300" y="82"/>
                </a:cubicBezTo>
                <a:cubicBezTo>
                  <a:pt x="1293" y="110"/>
                  <a:pt x="1234" y="165"/>
                  <a:pt x="1210" y="181"/>
                </a:cubicBezTo>
                <a:cubicBezTo>
                  <a:pt x="1178" y="228"/>
                  <a:pt x="1131" y="260"/>
                  <a:pt x="1086" y="296"/>
                </a:cubicBezTo>
                <a:cubicBezTo>
                  <a:pt x="1063" y="314"/>
                  <a:pt x="1058" y="327"/>
                  <a:pt x="1029" y="337"/>
                </a:cubicBezTo>
                <a:cubicBezTo>
                  <a:pt x="1005" y="361"/>
                  <a:pt x="978" y="385"/>
                  <a:pt x="946" y="395"/>
                </a:cubicBezTo>
                <a:cubicBezTo>
                  <a:pt x="846" y="385"/>
                  <a:pt x="746" y="378"/>
                  <a:pt x="650" y="412"/>
                </a:cubicBezTo>
                <a:cubicBezTo>
                  <a:pt x="604" y="458"/>
                  <a:pt x="589" y="479"/>
                  <a:pt x="576" y="543"/>
                </a:cubicBezTo>
                <a:cubicBezTo>
                  <a:pt x="572" y="608"/>
                  <a:pt x="586" y="690"/>
                  <a:pt x="535" y="741"/>
                </a:cubicBezTo>
                <a:cubicBezTo>
                  <a:pt x="521" y="783"/>
                  <a:pt x="444" y="843"/>
                  <a:pt x="403" y="856"/>
                </a:cubicBezTo>
                <a:cubicBezTo>
                  <a:pt x="363" y="919"/>
                  <a:pt x="264" y="904"/>
                  <a:pt x="198" y="922"/>
                </a:cubicBezTo>
                <a:cubicBezTo>
                  <a:pt x="181" y="927"/>
                  <a:pt x="165" y="933"/>
                  <a:pt x="148" y="938"/>
                </a:cubicBezTo>
                <a:cubicBezTo>
                  <a:pt x="140" y="941"/>
                  <a:pt x="124" y="946"/>
                  <a:pt x="124" y="946"/>
                </a:cubicBezTo>
                <a:cubicBezTo>
                  <a:pt x="78" y="992"/>
                  <a:pt x="138" y="929"/>
                  <a:pt x="91" y="988"/>
                </a:cubicBezTo>
                <a:cubicBezTo>
                  <a:pt x="75" y="1008"/>
                  <a:pt x="51" y="1019"/>
                  <a:pt x="33" y="1037"/>
                </a:cubicBezTo>
                <a:cubicBezTo>
                  <a:pt x="24" y="1065"/>
                  <a:pt x="9" y="1075"/>
                  <a:pt x="0" y="1103"/>
                </a:cubicBezTo>
                <a:cubicBezTo>
                  <a:pt x="6" y="1199"/>
                  <a:pt x="18" y="1250"/>
                  <a:pt x="33" y="1341"/>
                </a:cubicBezTo>
                <a:cubicBezTo>
                  <a:pt x="36" y="1362"/>
                  <a:pt x="40" y="1429"/>
                  <a:pt x="58" y="1448"/>
                </a:cubicBezTo>
                <a:cubicBezTo>
                  <a:pt x="75" y="1465"/>
                  <a:pt x="140" y="1470"/>
                  <a:pt x="157" y="1473"/>
                </a:cubicBezTo>
                <a:cubicBezTo>
                  <a:pt x="272" y="1470"/>
                  <a:pt x="387" y="1470"/>
                  <a:pt x="502" y="1465"/>
                </a:cubicBezTo>
                <a:cubicBezTo>
                  <a:pt x="528" y="1464"/>
                  <a:pt x="576" y="1440"/>
                  <a:pt x="576" y="1440"/>
                </a:cubicBezTo>
                <a:cubicBezTo>
                  <a:pt x="593" y="1424"/>
                  <a:pt x="609" y="1407"/>
                  <a:pt x="626" y="1391"/>
                </a:cubicBezTo>
                <a:cubicBezTo>
                  <a:pt x="647" y="1325"/>
                  <a:pt x="639" y="1358"/>
                  <a:pt x="650" y="1292"/>
                </a:cubicBezTo>
                <a:cubicBezTo>
                  <a:pt x="647" y="1234"/>
                  <a:pt x="642" y="1177"/>
                  <a:pt x="642" y="1119"/>
                </a:cubicBezTo>
                <a:cubicBezTo>
                  <a:pt x="642" y="1081"/>
                  <a:pt x="643" y="1042"/>
                  <a:pt x="650" y="1004"/>
                </a:cubicBezTo>
                <a:cubicBezTo>
                  <a:pt x="653" y="989"/>
                  <a:pt x="671" y="981"/>
                  <a:pt x="683" y="971"/>
                </a:cubicBezTo>
                <a:cubicBezTo>
                  <a:pt x="724" y="938"/>
                  <a:pt x="789" y="927"/>
                  <a:pt x="840" y="913"/>
                </a:cubicBezTo>
                <a:cubicBezTo>
                  <a:pt x="914" y="918"/>
                  <a:pt x="957" y="918"/>
                  <a:pt x="1021" y="938"/>
                </a:cubicBezTo>
                <a:cubicBezTo>
                  <a:pt x="1026" y="944"/>
                  <a:pt x="1030" y="951"/>
                  <a:pt x="1037" y="955"/>
                </a:cubicBezTo>
                <a:cubicBezTo>
                  <a:pt x="1044" y="960"/>
                  <a:pt x="1055" y="958"/>
                  <a:pt x="1062" y="963"/>
                </a:cubicBezTo>
                <a:cubicBezTo>
                  <a:pt x="1070" y="969"/>
                  <a:pt x="1071" y="982"/>
                  <a:pt x="1078" y="988"/>
                </a:cubicBezTo>
                <a:cubicBezTo>
                  <a:pt x="1095" y="1003"/>
                  <a:pt x="1145" y="1037"/>
                  <a:pt x="1169" y="1045"/>
                </a:cubicBezTo>
                <a:cubicBezTo>
                  <a:pt x="1185" y="1062"/>
                  <a:pt x="1202" y="1078"/>
                  <a:pt x="1218" y="1095"/>
                </a:cubicBezTo>
                <a:cubicBezTo>
                  <a:pt x="1237" y="1153"/>
                  <a:pt x="1259" y="1243"/>
                  <a:pt x="1185" y="1267"/>
                </a:cubicBezTo>
                <a:cubicBezTo>
                  <a:pt x="1180" y="1273"/>
                  <a:pt x="1176" y="1281"/>
                  <a:pt x="1169" y="1284"/>
                </a:cubicBezTo>
                <a:cubicBezTo>
                  <a:pt x="1153" y="1292"/>
                  <a:pt x="1119" y="1300"/>
                  <a:pt x="1119" y="1300"/>
                </a:cubicBezTo>
                <a:cubicBezTo>
                  <a:pt x="1087" y="1334"/>
                  <a:pt x="1024" y="1343"/>
                  <a:pt x="979" y="1358"/>
                </a:cubicBezTo>
                <a:cubicBezTo>
                  <a:pt x="918" y="1399"/>
                  <a:pt x="892" y="1475"/>
                  <a:pt x="831" y="1514"/>
                </a:cubicBezTo>
                <a:cubicBezTo>
                  <a:pt x="822" y="1541"/>
                  <a:pt x="808" y="1562"/>
                  <a:pt x="798" y="1588"/>
                </a:cubicBezTo>
                <a:cubicBezTo>
                  <a:pt x="801" y="1654"/>
                  <a:pt x="779" y="1769"/>
                  <a:pt x="831" y="1835"/>
                </a:cubicBezTo>
                <a:cubicBezTo>
                  <a:pt x="852" y="1862"/>
                  <a:pt x="885" y="1878"/>
                  <a:pt x="914" y="1893"/>
                </a:cubicBezTo>
                <a:cubicBezTo>
                  <a:pt x="930" y="1901"/>
                  <a:pt x="939" y="1918"/>
                  <a:pt x="955" y="1926"/>
                </a:cubicBezTo>
                <a:cubicBezTo>
                  <a:pt x="970" y="1934"/>
                  <a:pt x="988" y="1937"/>
                  <a:pt x="1004" y="1942"/>
                </a:cubicBezTo>
                <a:cubicBezTo>
                  <a:pt x="1012" y="1945"/>
                  <a:pt x="1029" y="1950"/>
                  <a:pt x="1029" y="1950"/>
                </a:cubicBezTo>
                <a:cubicBezTo>
                  <a:pt x="1137" y="1945"/>
                  <a:pt x="1179" y="1966"/>
                  <a:pt x="1251" y="1917"/>
                </a:cubicBezTo>
                <a:cubicBezTo>
                  <a:pt x="1269" y="1890"/>
                  <a:pt x="1282" y="1877"/>
                  <a:pt x="1309" y="1860"/>
                </a:cubicBezTo>
                <a:cubicBezTo>
                  <a:pt x="1314" y="1843"/>
                  <a:pt x="1320" y="1827"/>
                  <a:pt x="1325" y="1810"/>
                </a:cubicBezTo>
                <a:cubicBezTo>
                  <a:pt x="1328" y="1802"/>
                  <a:pt x="1330" y="1794"/>
                  <a:pt x="1333" y="1786"/>
                </a:cubicBezTo>
                <a:cubicBezTo>
                  <a:pt x="1336" y="1778"/>
                  <a:pt x="1341" y="1761"/>
                  <a:pt x="1341" y="1761"/>
                </a:cubicBezTo>
                <a:cubicBezTo>
                  <a:pt x="1343" y="1702"/>
                  <a:pt x="1297" y="1514"/>
                  <a:pt x="1399" y="1481"/>
                </a:cubicBezTo>
                <a:cubicBezTo>
                  <a:pt x="1446" y="1436"/>
                  <a:pt x="1382" y="1492"/>
                  <a:pt x="1440" y="1457"/>
                </a:cubicBezTo>
                <a:cubicBezTo>
                  <a:pt x="1460" y="1445"/>
                  <a:pt x="1482" y="1423"/>
                  <a:pt x="1498" y="1407"/>
                </a:cubicBezTo>
                <a:cubicBezTo>
                  <a:pt x="1589" y="1413"/>
                  <a:pt x="1604" y="1411"/>
                  <a:pt x="1671" y="1432"/>
                </a:cubicBezTo>
                <a:cubicBezTo>
                  <a:pt x="1698" y="1459"/>
                  <a:pt x="1718" y="1489"/>
                  <a:pt x="1745" y="1514"/>
                </a:cubicBezTo>
                <a:cubicBezTo>
                  <a:pt x="1756" y="1549"/>
                  <a:pt x="1775" y="1578"/>
                  <a:pt x="1786" y="1613"/>
                </a:cubicBezTo>
                <a:cubicBezTo>
                  <a:pt x="1779" y="1694"/>
                  <a:pt x="1752" y="1812"/>
                  <a:pt x="1794" y="1884"/>
                </a:cubicBezTo>
                <a:cubicBezTo>
                  <a:pt x="1812" y="1915"/>
                  <a:pt x="1854" y="1924"/>
                  <a:pt x="1885" y="1934"/>
                </a:cubicBezTo>
                <a:cubicBezTo>
                  <a:pt x="2155" y="1927"/>
                  <a:pt x="2117" y="1953"/>
                  <a:pt x="2255" y="1909"/>
                </a:cubicBezTo>
                <a:cubicBezTo>
                  <a:pt x="2292" y="1872"/>
                  <a:pt x="2334" y="1841"/>
                  <a:pt x="2370" y="1802"/>
                </a:cubicBezTo>
                <a:cubicBezTo>
                  <a:pt x="2381" y="1769"/>
                  <a:pt x="2392" y="1736"/>
                  <a:pt x="2403" y="1703"/>
                </a:cubicBezTo>
                <a:cubicBezTo>
                  <a:pt x="2401" y="1666"/>
                  <a:pt x="2407" y="1556"/>
                  <a:pt x="2378" y="1506"/>
                </a:cubicBezTo>
                <a:cubicBezTo>
                  <a:pt x="2372" y="1496"/>
                  <a:pt x="2352" y="1482"/>
                  <a:pt x="2345" y="1473"/>
                </a:cubicBezTo>
                <a:cubicBezTo>
                  <a:pt x="2321" y="1443"/>
                  <a:pt x="2309" y="1419"/>
                  <a:pt x="2271" y="1407"/>
                </a:cubicBezTo>
                <a:cubicBezTo>
                  <a:pt x="2263" y="1402"/>
                  <a:pt x="2256" y="1395"/>
                  <a:pt x="2247" y="1391"/>
                </a:cubicBezTo>
                <a:cubicBezTo>
                  <a:pt x="2239" y="1387"/>
                  <a:pt x="2230" y="1387"/>
                  <a:pt x="2222" y="1383"/>
                </a:cubicBezTo>
                <a:cubicBezTo>
                  <a:pt x="2215" y="1379"/>
                  <a:pt x="2212" y="1370"/>
                  <a:pt x="2205" y="1366"/>
                </a:cubicBezTo>
                <a:cubicBezTo>
                  <a:pt x="2190" y="1358"/>
                  <a:pt x="2156" y="1350"/>
                  <a:pt x="2156" y="1350"/>
                </a:cubicBezTo>
                <a:cubicBezTo>
                  <a:pt x="2148" y="1344"/>
                  <a:pt x="2140" y="1337"/>
                  <a:pt x="2131" y="1333"/>
                </a:cubicBezTo>
                <a:cubicBezTo>
                  <a:pt x="2115" y="1326"/>
                  <a:pt x="2082" y="1317"/>
                  <a:pt x="2082" y="1317"/>
                </a:cubicBezTo>
                <a:cubicBezTo>
                  <a:pt x="2043" y="1290"/>
                  <a:pt x="2066" y="1303"/>
                  <a:pt x="2008" y="1284"/>
                </a:cubicBezTo>
                <a:cubicBezTo>
                  <a:pt x="2000" y="1281"/>
                  <a:pt x="1983" y="1276"/>
                  <a:pt x="1983" y="1276"/>
                </a:cubicBezTo>
                <a:cubicBezTo>
                  <a:pt x="1959" y="1250"/>
                  <a:pt x="1925" y="1246"/>
                  <a:pt x="1893" y="1234"/>
                </a:cubicBezTo>
                <a:cubicBezTo>
                  <a:pt x="1876" y="1218"/>
                  <a:pt x="1860" y="1201"/>
                  <a:pt x="1843" y="1185"/>
                </a:cubicBezTo>
                <a:cubicBezTo>
                  <a:pt x="1826" y="1133"/>
                  <a:pt x="1795" y="1088"/>
                  <a:pt x="1761" y="1045"/>
                </a:cubicBezTo>
                <a:cubicBezTo>
                  <a:pt x="1755" y="1037"/>
                  <a:pt x="1752" y="1026"/>
                  <a:pt x="1745" y="1020"/>
                </a:cubicBezTo>
                <a:cubicBezTo>
                  <a:pt x="1730" y="1007"/>
                  <a:pt x="1712" y="999"/>
                  <a:pt x="1695" y="988"/>
                </a:cubicBezTo>
                <a:cubicBezTo>
                  <a:pt x="1671" y="973"/>
                  <a:pt x="1666" y="957"/>
                  <a:pt x="1638" y="946"/>
                </a:cubicBezTo>
                <a:cubicBezTo>
                  <a:pt x="1590" y="901"/>
                  <a:pt x="1508" y="902"/>
                  <a:pt x="1448" y="889"/>
                </a:cubicBezTo>
                <a:cubicBezTo>
                  <a:pt x="1327" y="863"/>
                  <a:pt x="1193" y="804"/>
                  <a:pt x="1119" y="700"/>
                </a:cubicBezTo>
                <a:cubicBezTo>
                  <a:pt x="1110" y="673"/>
                  <a:pt x="1108" y="633"/>
                  <a:pt x="1128" y="609"/>
                </a:cubicBezTo>
                <a:cubicBezTo>
                  <a:pt x="1134" y="602"/>
                  <a:pt x="1145" y="599"/>
                  <a:pt x="1152" y="593"/>
                </a:cubicBezTo>
                <a:cubicBezTo>
                  <a:pt x="1158" y="588"/>
                  <a:pt x="1164" y="582"/>
                  <a:pt x="1169" y="576"/>
                </a:cubicBezTo>
                <a:cubicBezTo>
                  <a:pt x="1196" y="542"/>
                  <a:pt x="1170" y="556"/>
                  <a:pt x="1210" y="543"/>
                </a:cubicBezTo>
                <a:cubicBezTo>
                  <a:pt x="1235" y="518"/>
                  <a:pt x="1267" y="497"/>
                  <a:pt x="1300" y="486"/>
                </a:cubicBezTo>
                <a:cubicBezTo>
                  <a:pt x="1325" y="461"/>
                  <a:pt x="1358" y="456"/>
                  <a:pt x="1391" y="444"/>
                </a:cubicBezTo>
                <a:cubicBezTo>
                  <a:pt x="1498" y="450"/>
                  <a:pt x="1596" y="449"/>
                  <a:pt x="1695" y="486"/>
                </a:cubicBezTo>
                <a:cubicBezTo>
                  <a:pt x="1727" y="516"/>
                  <a:pt x="1759" y="537"/>
                  <a:pt x="1802" y="551"/>
                </a:cubicBezTo>
                <a:cubicBezTo>
                  <a:pt x="1821" y="570"/>
                  <a:pt x="1841" y="574"/>
                  <a:pt x="1860" y="593"/>
                </a:cubicBezTo>
                <a:cubicBezTo>
                  <a:pt x="1882" y="706"/>
                  <a:pt x="1857" y="567"/>
                  <a:pt x="1876" y="815"/>
                </a:cubicBezTo>
                <a:cubicBezTo>
                  <a:pt x="1877" y="827"/>
                  <a:pt x="1895" y="899"/>
                  <a:pt x="1901" y="905"/>
                </a:cubicBezTo>
                <a:cubicBezTo>
                  <a:pt x="1935" y="941"/>
                  <a:pt x="1950" y="955"/>
                  <a:pt x="2000" y="971"/>
                </a:cubicBezTo>
                <a:cubicBezTo>
                  <a:pt x="2016" y="976"/>
                  <a:pt x="2049" y="988"/>
                  <a:pt x="2049" y="988"/>
                </a:cubicBezTo>
                <a:cubicBezTo>
                  <a:pt x="2096" y="985"/>
                  <a:pt x="2143" y="985"/>
                  <a:pt x="2189" y="979"/>
                </a:cubicBezTo>
                <a:cubicBezTo>
                  <a:pt x="2206" y="977"/>
                  <a:pt x="2238" y="963"/>
                  <a:pt x="2238" y="963"/>
                </a:cubicBezTo>
                <a:cubicBezTo>
                  <a:pt x="2275" y="926"/>
                  <a:pt x="2320" y="897"/>
                  <a:pt x="2345" y="848"/>
                </a:cubicBezTo>
                <a:cubicBezTo>
                  <a:pt x="2357" y="825"/>
                  <a:pt x="2362" y="799"/>
                  <a:pt x="2370" y="774"/>
                </a:cubicBezTo>
                <a:cubicBezTo>
                  <a:pt x="2373" y="766"/>
                  <a:pt x="2378" y="749"/>
                  <a:pt x="2378" y="749"/>
                </a:cubicBezTo>
                <a:cubicBezTo>
                  <a:pt x="2369" y="643"/>
                  <a:pt x="2354" y="539"/>
                  <a:pt x="2238" y="502"/>
                </a:cubicBezTo>
                <a:cubicBezTo>
                  <a:pt x="2182" y="464"/>
                  <a:pt x="2208" y="475"/>
                  <a:pt x="2164" y="461"/>
                </a:cubicBezTo>
                <a:cubicBezTo>
                  <a:pt x="2156" y="455"/>
                  <a:pt x="2149" y="448"/>
                  <a:pt x="2140" y="444"/>
                </a:cubicBezTo>
                <a:cubicBezTo>
                  <a:pt x="2124" y="437"/>
                  <a:pt x="2090" y="428"/>
                  <a:pt x="2090" y="428"/>
                </a:cubicBezTo>
                <a:cubicBezTo>
                  <a:pt x="2074" y="417"/>
                  <a:pt x="2060" y="401"/>
                  <a:pt x="2041" y="395"/>
                </a:cubicBezTo>
                <a:cubicBezTo>
                  <a:pt x="2011" y="385"/>
                  <a:pt x="1972" y="376"/>
                  <a:pt x="1942" y="362"/>
                </a:cubicBezTo>
                <a:cubicBezTo>
                  <a:pt x="1908" y="346"/>
                  <a:pt x="1875" y="325"/>
                  <a:pt x="1843" y="305"/>
                </a:cubicBezTo>
                <a:cubicBezTo>
                  <a:pt x="1816" y="288"/>
                  <a:pt x="1798" y="254"/>
                  <a:pt x="1778" y="231"/>
                </a:cubicBezTo>
                <a:cubicBezTo>
                  <a:pt x="1765" y="216"/>
                  <a:pt x="1736" y="189"/>
                  <a:pt x="1736" y="189"/>
                </a:cubicBezTo>
                <a:cubicBezTo>
                  <a:pt x="1724" y="152"/>
                  <a:pt x="1722" y="125"/>
                  <a:pt x="1695" y="99"/>
                </a:cubicBezTo>
                <a:cubicBezTo>
                  <a:pt x="1692" y="82"/>
                  <a:pt x="1690" y="66"/>
                  <a:pt x="1687" y="49"/>
                </a:cubicBezTo>
                <a:cubicBezTo>
                  <a:pt x="1685" y="35"/>
                  <a:pt x="1679" y="8"/>
                  <a:pt x="167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158875" y="43434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1863725" y="34290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144713" y="50292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622675" y="50292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847975" y="4191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778125" y="26670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692525" y="35814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318AA-2453-40F5-A6F8-20578950D40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2533650" y="2133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7892" name="AutoShape 4"/>
          <p:cNvCxnSpPr>
            <a:cxnSpLocks noChangeShapeType="1"/>
            <a:stCxn id="37891" idx="3"/>
            <a:endCxn id="37894" idx="7"/>
          </p:cNvCxnSpPr>
          <p:nvPr/>
        </p:nvCxnSpPr>
        <p:spPr bwMode="auto">
          <a:xfrm flipH="1">
            <a:off x="1979613" y="2533650"/>
            <a:ext cx="614362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3" name="AutoShape 5"/>
          <p:cNvCxnSpPr>
            <a:cxnSpLocks noChangeShapeType="1"/>
            <a:stCxn id="37891" idx="5"/>
            <a:endCxn id="37901" idx="0"/>
          </p:cNvCxnSpPr>
          <p:nvPr/>
        </p:nvCxnSpPr>
        <p:spPr bwMode="auto">
          <a:xfrm>
            <a:off x="2894013" y="2533650"/>
            <a:ext cx="7651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617663" y="2895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*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603500" y="3657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7896" name="AutoShape 8"/>
          <p:cNvCxnSpPr>
            <a:cxnSpLocks noChangeShapeType="1"/>
            <a:stCxn id="37894" idx="3"/>
            <a:endCxn id="37898" idx="0"/>
          </p:cNvCxnSpPr>
          <p:nvPr/>
        </p:nvCxnSpPr>
        <p:spPr bwMode="auto">
          <a:xfrm flipH="1">
            <a:off x="1125538" y="3295650"/>
            <a:ext cx="55403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7" name="AutoShape 9"/>
          <p:cNvCxnSpPr>
            <a:cxnSpLocks noChangeShapeType="1"/>
            <a:stCxn id="37894" idx="5"/>
            <a:endCxn id="37895" idx="1"/>
          </p:cNvCxnSpPr>
          <p:nvPr/>
        </p:nvCxnSpPr>
        <p:spPr bwMode="auto">
          <a:xfrm>
            <a:off x="1979613" y="3295650"/>
            <a:ext cx="68580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14400" y="3733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a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900238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b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76613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c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448050" y="2971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d</a:t>
            </a:r>
          </a:p>
        </p:txBody>
      </p:sp>
      <p:cxnSp>
        <p:nvCxnSpPr>
          <p:cNvPr id="37902" name="AutoShape 14"/>
          <p:cNvCxnSpPr>
            <a:cxnSpLocks noChangeShapeType="1"/>
            <a:stCxn id="37895" idx="3"/>
            <a:endCxn id="37899" idx="0"/>
          </p:cNvCxnSpPr>
          <p:nvPr/>
        </p:nvCxnSpPr>
        <p:spPr bwMode="auto">
          <a:xfrm flipH="1">
            <a:off x="2111375" y="4057650"/>
            <a:ext cx="5540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3" name="AutoShape 15"/>
          <p:cNvCxnSpPr>
            <a:cxnSpLocks noChangeShapeType="1"/>
            <a:stCxn id="37895" idx="5"/>
            <a:endCxn id="37900" idx="0"/>
          </p:cNvCxnSpPr>
          <p:nvPr/>
        </p:nvCxnSpPr>
        <p:spPr bwMode="auto">
          <a:xfrm>
            <a:off x="2963863" y="4057650"/>
            <a:ext cx="62388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699125" y="3352800"/>
            <a:ext cx="267335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((</a:t>
            </a:r>
            <a:r>
              <a:rPr lang="en-GB"/>
              <a:t>a * </a:t>
            </a:r>
            <a:r>
              <a:rPr lang="en-GB">
                <a:solidFill>
                  <a:schemeClr val="accent2"/>
                </a:solidFill>
              </a:rPr>
              <a:t>(</a:t>
            </a:r>
            <a:r>
              <a:rPr lang="en-GB"/>
              <a:t>b + c</a:t>
            </a:r>
            <a:r>
              <a:rPr lang="en-GB">
                <a:solidFill>
                  <a:schemeClr val="accent2"/>
                </a:solidFill>
              </a:rPr>
              <a:t>)) </a:t>
            </a:r>
            <a:r>
              <a:rPr lang="en-GB"/>
              <a:t>+ d</a:t>
            </a:r>
            <a:r>
              <a:rPr lang="en-GB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4573588" y="3352800"/>
            <a:ext cx="633412" cy="457200"/>
          </a:xfrm>
          <a:prstGeom prst="rightArrow">
            <a:avLst>
              <a:gd name="adj1" fmla="val 50000"/>
              <a:gd name="adj2" fmla="val 375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590550" y="1958975"/>
            <a:ext cx="3529013" cy="3225800"/>
          </a:xfrm>
          <a:custGeom>
            <a:avLst/>
            <a:gdLst>
              <a:gd name="T0" fmla="*/ 2147483647 w 2407"/>
              <a:gd name="T1" fmla="*/ 2147483647 h 2032"/>
              <a:gd name="T2" fmla="*/ 2147483647 w 2407"/>
              <a:gd name="T3" fmla="*/ 2147483647 h 2032"/>
              <a:gd name="T4" fmla="*/ 2147483647 w 2407"/>
              <a:gd name="T5" fmla="*/ 2147483647 h 2032"/>
              <a:gd name="T6" fmla="*/ 2147483647 w 2407"/>
              <a:gd name="T7" fmla="*/ 2147483647 h 2032"/>
              <a:gd name="T8" fmla="*/ 2147483647 w 2407"/>
              <a:gd name="T9" fmla="*/ 2147483647 h 2032"/>
              <a:gd name="T10" fmla="*/ 2147483647 w 2407"/>
              <a:gd name="T11" fmla="*/ 2147483647 h 2032"/>
              <a:gd name="T12" fmla="*/ 2147483647 w 2407"/>
              <a:gd name="T13" fmla="*/ 2147483647 h 2032"/>
              <a:gd name="T14" fmla="*/ 0 w 2407"/>
              <a:gd name="T15" fmla="*/ 2147483647 h 2032"/>
              <a:gd name="T16" fmla="*/ 2147483647 w 2407"/>
              <a:gd name="T17" fmla="*/ 2147483647 h 2032"/>
              <a:gd name="T18" fmla="*/ 2147483647 w 2407"/>
              <a:gd name="T19" fmla="*/ 2147483647 h 2032"/>
              <a:gd name="T20" fmla="*/ 2147483647 w 2407"/>
              <a:gd name="T21" fmla="*/ 2147483647 h 2032"/>
              <a:gd name="T22" fmla="*/ 2147483647 w 2407"/>
              <a:gd name="T23" fmla="*/ 2147483647 h 2032"/>
              <a:gd name="T24" fmla="*/ 2147483647 w 2407"/>
              <a:gd name="T25" fmla="*/ 2147483647 h 2032"/>
              <a:gd name="T26" fmla="*/ 2147483647 w 2407"/>
              <a:gd name="T27" fmla="*/ 2147483647 h 2032"/>
              <a:gd name="T28" fmla="*/ 2147483647 w 2407"/>
              <a:gd name="T29" fmla="*/ 2147483647 h 2032"/>
              <a:gd name="T30" fmla="*/ 2147483647 w 2407"/>
              <a:gd name="T31" fmla="*/ 2147483647 h 2032"/>
              <a:gd name="T32" fmla="*/ 2147483647 w 2407"/>
              <a:gd name="T33" fmla="*/ 2147483647 h 2032"/>
              <a:gd name="T34" fmla="*/ 2147483647 w 2407"/>
              <a:gd name="T35" fmla="*/ 2147483647 h 2032"/>
              <a:gd name="T36" fmla="*/ 2147483647 w 2407"/>
              <a:gd name="T37" fmla="*/ 2147483647 h 2032"/>
              <a:gd name="T38" fmla="*/ 2147483647 w 2407"/>
              <a:gd name="T39" fmla="*/ 2147483647 h 2032"/>
              <a:gd name="T40" fmla="*/ 2147483647 w 2407"/>
              <a:gd name="T41" fmla="*/ 2147483647 h 2032"/>
              <a:gd name="T42" fmla="*/ 2147483647 w 2407"/>
              <a:gd name="T43" fmla="*/ 2147483647 h 2032"/>
              <a:gd name="T44" fmla="*/ 2147483647 w 2407"/>
              <a:gd name="T45" fmla="*/ 2147483647 h 2032"/>
              <a:gd name="T46" fmla="*/ 2147483647 w 2407"/>
              <a:gd name="T47" fmla="*/ 2147483647 h 2032"/>
              <a:gd name="T48" fmla="*/ 2147483647 w 2407"/>
              <a:gd name="T49" fmla="*/ 2147483647 h 2032"/>
              <a:gd name="T50" fmla="*/ 2147483647 w 2407"/>
              <a:gd name="T51" fmla="*/ 2147483647 h 2032"/>
              <a:gd name="T52" fmla="*/ 2147483647 w 2407"/>
              <a:gd name="T53" fmla="*/ 2147483647 h 2032"/>
              <a:gd name="T54" fmla="*/ 2147483647 w 2407"/>
              <a:gd name="T55" fmla="*/ 2147483647 h 2032"/>
              <a:gd name="T56" fmla="*/ 2147483647 w 2407"/>
              <a:gd name="T57" fmla="*/ 2147483647 h 2032"/>
              <a:gd name="T58" fmla="*/ 2147483647 w 2407"/>
              <a:gd name="T59" fmla="*/ 2147483647 h 2032"/>
              <a:gd name="T60" fmla="*/ 2147483647 w 2407"/>
              <a:gd name="T61" fmla="*/ 2147483647 h 2032"/>
              <a:gd name="T62" fmla="*/ 2147483647 w 2407"/>
              <a:gd name="T63" fmla="*/ 2147483647 h 2032"/>
              <a:gd name="T64" fmla="*/ 2147483647 w 2407"/>
              <a:gd name="T65" fmla="*/ 2147483647 h 2032"/>
              <a:gd name="T66" fmla="*/ 2147483647 w 2407"/>
              <a:gd name="T67" fmla="*/ 2147483647 h 2032"/>
              <a:gd name="T68" fmla="*/ 2147483647 w 2407"/>
              <a:gd name="T69" fmla="*/ 2147483647 h 2032"/>
              <a:gd name="T70" fmla="*/ 2147483647 w 2407"/>
              <a:gd name="T71" fmla="*/ 2147483647 h 2032"/>
              <a:gd name="T72" fmla="*/ 2147483647 w 2407"/>
              <a:gd name="T73" fmla="*/ 2147483647 h 2032"/>
              <a:gd name="T74" fmla="*/ 2147483647 w 2407"/>
              <a:gd name="T75" fmla="*/ 2147483647 h 2032"/>
              <a:gd name="T76" fmla="*/ 2147483647 w 2407"/>
              <a:gd name="T77" fmla="*/ 2147483647 h 2032"/>
              <a:gd name="T78" fmla="*/ 2147483647 w 2407"/>
              <a:gd name="T79" fmla="*/ 2147483647 h 2032"/>
              <a:gd name="T80" fmla="*/ 2147483647 w 2407"/>
              <a:gd name="T81" fmla="*/ 2147483647 h 2032"/>
              <a:gd name="T82" fmla="*/ 2147483647 w 2407"/>
              <a:gd name="T83" fmla="*/ 2147483647 h 2032"/>
              <a:gd name="T84" fmla="*/ 2147483647 w 2407"/>
              <a:gd name="T85" fmla="*/ 2147483647 h 2032"/>
              <a:gd name="T86" fmla="*/ 2147483647 w 2407"/>
              <a:gd name="T87" fmla="*/ 2147483647 h 2032"/>
              <a:gd name="T88" fmla="*/ 2147483647 w 2407"/>
              <a:gd name="T89" fmla="*/ 2147483647 h 2032"/>
              <a:gd name="T90" fmla="*/ 2147483647 w 2407"/>
              <a:gd name="T91" fmla="*/ 2147483647 h 2032"/>
              <a:gd name="T92" fmla="*/ 2147483647 w 2407"/>
              <a:gd name="T93" fmla="*/ 2147483647 h 2032"/>
              <a:gd name="T94" fmla="*/ 2147483647 w 2407"/>
              <a:gd name="T95" fmla="*/ 2147483647 h 2032"/>
              <a:gd name="T96" fmla="*/ 2147483647 w 2407"/>
              <a:gd name="T97" fmla="*/ 2147483647 h 2032"/>
              <a:gd name="T98" fmla="*/ 2147483647 w 2407"/>
              <a:gd name="T99" fmla="*/ 2147483647 h 2032"/>
              <a:gd name="T100" fmla="*/ 2147483647 w 2407"/>
              <a:gd name="T101" fmla="*/ 2147483647 h 2032"/>
              <a:gd name="T102" fmla="*/ 2147483647 w 2407"/>
              <a:gd name="T103" fmla="*/ 2147483647 h 2032"/>
              <a:gd name="T104" fmla="*/ 2147483647 w 2407"/>
              <a:gd name="T105" fmla="*/ 2147483647 h 2032"/>
              <a:gd name="T106" fmla="*/ 2147483647 w 2407"/>
              <a:gd name="T107" fmla="*/ 2147483647 h 20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407"/>
              <a:gd name="T163" fmla="*/ 0 h 2032"/>
              <a:gd name="T164" fmla="*/ 2407 w 2407"/>
              <a:gd name="T165" fmla="*/ 2032 h 203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407" h="2032">
                <a:moveTo>
                  <a:pt x="1317" y="0"/>
                </a:moveTo>
                <a:cubicBezTo>
                  <a:pt x="1314" y="27"/>
                  <a:pt x="1306" y="121"/>
                  <a:pt x="1300" y="148"/>
                </a:cubicBezTo>
                <a:cubicBezTo>
                  <a:pt x="1293" y="176"/>
                  <a:pt x="1234" y="231"/>
                  <a:pt x="1210" y="247"/>
                </a:cubicBezTo>
                <a:cubicBezTo>
                  <a:pt x="1178" y="294"/>
                  <a:pt x="1131" y="326"/>
                  <a:pt x="1086" y="362"/>
                </a:cubicBezTo>
                <a:cubicBezTo>
                  <a:pt x="1063" y="380"/>
                  <a:pt x="1058" y="393"/>
                  <a:pt x="1029" y="403"/>
                </a:cubicBezTo>
                <a:cubicBezTo>
                  <a:pt x="1005" y="427"/>
                  <a:pt x="978" y="451"/>
                  <a:pt x="946" y="461"/>
                </a:cubicBezTo>
                <a:cubicBezTo>
                  <a:pt x="846" y="451"/>
                  <a:pt x="746" y="444"/>
                  <a:pt x="650" y="478"/>
                </a:cubicBezTo>
                <a:cubicBezTo>
                  <a:pt x="604" y="524"/>
                  <a:pt x="589" y="545"/>
                  <a:pt x="576" y="609"/>
                </a:cubicBezTo>
                <a:cubicBezTo>
                  <a:pt x="572" y="674"/>
                  <a:pt x="586" y="756"/>
                  <a:pt x="535" y="807"/>
                </a:cubicBezTo>
                <a:cubicBezTo>
                  <a:pt x="521" y="849"/>
                  <a:pt x="444" y="909"/>
                  <a:pt x="403" y="922"/>
                </a:cubicBezTo>
                <a:cubicBezTo>
                  <a:pt x="363" y="985"/>
                  <a:pt x="264" y="970"/>
                  <a:pt x="198" y="988"/>
                </a:cubicBezTo>
                <a:cubicBezTo>
                  <a:pt x="181" y="993"/>
                  <a:pt x="165" y="999"/>
                  <a:pt x="148" y="1004"/>
                </a:cubicBezTo>
                <a:cubicBezTo>
                  <a:pt x="140" y="1007"/>
                  <a:pt x="124" y="1012"/>
                  <a:pt x="124" y="1012"/>
                </a:cubicBezTo>
                <a:cubicBezTo>
                  <a:pt x="78" y="1058"/>
                  <a:pt x="138" y="995"/>
                  <a:pt x="91" y="1054"/>
                </a:cubicBezTo>
                <a:cubicBezTo>
                  <a:pt x="75" y="1074"/>
                  <a:pt x="51" y="1085"/>
                  <a:pt x="33" y="1103"/>
                </a:cubicBezTo>
                <a:cubicBezTo>
                  <a:pt x="24" y="1131"/>
                  <a:pt x="9" y="1141"/>
                  <a:pt x="0" y="1169"/>
                </a:cubicBezTo>
                <a:cubicBezTo>
                  <a:pt x="6" y="1265"/>
                  <a:pt x="18" y="1316"/>
                  <a:pt x="33" y="1407"/>
                </a:cubicBezTo>
                <a:cubicBezTo>
                  <a:pt x="36" y="1428"/>
                  <a:pt x="40" y="1495"/>
                  <a:pt x="58" y="1514"/>
                </a:cubicBezTo>
                <a:cubicBezTo>
                  <a:pt x="75" y="1531"/>
                  <a:pt x="140" y="1536"/>
                  <a:pt x="157" y="1539"/>
                </a:cubicBezTo>
                <a:cubicBezTo>
                  <a:pt x="272" y="1536"/>
                  <a:pt x="387" y="1536"/>
                  <a:pt x="502" y="1531"/>
                </a:cubicBezTo>
                <a:cubicBezTo>
                  <a:pt x="528" y="1530"/>
                  <a:pt x="576" y="1506"/>
                  <a:pt x="576" y="1506"/>
                </a:cubicBezTo>
                <a:cubicBezTo>
                  <a:pt x="593" y="1490"/>
                  <a:pt x="609" y="1473"/>
                  <a:pt x="626" y="1457"/>
                </a:cubicBezTo>
                <a:cubicBezTo>
                  <a:pt x="647" y="1391"/>
                  <a:pt x="639" y="1424"/>
                  <a:pt x="650" y="1358"/>
                </a:cubicBezTo>
                <a:cubicBezTo>
                  <a:pt x="647" y="1300"/>
                  <a:pt x="642" y="1243"/>
                  <a:pt x="642" y="1185"/>
                </a:cubicBezTo>
                <a:cubicBezTo>
                  <a:pt x="642" y="1147"/>
                  <a:pt x="643" y="1108"/>
                  <a:pt x="650" y="1070"/>
                </a:cubicBezTo>
                <a:cubicBezTo>
                  <a:pt x="653" y="1055"/>
                  <a:pt x="671" y="1047"/>
                  <a:pt x="683" y="1037"/>
                </a:cubicBezTo>
                <a:cubicBezTo>
                  <a:pt x="724" y="1004"/>
                  <a:pt x="789" y="993"/>
                  <a:pt x="840" y="979"/>
                </a:cubicBezTo>
                <a:cubicBezTo>
                  <a:pt x="914" y="984"/>
                  <a:pt x="957" y="984"/>
                  <a:pt x="1021" y="1004"/>
                </a:cubicBezTo>
                <a:cubicBezTo>
                  <a:pt x="1026" y="1010"/>
                  <a:pt x="1030" y="1017"/>
                  <a:pt x="1037" y="1021"/>
                </a:cubicBezTo>
                <a:cubicBezTo>
                  <a:pt x="1044" y="1026"/>
                  <a:pt x="1055" y="1024"/>
                  <a:pt x="1062" y="1029"/>
                </a:cubicBezTo>
                <a:cubicBezTo>
                  <a:pt x="1070" y="1035"/>
                  <a:pt x="1071" y="1048"/>
                  <a:pt x="1078" y="1054"/>
                </a:cubicBezTo>
                <a:cubicBezTo>
                  <a:pt x="1095" y="1069"/>
                  <a:pt x="1145" y="1103"/>
                  <a:pt x="1169" y="1111"/>
                </a:cubicBezTo>
                <a:cubicBezTo>
                  <a:pt x="1185" y="1128"/>
                  <a:pt x="1202" y="1144"/>
                  <a:pt x="1218" y="1161"/>
                </a:cubicBezTo>
                <a:cubicBezTo>
                  <a:pt x="1237" y="1219"/>
                  <a:pt x="1259" y="1309"/>
                  <a:pt x="1185" y="1333"/>
                </a:cubicBezTo>
                <a:cubicBezTo>
                  <a:pt x="1180" y="1339"/>
                  <a:pt x="1176" y="1347"/>
                  <a:pt x="1169" y="1350"/>
                </a:cubicBezTo>
                <a:cubicBezTo>
                  <a:pt x="1153" y="1358"/>
                  <a:pt x="1119" y="1366"/>
                  <a:pt x="1119" y="1366"/>
                </a:cubicBezTo>
                <a:cubicBezTo>
                  <a:pt x="1087" y="1400"/>
                  <a:pt x="1024" y="1409"/>
                  <a:pt x="979" y="1424"/>
                </a:cubicBezTo>
                <a:cubicBezTo>
                  <a:pt x="918" y="1465"/>
                  <a:pt x="892" y="1541"/>
                  <a:pt x="831" y="1580"/>
                </a:cubicBezTo>
                <a:cubicBezTo>
                  <a:pt x="822" y="1607"/>
                  <a:pt x="808" y="1628"/>
                  <a:pt x="798" y="1654"/>
                </a:cubicBezTo>
                <a:cubicBezTo>
                  <a:pt x="801" y="1720"/>
                  <a:pt x="779" y="1835"/>
                  <a:pt x="831" y="1901"/>
                </a:cubicBezTo>
                <a:cubicBezTo>
                  <a:pt x="852" y="1928"/>
                  <a:pt x="885" y="1944"/>
                  <a:pt x="914" y="1959"/>
                </a:cubicBezTo>
                <a:cubicBezTo>
                  <a:pt x="930" y="1967"/>
                  <a:pt x="939" y="1984"/>
                  <a:pt x="955" y="1992"/>
                </a:cubicBezTo>
                <a:cubicBezTo>
                  <a:pt x="970" y="2000"/>
                  <a:pt x="988" y="2003"/>
                  <a:pt x="1004" y="2008"/>
                </a:cubicBezTo>
                <a:cubicBezTo>
                  <a:pt x="1012" y="2011"/>
                  <a:pt x="1029" y="2016"/>
                  <a:pt x="1029" y="2016"/>
                </a:cubicBezTo>
                <a:cubicBezTo>
                  <a:pt x="1137" y="2011"/>
                  <a:pt x="1179" y="2032"/>
                  <a:pt x="1251" y="1983"/>
                </a:cubicBezTo>
                <a:cubicBezTo>
                  <a:pt x="1269" y="1956"/>
                  <a:pt x="1282" y="1943"/>
                  <a:pt x="1309" y="1926"/>
                </a:cubicBezTo>
                <a:cubicBezTo>
                  <a:pt x="1314" y="1909"/>
                  <a:pt x="1320" y="1893"/>
                  <a:pt x="1325" y="1876"/>
                </a:cubicBezTo>
                <a:cubicBezTo>
                  <a:pt x="1328" y="1868"/>
                  <a:pt x="1330" y="1860"/>
                  <a:pt x="1333" y="1852"/>
                </a:cubicBezTo>
                <a:cubicBezTo>
                  <a:pt x="1336" y="1844"/>
                  <a:pt x="1341" y="1827"/>
                  <a:pt x="1341" y="1827"/>
                </a:cubicBezTo>
                <a:cubicBezTo>
                  <a:pt x="1343" y="1768"/>
                  <a:pt x="1297" y="1580"/>
                  <a:pt x="1399" y="1547"/>
                </a:cubicBezTo>
                <a:cubicBezTo>
                  <a:pt x="1446" y="1502"/>
                  <a:pt x="1382" y="1558"/>
                  <a:pt x="1440" y="1523"/>
                </a:cubicBezTo>
                <a:cubicBezTo>
                  <a:pt x="1460" y="1511"/>
                  <a:pt x="1482" y="1489"/>
                  <a:pt x="1498" y="1473"/>
                </a:cubicBezTo>
                <a:cubicBezTo>
                  <a:pt x="1589" y="1479"/>
                  <a:pt x="1604" y="1477"/>
                  <a:pt x="1671" y="1498"/>
                </a:cubicBezTo>
                <a:cubicBezTo>
                  <a:pt x="1698" y="1525"/>
                  <a:pt x="1718" y="1555"/>
                  <a:pt x="1745" y="1580"/>
                </a:cubicBezTo>
                <a:cubicBezTo>
                  <a:pt x="1756" y="1615"/>
                  <a:pt x="1775" y="1644"/>
                  <a:pt x="1786" y="1679"/>
                </a:cubicBezTo>
                <a:cubicBezTo>
                  <a:pt x="1779" y="1760"/>
                  <a:pt x="1752" y="1878"/>
                  <a:pt x="1794" y="1950"/>
                </a:cubicBezTo>
                <a:cubicBezTo>
                  <a:pt x="1812" y="1981"/>
                  <a:pt x="1854" y="1990"/>
                  <a:pt x="1885" y="2000"/>
                </a:cubicBezTo>
                <a:cubicBezTo>
                  <a:pt x="2155" y="1993"/>
                  <a:pt x="2117" y="2019"/>
                  <a:pt x="2255" y="1975"/>
                </a:cubicBezTo>
                <a:cubicBezTo>
                  <a:pt x="2292" y="1938"/>
                  <a:pt x="2334" y="1907"/>
                  <a:pt x="2370" y="1868"/>
                </a:cubicBezTo>
                <a:cubicBezTo>
                  <a:pt x="2381" y="1835"/>
                  <a:pt x="2392" y="1802"/>
                  <a:pt x="2403" y="1769"/>
                </a:cubicBezTo>
                <a:cubicBezTo>
                  <a:pt x="2401" y="1732"/>
                  <a:pt x="2407" y="1622"/>
                  <a:pt x="2378" y="1572"/>
                </a:cubicBezTo>
                <a:cubicBezTo>
                  <a:pt x="2372" y="1562"/>
                  <a:pt x="2352" y="1548"/>
                  <a:pt x="2345" y="1539"/>
                </a:cubicBezTo>
                <a:cubicBezTo>
                  <a:pt x="2321" y="1509"/>
                  <a:pt x="2309" y="1485"/>
                  <a:pt x="2271" y="1473"/>
                </a:cubicBezTo>
                <a:cubicBezTo>
                  <a:pt x="2263" y="1468"/>
                  <a:pt x="2256" y="1461"/>
                  <a:pt x="2247" y="1457"/>
                </a:cubicBezTo>
                <a:cubicBezTo>
                  <a:pt x="2239" y="1453"/>
                  <a:pt x="2230" y="1453"/>
                  <a:pt x="2222" y="1449"/>
                </a:cubicBezTo>
                <a:cubicBezTo>
                  <a:pt x="2215" y="1445"/>
                  <a:pt x="2212" y="1436"/>
                  <a:pt x="2205" y="1432"/>
                </a:cubicBezTo>
                <a:cubicBezTo>
                  <a:pt x="2190" y="1424"/>
                  <a:pt x="2156" y="1416"/>
                  <a:pt x="2156" y="1416"/>
                </a:cubicBezTo>
                <a:cubicBezTo>
                  <a:pt x="2148" y="1410"/>
                  <a:pt x="2140" y="1403"/>
                  <a:pt x="2131" y="1399"/>
                </a:cubicBezTo>
                <a:cubicBezTo>
                  <a:pt x="2115" y="1392"/>
                  <a:pt x="2082" y="1383"/>
                  <a:pt x="2082" y="1383"/>
                </a:cubicBezTo>
                <a:cubicBezTo>
                  <a:pt x="2043" y="1356"/>
                  <a:pt x="2066" y="1369"/>
                  <a:pt x="2008" y="1350"/>
                </a:cubicBezTo>
                <a:cubicBezTo>
                  <a:pt x="2000" y="1347"/>
                  <a:pt x="1983" y="1342"/>
                  <a:pt x="1983" y="1342"/>
                </a:cubicBezTo>
                <a:cubicBezTo>
                  <a:pt x="1959" y="1316"/>
                  <a:pt x="1925" y="1312"/>
                  <a:pt x="1893" y="1300"/>
                </a:cubicBezTo>
                <a:cubicBezTo>
                  <a:pt x="1876" y="1284"/>
                  <a:pt x="1860" y="1267"/>
                  <a:pt x="1843" y="1251"/>
                </a:cubicBezTo>
                <a:cubicBezTo>
                  <a:pt x="1826" y="1199"/>
                  <a:pt x="1795" y="1154"/>
                  <a:pt x="1761" y="1111"/>
                </a:cubicBezTo>
                <a:cubicBezTo>
                  <a:pt x="1755" y="1103"/>
                  <a:pt x="1752" y="1092"/>
                  <a:pt x="1745" y="1086"/>
                </a:cubicBezTo>
                <a:cubicBezTo>
                  <a:pt x="1730" y="1073"/>
                  <a:pt x="1712" y="1065"/>
                  <a:pt x="1695" y="1054"/>
                </a:cubicBezTo>
                <a:cubicBezTo>
                  <a:pt x="1671" y="1039"/>
                  <a:pt x="1666" y="1023"/>
                  <a:pt x="1638" y="1012"/>
                </a:cubicBezTo>
                <a:cubicBezTo>
                  <a:pt x="1590" y="967"/>
                  <a:pt x="1508" y="968"/>
                  <a:pt x="1448" y="955"/>
                </a:cubicBezTo>
                <a:cubicBezTo>
                  <a:pt x="1327" y="929"/>
                  <a:pt x="1193" y="870"/>
                  <a:pt x="1119" y="766"/>
                </a:cubicBezTo>
                <a:cubicBezTo>
                  <a:pt x="1110" y="739"/>
                  <a:pt x="1108" y="699"/>
                  <a:pt x="1128" y="675"/>
                </a:cubicBezTo>
                <a:cubicBezTo>
                  <a:pt x="1134" y="668"/>
                  <a:pt x="1145" y="665"/>
                  <a:pt x="1152" y="659"/>
                </a:cubicBezTo>
                <a:cubicBezTo>
                  <a:pt x="1158" y="654"/>
                  <a:pt x="1164" y="648"/>
                  <a:pt x="1169" y="642"/>
                </a:cubicBezTo>
                <a:cubicBezTo>
                  <a:pt x="1196" y="608"/>
                  <a:pt x="1170" y="622"/>
                  <a:pt x="1210" y="609"/>
                </a:cubicBezTo>
                <a:cubicBezTo>
                  <a:pt x="1235" y="584"/>
                  <a:pt x="1267" y="563"/>
                  <a:pt x="1300" y="552"/>
                </a:cubicBezTo>
                <a:cubicBezTo>
                  <a:pt x="1325" y="527"/>
                  <a:pt x="1358" y="522"/>
                  <a:pt x="1391" y="510"/>
                </a:cubicBezTo>
                <a:cubicBezTo>
                  <a:pt x="1498" y="516"/>
                  <a:pt x="1596" y="515"/>
                  <a:pt x="1695" y="552"/>
                </a:cubicBezTo>
                <a:cubicBezTo>
                  <a:pt x="1727" y="582"/>
                  <a:pt x="1759" y="603"/>
                  <a:pt x="1802" y="617"/>
                </a:cubicBezTo>
                <a:cubicBezTo>
                  <a:pt x="1821" y="636"/>
                  <a:pt x="1841" y="640"/>
                  <a:pt x="1860" y="659"/>
                </a:cubicBezTo>
                <a:cubicBezTo>
                  <a:pt x="1882" y="772"/>
                  <a:pt x="1857" y="633"/>
                  <a:pt x="1876" y="881"/>
                </a:cubicBezTo>
                <a:cubicBezTo>
                  <a:pt x="1877" y="893"/>
                  <a:pt x="1895" y="965"/>
                  <a:pt x="1901" y="971"/>
                </a:cubicBezTo>
                <a:cubicBezTo>
                  <a:pt x="1935" y="1007"/>
                  <a:pt x="1950" y="1021"/>
                  <a:pt x="2000" y="1037"/>
                </a:cubicBezTo>
                <a:cubicBezTo>
                  <a:pt x="2016" y="1042"/>
                  <a:pt x="2049" y="1054"/>
                  <a:pt x="2049" y="1054"/>
                </a:cubicBezTo>
                <a:cubicBezTo>
                  <a:pt x="2096" y="1051"/>
                  <a:pt x="2143" y="1051"/>
                  <a:pt x="2189" y="1045"/>
                </a:cubicBezTo>
                <a:cubicBezTo>
                  <a:pt x="2206" y="1043"/>
                  <a:pt x="2238" y="1029"/>
                  <a:pt x="2238" y="1029"/>
                </a:cubicBezTo>
                <a:cubicBezTo>
                  <a:pt x="2275" y="992"/>
                  <a:pt x="2320" y="963"/>
                  <a:pt x="2345" y="914"/>
                </a:cubicBezTo>
                <a:cubicBezTo>
                  <a:pt x="2357" y="891"/>
                  <a:pt x="2362" y="865"/>
                  <a:pt x="2370" y="840"/>
                </a:cubicBezTo>
                <a:cubicBezTo>
                  <a:pt x="2373" y="832"/>
                  <a:pt x="2378" y="815"/>
                  <a:pt x="2378" y="815"/>
                </a:cubicBezTo>
                <a:cubicBezTo>
                  <a:pt x="2369" y="709"/>
                  <a:pt x="2354" y="605"/>
                  <a:pt x="2238" y="568"/>
                </a:cubicBezTo>
                <a:cubicBezTo>
                  <a:pt x="2182" y="530"/>
                  <a:pt x="2208" y="541"/>
                  <a:pt x="2164" y="527"/>
                </a:cubicBezTo>
                <a:cubicBezTo>
                  <a:pt x="2156" y="521"/>
                  <a:pt x="2149" y="514"/>
                  <a:pt x="2140" y="510"/>
                </a:cubicBezTo>
                <a:cubicBezTo>
                  <a:pt x="2124" y="503"/>
                  <a:pt x="2090" y="494"/>
                  <a:pt x="2090" y="494"/>
                </a:cubicBezTo>
                <a:cubicBezTo>
                  <a:pt x="2074" y="483"/>
                  <a:pt x="2060" y="467"/>
                  <a:pt x="2041" y="461"/>
                </a:cubicBezTo>
                <a:cubicBezTo>
                  <a:pt x="2011" y="451"/>
                  <a:pt x="1972" y="442"/>
                  <a:pt x="1942" y="428"/>
                </a:cubicBezTo>
                <a:cubicBezTo>
                  <a:pt x="1908" y="412"/>
                  <a:pt x="1875" y="391"/>
                  <a:pt x="1843" y="371"/>
                </a:cubicBezTo>
                <a:cubicBezTo>
                  <a:pt x="1816" y="354"/>
                  <a:pt x="1798" y="320"/>
                  <a:pt x="1778" y="297"/>
                </a:cubicBezTo>
                <a:cubicBezTo>
                  <a:pt x="1765" y="282"/>
                  <a:pt x="1736" y="255"/>
                  <a:pt x="1736" y="255"/>
                </a:cubicBezTo>
                <a:cubicBezTo>
                  <a:pt x="1724" y="218"/>
                  <a:pt x="1722" y="191"/>
                  <a:pt x="1695" y="165"/>
                </a:cubicBezTo>
                <a:cubicBezTo>
                  <a:pt x="1692" y="148"/>
                  <a:pt x="1690" y="132"/>
                  <a:pt x="1687" y="115"/>
                </a:cubicBezTo>
                <a:cubicBezTo>
                  <a:pt x="1685" y="101"/>
                  <a:pt x="1679" y="9"/>
                  <a:pt x="1679" y="9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055688" y="43434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758950" y="3429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039938" y="50292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17900" y="50292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2744788" y="41910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73350" y="2667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587750" y="35814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1195388" y="2971800"/>
            <a:ext cx="3524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2111375" y="2971800"/>
            <a:ext cx="350838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2111375" y="2133600"/>
            <a:ext cx="350838" cy="381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3025775" y="2133600"/>
            <a:ext cx="350838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2181225" y="3657600"/>
            <a:ext cx="3524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3144838" y="3686175"/>
            <a:ext cx="350837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4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8DE92-AA60-42DC-B73A-2EF2210B63F1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561185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PostOrder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4095750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8917" name="AutoShape 4"/>
          <p:cNvCxnSpPr>
            <a:cxnSpLocks noChangeShapeType="1"/>
            <a:stCxn id="38916" idx="3"/>
            <a:endCxn id="38924" idx="3"/>
          </p:cNvCxnSpPr>
          <p:nvPr/>
        </p:nvCxnSpPr>
        <p:spPr bwMode="auto">
          <a:xfrm flipH="1">
            <a:off x="3343275" y="2316163"/>
            <a:ext cx="82391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18" name="AutoShape 5"/>
          <p:cNvCxnSpPr>
            <a:cxnSpLocks noChangeShapeType="1"/>
            <a:stCxn id="38916" idx="5"/>
            <a:endCxn id="38928" idx="3"/>
          </p:cNvCxnSpPr>
          <p:nvPr/>
        </p:nvCxnSpPr>
        <p:spPr bwMode="auto">
          <a:xfrm>
            <a:off x="4516438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310991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268763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353218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8922" name="AutoShape 9"/>
          <p:cNvCxnSpPr>
            <a:cxnSpLocks noChangeShapeType="1"/>
            <a:stCxn id="38919" idx="3"/>
            <a:endCxn id="38920" idx="0"/>
          </p:cNvCxnSpPr>
          <p:nvPr/>
        </p:nvCxnSpPr>
        <p:spPr bwMode="auto">
          <a:xfrm flipH="1">
            <a:off x="29337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3" name="AutoShape 10"/>
          <p:cNvCxnSpPr>
            <a:cxnSpLocks noChangeShapeType="1"/>
            <a:stCxn id="38919" idx="5"/>
            <a:endCxn id="38921" idx="0"/>
          </p:cNvCxnSpPr>
          <p:nvPr/>
        </p:nvCxnSpPr>
        <p:spPr bwMode="auto">
          <a:xfrm>
            <a:off x="35306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4" name="Freeform 11"/>
          <p:cNvSpPr>
            <a:spLocks/>
          </p:cNvSpPr>
          <p:nvPr/>
        </p:nvSpPr>
        <p:spPr bwMode="auto">
          <a:xfrm>
            <a:off x="2438400" y="2814638"/>
            <a:ext cx="1846263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5149850" y="3124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5572125" y="3810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8927" name="AutoShape 14"/>
          <p:cNvCxnSpPr>
            <a:cxnSpLocks noChangeShapeType="1"/>
            <a:stCxn id="38925" idx="5"/>
            <a:endCxn id="38926" idx="0"/>
          </p:cNvCxnSpPr>
          <p:nvPr/>
        </p:nvCxnSpPr>
        <p:spPr bwMode="auto">
          <a:xfrm>
            <a:off x="5570538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8" name="Freeform 15"/>
          <p:cNvSpPr>
            <a:spLocks/>
          </p:cNvSpPr>
          <p:nvPr/>
        </p:nvSpPr>
        <p:spPr bwMode="auto">
          <a:xfrm>
            <a:off x="4478338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2687638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C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         </a:t>
            </a:r>
            <a:r>
              <a:rPr lang="en-GB" sz="2000">
                <a:solidFill>
                  <a:srgbClr val="008000"/>
                </a:solidFill>
              </a:rPr>
              <a:t>F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  </a:t>
            </a:r>
            <a:r>
              <a:rPr lang="en-GB" sz="20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28987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332105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2757488" y="4800600"/>
            <a:ext cx="1338262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444658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486886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430688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2617788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2916238" y="5867400"/>
            <a:ext cx="286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order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817BA-1C32-49C2-B880-8821CC9301F7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9939" name="Freeform 33"/>
          <p:cNvSpPr>
            <a:spLocks/>
          </p:cNvSpPr>
          <p:nvPr/>
        </p:nvSpPr>
        <p:spPr bwMode="auto">
          <a:xfrm>
            <a:off x="4784725" y="2362200"/>
            <a:ext cx="3800475" cy="2617788"/>
          </a:xfrm>
          <a:custGeom>
            <a:avLst/>
            <a:gdLst>
              <a:gd name="T0" fmla="*/ 2147483647 w 2593"/>
              <a:gd name="T1" fmla="*/ 2147483647 h 1649"/>
              <a:gd name="T2" fmla="*/ 2147483647 w 2593"/>
              <a:gd name="T3" fmla="*/ 2147483647 h 1649"/>
              <a:gd name="T4" fmla="*/ 2147483647 w 2593"/>
              <a:gd name="T5" fmla="*/ 2147483647 h 1649"/>
              <a:gd name="T6" fmla="*/ 2147483647 w 2593"/>
              <a:gd name="T7" fmla="*/ 2147483647 h 1649"/>
              <a:gd name="T8" fmla="*/ 2147483647 w 2593"/>
              <a:gd name="T9" fmla="*/ 2147483647 h 1649"/>
              <a:gd name="T10" fmla="*/ 2147483647 w 2593"/>
              <a:gd name="T11" fmla="*/ 2147483647 h 1649"/>
              <a:gd name="T12" fmla="*/ 2147483647 w 2593"/>
              <a:gd name="T13" fmla="*/ 2147483647 h 1649"/>
              <a:gd name="T14" fmla="*/ 2147483647 w 2593"/>
              <a:gd name="T15" fmla="*/ 2147483647 h 1649"/>
              <a:gd name="T16" fmla="*/ 2147483647 w 2593"/>
              <a:gd name="T17" fmla="*/ 2147483647 h 1649"/>
              <a:gd name="T18" fmla="*/ 2147483647 w 2593"/>
              <a:gd name="T19" fmla="*/ 2147483647 h 1649"/>
              <a:gd name="T20" fmla="*/ 2147483647 w 2593"/>
              <a:gd name="T21" fmla="*/ 2147483647 h 1649"/>
              <a:gd name="T22" fmla="*/ 2147483647 w 2593"/>
              <a:gd name="T23" fmla="*/ 2147483647 h 1649"/>
              <a:gd name="T24" fmla="*/ 2147483647 w 2593"/>
              <a:gd name="T25" fmla="*/ 2147483647 h 1649"/>
              <a:gd name="T26" fmla="*/ 2147483647 w 2593"/>
              <a:gd name="T27" fmla="*/ 2147483647 h 1649"/>
              <a:gd name="T28" fmla="*/ 2147483647 w 2593"/>
              <a:gd name="T29" fmla="*/ 2147483647 h 1649"/>
              <a:gd name="T30" fmla="*/ 2147483647 w 2593"/>
              <a:gd name="T31" fmla="*/ 2147483647 h 1649"/>
              <a:gd name="T32" fmla="*/ 2147483647 w 2593"/>
              <a:gd name="T33" fmla="*/ 2147483647 h 1649"/>
              <a:gd name="T34" fmla="*/ 2147483647 w 2593"/>
              <a:gd name="T35" fmla="*/ 2147483647 h 1649"/>
              <a:gd name="T36" fmla="*/ 2147483647 w 2593"/>
              <a:gd name="T37" fmla="*/ 2147483647 h 1649"/>
              <a:gd name="T38" fmla="*/ 2147483647 w 2593"/>
              <a:gd name="T39" fmla="*/ 2147483647 h 1649"/>
              <a:gd name="T40" fmla="*/ 2147483647 w 2593"/>
              <a:gd name="T41" fmla="*/ 2147483647 h 1649"/>
              <a:gd name="T42" fmla="*/ 2147483647 w 2593"/>
              <a:gd name="T43" fmla="*/ 2147483647 h 1649"/>
              <a:gd name="T44" fmla="*/ 2147483647 w 2593"/>
              <a:gd name="T45" fmla="*/ 2147483647 h 1649"/>
              <a:gd name="T46" fmla="*/ 2147483647 w 2593"/>
              <a:gd name="T47" fmla="*/ 2147483647 h 1649"/>
              <a:gd name="T48" fmla="*/ 2147483647 w 2593"/>
              <a:gd name="T49" fmla="*/ 2147483647 h 1649"/>
              <a:gd name="T50" fmla="*/ 2147483647 w 2593"/>
              <a:gd name="T51" fmla="*/ 2147483647 h 1649"/>
              <a:gd name="T52" fmla="*/ 2147483647 w 2593"/>
              <a:gd name="T53" fmla="*/ 2147483647 h 1649"/>
              <a:gd name="T54" fmla="*/ 2147483647 w 2593"/>
              <a:gd name="T55" fmla="*/ 2147483647 h 1649"/>
              <a:gd name="T56" fmla="*/ 2147483647 w 2593"/>
              <a:gd name="T57" fmla="*/ 2147483647 h 1649"/>
              <a:gd name="T58" fmla="*/ 2147483647 w 2593"/>
              <a:gd name="T59" fmla="*/ 2147483647 h 1649"/>
              <a:gd name="T60" fmla="*/ 2147483647 w 2593"/>
              <a:gd name="T61" fmla="*/ 2147483647 h 1649"/>
              <a:gd name="T62" fmla="*/ 2147483647 w 2593"/>
              <a:gd name="T63" fmla="*/ 2147483647 h 1649"/>
              <a:gd name="T64" fmla="*/ 2147483647 w 2593"/>
              <a:gd name="T65" fmla="*/ 2147483647 h 1649"/>
              <a:gd name="T66" fmla="*/ 2147483647 w 2593"/>
              <a:gd name="T67" fmla="*/ 2147483647 h 1649"/>
              <a:gd name="T68" fmla="*/ 2147483647 w 2593"/>
              <a:gd name="T69" fmla="*/ 2147483647 h 1649"/>
              <a:gd name="T70" fmla="*/ 2147483647 w 2593"/>
              <a:gd name="T71" fmla="*/ 2147483647 h 1649"/>
              <a:gd name="T72" fmla="*/ 2147483647 w 2593"/>
              <a:gd name="T73" fmla="*/ 2147483647 h 1649"/>
              <a:gd name="T74" fmla="*/ 2147483647 w 2593"/>
              <a:gd name="T75" fmla="*/ 2147483647 h 1649"/>
              <a:gd name="T76" fmla="*/ 2147483647 w 2593"/>
              <a:gd name="T77" fmla="*/ 2147483647 h 1649"/>
              <a:gd name="T78" fmla="*/ 2147483647 w 2593"/>
              <a:gd name="T79" fmla="*/ 2147483647 h 1649"/>
              <a:gd name="T80" fmla="*/ 2147483647 w 2593"/>
              <a:gd name="T81" fmla="*/ 2147483647 h 1649"/>
              <a:gd name="T82" fmla="*/ 2147483647 w 2593"/>
              <a:gd name="T83" fmla="*/ 2147483647 h 16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3"/>
              <a:gd name="T127" fmla="*/ 0 h 1649"/>
              <a:gd name="T128" fmla="*/ 2593 w 2593"/>
              <a:gd name="T129" fmla="*/ 1649 h 16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3" h="1649">
                <a:moveTo>
                  <a:pt x="1094" y="0"/>
                </a:moveTo>
                <a:cubicBezTo>
                  <a:pt x="1089" y="55"/>
                  <a:pt x="1093" y="122"/>
                  <a:pt x="1053" y="165"/>
                </a:cubicBezTo>
                <a:cubicBezTo>
                  <a:pt x="1030" y="236"/>
                  <a:pt x="1062" y="150"/>
                  <a:pt x="1028" y="206"/>
                </a:cubicBezTo>
                <a:cubicBezTo>
                  <a:pt x="1001" y="251"/>
                  <a:pt x="1046" y="214"/>
                  <a:pt x="995" y="247"/>
                </a:cubicBezTo>
                <a:cubicBezTo>
                  <a:pt x="984" y="280"/>
                  <a:pt x="954" y="297"/>
                  <a:pt x="929" y="321"/>
                </a:cubicBezTo>
                <a:cubicBezTo>
                  <a:pt x="915" y="364"/>
                  <a:pt x="927" y="340"/>
                  <a:pt x="880" y="387"/>
                </a:cubicBezTo>
                <a:cubicBezTo>
                  <a:pt x="873" y="394"/>
                  <a:pt x="870" y="404"/>
                  <a:pt x="864" y="412"/>
                </a:cubicBezTo>
                <a:cubicBezTo>
                  <a:pt x="840" y="442"/>
                  <a:pt x="805" y="464"/>
                  <a:pt x="781" y="494"/>
                </a:cubicBezTo>
                <a:cubicBezTo>
                  <a:pt x="757" y="524"/>
                  <a:pt x="740" y="547"/>
                  <a:pt x="707" y="568"/>
                </a:cubicBezTo>
                <a:cubicBezTo>
                  <a:pt x="672" y="622"/>
                  <a:pt x="616" y="676"/>
                  <a:pt x="567" y="716"/>
                </a:cubicBezTo>
                <a:cubicBezTo>
                  <a:pt x="538" y="739"/>
                  <a:pt x="530" y="774"/>
                  <a:pt x="493" y="790"/>
                </a:cubicBezTo>
                <a:cubicBezTo>
                  <a:pt x="433" y="817"/>
                  <a:pt x="457" y="800"/>
                  <a:pt x="395" y="815"/>
                </a:cubicBezTo>
                <a:cubicBezTo>
                  <a:pt x="378" y="819"/>
                  <a:pt x="345" y="831"/>
                  <a:pt x="345" y="831"/>
                </a:cubicBezTo>
                <a:cubicBezTo>
                  <a:pt x="314" y="864"/>
                  <a:pt x="295" y="895"/>
                  <a:pt x="279" y="938"/>
                </a:cubicBezTo>
                <a:cubicBezTo>
                  <a:pt x="286" y="986"/>
                  <a:pt x="295" y="1031"/>
                  <a:pt x="304" y="1078"/>
                </a:cubicBezTo>
                <a:cubicBezTo>
                  <a:pt x="298" y="1119"/>
                  <a:pt x="299" y="1141"/>
                  <a:pt x="271" y="1169"/>
                </a:cubicBezTo>
                <a:cubicBezTo>
                  <a:pt x="251" y="1230"/>
                  <a:pt x="169" y="1242"/>
                  <a:pt x="115" y="1259"/>
                </a:cubicBezTo>
                <a:cubicBezTo>
                  <a:pt x="90" y="1267"/>
                  <a:pt x="41" y="1284"/>
                  <a:pt x="41" y="1284"/>
                </a:cubicBezTo>
                <a:cubicBezTo>
                  <a:pt x="6" y="1317"/>
                  <a:pt x="7" y="1332"/>
                  <a:pt x="0" y="1383"/>
                </a:cubicBezTo>
                <a:cubicBezTo>
                  <a:pt x="9" y="1477"/>
                  <a:pt x="2" y="1522"/>
                  <a:pt x="74" y="1580"/>
                </a:cubicBezTo>
                <a:cubicBezTo>
                  <a:pt x="80" y="1585"/>
                  <a:pt x="83" y="1594"/>
                  <a:pt x="90" y="1597"/>
                </a:cubicBezTo>
                <a:cubicBezTo>
                  <a:pt x="127" y="1615"/>
                  <a:pt x="165" y="1616"/>
                  <a:pt x="205" y="1621"/>
                </a:cubicBezTo>
                <a:cubicBezTo>
                  <a:pt x="644" y="1611"/>
                  <a:pt x="403" y="1638"/>
                  <a:pt x="526" y="1597"/>
                </a:cubicBezTo>
                <a:cubicBezTo>
                  <a:pt x="529" y="1589"/>
                  <a:pt x="600" y="1539"/>
                  <a:pt x="600" y="1531"/>
                </a:cubicBezTo>
                <a:cubicBezTo>
                  <a:pt x="600" y="1473"/>
                  <a:pt x="597" y="1416"/>
                  <a:pt x="592" y="1358"/>
                </a:cubicBezTo>
                <a:cubicBezTo>
                  <a:pt x="590" y="1329"/>
                  <a:pt x="567" y="1321"/>
                  <a:pt x="551" y="1300"/>
                </a:cubicBezTo>
                <a:cubicBezTo>
                  <a:pt x="533" y="1277"/>
                  <a:pt x="527" y="1253"/>
                  <a:pt x="518" y="1226"/>
                </a:cubicBezTo>
                <a:cubicBezTo>
                  <a:pt x="537" y="1168"/>
                  <a:pt x="602" y="1198"/>
                  <a:pt x="650" y="1210"/>
                </a:cubicBezTo>
                <a:cubicBezTo>
                  <a:pt x="680" y="1230"/>
                  <a:pt x="680" y="1243"/>
                  <a:pt x="691" y="1276"/>
                </a:cubicBezTo>
                <a:cubicBezTo>
                  <a:pt x="681" y="1391"/>
                  <a:pt x="694" y="1333"/>
                  <a:pt x="674" y="1391"/>
                </a:cubicBezTo>
                <a:cubicBezTo>
                  <a:pt x="669" y="1407"/>
                  <a:pt x="658" y="1440"/>
                  <a:pt x="658" y="1440"/>
                </a:cubicBezTo>
                <a:cubicBezTo>
                  <a:pt x="664" y="1505"/>
                  <a:pt x="650" y="1559"/>
                  <a:pt x="716" y="1580"/>
                </a:cubicBezTo>
                <a:cubicBezTo>
                  <a:pt x="781" y="1649"/>
                  <a:pt x="1073" y="1597"/>
                  <a:pt x="1078" y="1597"/>
                </a:cubicBezTo>
                <a:cubicBezTo>
                  <a:pt x="1105" y="1587"/>
                  <a:pt x="1127" y="1580"/>
                  <a:pt x="1152" y="1564"/>
                </a:cubicBezTo>
                <a:cubicBezTo>
                  <a:pt x="1161" y="1536"/>
                  <a:pt x="1171" y="1518"/>
                  <a:pt x="1193" y="1498"/>
                </a:cubicBezTo>
                <a:cubicBezTo>
                  <a:pt x="1197" y="1487"/>
                  <a:pt x="1209" y="1450"/>
                  <a:pt x="1209" y="1440"/>
                </a:cubicBezTo>
                <a:cubicBezTo>
                  <a:pt x="1209" y="1404"/>
                  <a:pt x="1206" y="1368"/>
                  <a:pt x="1201" y="1333"/>
                </a:cubicBezTo>
                <a:cubicBezTo>
                  <a:pt x="1190" y="1262"/>
                  <a:pt x="1131" y="1238"/>
                  <a:pt x="1069" y="1218"/>
                </a:cubicBezTo>
                <a:cubicBezTo>
                  <a:pt x="994" y="1168"/>
                  <a:pt x="943" y="1100"/>
                  <a:pt x="880" y="1037"/>
                </a:cubicBezTo>
                <a:cubicBezTo>
                  <a:pt x="840" y="911"/>
                  <a:pt x="865" y="706"/>
                  <a:pt x="1012" y="659"/>
                </a:cubicBezTo>
                <a:cubicBezTo>
                  <a:pt x="1020" y="653"/>
                  <a:pt x="1027" y="646"/>
                  <a:pt x="1036" y="642"/>
                </a:cubicBezTo>
                <a:cubicBezTo>
                  <a:pt x="1044" y="638"/>
                  <a:pt x="1053" y="638"/>
                  <a:pt x="1061" y="634"/>
                </a:cubicBezTo>
                <a:cubicBezTo>
                  <a:pt x="1119" y="599"/>
                  <a:pt x="1033" y="632"/>
                  <a:pt x="1102" y="609"/>
                </a:cubicBezTo>
                <a:cubicBezTo>
                  <a:pt x="1123" y="589"/>
                  <a:pt x="1132" y="577"/>
                  <a:pt x="1160" y="568"/>
                </a:cubicBezTo>
                <a:cubicBezTo>
                  <a:pt x="1185" y="543"/>
                  <a:pt x="1217" y="522"/>
                  <a:pt x="1250" y="510"/>
                </a:cubicBezTo>
                <a:cubicBezTo>
                  <a:pt x="1289" y="514"/>
                  <a:pt x="1341" y="516"/>
                  <a:pt x="1382" y="527"/>
                </a:cubicBezTo>
                <a:cubicBezTo>
                  <a:pt x="1428" y="539"/>
                  <a:pt x="1462" y="562"/>
                  <a:pt x="1505" y="576"/>
                </a:cubicBezTo>
                <a:cubicBezTo>
                  <a:pt x="1525" y="596"/>
                  <a:pt x="1549" y="608"/>
                  <a:pt x="1571" y="626"/>
                </a:cubicBezTo>
                <a:cubicBezTo>
                  <a:pt x="1589" y="641"/>
                  <a:pt x="1603" y="661"/>
                  <a:pt x="1621" y="675"/>
                </a:cubicBezTo>
                <a:cubicBezTo>
                  <a:pt x="1680" y="721"/>
                  <a:pt x="1743" y="767"/>
                  <a:pt x="1785" y="831"/>
                </a:cubicBezTo>
                <a:cubicBezTo>
                  <a:pt x="1809" y="907"/>
                  <a:pt x="1778" y="983"/>
                  <a:pt x="1752" y="1054"/>
                </a:cubicBezTo>
                <a:cubicBezTo>
                  <a:pt x="1758" y="1089"/>
                  <a:pt x="1764" y="1150"/>
                  <a:pt x="1802" y="1169"/>
                </a:cubicBezTo>
                <a:cubicBezTo>
                  <a:pt x="1804" y="1170"/>
                  <a:pt x="1863" y="1189"/>
                  <a:pt x="1876" y="1193"/>
                </a:cubicBezTo>
                <a:cubicBezTo>
                  <a:pt x="1901" y="1201"/>
                  <a:pt x="1925" y="1210"/>
                  <a:pt x="1950" y="1218"/>
                </a:cubicBezTo>
                <a:cubicBezTo>
                  <a:pt x="1958" y="1221"/>
                  <a:pt x="1975" y="1226"/>
                  <a:pt x="1975" y="1226"/>
                </a:cubicBezTo>
                <a:cubicBezTo>
                  <a:pt x="1987" y="1239"/>
                  <a:pt x="2005" y="1245"/>
                  <a:pt x="2016" y="1259"/>
                </a:cubicBezTo>
                <a:cubicBezTo>
                  <a:pt x="2020" y="1265"/>
                  <a:pt x="2045" y="1323"/>
                  <a:pt x="2049" y="1333"/>
                </a:cubicBezTo>
                <a:cubicBezTo>
                  <a:pt x="2046" y="1355"/>
                  <a:pt x="2045" y="1377"/>
                  <a:pt x="2040" y="1399"/>
                </a:cubicBezTo>
                <a:cubicBezTo>
                  <a:pt x="2036" y="1416"/>
                  <a:pt x="2024" y="1448"/>
                  <a:pt x="2024" y="1448"/>
                </a:cubicBezTo>
                <a:cubicBezTo>
                  <a:pt x="2034" y="1555"/>
                  <a:pt x="2023" y="1521"/>
                  <a:pt x="2090" y="1588"/>
                </a:cubicBezTo>
                <a:cubicBezTo>
                  <a:pt x="2108" y="1606"/>
                  <a:pt x="2164" y="1613"/>
                  <a:pt x="2164" y="1613"/>
                </a:cubicBezTo>
                <a:cubicBezTo>
                  <a:pt x="2238" y="1610"/>
                  <a:pt x="2312" y="1609"/>
                  <a:pt x="2386" y="1605"/>
                </a:cubicBezTo>
                <a:cubicBezTo>
                  <a:pt x="2429" y="1603"/>
                  <a:pt x="2448" y="1599"/>
                  <a:pt x="2485" y="1588"/>
                </a:cubicBezTo>
                <a:cubicBezTo>
                  <a:pt x="2501" y="1583"/>
                  <a:pt x="2534" y="1572"/>
                  <a:pt x="2534" y="1572"/>
                </a:cubicBezTo>
                <a:cubicBezTo>
                  <a:pt x="2553" y="1553"/>
                  <a:pt x="2557" y="1534"/>
                  <a:pt x="2575" y="1514"/>
                </a:cubicBezTo>
                <a:cubicBezTo>
                  <a:pt x="2581" y="1498"/>
                  <a:pt x="2593" y="1482"/>
                  <a:pt x="2592" y="1465"/>
                </a:cubicBezTo>
                <a:cubicBezTo>
                  <a:pt x="2589" y="1424"/>
                  <a:pt x="2587" y="1383"/>
                  <a:pt x="2583" y="1342"/>
                </a:cubicBezTo>
                <a:cubicBezTo>
                  <a:pt x="2574" y="1259"/>
                  <a:pt x="2528" y="1184"/>
                  <a:pt x="2493" y="1111"/>
                </a:cubicBezTo>
                <a:cubicBezTo>
                  <a:pt x="2489" y="1103"/>
                  <a:pt x="2490" y="1093"/>
                  <a:pt x="2485" y="1086"/>
                </a:cubicBezTo>
                <a:cubicBezTo>
                  <a:pt x="2448" y="1026"/>
                  <a:pt x="2377" y="966"/>
                  <a:pt x="2328" y="914"/>
                </a:cubicBezTo>
                <a:cubicBezTo>
                  <a:pt x="2296" y="879"/>
                  <a:pt x="2222" y="803"/>
                  <a:pt x="2180" y="790"/>
                </a:cubicBezTo>
                <a:cubicBezTo>
                  <a:pt x="2155" y="774"/>
                  <a:pt x="2142" y="758"/>
                  <a:pt x="2114" y="749"/>
                </a:cubicBezTo>
                <a:cubicBezTo>
                  <a:pt x="2090" y="733"/>
                  <a:pt x="2076" y="717"/>
                  <a:pt x="2049" y="708"/>
                </a:cubicBezTo>
                <a:cubicBezTo>
                  <a:pt x="2036" y="695"/>
                  <a:pt x="2020" y="688"/>
                  <a:pt x="2007" y="675"/>
                </a:cubicBezTo>
                <a:cubicBezTo>
                  <a:pt x="1952" y="620"/>
                  <a:pt x="2033" y="677"/>
                  <a:pt x="1966" y="634"/>
                </a:cubicBezTo>
                <a:cubicBezTo>
                  <a:pt x="1944" y="600"/>
                  <a:pt x="1915" y="565"/>
                  <a:pt x="1876" y="552"/>
                </a:cubicBezTo>
                <a:cubicBezTo>
                  <a:pt x="1851" y="527"/>
                  <a:pt x="1821" y="508"/>
                  <a:pt x="1793" y="486"/>
                </a:cubicBezTo>
                <a:cubicBezTo>
                  <a:pt x="1762" y="461"/>
                  <a:pt x="1735" y="427"/>
                  <a:pt x="1703" y="403"/>
                </a:cubicBezTo>
                <a:cubicBezTo>
                  <a:pt x="1672" y="380"/>
                  <a:pt x="1641" y="362"/>
                  <a:pt x="1612" y="338"/>
                </a:cubicBezTo>
                <a:cubicBezTo>
                  <a:pt x="1592" y="322"/>
                  <a:pt x="1582" y="298"/>
                  <a:pt x="1563" y="280"/>
                </a:cubicBezTo>
                <a:cubicBezTo>
                  <a:pt x="1560" y="272"/>
                  <a:pt x="1560" y="262"/>
                  <a:pt x="1555" y="255"/>
                </a:cubicBezTo>
                <a:cubicBezTo>
                  <a:pt x="1551" y="248"/>
                  <a:pt x="1542" y="246"/>
                  <a:pt x="1538" y="239"/>
                </a:cubicBezTo>
                <a:cubicBezTo>
                  <a:pt x="1520" y="204"/>
                  <a:pt x="1509" y="153"/>
                  <a:pt x="1497" y="115"/>
                </a:cubicBezTo>
                <a:cubicBezTo>
                  <a:pt x="1488" y="25"/>
                  <a:pt x="1489" y="60"/>
                  <a:pt x="148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9941" name="AutoShape 4"/>
          <p:cNvCxnSpPr>
            <a:cxnSpLocks noChangeShapeType="1"/>
            <a:stCxn id="39940" idx="3"/>
            <a:endCxn id="39948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2" name="AutoShape 5"/>
          <p:cNvCxnSpPr>
            <a:cxnSpLocks noChangeShapeType="1"/>
            <a:stCxn id="39940" idx="5"/>
            <a:endCxn id="39952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9946" name="AutoShape 9"/>
          <p:cNvCxnSpPr>
            <a:cxnSpLocks noChangeShapeType="1"/>
            <a:stCxn id="39943" idx="3"/>
            <a:endCxn id="39944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7" name="AutoShape 10"/>
          <p:cNvCxnSpPr>
            <a:cxnSpLocks noChangeShapeType="1"/>
            <a:stCxn id="39943" idx="5"/>
            <a:endCxn id="39945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8" name="Freeform 11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Oval 12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9950" name="Oval 13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9951" name="AutoShape 14"/>
          <p:cNvCxnSpPr>
            <a:cxnSpLocks noChangeShapeType="1"/>
            <a:stCxn id="39949" idx="5"/>
            <a:endCxn id="39950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2" name="Freeform 15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1219200" y="5821363"/>
            <a:ext cx="281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39954" name="Oval 17"/>
          <p:cNvSpPr>
            <a:spLocks noChangeArrowheads="1"/>
          </p:cNvSpPr>
          <p:nvPr/>
        </p:nvSpPr>
        <p:spPr bwMode="auto">
          <a:xfrm>
            <a:off x="6437313" y="25558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9955" name="AutoShape 18"/>
          <p:cNvCxnSpPr>
            <a:cxnSpLocks noChangeShapeType="1"/>
            <a:stCxn id="39954" idx="3"/>
            <a:endCxn id="39957" idx="0"/>
          </p:cNvCxnSpPr>
          <p:nvPr/>
        </p:nvCxnSpPr>
        <p:spPr bwMode="auto">
          <a:xfrm flipH="1">
            <a:off x="5697538" y="28908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6" name="AutoShape 19"/>
          <p:cNvCxnSpPr>
            <a:cxnSpLocks noChangeShapeType="1"/>
            <a:stCxn id="39954" idx="5"/>
            <a:endCxn id="39962" idx="0"/>
          </p:cNvCxnSpPr>
          <p:nvPr/>
        </p:nvCxnSpPr>
        <p:spPr bwMode="auto">
          <a:xfrm>
            <a:off x="6858000" y="28908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7" name="Oval 20"/>
          <p:cNvSpPr>
            <a:spLocks noChangeArrowheads="1"/>
          </p:cNvSpPr>
          <p:nvPr/>
        </p:nvSpPr>
        <p:spPr bwMode="auto">
          <a:xfrm>
            <a:off x="5451475" y="36988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9958" name="Oval 21"/>
          <p:cNvSpPr>
            <a:spLocks noChangeArrowheads="1"/>
          </p:cNvSpPr>
          <p:nvPr/>
        </p:nvSpPr>
        <p:spPr bwMode="auto">
          <a:xfrm>
            <a:off x="5029200" y="4384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9959" name="Oval 22"/>
          <p:cNvSpPr>
            <a:spLocks noChangeArrowheads="1"/>
          </p:cNvSpPr>
          <p:nvPr/>
        </p:nvSpPr>
        <p:spPr bwMode="auto">
          <a:xfrm>
            <a:off x="5873750" y="4384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9960" name="AutoShape 23"/>
          <p:cNvCxnSpPr>
            <a:cxnSpLocks noChangeShapeType="1"/>
            <a:stCxn id="39957" idx="3"/>
            <a:endCxn id="39958" idx="0"/>
          </p:cNvCxnSpPr>
          <p:nvPr/>
        </p:nvCxnSpPr>
        <p:spPr bwMode="auto">
          <a:xfrm flipH="1">
            <a:off x="5275263" y="40338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1" name="AutoShape 24"/>
          <p:cNvCxnSpPr>
            <a:cxnSpLocks noChangeShapeType="1"/>
            <a:stCxn id="39957" idx="5"/>
            <a:endCxn id="39959" idx="0"/>
          </p:cNvCxnSpPr>
          <p:nvPr/>
        </p:nvCxnSpPr>
        <p:spPr bwMode="auto">
          <a:xfrm>
            <a:off x="5872163" y="40338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2" name="Oval 25"/>
          <p:cNvSpPr>
            <a:spLocks noChangeArrowheads="1"/>
          </p:cNvSpPr>
          <p:nvPr/>
        </p:nvSpPr>
        <p:spPr bwMode="auto">
          <a:xfrm>
            <a:off x="7491413" y="36988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9963" name="Oval 26"/>
          <p:cNvSpPr>
            <a:spLocks noChangeArrowheads="1"/>
          </p:cNvSpPr>
          <p:nvPr/>
        </p:nvSpPr>
        <p:spPr bwMode="auto">
          <a:xfrm>
            <a:off x="7913688" y="43846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9964" name="AutoShape 27"/>
          <p:cNvCxnSpPr>
            <a:cxnSpLocks noChangeShapeType="1"/>
            <a:stCxn id="39962" idx="5"/>
            <a:endCxn id="39963" idx="0"/>
          </p:cNvCxnSpPr>
          <p:nvPr/>
        </p:nvCxnSpPr>
        <p:spPr bwMode="auto">
          <a:xfrm>
            <a:off x="7912100" y="40338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5562600" y="5176838"/>
            <a:ext cx="2514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39966" name="Rectangle 29"/>
          <p:cNvSpPr>
            <a:spLocks noChangeArrowheads="1"/>
          </p:cNvSpPr>
          <p:nvPr/>
        </p:nvSpPr>
        <p:spPr bwMode="auto">
          <a:xfrm>
            <a:off x="5980113" y="38100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6965950" y="2667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5487988" y="48006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6332538" y="48006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8091488" y="36576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8513763" y="44958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Text Box 45"/>
          <p:cNvSpPr txBox="1">
            <a:spLocks noChangeArrowheads="1"/>
          </p:cNvSpPr>
          <p:nvPr/>
        </p:nvSpPr>
        <p:spPr bwMode="auto">
          <a:xfrm>
            <a:off x="914400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C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  D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 B</a:t>
            </a:r>
            <a:r>
              <a:rPr lang="en-GB" sz="2000">
                <a:solidFill>
                  <a:schemeClr val="accent1"/>
                </a:solidFill>
              </a:rPr>
              <a:t>            </a:t>
            </a:r>
            <a:r>
              <a:rPr lang="en-GB" sz="2000">
                <a:solidFill>
                  <a:srgbClr val="008000"/>
                </a:solidFill>
              </a:rPr>
              <a:t>F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 A</a:t>
            </a:r>
          </a:p>
        </p:txBody>
      </p:sp>
      <p:sp>
        <p:nvSpPr>
          <p:cNvPr id="39973" name="Rectangle 46"/>
          <p:cNvSpPr>
            <a:spLocks noChangeArrowheads="1"/>
          </p:cNvSpPr>
          <p:nvPr/>
        </p:nvSpPr>
        <p:spPr bwMode="auto">
          <a:xfrm>
            <a:off x="11255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Rectangle 47"/>
          <p:cNvSpPr>
            <a:spLocks noChangeArrowheads="1"/>
          </p:cNvSpPr>
          <p:nvPr/>
        </p:nvSpPr>
        <p:spPr bwMode="auto">
          <a:xfrm>
            <a:off x="154781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Rectangle 48"/>
          <p:cNvSpPr>
            <a:spLocks noChangeArrowheads="1"/>
          </p:cNvSpPr>
          <p:nvPr/>
        </p:nvSpPr>
        <p:spPr bwMode="auto">
          <a:xfrm>
            <a:off x="9858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Rectangle 49"/>
          <p:cNvSpPr>
            <a:spLocks noChangeArrowheads="1"/>
          </p:cNvSpPr>
          <p:nvPr/>
        </p:nvSpPr>
        <p:spPr bwMode="auto">
          <a:xfrm>
            <a:off x="267335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Rectangle 50"/>
          <p:cNvSpPr>
            <a:spLocks noChangeArrowheads="1"/>
          </p:cNvSpPr>
          <p:nvPr/>
        </p:nvSpPr>
        <p:spPr bwMode="auto">
          <a:xfrm>
            <a:off x="30956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Rectangle 51"/>
          <p:cNvSpPr>
            <a:spLocks noChangeArrowheads="1"/>
          </p:cNvSpPr>
          <p:nvPr/>
        </p:nvSpPr>
        <p:spPr bwMode="auto">
          <a:xfrm>
            <a:off x="2533650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Rectangle 52"/>
          <p:cNvSpPr>
            <a:spLocks noChangeArrowheads="1"/>
          </p:cNvSpPr>
          <p:nvPr/>
        </p:nvSpPr>
        <p:spPr bwMode="auto">
          <a:xfrm>
            <a:off x="844550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200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sz="4200" dirty="0" err="1">
                <a:solidFill>
                  <a:schemeClr val="accent1">
                    <a:satMod val="150000"/>
                  </a:schemeClr>
                </a:solidFill>
              </a:rPr>
              <a:t>PostOrder</a:t>
            </a:r>
            <a:r>
              <a:rPr lang="en-GB" sz="42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A3FED-49CE-49AB-97AE-CB03F990A772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4038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/>
              <a:t>Algorithm</a:t>
            </a:r>
            <a:r>
              <a:rPr lang="en-GB" sz="2000"/>
              <a:t> 	postOrder (val </a:t>
            </a:r>
            <a:r>
              <a:rPr lang="en-GB" sz="2000">
                <a:solidFill>
                  <a:srgbClr val="FF0000"/>
                </a:solidFill>
              </a:rPr>
              <a:t>root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r>
              <a:rPr lang="en-GB" sz="2000"/>
              <a:t>&lt;nodePointer&gt;)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Traverses a binary tree in left-node-right sequence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</a:t>
            </a:r>
            <a:r>
              <a:rPr lang="en-GB" sz="2000" b="1"/>
              <a:t>Pre</a:t>
            </a:r>
            <a:r>
              <a:rPr lang="en-GB" sz="2000"/>
              <a:t>	</a:t>
            </a:r>
            <a:r>
              <a:rPr lang="en-GB" sz="2000">
                <a:solidFill>
                  <a:schemeClr val="accent2"/>
                </a:solidFill>
              </a:rPr>
              <a:t>	</a:t>
            </a:r>
            <a:r>
              <a:rPr lang="en-GB" sz="2000">
                <a:solidFill>
                  <a:srgbClr val="FF0000"/>
                </a:solidFill>
              </a:rPr>
              <a:t>root</a:t>
            </a:r>
            <a:r>
              <a:rPr lang="en-GB" sz="2000"/>
              <a:t> is the entry node of a tree/subtree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</a:t>
            </a:r>
            <a:r>
              <a:rPr lang="en-GB" sz="2000" b="1"/>
              <a:t>Post	</a:t>
            </a:r>
            <a:r>
              <a:rPr lang="en-GB" sz="2000"/>
              <a:t>	each node has been processed in order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>
                <a:solidFill>
                  <a:schemeClr val="accent2"/>
                </a:solidFill>
              </a:rPr>
              <a:t>1 </a:t>
            </a:r>
            <a:r>
              <a:rPr lang="en-GB" sz="2000">
                <a:solidFill>
                  <a:srgbClr val="0000FF"/>
                </a:solidFill>
              </a:rPr>
              <a:t>  </a:t>
            </a:r>
            <a:r>
              <a:rPr lang="en-GB" sz="2000"/>
              <a:t>if (root is not null)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chemeClr val="accent2"/>
                </a:solidFill>
              </a:rPr>
              <a:t>1	</a:t>
            </a:r>
            <a:r>
              <a:rPr lang="en-GB" sz="2000"/>
              <a:t>	postOrder (root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leftSubTree)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chemeClr val="accent2"/>
                </a:solidFill>
              </a:rPr>
              <a:t>2</a:t>
            </a: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/>
              <a:t>	postOrder (root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rightSubTree)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chemeClr val="accent2"/>
                </a:solidFill>
              </a:rPr>
              <a:t>3</a:t>
            </a:r>
            <a:r>
              <a:rPr lang="en-GB" sz="2000"/>
              <a:t>		process (root)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>
                <a:solidFill>
                  <a:schemeClr val="accent2"/>
                </a:solidFill>
              </a:rPr>
              <a:t>	4</a:t>
            </a:r>
            <a:r>
              <a:rPr lang="en-GB" sz="200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/>
              <a:t>End</a:t>
            </a:r>
            <a:r>
              <a:rPr lang="en-GB" sz="2000"/>
              <a:t>  preOrder 	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200" dirty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sz="4200" dirty="0" err="1">
                <a:solidFill>
                  <a:schemeClr val="accent1">
                    <a:satMod val="150000"/>
                  </a:schemeClr>
                </a:solidFill>
              </a:rPr>
              <a:t>PostOrder</a:t>
            </a:r>
            <a:r>
              <a:rPr lang="en-GB" sz="42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satMod val="150000"/>
                  </a:schemeClr>
                </a:solidFill>
              </a:rPr>
              <a:t>{Contd..}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Trees: Some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A tree </a:t>
            </a:r>
            <a:r>
              <a:rPr lang="en-US"/>
              <a:t>represents a hierarchy, for example:</a:t>
            </a:r>
          </a:p>
          <a:p>
            <a:pPr lvl="1" eaLnBrk="1" hangingPunct="1"/>
            <a:r>
              <a:rPr lang="en-US"/>
              <a:t>Organizational structure of a company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30513"/>
            <a:ext cx="5105400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CD219-75B6-46B0-8B40-38973EAC5934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565300" name="Rectangle 5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Breadth-First Traversal: Level Order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41989" name="AutoShape 4"/>
          <p:cNvCxnSpPr>
            <a:cxnSpLocks noChangeShapeType="1"/>
            <a:stCxn id="41988" idx="3"/>
            <a:endCxn id="41996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0" name="AutoShape 5"/>
          <p:cNvCxnSpPr>
            <a:cxnSpLocks noChangeShapeType="1"/>
            <a:stCxn id="41988" idx="5"/>
            <a:endCxn id="42000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41994" name="AutoShape 9"/>
          <p:cNvCxnSpPr>
            <a:cxnSpLocks noChangeShapeType="1"/>
            <a:stCxn id="41991" idx="3"/>
            <a:endCxn id="41992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5" name="AutoShape 10"/>
          <p:cNvCxnSpPr>
            <a:cxnSpLocks noChangeShapeType="1"/>
            <a:stCxn id="41991" idx="5"/>
            <a:endCxn id="41993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6" name="Freeform 11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41999" name="AutoShape 14"/>
          <p:cNvCxnSpPr>
            <a:cxnSpLocks noChangeShapeType="1"/>
            <a:stCxn id="41997" idx="5"/>
            <a:endCxn id="41998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0" name="Freeform 15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2001" name="AutoShape 18"/>
          <p:cNvCxnSpPr>
            <a:cxnSpLocks noChangeShapeType="1"/>
            <a:stCxn id="42013" idx="3"/>
            <a:endCxn id="42014" idx="0"/>
          </p:cNvCxnSpPr>
          <p:nvPr/>
        </p:nvCxnSpPr>
        <p:spPr bwMode="auto">
          <a:xfrm flipH="1">
            <a:off x="5697538" y="22812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2" name="AutoShape 19"/>
          <p:cNvCxnSpPr>
            <a:cxnSpLocks noChangeShapeType="1"/>
            <a:stCxn id="42013" idx="5"/>
            <a:endCxn id="42017" idx="0"/>
          </p:cNvCxnSpPr>
          <p:nvPr/>
        </p:nvCxnSpPr>
        <p:spPr bwMode="auto">
          <a:xfrm>
            <a:off x="6858000" y="22812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3" name="AutoShape 23"/>
          <p:cNvCxnSpPr>
            <a:cxnSpLocks noChangeShapeType="1"/>
            <a:stCxn id="42014" idx="3"/>
            <a:endCxn id="42015" idx="0"/>
          </p:cNvCxnSpPr>
          <p:nvPr/>
        </p:nvCxnSpPr>
        <p:spPr bwMode="auto">
          <a:xfrm flipH="1">
            <a:off x="5275263" y="3424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4" name="AutoShape 24"/>
          <p:cNvCxnSpPr>
            <a:cxnSpLocks noChangeShapeType="1"/>
            <a:stCxn id="42014" idx="5"/>
            <a:endCxn id="42016" idx="0"/>
          </p:cNvCxnSpPr>
          <p:nvPr/>
        </p:nvCxnSpPr>
        <p:spPr bwMode="auto">
          <a:xfrm>
            <a:off x="5872163" y="3424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AutoShape 27"/>
          <p:cNvCxnSpPr>
            <a:cxnSpLocks noChangeShapeType="1"/>
            <a:stCxn id="42017" idx="5"/>
            <a:endCxn id="42018" idx="0"/>
          </p:cNvCxnSpPr>
          <p:nvPr/>
        </p:nvCxnSpPr>
        <p:spPr bwMode="auto">
          <a:xfrm>
            <a:off x="7912100" y="3424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6" name="Text Box 28"/>
          <p:cNvSpPr txBox="1">
            <a:spLocks noChangeArrowheads="1"/>
          </p:cNvSpPr>
          <p:nvPr/>
        </p:nvSpPr>
        <p:spPr bwMode="auto">
          <a:xfrm>
            <a:off x="5715000" y="4567238"/>
            <a:ext cx="2362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42007" name="Rectangle 44"/>
          <p:cNvSpPr>
            <a:spLocks noChangeArrowheads="1"/>
          </p:cNvSpPr>
          <p:nvPr/>
        </p:nvSpPr>
        <p:spPr bwMode="auto">
          <a:xfrm>
            <a:off x="2111375" y="4724400"/>
            <a:ext cx="36353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42008" name="Rectangle 45"/>
          <p:cNvSpPr>
            <a:spLocks noChangeArrowheads="1"/>
          </p:cNvSpPr>
          <p:nvPr/>
        </p:nvSpPr>
        <p:spPr bwMode="auto">
          <a:xfrm>
            <a:off x="2111375" y="5105400"/>
            <a:ext cx="6334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B  E</a:t>
            </a:r>
          </a:p>
        </p:txBody>
      </p:sp>
      <p:sp>
        <p:nvSpPr>
          <p:cNvPr id="42009" name="Rectangle 46"/>
          <p:cNvSpPr>
            <a:spLocks noChangeArrowheads="1"/>
          </p:cNvSpPr>
          <p:nvPr/>
        </p:nvSpPr>
        <p:spPr bwMode="auto">
          <a:xfrm>
            <a:off x="2111375" y="5486400"/>
            <a:ext cx="984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C  D  F</a:t>
            </a:r>
          </a:p>
        </p:txBody>
      </p:sp>
      <p:sp>
        <p:nvSpPr>
          <p:cNvPr id="42010" name="Rectangle 47"/>
          <p:cNvSpPr>
            <a:spLocks noChangeArrowheads="1"/>
          </p:cNvSpPr>
          <p:nvPr/>
        </p:nvSpPr>
        <p:spPr bwMode="auto">
          <a:xfrm>
            <a:off x="1970088" y="4648200"/>
            <a:ext cx="126682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Text Box 48"/>
          <p:cNvSpPr txBox="1">
            <a:spLocks noChangeArrowheads="1"/>
          </p:cNvSpPr>
          <p:nvPr/>
        </p:nvSpPr>
        <p:spPr bwMode="auto">
          <a:xfrm>
            <a:off x="1295400" y="59436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42012" name="Freeform 51"/>
          <p:cNvSpPr>
            <a:spLocks/>
          </p:cNvSpPr>
          <p:nvPr/>
        </p:nvSpPr>
        <p:spPr bwMode="auto">
          <a:xfrm>
            <a:off x="4714875" y="2133600"/>
            <a:ext cx="4079875" cy="1828800"/>
          </a:xfrm>
          <a:custGeom>
            <a:avLst/>
            <a:gdLst>
              <a:gd name="T0" fmla="*/ 2147483647 w 2784"/>
              <a:gd name="T1" fmla="*/ 0 h 1152"/>
              <a:gd name="T2" fmla="*/ 2147483647 w 2784"/>
              <a:gd name="T3" fmla="*/ 0 h 1152"/>
              <a:gd name="T4" fmla="*/ 2147483647 w 2784"/>
              <a:gd name="T5" fmla="*/ 2147483647 h 1152"/>
              <a:gd name="T6" fmla="*/ 2147483647 w 2784"/>
              <a:gd name="T7" fmla="*/ 2147483647 h 1152"/>
              <a:gd name="T8" fmla="*/ 2147483647 w 2784"/>
              <a:gd name="T9" fmla="*/ 2147483647 h 1152"/>
              <a:gd name="T10" fmla="*/ 2147483647 w 2784"/>
              <a:gd name="T11" fmla="*/ 2147483647 h 1152"/>
              <a:gd name="T12" fmla="*/ 2147483647 w 2784"/>
              <a:gd name="T13" fmla="*/ 2147483647 h 1152"/>
              <a:gd name="T14" fmla="*/ 0 w 2784"/>
              <a:gd name="T15" fmla="*/ 2147483647 h 1152"/>
              <a:gd name="T16" fmla="*/ 0 w 2784"/>
              <a:gd name="T17" fmla="*/ 2147483647 h 1152"/>
              <a:gd name="T18" fmla="*/ 2147483647 w 2784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84"/>
              <a:gd name="T31" fmla="*/ 0 h 1152"/>
              <a:gd name="T32" fmla="*/ 2784 w 2784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84" h="1152">
                <a:moveTo>
                  <a:pt x="960" y="0"/>
                </a:moveTo>
                <a:lnTo>
                  <a:pt x="2016" y="0"/>
                </a:lnTo>
                <a:lnTo>
                  <a:pt x="2016" y="288"/>
                </a:lnTo>
                <a:lnTo>
                  <a:pt x="240" y="288"/>
                </a:lnTo>
                <a:lnTo>
                  <a:pt x="240" y="720"/>
                </a:lnTo>
                <a:lnTo>
                  <a:pt x="2448" y="720"/>
                </a:lnTo>
                <a:lnTo>
                  <a:pt x="2448" y="912"/>
                </a:lnTo>
                <a:lnTo>
                  <a:pt x="0" y="912"/>
                </a:lnTo>
                <a:lnTo>
                  <a:pt x="0" y="1152"/>
                </a:lnTo>
                <a:lnTo>
                  <a:pt x="2784" y="1152"/>
                </a:lnTo>
              </a:path>
            </a:pathLst>
          </a:custGeom>
          <a:noFill/>
          <a:ln w="19050" cap="flat" cmpd="sng">
            <a:solidFill>
              <a:srgbClr val="008000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Oval 17"/>
          <p:cNvSpPr>
            <a:spLocks noChangeArrowheads="1"/>
          </p:cNvSpPr>
          <p:nvPr/>
        </p:nvSpPr>
        <p:spPr bwMode="auto">
          <a:xfrm>
            <a:off x="6437313" y="19462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sp>
        <p:nvSpPr>
          <p:cNvPr id="42014" name="Oval 20"/>
          <p:cNvSpPr>
            <a:spLocks noChangeArrowheads="1"/>
          </p:cNvSpPr>
          <p:nvPr/>
        </p:nvSpPr>
        <p:spPr bwMode="auto">
          <a:xfrm>
            <a:off x="5451475" y="30892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42015" name="Oval 21"/>
          <p:cNvSpPr>
            <a:spLocks noChangeArrowheads="1"/>
          </p:cNvSpPr>
          <p:nvPr/>
        </p:nvSpPr>
        <p:spPr bwMode="auto">
          <a:xfrm>
            <a:off x="5029200" y="37750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42016" name="Oval 22"/>
          <p:cNvSpPr>
            <a:spLocks noChangeArrowheads="1"/>
          </p:cNvSpPr>
          <p:nvPr/>
        </p:nvSpPr>
        <p:spPr bwMode="auto">
          <a:xfrm>
            <a:off x="5873750" y="37750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sp>
        <p:nvSpPr>
          <p:cNvPr id="42017" name="Oval 25"/>
          <p:cNvSpPr>
            <a:spLocks noChangeArrowheads="1"/>
          </p:cNvSpPr>
          <p:nvPr/>
        </p:nvSpPr>
        <p:spPr bwMode="auto">
          <a:xfrm>
            <a:off x="7491413" y="3089275"/>
            <a:ext cx="493712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42018" name="Oval 26"/>
          <p:cNvSpPr>
            <a:spLocks noChangeArrowheads="1"/>
          </p:cNvSpPr>
          <p:nvPr/>
        </p:nvSpPr>
        <p:spPr bwMode="auto">
          <a:xfrm>
            <a:off x="7913688" y="3775075"/>
            <a:ext cx="493712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9F3-9CFC-8F4F-785C-776CE99D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Binary Tree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861DEF-A2E0-F0CD-27D1-2D9ADD42E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209800"/>
            <a:ext cx="6324600" cy="31700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traverse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traverse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84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5902-63A6-AD87-8BD7-03B6F435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Binary Tree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8ED5BC-7739-0FE1-0B0F-CBEB7EFBF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48767"/>
            <a:ext cx="281166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#include&lt;queue&gt;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void Insert (Node *n){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Node *temp=root;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queue&lt;Node*&gt; q;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q.empty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q.front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(temp-&gt;left == NULL)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temp-&gt;left=n;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(temp-&gt;right == NULL){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temp-&gt;right=n;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     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(temp-&gt;left);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(temp-&gt;right);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2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C423-89A6-67B5-05DD-4FD20557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in a Binary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160F-26D1-BF6C-4D39-438E6580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Look for the node with the required data element (Loop 1)</a:t>
            </a:r>
          </a:p>
          <a:p>
            <a:r>
              <a:rPr lang="en-US" dirty="0"/>
              <a:t>Second, search for the node we want to replace with (Loop 2)</a:t>
            </a:r>
          </a:p>
          <a:p>
            <a:r>
              <a:rPr lang="en-US" dirty="0"/>
              <a:t>Remember the deletion always take place at the leaf node. We cannot delete in the middle of tree.</a:t>
            </a:r>
          </a:p>
          <a:p>
            <a:r>
              <a:rPr lang="en-US" dirty="0"/>
              <a:t>Now, Copy data from leaf node to the node we want to delete.</a:t>
            </a:r>
          </a:p>
          <a:p>
            <a:r>
              <a:rPr lang="en-US" dirty="0"/>
              <a:t>Then, delete the leaf node.</a:t>
            </a:r>
          </a:p>
        </p:txBody>
      </p:sp>
    </p:spTree>
    <p:extLst>
      <p:ext uri="{BB962C8B-B14F-4D97-AF65-F5344CB8AC3E}">
        <p14:creationId xmlns:p14="http://schemas.microsoft.com/office/powerpoint/2010/main" val="44703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14B6-444A-59C2-ADDF-795DFEC2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7383-28A3-803D-ED51-DADD2568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24000"/>
            <a:ext cx="3276600" cy="46259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void delete (Node root, int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Keydata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Node *temp=root, 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Keynode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(temp == null){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return;}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(temp-&gt;data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queue&lt;Node*&gt; q;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q.empty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q.front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(temp-&gt;data==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 left != NULL){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(temp-&gt;left);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 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 right != NULL){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 right);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If(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!=null){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remove(root,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keynode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03A4B-60E6-EBC6-430B-DD72FC62FF7B}"/>
              </a:ext>
            </a:extLst>
          </p:cNvPr>
          <p:cNvSpPr txBox="1"/>
          <p:nvPr/>
        </p:nvSpPr>
        <p:spPr>
          <a:xfrm>
            <a:off x="3962400" y="1993571"/>
            <a:ext cx="5105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void remove (Node *temp, Node *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queue&lt;Node*&gt; q;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(Temp-&gt;left !=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Temp-&gt;right!=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(temp-&gt;left==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temp-&gt;left=null;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delete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       else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(temp-&gt;right==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temp-&gt;right=null;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delete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 left);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(temp-&gt; right);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19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Trees: Some Examples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Table of contents of a book</a:t>
            </a:r>
          </a:p>
        </p:txBody>
      </p:sp>
      <p:pic>
        <p:nvPicPr>
          <p:cNvPr id="13316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7315200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Trees: Some Examples</a:t>
            </a:r>
          </a:p>
        </p:txBody>
      </p:sp>
      <p:pic>
        <p:nvPicPr>
          <p:cNvPr id="14339" name="Picture 4" descr="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62940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8C104-E319-4423-8419-8D1DFB307CC0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5376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Tree:Basic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Concepts</a:t>
            </a:r>
          </a:p>
        </p:txBody>
      </p:sp>
      <p:sp>
        <p:nvSpPr>
          <p:cNvPr id="5376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627563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/>
              <a:t>A tree consists of: 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nodes</a:t>
            </a:r>
            <a:r>
              <a:rPr lang="en-GB" dirty="0"/>
              <a:t>: finite set of elements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branches</a:t>
            </a:r>
            <a:r>
              <a:rPr lang="en-GB" dirty="0"/>
              <a:t>: directed lines connecting the nodes</a:t>
            </a:r>
          </a:p>
          <a:p>
            <a:pPr marL="438912" indent="-320040" eaLnBrk="1" fontAlgn="auto" hangingPunct="1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/>
              <a:t>For a node: 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degree</a:t>
            </a:r>
            <a:r>
              <a:rPr lang="en-GB" dirty="0"/>
              <a:t>: number of branches associated with the node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 err="1">
                <a:solidFill>
                  <a:srgbClr val="FF0000"/>
                </a:solidFill>
              </a:rPr>
              <a:t>indegree</a:t>
            </a:r>
            <a:r>
              <a:rPr lang="en-GB" dirty="0"/>
              <a:t>: number of branches towards the node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 err="1">
                <a:solidFill>
                  <a:srgbClr val="FF0000"/>
                </a:solidFill>
              </a:rPr>
              <a:t>outdegree</a:t>
            </a:r>
            <a:r>
              <a:rPr lang="en-GB" dirty="0"/>
              <a:t>: number of branches away from the node</a:t>
            </a:r>
          </a:p>
          <a:p>
            <a:pPr marL="438912" indent="-320040" eaLnBrk="1" fontAlgn="auto" hangingPunct="1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/>
              <a:t>For a tree: 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root</a:t>
            </a:r>
            <a:r>
              <a:rPr lang="en-GB" dirty="0"/>
              <a:t>: node with </a:t>
            </a:r>
            <a:r>
              <a:rPr lang="en-GB" dirty="0" err="1"/>
              <a:t>indegree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0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/>
              <a:t>nodes different from the root must have </a:t>
            </a:r>
            <a:r>
              <a:rPr lang="en-GB" dirty="0" err="1"/>
              <a:t>indegree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1</a:t>
            </a:r>
          </a:p>
          <a:p>
            <a:pPr marL="731520" lvl="1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C85ED-8E56-4C01-B97E-235BF2E0DEF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>
                <a:solidFill>
                  <a:schemeClr val="accent1">
                    <a:satMod val="150000"/>
                  </a:schemeClr>
                </a:solidFill>
              </a:rPr>
              <a:t>Trees:Terminology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9530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Leaf</a:t>
            </a:r>
            <a:r>
              <a:rPr lang="en-GB" sz="2800" dirty="0"/>
              <a:t>: node with </a:t>
            </a:r>
            <a:r>
              <a:rPr lang="en-GB" sz="2800" dirty="0" err="1">
                <a:solidFill>
                  <a:srgbClr val="0000FF"/>
                </a:solidFill>
              </a:rPr>
              <a:t>outdegree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00FF"/>
                </a:solidFill>
              </a:rPr>
              <a:t>0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Internal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node</a:t>
            </a:r>
            <a:r>
              <a:rPr lang="en-GB" sz="2800" dirty="0"/>
              <a:t>: not a </a:t>
            </a:r>
            <a:r>
              <a:rPr lang="en-GB" sz="2800" dirty="0">
                <a:solidFill>
                  <a:srgbClr val="0000FF"/>
                </a:solidFill>
              </a:rPr>
              <a:t>root</a:t>
            </a:r>
            <a:r>
              <a:rPr lang="en-GB" sz="2800" dirty="0"/>
              <a:t> or a </a:t>
            </a:r>
            <a:r>
              <a:rPr lang="en-GB" sz="2800" dirty="0">
                <a:solidFill>
                  <a:srgbClr val="0000FF"/>
                </a:solidFill>
              </a:rPr>
              <a:t>leaf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Parent</a:t>
            </a:r>
            <a:r>
              <a:rPr lang="en-GB" sz="2800" dirty="0"/>
              <a:t>: node with </a:t>
            </a:r>
            <a:r>
              <a:rPr lang="en-GB" sz="2800" dirty="0" err="1">
                <a:solidFill>
                  <a:srgbClr val="0000FF"/>
                </a:solidFill>
              </a:rPr>
              <a:t>outdegree</a:t>
            </a:r>
            <a:r>
              <a:rPr lang="en-GB" sz="2800" dirty="0"/>
              <a:t> greater than </a:t>
            </a:r>
            <a:r>
              <a:rPr lang="en-GB" sz="2800" dirty="0">
                <a:solidFill>
                  <a:srgbClr val="0000FF"/>
                </a:solidFill>
              </a:rPr>
              <a:t>0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Child</a:t>
            </a:r>
            <a:r>
              <a:rPr lang="en-GB" sz="2800" dirty="0"/>
              <a:t>: node with </a:t>
            </a:r>
            <a:r>
              <a:rPr lang="en-GB" sz="2800" dirty="0" err="1">
                <a:solidFill>
                  <a:srgbClr val="0000FF"/>
                </a:solidFill>
              </a:rPr>
              <a:t>indegree</a:t>
            </a:r>
            <a:r>
              <a:rPr lang="en-GB" sz="2800" dirty="0"/>
              <a:t> greater than </a:t>
            </a:r>
            <a:r>
              <a:rPr lang="en-GB" sz="2800" dirty="0">
                <a:solidFill>
                  <a:srgbClr val="0000FF"/>
                </a:solidFill>
              </a:rPr>
              <a:t>0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Siblings</a:t>
            </a:r>
            <a:r>
              <a:rPr lang="en-GB" sz="2800" dirty="0"/>
              <a:t>: nodes with the same </a:t>
            </a:r>
            <a:r>
              <a:rPr lang="en-GB" sz="2800" dirty="0">
                <a:solidFill>
                  <a:srgbClr val="0000FF"/>
                </a:solidFill>
              </a:rPr>
              <a:t>parent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Path</a:t>
            </a:r>
            <a:r>
              <a:rPr lang="en-GB" sz="2800" dirty="0"/>
              <a:t>: sequence of adjacent nodes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Ancestor</a:t>
            </a:r>
            <a:r>
              <a:rPr lang="en-GB" sz="2800" dirty="0"/>
              <a:t>: node in the path from the </a:t>
            </a:r>
            <a:r>
              <a:rPr lang="en-GB" sz="2800" dirty="0">
                <a:solidFill>
                  <a:srgbClr val="0000FF"/>
                </a:solidFill>
              </a:rPr>
              <a:t>root</a:t>
            </a:r>
            <a:r>
              <a:rPr lang="en-GB" sz="2800" dirty="0"/>
              <a:t> to the </a:t>
            </a:r>
            <a:r>
              <a:rPr lang="en-GB" sz="2800" dirty="0">
                <a:solidFill>
                  <a:srgbClr val="0000FF"/>
                </a:solidFill>
              </a:rPr>
              <a:t>node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Descendent</a:t>
            </a:r>
            <a:r>
              <a:rPr lang="en-GB" sz="2800" dirty="0"/>
              <a:t>: node in a path from the </a:t>
            </a:r>
            <a:r>
              <a:rPr lang="en-GB" sz="2800" dirty="0">
                <a:solidFill>
                  <a:srgbClr val="0000FF"/>
                </a:solidFill>
              </a:rPr>
              <a:t>node</a:t>
            </a:r>
            <a:r>
              <a:rPr lang="en-GB" sz="2800" dirty="0"/>
              <a:t> to a </a:t>
            </a:r>
            <a:r>
              <a:rPr lang="en-GB" sz="2800" dirty="0">
                <a:solidFill>
                  <a:srgbClr val="0000FF"/>
                </a:solidFill>
              </a:rPr>
              <a:t>leaf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Level</a:t>
            </a:r>
            <a:r>
              <a:rPr lang="en-GB" sz="2800" dirty="0"/>
              <a:t>: the node's distance from the </a:t>
            </a:r>
            <a:r>
              <a:rPr lang="en-GB" sz="2800" dirty="0">
                <a:solidFill>
                  <a:srgbClr val="0000FF"/>
                </a:solidFill>
              </a:rPr>
              <a:t>root</a:t>
            </a:r>
            <a:r>
              <a:rPr lang="en-GB" sz="2800" dirty="0"/>
              <a:t> (at level </a:t>
            </a:r>
            <a:r>
              <a:rPr lang="en-GB" sz="2800" dirty="0">
                <a:solidFill>
                  <a:srgbClr val="0000FF"/>
                </a:solidFill>
              </a:rPr>
              <a:t>0</a:t>
            </a:r>
            <a:r>
              <a:rPr lang="en-GB" sz="2800" dirty="0"/>
              <a:t>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Height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(Depth)</a:t>
            </a:r>
            <a:r>
              <a:rPr lang="en-GB" sz="2800" dirty="0"/>
              <a:t>: the level of the leaf in the longest path from the </a:t>
            </a:r>
            <a:r>
              <a:rPr lang="en-GB" sz="2800" dirty="0">
                <a:solidFill>
                  <a:srgbClr val="0000FF"/>
                </a:solidFill>
              </a:rPr>
              <a:t>root</a:t>
            </a:r>
            <a:r>
              <a:rPr lang="en-GB" sz="2800" dirty="0"/>
              <a:t> plus </a:t>
            </a:r>
            <a:r>
              <a:rPr lang="en-GB" sz="2800" dirty="0">
                <a:solidFill>
                  <a:srgbClr val="0000FF"/>
                </a:solidFill>
              </a:rPr>
              <a:t>1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Sub-tree</a:t>
            </a:r>
            <a:r>
              <a:rPr lang="en-GB" sz="2800" dirty="0"/>
              <a:t>: connected structure below the </a:t>
            </a:r>
            <a:r>
              <a:rPr lang="en-GB" sz="2800" dirty="0">
                <a:solidFill>
                  <a:srgbClr val="0000FF"/>
                </a:solidFill>
              </a:rPr>
              <a:t>root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41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Trees: Terminology</a:t>
            </a:r>
          </a:p>
        </p:txBody>
      </p:sp>
      <p:pic>
        <p:nvPicPr>
          <p:cNvPr id="17411" name="Picture 1030"/>
          <p:cNvPicPr>
            <a:picLocks noGrp="1" noChangeAspect="1" noChangeArrowheads="1"/>
          </p:cNvPicPr>
          <p:nvPr>
            <p:ph type="ch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209800"/>
            <a:ext cx="4092575" cy="2309813"/>
          </a:xfrm>
        </p:spPr>
      </p:pic>
      <p:sp>
        <p:nvSpPr>
          <p:cNvPr id="17412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4854575" y="1600200"/>
            <a:ext cx="4289425" cy="4038600"/>
          </a:xfrm>
        </p:spPr>
        <p:txBody>
          <a:bodyPr/>
          <a:lstStyle/>
          <a:p>
            <a:pPr eaLnBrk="1" hangingPunct="1"/>
            <a:r>
              <a:rPr lang="en-US" sz="2000" i="1">
                <a:solidFill>
                  <a:srgbClr val="0000FF"/>
                </a:solidFill>
              </a:rPr>
              <a:t>A</a:t>
            </a:r>
            <a:r>
              <a:rPr lang="en-US" sz="2000" i="1"/>
              <a:t> </a:t>
            </a:r>
            <a:r>
              <a:rPr lang="en-US" sz="2000"/>
              <a:t>is the </a:t>
            </a:r>
            <a:r>
              <a:rPr lang="en-US" sz="2000" i="1">
                <a:solidFill>
                  <a:srgbClr val="E62E20"/>
                </a:solidFill>
              </a:rPr>
              <a:t>root </a:t>
            </a:r>
            <a:r>
              <a:rPr lang="en-US" sz="2000">
                <a:solidFill>
                  <a:srgbClr val="E62E20"/>
                </a:solidFill>
              </a:rPr>
              <a:t>node</a:t>
            </a:r>
          </a:p>
          <a:p>
            <a:pPr eaLnBrk="1" hangingPunct="1"/>
            <a:r>
              <a:rPr lang="en-US" sz="2000" i="1">
                <a:solidFill>
                  <a:srgbClr val="0000FF"/>
                </a:solidFill>
              </a:rPr>
              <a:t>B</a:t>
            </a:r>
            <a:r>
              <a:rPr lang="en-US" sz="2000" i="1"/>
              <a:t> </a:t>
            </a:r>
            <a:r>
              <a:rPr lang="en-US" sz="2000"/>
              <a:t>is the </a:t>
            </a:r>
            <a:r>
              <a:rPr lang="en-US" sz="2000" i="1">
                <a:solidFill>
                  <a:srgbClr val="E62E20"/>
                </a:solidFill>
              </a:rPr>
              <a:t>parent</a:t>
            </a:r>
            <a:r>
              <a:rPr lang="en-US" sz="2000" i="1"/>
              <a:t> </a:t>
            </a:r>
            <a:r>
              <a:rPr lang="en-US" sz="2000"/>
              <a:t>of </a:t>
            </a:r>
            <a:r>
              <a:rPr lang="en-US" sz="2000">
                <a:solidFill>
                  <a:srgbClr val="339933"/>
                </a:solidFill>
              </a:rPr>
              <a:t>D</a:t>
            </a:r>
            <a:r>
              <a:rPr lang="en-US" sz="2000"/>
              <a:t> and </a:t>
            </a:r>
            <a:r>
              <a:rPr lang="en-US" sz="2000">
                <a:solidFill>
                  <a:srgbClr val="339933"/>
                </a:solidFill>
              </a:rPr>
              <a:t>E</a:t>
            </a:r>
          </a:p>
          <a:p>
            <a:pPr eaLnBrk="1" hangingPunct="1"/>
            <a:r>
              <a:rPr lang="en-US" sz="2000" i="1">
                <a:solidFill>
                  <a:srgbClr val="0000FF"/>
                </a:solidFill>
              </a:rPr>
              <a:t>C</a:t>
            </a:r>
            <a:r>
              <a:rPr lang="en-US" sz="2000" i="1"/>
              <a:t> </a:t>
            </a:r>
            <a:r>
              <a:rPr lang="en-US" sz="2000"/>
              <a:t>is the </a:t>
            </a:r>
            <a:r>
              <a:rPr lang="en-US" sz="2000" i="1">
                <a:solidFill>
                  <a:srgbClr val="E62E20"/>
                </a:solidFill>
              </a:rPr>
              <a:t>sibling</a:t>
            </a:r>
            <a:r>
              <a:rPr lang="en-US" sz="2000" i="1"/>
              <a:t> </a:t>
            </a:r>
            <a:r>
              <a:rPr lang="en-US" sz="2000"/>
              <a:t>of </a:t>
            </a:r>
            <a:r>
              <a:rPr lang="en-US" sz="2000">
                <a:solidFill>
                  <a:srgbClr val="0000FF"/>
                </a:solidFill>
              </a:rPr>
              <a:t>B</a:t>
            </a:r>
          </a:p>
          <a:p>
            <a:pPr eaLnBrk="1" hangingPunct="1"/>
            <a:r>
              <a:rPr lang="en-US" sz="2000" i="1">
                <a:solidFill>
                  <a:srgbClr val="339933"/>
                </a:solidFill>
              </a:rPr>
              <a:t>D</a:t>
            </a:r>
            <a:r>
              <a:rPr lang="en-US" sz="2000" i="1"/>
              <a:t> </a:t>
            </a:r>
            <a:r>
              <a:rPr lang="en-US" sz="2000"/>
              <a:t>and </a:t>
            </a:r>
            <a:r>
              <a:rPr lang="en-US" sz="2000" i="1"/>
              <a:t>E </a:t>
            </a:r>
            <a:r>
              <a:rPr lang="en-US" sz="2000"/>
              <a:t>are the </a:t>
            </a:r>
            <a:r>
              <a:rPr lang="en-US" sz="2000" i="1"/>
              <a:t>children </a:t>
            </a:r>
            <a:r>
              <a:rPr lang="en-US" sz="2000"/>
              <a:t>of </a:t>
            </a:r>
            <a:r>
              <a:rPr lang="en-US" sz="2000">
                <a:solidFill>
                  <a:srgbClr val="0000FF"/>
                </a:solidFill>
              </a:rPr>
              <a:t>B</a:t>
            </a:r>
          </a:p>
          <a:p>
            <a:pPr eaLnBrk="1" hangingPunct="1"/>
            <a:r>
              <a:rPr lang="en-US" sz="2000" i="1">
                <a:solidFill>
                  <a:srgbClr val="339933"/>
                </a:solidFill>
              </a:rPr>
              <a:t>D, E, F, G, I</a:t>
            </a:r>
            <a:r>
              <a:rPr lang="en-US" sz="2000"/>
              <a:t> are </a:t>
            </a:r>
            <a:r>
              <a:rPr lang="en-US" sz="2000" i="1">
                <a:solidFill>
                  <a:srgbClr val="E62E20"/>
                </a:solidFill>
              </a:rPr>
              <a:t>external nodes</a:t>
            </a:r>
            <a:r>
              <a:rPr lang="en-US" sz="2000"/>
              <a:t>, or </a:t>
            </a:r>
            <a:r>
              <a:rPr lang="en-US" sz="2000" i="1">
                <a:solidFill>
                  <a:srgbClr val="E62E20"/>
                </a:solidFill>
              </a:rPr>
              <a:t>leaves</a:t>
            </a:r>
            <a:endParaRPr lang="en-US" sz="2000">
              <a:solidFill>
                <a:srgbClr val="E62E20"/>
              </a:solidFill>
            </a:endParaRPr>
          </a:p>
          <a:p>
            <a:pPr eaLnBrk="1" hangingPunct="1"/>
            <a:r>
              <a:rPr lang="en-US" sz="2000" i="1">
                <a:solidFill>
                  <a:srgbClr val="0000FF"/>
                </a:solidFill>
              </a:rPr>
              <a:t>A, B, C, H</a:t>
            </a:r>
            <a:r>
              <a:rPr lang="en-US" sz="2000" i="1"/>
              <a:t> </a:t>
            </a:r>
            <a:r>
              <a:rPr lang="en-US" sz="2000"/>
              <a:t>are </a:t>
            </a:r>
            <a:r>
              <a:rPr lang="en-US" sz="2000" i="1">
                <a:solidFill>
                  <a:srgbClr val="E62E20"/>
                </a:solidFill>
              </a:rPr>
              <a:t>internal nodes</a:t>
            </a:r>
            <a:endParaRPr lang="en-US" sz="2000">
              <a:solidFill>
                <a:srgbClr val="E62E20"/>
              </a:solidFill>
            </a:endParaRPr>
          </a:p>
          <a:p>
            <a:pPr eaLnBrk="1" hangingPunct="1"/>
            <a:r>
              <a:rPr lang="en-US" sz="2000"/>
              <a:t>The </a:t>
            </a:r>
            <a:r>
              <a:rPr lang="en-US" sz="2000" i="1">
                <a:solidFill>
                  <a:srgbClr val="E62E20"/>
                </a:solidFill>
              </a:rPr>
              <a:t>depth</a:t>
            </a:r>
            <a:r>
              <a:rPr lang="en-US" sz="2000"/>
              <a:t>, </a:t>
            </a:r>
            <a:r>
              <a:rPr lang="en-US" sz="2000" i="1">
                <a:solidFill>
                  <a:srgbClr val="E62E20"/>
                </a:solidFill>
              </a:rPr>
              <a:t>level</a:t>
            </a:r>
            <a:r>
              <a:rPr lang="en-US" sz="2000"/>
              <a:t>, or</a:t>
            </a:r>
            <a:r>
              <a:rPr lang="en-US" sz="2000">
                <a:solidFill>
                  <a:srgbClr val="E62E20"/>
                </a:solidFill>
              </a:rPr>
              <a:t> </a:t>
            </a:r>
            <a:r>
              <a:rPr lang="en-US" sz="2000" i="1">
                <a:solidFill>
                  <a:srgbClr val="E62E20"/>
                </a:solidFill>
              </a:rPr>
              <a:t>path length</a:t>
            </a:r>
            <a:r>
              <a:rPr lang="en-US" sz="2000"/>
              <a:t> of </a:t>
            </a:r>
            <a:r>
              <a:rPr lang="en-US" sz="2000" i="1">
                <a:solidFill>
                  <a:srgbClr val="339933"/>
                </a:solidFill>
              </a:rPr>
              <a:t>E</a:t>
            </a:r>
            <a:r>
              <a:rPr lang="en-US" sz="2000" i="1"/>
              <a:t> </a:t>
            </a:r>
            <a:r>
              <a:rPr lang="en-US" sz="2000"/>
              <a:t>is </a:t>
            </a:r>
            <a:r>
              <a:rPr lang="en-US" sz="2000" i="1"/>
              <a:t>2</a:t>
            </a:r>
          </a:p>
          <a:p>
            <a:pPr eaLnBrk="1" hangingPunct="1"/>
            <a:r>
              <a:rPr lang="en-US" sz="2000"/>
              <a:t>The </a:t>
            </a:r>
            <a:r>
              <a:rPr lang="en-US" sz="2000" i="1">
                <a:solidFill>
                  <a:srgbClr val="E62E20"/>
                </a:solidFill>
              </a:rPr>
              <a:t>height</a:t>
            </a:r>
            <a:r>
              <a:rPr lang="en-US" sz="2000" i="1"/>
              <a:t> </a:t>
            </a:r>
            <a:r>
              <a:rPr lang="en-US" sz="2000"/>
              <a:t>of the tree is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6FC3A-12F4-4706-9520-F5093844B5DA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53966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Trees: Representation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371850" y="42116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ALU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1330325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Case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230563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CPU</a:t>
            </a:r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5130800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3.5" Disk</a:t>
            </a:r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6889750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CD-ROM</a:t>
            </a:r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1682750" y="42116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Controller</a:t>
            </a:r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4144963" y="1849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Computer</a:t>
            </a:r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5059363" y="4135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ROM</a:t>
            </a:r>
          </a:p>
        </p:txBody>
      </p:sp>
      <p:cxnSp>
        <p:nvCxnSpPr>
          <p:cNvPr id="18444" name="AutoShape 13"/>
          <p:cNvCxnSpPr>
            <a:cxnSpLocks noChangeShapeType="1"/>
            <a:stCxn id="18442" idx="3"/>
            <a:endCxn id="18437" idx="0"/>
          </p:cNvCxnSpPr>
          <p:nvPr/>
        </p:nvCxnSpPr>
        <p:spPr bwMode="auto">
          <a:xfrm flipH="1">
            <a:off x="1963738" y="2370138"/>
            <a:ext cx="23685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4"/>
          <p:cNvCxnSpPr>
            <a:cxnSpLocks noChangeShapeType="1"/>
            <a:stCxn id="18442" idx="4"/>
            <a:endCxn id="18438" idx="0"/>
          </p:cNvCxnSpPr>
          <p:nvPr/>
        </p:nvCxnSpPr>
        <p:spPr bwMode="auto">
          <a:xfrm flipH="1">
            <a:off x="3863975" y="2459038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15"/>
          <p:cNvCxnSpPr>
            <a:cxnSpLocks noChangeShapeType="1"/>
            <a:stCxn id="18442" idx="4"/>
            <a:endCxn id="18439" idx="0"/>
          </p:cNvCxnSpPr>
          <p:nvPr/>
        </p:nvCxnSpPr>
        <p:spPr bwMode="auto">
          <a:xfrm>
            <a:off x="4778375" y="2459038"/>
            <a:ext cx="9858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16"/>
          <p:cNvCxnSpPr>
            <a:cxnSpLocks noChangeShapeType="1"/>
            <a:stCxn id="18442" idx="5"/>
            <a:endCxn id="18440" idx="1"/>
          </p:cNvCxnSpPr>
          <p:nvPr/>
        </p:nvCxnSpPr>
        <p:spPr bwMode="auto">
          <a:xfrm>
            <a:off x="5226050" y="2370138"/>
            <a:ext cx="1849438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8" name="AutoShape 17"/>
          <p:cNvCxnSpPr>
            <a:cxnSpLocks noChangeShapeType="1"/>
            <a:stCxn id="18438" idx="3"/>
            <a:endCxn id="18441" idx="0"/>
          </p:cNvCxnSpPr>
          <p:nvPr/>
        </p:nvCxnSpPr>
        <p:spPr bwMode="auto">
          <a:xfrm flipH="1">
            <a:off x="2316163" y="3513138"/>
            <a:ext cx="1100137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18"/>
          <p:cNvCxnSpPr>
            <a:cxnSpLocks noChangeShapeType="1"/>
            <a:stCxn id="18438" idx="4"/>
            <a:endCxn id="18436" idx="0"/>
          </p:cNvCxnSpPr>
          <p:nvPr/>
        </p:nvCxnSpPr>
        <p:spPr bwMode="auto">
          <a:xfrm>
            <a:off x="3863975" y="3602038"/>
            <a:ext cx="14128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0" name="AutoShape 19"/>
          <p:cNvCxnSpPr>
            <a:cxnSpLocks noChangeShapeType="1"/>
            <a:stCxn id="18438" idx="5"/>
            <a:endCxn id="18443" idx="1"/>
          </p:cNvCxnSpPr>
          <p:nvPr/>
        </p:nvCxnSpPr>
        <p:spPr bwMode="auto">
          <a:xfrm>
            <a:off x="4311650" y="3513138"/>
            <a:ext cx="935038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228600" y="1600200"/>
            <a:ext cx="295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rgbClr val="FF0000"/>
                </a:solidFill>
              </a:rPr>
              <a:t>General</a:t>
            </a:r>
            <a:r>
              <a:rPr lang="en-GB" sz="2800">
                <a:solidFill>
                  <a:schemeClr val="accent2"/>
                </a:solidFill>
              </a:rPr>
              <a:t> </a:t>
            </a:r>
            <a:r>
              <a:rPr lang="en-GB" sz="2800">
                <a:solidFill>
                  <a:srgbClr val="FF0000"/>
                </a:solidFill>
              </a:rPr>
              <a:t>tree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5943</TotalTime>
  <Words>1648</Words>
  <Application>Microsoft Office PowerPoint</Application>
  <PresentationFormat>On-screen Show (4:3)</PresentationFormat>
  <Paragraphs>396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Consolas</vt:lpstr>
      <vt:lpstr>Corbel</vt:lpstr>
      <vt:lpstr>Courier New</vt:lpstr>
      <vt:lpstr>Symbol</vt:lpstr>
      <vt:lpstr>Tahoma</vt:lpstr>
      <vt:lpstr>Verdana</vt:lpstr>
      <vt:lpstr>Wingdings</vt:lpstr>
      <vt:lpstr>Wingdings 2</vt:lpstr>
      <vt:lpstr>Wingdings 3</vt:lpstr>
      <vt:lpstr>Module</vt:lpstr>
      <vt:lpstr>Data Structures and Algorithms</vt:lpstr>
      <vt:lpstr>Trees</vt:lpstr>
      <vt:lpstr>Trees: Some Examples</vt:lpstr>
      <vt:lpstr>Trees: Some Examples</vt:lpstr>
      <vt:lpstr>Trees: Some Examples</vt:lpstr>
      <vt:lpstr>Tree:Basic Concepts</vt:lpstr>
      <vt:lpstr>Trees:Terminology</vt:lpstr>
      <vt:lpstr>Trees: Terminology</vt:lpstr>
      <vt:lpstr>Trees: Representation</vt:lpstr>
      <vt:lpstr>Trees: Representation {Contd..}</vt:lpstr>
      <vt:lpstr>Trees: Representation {Contd..}</vt:lpstr>
      <vt:lpstr>Trees: Viewed Recursively</vt:lpstr>
      <vt:lpstr>Binary Trees</vt:lpstr>
      <vt:lpstr>Binary Trees: An Example</vt:lpstr>
      <vt:lpstr>Binary Trees: Properties {Contd..}</vt:lpstr>
      <vt:lpstr>Binary Trees: Structure</vt:lpstr>
      <vt:lpstr>Binary Tree Traversal</vt:lpstr>
      <vt:lpstr>Depth-First Traversal</vt:lpstr>
      <vt:lpstr>Depth-First Traversal:PreOrder</vt:lpstr>
      <vt:lpstr>Depth-First Traversal:PreOrder {Contd..}</vt:lpstr>
      <vt:lpstr>Depth-First Traversal: PreOrder {Contd..}</vt:lpstr>
      <vt:lpstr>Depth-First Traversal: InOrder</vt:lpstr>
      <vt:lpstr>Depth-First Traversal: InOrder {Contd..}</vt:lpstr>
      <vt:lpstr>Depth-First Traversal: InOrder {Contd..}</vt:lpstr>
      <vt:lpstr>Depth-First Traversal: InOrder {Contd..}</vt:lpstr>
      <vt:lpstr>Depth-First Traversal: InOrder {Contd..}</vt:lpstr>
      <vt:lpstr>Depth-First Traversal: PostOrder</vt:lpstr>
      <vt:lpstr>Depth-First Traversal: PostOrder {Contd..}</vt:lpstr>
      <vt:lpstr>Depth-First Traversal: PostOrder {Contd..}</vt:lpstr>
      <vt:lpstr>Breadth-First Traversal: Level Order</vt:lpstr>
      <vt:lpstr>Traversing a Binary Tree</vt:lpstr>
      <vt:lpstr>Insertion in a Binary Tree</vt:lpstr>
      <vt:lpstr>Deletion in a Binary Tree </vt:lpstr>
      <vt:lpstr>Deletion Code </vt:lpstr>
    </vt:vector>
  </TitlesOfParts>
  <Company>CS 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>subject</dc:subject>
  <dc:creator>manish aryal</dc:creator>
  <cp:keywords>dsa</cp:keywords>
  <cp:lastModifiedBy>Dr. Abdul Aziz</cp:lastModifiedBy>
  <cp:revision>147</cp:revision>
  <cp:lastPrinted>2001-03-20T02:56:18Z</cp:lastPrinted>
  <dcterms:created xsi:type="dcterms:W3CDTF">2001-03-12T05:10:36Z</dcterms:created>
  <dcterms:modified xsi:type="dcterms:W3CDTF">2024-10-16T07:26:16Z</dcterms:modified>
</cp:coreProperties>
</file>