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7" r:id="rId2"/>
    <p:sldId id="290" r:id="rId3"/>
    <p:sldId id="294" r:id="rId4"/>
    <p:sldId id="299" r:id="rId5"/>
    <p:sldId id="308" r:id="rId6"/>
    <p:sldId id="312" r:id="rId7"/>
    <p:sldId id="309" r:id="rId8"/>
    <p:sldId id="310" r:id="rId9"/>
    <p:sldId id="311" r:id="rId10"/>
    <p:sldId id="313" r:id="rId11"/>
    <p:sldId id="314" r:id="rId12"/>
    <p:sldId id="285" r:id="rId13"/>
    <p:sldId id="271" r:id="rId14"/>
    <p:sldId id="274" r:id="rId15"/>
    <p:sldId id="275" r:id="rId16"/>
    <p:sldId id="276" r:id="rId17"/>
    <p:sldId id="277" r:id="rId18"/>
    <p:sldId id="291" r:id="rId19"/>
    <p:sldId id="295" r:id="rId20"/>
    <p:sldId id="300" r:id="rId21"/>
    <p:sldId id="301" r:id="rId22"/>
    <p:sldId id="296" r:id="rId23"/>
    <p:sldId id="302" r:id="rId24"/>
    <p:sldId id="304" r:id="rId25"/>
    <p:sldId id="305" r:id="rId26"/>
    <p:sldId id="306" r:id="rId27"/>
    <p:sldId id="303" r:id="rId28"/>
    <p:sldId id="315" r:id="rId29"/>
    <p:sldId id="316" r:id="rId30"/>
    <p:sldId id="317" r:id="rId31"/>
    <p:sldId id="318" r:id="rId32"/>
    <p:sldId id="319" r:id="rId33"/>
    <p:sldId id="320" r:id="rId34"/>
    <p:sldId id="321" r:id="rId35"/>
  </p:sldIdLst>
  <p:sldSz cx="9144000" cy="6858000" type="screen4x3"/>
  <p:notesSz cx="9942513" cy="676116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6" d="100"/>
          <a:sy n="76" d="100"/>
        </p:scale>
        <p:origin x="106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4.xml"/><Relationship Id="rId1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8422" cy="3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4092" y="0"/>
            <a:ext cx="4308422" cy="3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23105"/>
            <a:ext cx="4308422" cy="3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4092" y="6423105"/>
            <a:ext cx="4308422" cy="3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019DB7-6464-4BBA-8A5C-A95A5F4917D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179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5355F-FA62-4770-994D-7A43A6B8D17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08000"/>
            <a:ext cx="3379787" cy="2533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0B9FD-1846-4BC5-868B-58138D7D8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73425" y="519113"/>
            <a:ext cx="3397250" cy="2547937"/>
          </a:xfrm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73425" y="519113"/>
            <a:ext cx="3397250" cy="2547937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73425" y="519113"/>
            <a:ext cx="3397250" cy="2547937"/>
          </a:xfrm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73425" y="519113"/>
            <a:ext cx="3397250" cy="2547937"/>
          </a:xfrm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73425" y="519113"/>
            <a:ext cx="3397250" cy="2547937"/>
          </a:xfrm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7408-6304-4ED1-9451-C4DDA309A8C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A1E4-32A8-46C3-83AE-E0ED4B0FA3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9FDA-10B5-4FA0-BF7A-4C49DAF241C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A5FD-6A63-4C50-9B04-C61FA5B4706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90497-9320-4650-83D6-80F9F118A01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E66C-0946-4F45-BF48-538A491A5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A14B-240A-400E-B27F-0B0E715553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8C0C-DFEE-47F5-A879-FD19B5795C6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74AB-8F03-47BA-A853-D2098585F7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2743-8D58-4D10-AF45-AEA3441F089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E80BE12-961F-4EBE-A04B-84CB18F6D9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BB87447-5CB4-4814-B4F2-D8F96D71B20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 advClick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860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GB" sz="5400" dirty="0"/>
              <a:t>Data Structures &amp; Algorithms</a:t>
            </a:r>
            <a:endParaRPr lang="en-GB" sz="5400" dirty="0">
              <a:solidFill>
                <a:srgbClr val="336699"/>
              </a:solidFill>
              <a:latin typeface="Ari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3276600"/>
            <a:ext cx="9144000" cy="11430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Week 01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</p:spTree>
  </p:cSld>
  <p:clrMapOvr>
    <a:masterClrMapping/>
  </p:clrMapOvr>
  <p:transition spd="med"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991600" cy="48768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Some times two or more operations may be used in given situation</a:t>
            </a:r>
          </a:p>
          <a:p>
            <a:r>
              <a:rPr lang="en-GB" dirty="0"/>
              <a:t>Example:  we may want to delete the record which may mean we first need to search the location of the record</a:t>
            </a:r>
          </a:p>
          <a:p>
            <a:r>
              <a:rPr lang="en-GB" dirty="0"/>
              <a:t>Following two operations, which are used in special situations, will also be considered:</a:t>
            </a:r>
          </a:p>
          <a:p>
            <a:pPr lvl="1"/>
            <a:r>
              <a:rPr lang="en-GB" dirty="0"/>
              <a:t>Sorting: arranging records in some logical order</a:t>
            </a:r>
          </a:p>
          <a:p>
            <a:pPr lvl="1"/>
            <a:r>
              <a:rPr lang="en-GB" dirty="0"/>
              <a:t>Merging: combining the records in two different data structures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0" y="1524000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Operations</a:t>
            </a:r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252728"/>
          </a:xfrm>
        </p:spPr>
        <p:txBody>
          <a:bodyPr/>
          <a:lstStyle/>
          <a:p>
            <a:r>
              <a:rPr lang="en-GB" dirty="0"/>
              <a:t>Data Structure </a:t>
            </a:r>
            <a:r>
              <a:rPr lang="en-GB" sz="2000" dirty="0"/>
              <a:t>{Contd..}</a:t>
            </a:r>
          </a:p>
        </p:txBody>
      </p:sp>
    </p:spTree>
    <p:extLst>
      <p:ext uri="{BB962C8B-B14F-4D97-AF65-F5344CB8AC3E}">
        <p14:creationId xmlns:p14="http://schemas.microsoft.com/office/powerpoint/2010/main" val="2290135900"/>
      </p:ext>
    </p:extLst>
  </p:cSld>
  <p:clrMapOvr>
    <a:masterClrMapping/>
  </p:clrMapOvr>
  <p:transition spd="med"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>
            <a:normAutofit/>
          </a:bodyPr>
          <a:lstStyle/>
          <a:p>
            <a:r>
              <a:rPr lang="en-GB" dirty="0"/>
              <a:t>Algorithm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3558809"/>
          </a:xfrm>
        </p:spPr>
        <p:txBody>
          <a:bodyPr/>
          <a:lstStyle/>
          <a:p>
            <a:r>
              <a:rPr lang="en-GB" dirty="0"/>
              <a:t>Recipe</a:t>
            </a:r>
          </a:p>
          <a:p>
            <a:r>
              <a:rPr lang="en-GB" dirty="0"/>
              <a:t>Flat pack furniture</a:t>
            </a:r>
          </a:p>
          <a:p>
            <a:r>
              <a:rPr lang="en-GB" dirty="0"/>
              <a:t>Music score</a:t>
            </a:r>
          </a:p>
          <a:p>
            <a:r>
              <a:rPr lang="en-GB" dirty="0"/>
              <a:t>Knitting pattern</a:t>
            </a:r>
          </a:p>
          <a:p>
            <a:pPr>
              <a:buFontTx/>
              <a:buNone/>
            </a:pPr>
            <a:endParaRPr lang="en-GB" dirty="0"/>
          </a:p>
          <a:p>
            <a:pPr>
              <a:buFontTx/>
              <a:buNone/>
            </a:pPr>
            <a:r>
              <a:rPr lang="en-GB" dirty="0"/>
              <a:t>What are the common features of these?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00200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Necessity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599466"/>
      </p:ext>
    </p:extLst>
  </p:cSld>
  <p:clrMapOvr>
    <a:masterClrMapping/>
  </p:clrMapOvr>
  <p:transition spd="med"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GB" dirty="0"/>
              <a:t>Algorithm </a:t>
            </a:r>
            <a:r>
              <a:rPr lang="en-GB" sz="2000" dirty="0"/>
              <a:t>{Contd..}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86000"/>
            <a:ext cx="7772400" cy="30480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Solution to a problem</a:t>
            </a:r>
          </a:p>
          <a:p>
            <a:r>
              <a:rPr lang="en-GB" dirty="0"/>
              <a:t>Systematic instructions on a task</a:t>
            </a:r>
          </a:p>
          <a:p>
            <a:r>
              <a:rPr lang="en-GB" dirty="0"/>
              <a:t>Step-wise form</a:t>
            </a:r>
          </a:p>
          <a:p>
            <a:r>
              <a:rPr lang="en-GB" dirty="0"/>
              <a:t>Makes use of sequence, selection, iteration, recursion</a:t>
            </a:r>
          </a:p>
          <a:p>
            <a:r>
              <a:rPr lang="en-GB" dirty="0"/>
              <a:t>Language and details agent specific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00200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1134"/>
      </p:ext>
    </p:extLst>
  </p:cSld>
  <p:clrMapOvr>
    <a:masterClrMapping/>
  </p:clrMapOvr>
  <p:transition spd="med"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057401"/>
            <a:ext cx="8229600" cy="3962400"/>
          </a:xfrm>
        </p:spPr>
        <p:txBody>
          <a:bodyPr/>
          <a:lstStyle/>
          <a:p>
            <a:r>
              <a:rPr lang="en-GB" dirty="0"/>
              <a:t>Step-by-step procedure used to solve a problem</a:t>
            </a:r>
          </a:p>
          <a:p>
            <a:r>
              <a:rPr lang="en-GB" dirty="0"/>
              <a:t>These steps should be capable of being performed by a machine</a:t>
            </a:r>
          </a:p>
          <a:p>
            <a:r>
              <a:rPr lang="en-GB" dirty="0"/>
              <a:t>Must eventually stop and so produce an answer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00200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Definition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GB" dirty="0"/>
              <a:t>Algorithm </a:t>
            </a:r>
            <a:r>
              <a:rPr lang="en-GB" sz="2000" dirty="0"/>
              <a:t>{Contd..}</a:t>
            </a:r>
          </a:p>
        </p:txBody>
      </p:sp>
    </p:spTree>
    <p:extLst>
      <p:ext uri="{BB962C8B-B14F-4D97-AF65-F5344CB8AC3E}">
        <p14:creationId xmlns:p14="http://schemas.microsoft.com/office/powerpoint/2010/main" val="89722279"/>
      </p:ext>
    </p:extLst>
  </p:cSld>
  <p:clrMapOvr>
    <a:masterClrMapping/>
  </p:clrMapOvr>
  <p:transition spd="med"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1600200"/>
          </a:xfrm>
        </p:spPr>
        <p:txBody>
          <a:bodyPr/>
          <a:lstStyle/>
          <a:p>
            <a:pPr>
              <a:buFontTx/>
              <a:buNone/>
            </a:pPr>
            <a:r>
              <a:rPr lang="en-GB" sz="2400"/>
              <a:t>Devise an algorithm to find the solution to a number raised to a positive power</a:t>
            </a:r>
          </a:p>
          <a:p>
            <a:pPr>
              <a:buFontTx/>
              <a:buNone/>
            </a:pPr>
            <a:r>
              <a:rPr lang="en-GB" sz="2800"/>
              <a:t>	eg 4</a:t>
            </a:r>
            <a:r>
              <a:rPr lang="en-GB" sz="2800" baseline="30000"/>
              <a:t>5</a:t>
            </a:r>
            <a:r>
              <a:rPr lang="en-GB" sz="2800"/>
              <a:t>	or 	10 </a:t>
            </a:r>
            <a:r>
              <a:rPr lang="en-GB" sz="2800" baseline="30000"/>
              <a:t>3     	</a:t>
            </a:r>
            <a:r>
              <a:rPr lang="en-GB" sz="2800"/>
              <a:t>	ie number </a:t>
            </a:r>
            <a:r>
              <a:rPr lang="en-GB" sz="2800" baseline="30000"/>
              <a:t>power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28600" y="3886200"/>
            <a:ext cx="74676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lain"/>
            </a:pPr>
            <a:r>
              <a:rPr lang="en-GB"/>
              <a:t>set answer to 1</a:t>
            </a:r>
          </a:p>
          <a:p>
            <a:pPr marL="457200" indent="-457200">
              <a:spcBef>
                <a:spcPct val="50000"/>
              </a:spcBef>
              <a:buFontTx/>
              <a:buAutoNum type="arabicPlain"/>
            </a:pPr>
            <a:r>
              <a:rPr lang="en-GB"/>
              <a:t>Loop 1 to power times</a:t>
            </a:r>
          </a:p>
          <a:p>
            <a:pPr marL="914400" lvl="1" indent="-457200">
              <a:spcBef>
                <a:spcPct val="50000"/>
              </a:spcBef>
            </a:pPr>
            <a:r>
              <a:rPr lang="en-GB"/>
              <a:t>2.1	answer  becomes answer * number</a:t>
            </a:r>
          </a:p>
          <a:p>
            <a:pPr marL="457200" indent="-457200">
              <a:spcBef>
                <a:spcPct val="50000"/>
              </a:spcBef>
            </a:pPr>
            <a:r>
              <a:rPr lang="en-GB"/>
              <a:t>3	report answer</a:t>
            </a:r>
          </a:p>
        </p:txBody>
      </p:sp>
      <p:grpSp>
        <p:nvGrpSpPr>
          <p:cNvPr id="22535" name="Group 7"/>
          <p:cNvGrpSpPr>
            <a:grpSpLocks/>
          </p:cNvGrpSpPr>
          <p:nvPr/>
        </p:nvGrpSpPr>
        <p:grpSpPr bwMode="auto">
          <a:xfrm>
            <a:off x="5715000" y="3886200"/>
            <a:ext cx="1981200" cy="1981200"/>
            <a:chOff x="3600" y="2448"/>
            <a:chExt cx="1248" cy="1248"/>
          </a:xfrm>
        </p:grpSpPr>
        <p:sp>
          <p:nvSpPr>
            <p:cNvPr id="22533" name="Text Box 5"/>
            <p:cNvSpPr txBox="1">
              <a:spLocks noChangeArrowheads="1"/>
            </p:cNvSpPr>
            <p:nvPr/>
          </p:nvSpPr>
          <p:spPr bwMode="auto">
            <a:xfrm>
              <a:off x="3840" y="2640"/>
              <a:ext cx="1008" cy="74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Notice the layout and numbering</a:t>
              </a:r>
            </a:p>
          </p:txBody>
        </p:sp>
        <p:sp>
          <p:nvSpPr>
            <p:cNvPr id="22534" name="AutoShape 6"/>
            <p:cNvSpPr>
              <a:spLocks/>
            </p:cNvSpPr>
            <p:nvPr/>
          </p:nvSpPr>
          <p:spPr bwMode="auto">
            <a:xfrm>
              <a:off x="3600" y="2448"/>
              <a:ext cx="192" cy="1248"/>
            </a:xfrm>
            <a:prstGeom prst="rightBrace">
              <a:avLst>
                <a:gd name="adj1" fmla="val 541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0" y="1524000"/>
            <a:ext cx="5081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Different Algorithms for Same Problem</a:t>
            </a:r>
            <a:endParaRPr lang="en-US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GB" dirty="0"/>
              <a:t>Algorithm </a:t>
            </a:r>
            <a:r>
              <a:rPr lang="en-GB" sz="2000" dirty="0"/>
              <a:t>{Contd..}</a:t>
            </a:r>
          </a:p>
        </p:txBody>
      </p:sp>
    </p:spTree>
    <p:extLst>
      <p:ext uri="{BB962C8B-B14F-4D97-AF65-F5344CB8AC3E}">
        <p14:creationId xmlns:p14="http://schemas.microsoft.com/office/powerpoint/2010/main" val="44972697"/>
      </p:ext>
    </p:extLst>
  </p:cSld>
  <p:clrMapOvr>
    <a:masterClrMapping/>
  </p:clrMapOvr>
  <p:transition spd="med"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590800"/>
            <a:ext cx="4267200" cy="1600200"/>
          </a:xfrm>
        </p:spPr>
        <p:txBody>
          <a:bodyPr/>
          <a:lstStyle/>
          <a:p>
            <a:pPr>
              <a:buFontTx/>
              <a:buNone/>
            </a:pPr>
            <a:r>
              <a:rPr lang="en-GB" sz="1800" b="1" dirty="0"/>
              <a:t>1	Set answer to 1</a:t>
            </a:r>
          </a:p>
          <a:p>
            <a:pPr>
              <a:buFontTx/>
              <a:buNone/>
            </a:pPr>
            <a:r>
              <a:rPr lang="en-GB" sz="1800" b="1" dirty="0"/>
              <a:t>2	Loop for 1 to 5 times</a:t>
            </a:r>
          </a:p>
          <a:p>
            <a:pPr lvl="1">
              <a:buFontTx/>
              <a:buNone/>
            </a:pPr>
            <a:r>
              <a:rPr lang="en-GB" sz="1800" b="1" dirty="0"/>
              <a:t>2.1	answer becomes answer * 2</a:t>
            </a:r>
          </a:p>
          <a:p>
            <a:pPr>
              <a:buFontTx/>
              <a:buNone/>
            </a:pPr>
            <a:r>
              <a:rPr lang="en-GB" sz="1800" b="1" dirty="0"/>
              <a:t>3	Report answer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57200" y="4267200"/>
            <a:ext cx="2819400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GB" sz="1600" b="1" dirty="0"/>
              <a:t>Answer		Loop </a:t>
            </a:r>
          </a:p>
          <a:p>
            <a:pPr marL="457200" indent="-457200">
              <a:spcBef>
                <a:spcPct val="50000"/>
              </a:spcBef>
            </a:pPr>
            <a:r>
              <a:rPr lang="en-GB" sz="1600" b="1" dirty="0"/>
              <a:t>1			1</a:t>
            </a:r>
          </a:p>
          <a:p>
            <a:pPr marL="457200" indent="-457200">
              <a:spcBef>
                <a:spcPct val="50000"/>
              </a:spcBef>
            </a:pPr>
            <a:r>
              <a:rPr lang="en-GB" sz="1600" b="1" dirty="0"/>
              <a:t>2			2</a:t>
            </a:r>
          </a:p>
          <a:p>
            <a:pPr marL="457200" indent="-457200">
              <a:spcBef>
                <a:spcPct val="50000"/>
              </a:spcBef>
            </a:pPr>
            <a:r>
              <a:rPr lang="en-GB" sz="1600" b="1" dirty="0"/>
              <a:t>4			3</a:t>
            </a:r>
          </a:p>
          <a:p>
            <a:pPr marL="457200" indent="-457200">
              <a:spcBef>
                <a:spcPct val="50000"/>
              </a:spcBef>
            </a:pPr>
            <a:r>
              <a:rPr lang="en-GB" sz="1600" b="1" dirty="0"/>
              <a:t>8			4</a:t>
            </a:r>
          </a:p>
          <a:p>
            <a:pPr marL="457200" indent="-457200">
              <a:spcBef>
                <a:spcPct val="50000"/>
              </a:spcBef>
            </a:pPr>
            <a:r>
              <a:rPr lang="en-GB" sz="1600" b="1" dirty="0"/>
              <a:t>16			5</a:t>
            </a:r>
          </a:p>
          <a:p>
            <a:pPr marL="457200" indent="-457200">
              <a:spcBef>
                <a:spcPct val="50000"/>
              </a:spcBef>
            </a:pPr>
            <a:r>
              <a:rPr lang="en-GB" sz="1600" b="1" dirty="0"/>
              <a:t>32			?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09600" y="2057400"/>
            <a:ext cx="76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/>
              <a:t>2 </a:t>
            </a:r>
            <a:r>
              <a:rPr lang="en-GB" b="1" baseline="30000" dirty="0"/>
              <a:t>5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4724400" y="1981200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/>
              <a:t>3 </a:t>
            </a:r>
            <a:r>
              <a:rPr lang="en-GB" b="1" baseline="30000" dirty="0"/>
              <a:t>4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4495800" y="2514600"/>
            <a:ext cx="4343400" cy="1505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50000"/>
              </a:spcBef>
              <a:buFontTx/>
              <a:buAutoNum type="arabicPlain"/>
            </a:pPr>
            <a:r>
              <a:rPr lang="en-GB" sz="1800" b="1" dirty="0"/>
              <a:t>Set answer to 1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FontTx/>
              <a:buAutoNum type="arabicPlain"/>
            </a:pPr>
            <a:r>
              <a:rPr lang="en-GB" sz="1800" b="1" dirty="0"/>
              <a:t>Loop for 1 to 4 times</a:t>
            </a:r>
          </a:p>
          <a:p>
            <a:pPr marL="914400" lvl="1" indent="-457200">
              <a:lnSpc>
                <a:spcPct val="90000"/>
              </a:lnSpc>
              <a:spcBef>
                <a:spcPct val="50000"/>
              </a:spcBef>
            </a:pPr>
            <a:r>
              <a:rPr lang="en-GB" sz="1800" b="1" dirty="0"/>
              <a:t>2.1 answer becomes answer * 3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</a:pPr>
            <a:r>
              <a:rPr lang="en-GB" sz="1800" b="1" dirty="0"/>
              <a:t>3	Report answer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4953000" y="4343400"/>
            <a:ext cx="2895600" cy="24468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dirty="0"/>
              <a:t>Answer		Loop</a:t>
            </a:r>
          </a:p>
          <a:p>
            <a:pPr>
              <a:spcBef>
                <a:spcPct val="50000"/>
              </a:spcBef>
            </a:pPr>
            <a:r>
              <a:rPr lang="en-GB" sz="1800" b="1" dirty="0"/>
              <a:t>1		1</a:t>
            </a:r>
          </a:p>
          <a:p>
            <a:pPr>
              <a:spcBef>
                <a:spcPct val="50000"/>
              </a:spcBef>
            </a:pPr>
            <a:r>
              <a:rPr lang="en-GB" sz="1800" b="1" dirty="0"/>
              <a:t>3		2</a:t>
            </a:r>
          </a:p>
          <a:p>
            <a:pPr>
              <a:spcBef>
                <a:spcPct val="50000"/>
              </a:spcBef>
            </a:pPr>
            <a:r>
              <a:rPr lang="en-GB" sz="1800" b="1" dirty="0"/>
              <a:t>9		3</a:t>
            </a:r>
          </a:p>
          <a:p>
            <a:pPr>
              <a:spcBef>
                <a:spcPct val="50000"/>
              </a:spcBef>
            </a:pPr>
            <a:r>
              <a:rPr lang="en-GB" sz="1800" b="1" dirty="0"/>
              <a:t>27		4</a:t>
            </a:r>
          </a:p>
          <a:p>
            <a:pPr>
              <a:spcBef>
                <a:spcPct val="50000"/>
              </a:spcBef>
            </a:pPr>
            <a:r>
              <a:rPr lang="en-GB" sz="1800" b="1" dirty="0"/>
              <a:t>81		?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GB" dirty="0"/>
              <a:t>Algorithm </a:t>
            </a:r>
            <a:r>
              <a:rPr lang="en-GB" sz="2000" dirty="0"/>
              <a:t>{Contd..}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524000"/>
            <a:ext cx="5081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Different Algorithms for Same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717311"/>
      </p:ext>
    </p:extLst>
  </p:cSld>
  <p:clrMapOvr>
    <a:masterClrMapping/>
  </p:clrMapOvr>
  <p:transition spd="med"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1027"/>
          <p:cNvSpPr txBox="1">
            <a:spLocks noChangeArrowheads="1"/>
          </p:cNvSpPr>
          <p:nvPr/>
        </p:nvSpPr>
        <p:spPr bwMode="auto">
          <a:xfrm>
            <a:off x="685800" y="2333625"/>
            <a:ext cx="7696200" cy="133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GB" dirty="0"/>
              <a:t>Devise an algorithm to find the solution to a number raised to a positive power</a:t>
            </a:r>
          </a:p>
          <a:p>
            <a:pPr>
              <a:spcBef>
                <a:spcPct val="20000"/>
              </a:spcBef>
            </a:pPr>
            <a:r>
              <a:rPr lang="en-GB" sz="2800" dirty="0"/>
              <a:t>	</a:t>
            </a:r>
            <a:r>
              <a:rPr lang="en-GB" sz="2800" dirty="0" err="1"/>
              <a:t>eg</a:t>
            </a:r>
            <a:r>
              <a:rPr lang="en-GB" sz="2800" dirty="0"/>
              <a:t> 4</a:t>
            </a:r>
            <a:r>
              <a:rPr lang="en-GB" sz="2800" baseline="30000" dirty="0"/>
              <a:t>5</a:t>
            </a:r>
            <a:r>
              <a:rPr lang="en-GB" sz="2800" dirty="0"/>
              <a:t>	or 	10 </a:t>
            </a:r>
            <a:r>
              <a:rPr lang="en-GB" sz="2800" baseline="30000" dirty="0"/>
              <a:t>3     	</a:t>
            </a:r>
            <a:r>
              <a:rPr lang="en-GB" sz="2800" dirty="0"/>
              <a:t>	</a:t>
            </a:r>
            <a:r>
              <a:rPr lang="en-GB" sz="2800" dirty="0" err="1"/>
              <a:t>ie</a:t>
            </a:r>
            <a:r>
              <a:rPr lang="en-GB" sz="2800" dirty="0"/>
              <a:t> number </a:t>
            </a:r>
            <a:r>
              <a:rPr lang="en-GB" sz="2800" baseline="30000" dirty="0"/>
              <a:t>power</a:t>
            </a:r>
            <a:endParaRPr lang="en-GB" dirty="0"/>
          </a:p>
        </p:txBody>
      </p:sp>
      <p:sp>
        <p:nvSpPr>
          <p:cNvPr id="24580" name="Text Box 1028"/>
          <p:cNvSpPr txBox="1">
            <a:spLocks noChangeArrowheads="1"/>
          </p:cNvSpPr>
          <p:nvPr/>
        </p:nvSpPr>
        <p:spPr bwMode="auto">
          <a:xfrm>
            <a:off x="685800" y="4086225"/>
            <a:ext cx="7696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4</a:t>
            </a:r>
            <a:r>
              <a:rPr lang="en-GB" baseline="30000"/>
              <a:t>5 	</a:t>
            </a:r>
            <a:r>
              <a:rPr lang="en-GB"/>
              <a:t>= 4 </a:t>
            </a:r>
            <a:r>
              <a:rPr lang="en-GB" baseline="30000"/>
              <a:t>2</a:t>
            </a:r>
            <a:r>
              <a:rPr lang="en-GB"/>
              <a:t>  *  4 </a:t>
            </a:r>
            <a:r>
              <a:rPr lang="en-GB" baseline="30000"/>
              <a:t>2</a:t>
            </a:r>
            <a:r>
              <a:rPr lang="en-GB"/>
              <a:t> * 4 </a:t>
            </a:r>
            <a:r>
              <a:rPr lang="en-GB" baseline="30000"/>
              <a:t>1</a:t>
            </a:r>
          </a:p>
          <a:p>
            <a:pPr>
              <a:spcBef>
                <a:spcPct val="50000"/>
              </a:spcBef>
            </a:pPr>
            <a:r>
              <a:rPr lang="en-GB" baseline="30000"/>
              <a:t>	</a:t>
            </a:r>
            <a:r>
              <a:rPr lang="en-GB"/>
              <a:t>= 16 * 16 * 4</a:t>
            </a:r>
          </a:p>
          <a:p>
            <a:pPr>
              <a:spcBef>
                <a:spcPct val="50000"/>
              </a:spcBef>
            </a:pPr>
            <a:r>
              <a:rPr lang="en-GB"/>
              <a:t>	= 1024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GB" dirty="0"/>
              <a:t>Algorithm </a:t>
            </a:r>
            <a:r>
              <a:rPr lang="en-GB" sz="2000" dirty="0"/>
              <a:t>{Contd..}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524000"/>
            <a:ext cx="5081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Different Algorithms for Same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19282"/>
      </p:ext>
    </p:extLst>
  </p:cSld>
  <p:clrMapOvr>
    <a:masterClrMapping/>
  </p:clrMapOvr>
  <p:transition spd="med"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0" y="4127718"/>
            <a:ext cx="762000" cy="533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GB" sz="2000" b="1"/>
              <a:t>2 </a:t>
            </a:r>
            <a:r>
              <a:rPr lang="en-GB" sz="2000" b="1" baseline="30000"/>
              <a:t>5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105400" y="4203918"/>
            <a:ext cx="685800" cy="533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GB" sz="2000" b="1"/>
              <a:t>3 </a:t>
            </a:r>
            <a:r>
              <a:rPr lang="en-GB" sz="2000" b="1" baseline="30000"/>
              <a:t>4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990600" y="2070318"/>
            <a:ext cx="754380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282575" algn="l"/>
                <a:tab pos="565150" algn="l"/>
              </a:tabLst>
            </a:pPr>
            <a:r>
              <a:rPr lang="en-GB" sz="1800" dirty="0"/>
              <a:t>1 	</a:t>
            </a:r>
            <a:r>
              <a:rPr lang="en-GB" sz="1600" b="1" dirty="0"/>
              <a:t>Set answer to 1, num to number, value to power</a:t>
            </a:r>
          </a:p>
          <a:p>
            <a:pPr>
              <a:spcBef>
                <a:spcPct val="50000"/>
              </a:spcBef>
              <a:tabLst>
                <a:tab pos="282575" algn="l"/>
                <a:tab pos="565150" algn="l"/>
              </a:tabLst>
            </a:pPr>
            <a:r>
              <a:rPr lang="en-GB" sz="1600" b="1" dirty="0"/>
              <a:t>2 	Loop while value is positive</a:t>
            </a:r>
          </a:p>
          <a:p>
            <a:pPr>
              <a:spcBef>
                <a:spcPct val="50000"/>
              </a:spcBef>
              <a:tabLst>
                <a:tab pos="282575" algn="l"/>
                <a:tab pos="565150" algn="l"/>
              </a:tabLst>
            </a:pPr>
            <a:r>
              <a:rPr lang="en-GB" sz="1600" b="1" dirty="0"/>
              <a:t>		2.1 if value is odd then multiply answer by  num</a:t>
            </a:r>
          </a:p>
          <a:p>
            <a:pPr>
              <a:spcBef>
                <a:spcPct val="50000"/>
              </a:spcBef>
              <a:tabLst>
                <a:tab pos="282575" algn="l"/>
                <a:tab pos="565150" algn="l"/>
              </a:tabLst>
            </a:pPr>
            <a:r>
              <a:rPr lang="en-GB" sz="1600" b="1" dirty="0"/>
              <a:t>		2.2 divide value by 2 ignore remainder, multiply num by itself</a:t>
            </a:r>
          </a:p>
          <a:p>
            <a:pPr>
              <a:spcBef>
                <a:spcPct val="50000"/>
              </a:spcBef>
              <a:tabLst>
                <a:tab pos="282575" algn="l"/>
                <a:tab pos="565150" algn="l"/>
              </a:tabLst>
            </a:pPr>
            <a:r>
              <a:rPr lang="en-GB" sz="1600" b="1" dirty="0"/>
              <a:t>3	Report answer	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28600" y="4889718"/>
            <a:ext cx="40386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b="1"/>
              <a:t>answer		num	value	</a:t>
            </a:r>
          </a:p>
          <a:p>
            <a:pPr>
              <a:spcBef>
                <a:spcPct val="50000"/>
              </a:spcBef>
            </a:pPr>
            <a:r>
              <a:rPr lang="en-GB" sz="1600" b="1"/>
              <a:t>1		2	5</a:t>
            </a:r>
          </a:p>
          <a:p>
            <a:pPr>
              <a:spcBef>
                <a:spcPct val="50000"/>
              </a:spcBef>
            </a:pPr>
            <a:r>
              <a:rPr lang="en-GB" sz="1600" b="1"/>
              <a:t>2		4	2</a:t>
            </a:r>
          </a:p>
          <a:p>
            <a:pPr>
              <a:spcBef>
                <a:spcPct val="50000"/>
              </a:spcBef>
            </a:pPr>
            <a:r>
              <a:rPr lang="en-GB" sz="1600" b="1"/>
              <a:t>2		16	1</a:t>
            </a:r>
          </a:p>
          <a:p>
            <a:pPr>
              <a:spcBef>
                <a:spcPct val="50000"/>
              </a:spcBef>
            </a:pPr>
            <a:r>
              <a:rPr lang="en-GB" sz="1600" b="1"/>
              <a:t>32			0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5029200" y="4889718"/>
            <a:ext cx="36576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b="1"/>
              <a:t>answer		num	value</a:t>
            </a:r>
          </a:p>
          <a:p>
            <a:pPr>
              <a:spcBef>
                <a:spcPct val="50000"/>
              </a:spcBef>
            </a:pPr>
            <a:r>
              <a:rPr lang="en-GB" sz="1600" b="1"/>
              <a:t>1		3	4</a:t>
            </a:r>
          </a:p>
          <a:p>
            <a:pPr>
              <a:spcBef>
                <a:spcPct val="50000"/>
              </a:spcBef>
            </a:pPr>
            <a:r>
              <a:rPr lang="en-GB" sz="1600" b="1"/>
              <a:t>1		9	2</a:t>
            </a:r>
          </a:p>
          <a:p>
            <a:pPr>
              <a:spcBef>
                <a:spcPct val="50000"/>
              </a:spcBef>
            </a:pPr>
            <a:r>
              <a:rPr lang="en-GB" sz="1600" b="1"/>
              <a:t>1		81	1</a:t>
            </a:r>
          </a:p>
          <a:p>
            <a:pPr>
              <a:spcBef>
                <a:spcPct val="50000"/>
              </a:spcBef>
            </a:pPr>
            <a:r>
              <a:rPr lang="en-GB" sz="1600" b="1"/>
              <a:t>81			0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GB" dirty="0"/>
              <a:t>Algorithm </a:t>
            </a:r>
            <a:r>
              <a:rPr lang="en-GB" sz="2000" dirty="0"/>
              <a:t>{Contd..}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1524000"/>
            <a:ext cx="5081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Different Algorithms for Same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20036"/>
      </p:ext>
    </p:extLst>
  </p:cSld>
  <p:clrMapOvr>
    <a:masterClrMapping/>
  </p:clrMapOvr>
  <p:transition spd="med"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/>
              <a:t>Review </a:t>
            </a:r>
            <a:r>
              <a:rPr lang="en-US" sz="2000" dirty="0"/>
              <a:t>{Contd..}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Conditions Control Statements:</a:t>
            </a:r>
            <a:endParaRPr lang="en-US" dirty="0"/>
          </a:p>
          <a:p>
            <a:pPr lvl="1"/>
            <a:r>
              <a:rPr lang="en-US" dirty="0"/>
              <a:t>if statements, nested if statements, and switch statements</a:t>
            </a:r>
          </a:p>
          <a:p>
            <a:r>
              <a:rPr lang="en-US" b="1" dirty="0"/>
              <a:t>Looping Statements:</a:t>
            </a:r>
            <a:endParaRPr lang="en-US" dirty="0"/>
          </a:p>
          <a:p>
            <a:pPr lvl="1"/>
            <a:r>
              <a:rPr lang="en-US" dirty="0"/>
              <a:t>while loop, do … while loop and for loop</a:t>
            </a:r>
          </a:p>
          <a:p>
            <a:pPr lvl="1"/>
            <a:r>
              <a:rPr lang="en-US" dirty="0"/>
              <a:t>for loop</a:t>
            </a:r>
          </a:p>
          <a:p>
            <a:r>
              <a:rPr lang="en-US" b="1" dirty="0"/>
              <a:t>Functions:</a:t>
            </a:r>
            <a:endParaRPr lang="en-US" dirty="0"/>
          </a:p>
          <a:p>
            <a:pPr lvl="1"/>
            <a:r>
              <a:rPr lang="en-US" dirty="0"/>
              <a:t>Function Prototype, function Call, function definition</a:t>
            </a:r>
          </a:p>
        </p:txBody>
      </p:sp>
    </p:spTree>
  </p:cSld>
  <p:clrMapOvr>
    <a:masterClrMapping/>
  </p:clrMapOvr>
  <p:transition spd="med"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/>
              <a:t>Review </a:t>
            </a:r>
            <a:r>
              <a:rPr lang="en-US" sz="2000" dirty="0"/>
              <a:t>{Contd..}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47800" y="2438400"/>
          <a:ext cx="5791199" cy="3931917"/>
        </p:xfrm>
        <a:graphic>
          <a:graphicData uri="http://schemas.openxmlformats.org/drawingml/2006/table">
            <a:tbl>
              <a:tblPr/>
              <a:tblGrid>
                <a:gridCol w="3626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4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Mangal"/>
                        </a:rPr>
                        <a:t>Operator</a:t>
                      </a:r>
                      <a:endParaRPr lang="en-US" sz="12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Mangal"/>
                        </a:rPr>
                        <a:t>Associativity</a:t>
                      </a:r>
                      <a:endParaRPr lang="en-US" sz="120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9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Mangal"/>
                        </a:rPr>
                        <a:t>( 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Mangal"/>
                        </a:rPr>
                        <a:t>++  - 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Mangal"/>
                        </a:rPr>
                        <a:t>Left to right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Mangal"/>
                        </a:rPr>
                        <a:t>Right to left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9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Mangal"/>
                        </a:rPr>
                        <a:t>++  - -  !  Unary +  Unary –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Mangal"/>
                        </a:rPr>
                        <a:t>(cast)  sizeof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Mangal"/>
                        </a:rPr>
                        <a:t>Right to left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Mangal"/>
                        </a:rPr>
                        <a:t>Right to left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Mangal"/>
                        </a:rPr>
                        <a:t>*    /    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Mangal"/>
                        </a:rPr>
                        <a:t>Left to right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Mangal"/>
                        </a:rPr>
                        <a:t>+    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Mangal"/>
                        </a:rPr>
                        <a:t>Left to right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4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Mangal"/>
                        </a:rPr>
                        <a:t>&lt;    &lt;=    &gt;    &gt;=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Mangal"/>
                        </a:rPr>
                        <a:t>Left to right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4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Mangal"/>
                        </a:rPr>
                        <a:t>= =    !=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Mangal"/>
                        </a:rPr>
                        <a:t>Left to right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4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Mangal"/>
                        </a:rPr>
                        <a:t>&amp;&amp;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Mangal"/>
                        </a:rPr>
                        <a:t>Left to right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4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Mangal"/>
                        </a:rPr>
                        <a:t>| |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Mangal"/>
                        </a:rPr>
                        <a:t>Left to right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4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Mangal"/>
                        </a:rPr>
                        <a:t>? 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Mangal"/>
                        </a:rPr>
                        <a:t>Right to left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4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Mangal"/>
                        </a:rPr>
                        <a:t>=    +   =    - =    * =    / 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Mangal"/>
                        </a:rPr>
                        <a:t>Right to left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1676400"/>
            <a:ext cx="512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 Precedence (highest to lowest)</a:t>
            </a:r>
          </a:p>
        </p:txBody>
      </p:sp>
    </p:spTree>
  </p:cSld>
  <p:clrMapOvr>
    <a:masterClrMapping/>
  </p:clrMapOvr>
  <p:transition spd="med"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>
            <a:normAutofit/>
          </a:bodyPr>
          <a:lstStyle/>
          <a:p>
            <a:r>
              <a:rPr lang="en-GB" dirty="0"/>
              <a:t>Data Structures and Algorithms</a:t>
            </a: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idx="1"/>
          </p:nvPr>
        </p:nvSpPr>
        <p:spPr>
          <a:xfrm>
            <a:off x="228600" y="2133600"/>
            <a:ext cx="7772400" cy="3124200"/>
          </a:xfrm>
        </p:spPr>
        <p:txBody>
          <a:bodyPr/>
          <a:lstStyle/>
          <a:p>
            <a:r>
              <a:rPr lang="en-GB" dirty="0"/>
              <a:t>Introduction to Course</a:t>
            </a:r>
          </a:p>
          <a:p>
            <a:r>
              <a:rPr lang="en-GB" dirty="0"/>
              <a:t>Review</a:t>
            </a:r>
          </a:p>
          <a:p>
            <a:r>
              <a:rPr lang="en-GB" dirty="0"/>
              <a:t>Concept of Data Structure</a:t>
            </a:r>
          </a:p>
          <a:p>
            <a:pPr lvl="1"/>
            <a:r>
              <a:rPr lang="en-GB" dirty="0"/>
              <a:t>Introduction to Data Structure and its types</a:t>
            </a:r>
          </a:p>
          <a:p>
            <a:pPr lvl="1"/>
            <a:r>
              <a:rPr lang="en-GB" dirty="0"/>
              <a:t>Introduction to Algorithm</a:t>
            </a:r>
          </a:p>
        </p:txBody>
      </p:sp>
    </p:spTree>
  </p:cSld>
  <p:clrMapOvr>
    <a:masterClrMapping/>
  </p:clrMapOvr>
  <p:transition spd="med"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/>
              <a:t>Review </a:t>
            </a:r>
            <a:r>
              <a:rPr lang="en-US" sz="2000" dirty="0"/>
              <a:t>{Contd..}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76400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2286000"/>
            <a:ext cx="9005992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/>
              <a:t>One-dimensional array</a:t>
            </a:r>
          </a:p>
          <a:p>
            <a:pPr lvl="1">
              <a:buClr>
                <a:schemeClr val="accent1"/>
              </a:buClr>
            </a:pPr>
            <a:r>
              <a:rPr lang="en-US" dirty="0" err="1"/>
              <a:t>DataType</a:t>
            </a:r>
            <a:r>
              <a:rPr lang="en-US" dirty="0"/>
              <a:t>   </a:t>
            </a:r>
            <a:r>
              <a:rPr lang="en-US" dirty="0" err="1"/>
              <a:t>ArrayName</a:t>
            </a:r>
            <a:r>
              <a:rPr lang="en-US" b="1" dirty="0"/>
              <a:t>[</a:t>
            </a:r>
            <a:r>
              <a:rPr lang="en-US" dirty="0" err="1"/>
              <a:t>ConstIntExpression</a:t>
            </a:r>
            <a:r>
              <a:rPr lang="en-US" b="1" dirty="0"/>
              <a:t>] </a:t>
            </a:r>
            <a:r>
              <a:rPr lang="en-US" dirty="0"/>
              <a:t>;  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/>
              <a:t>Two-dimensional array </a:t>
            </a:r>
          </a:p>
          <a:p>
            <a:pPr lvl="1">
              <a:buClr>
                <a:schemeClr val="accent1"/>
              </a:buClr>
            </a:pPr>
            <a:r>
              <a:rPr lang="en-US" dirty="0" err="1"/>
              <a:t>DataType</a:t>
            </a:r>
            <a:r>
              <a:rPr lang="en-US" dirty="0"/>
              <a:t>   </a:t>
            </a:r>
            <a:r>
              <a:rPr lang="en-US" dirty="0" err="1"/>
              <a:t>ArrayName</a:t>
            </a:r>
            <a:r>
              <a:rPr lang="en-US" b="1" dirty="0"/>
              <a:t>[</a:t>
            </a:r>
            <a:r>
              <a:rPr lang="en-US" dirty="0" err="1"/>
              <a:t>ConstIntExpression</a:t>
            </a:r>
            <a:r>
              <a:rPr lang="en-US" b="1" dirty="0"/>
              <a:t>][</a:t>
            </a:r>
            <a:r>
              <a:rPr lang="en-US" dirty="0"/>
              <a:t> </a:t>
            </a:r>
            <a:r>
              <a:rPr lang="en-US" dirty="0" err="1"/>
              <a:t>ConstIntExpression</a:t>
            </a:r>
            <a:r>
              <a:rPr lang="en-US" b="1" dirty="0"/>
              <a:t>]</a:t>
            </a:r>
            <a:r>
              <a:rPr lang="en-US" dirty="0"/>
              <a:t> ;</a:t>
            </a:r>
          </a:p>
          <a:p>
            <a:pPr>
              <a:buClr>
                <a:schemeClr val="accent1"/>
              </a:buClr>
            </a:pPr>
            <a:r>
              <a:rPr lang="en-US" dirty="0"/>
              <a:t>                                                      ↑                                  ↑</a:t>
            </a:r>
          </a:p>
          <a:p>
            <a:pPr>
              <a:buClr>
                <a:schemeClr val="accent1"/>
              </a:buClr>
            </a:pPr>
            <a:r>
              <a:rPr lang="en-US" dirty="0"/>
              <a:t>                                                  Rows                          Columns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/>
              <a:t>Three-dimensional array</a:t>
            </a:r>
          </a:p>
          <a:p>
            <a:pPr lvl="1">
              <a:buClr>
                <a:schemeClr val="accent1"/>
              </a:buClr>
            </a:pPr>
            <a:r>
              <a:rPr lang="en-US" sz="1800" dirty="0" err="1"/>
              <a:t>DataType</a:t>
            </a:r>
            <a:r>
              <a:rPr lang="en-US" sz="1800" dirty="0"/>
              <a:t>   </a:t>
            </a:r>
            <a:r>
              <a:rPr lang="en-US" sz="1800" dirty="0" err="1"/>
              <a:t>ArrayName</a:t>
            </a:r>
            <a:r>
              <a:rPr lang="en-US" sz="1800" b="1" dirty="0"/>
              <a:t>[</a:t>
            </a:r>
            <a:r>
              <a:rPr lang="en-US" sz="1800" dirty="0" err="1"/>
              <a:t>ConstIntExpression</a:t>
            </a:r>
            <a:r>
              <a:rPr lang="en-US" sz="1800" b="1" dirty="0"/>
              <a:t>][</a:t>
            </a:r>
            <a:r>
              <a:rPr lang="en-US" sz="1800" dirty="0" err="1"/>
              <a:t>ConstIntExpression</a:t>
            </a:r>
            <a:r>
              <a:rPr lang="en-US" sz="1800" b="1" dirty="0"/>
              <a:t>][</a:t>
            </a:r>
            <a:r>
              <a:rPr lang="en-US" sz="1800" dirty="0" err="1"/>
              <a:t>ConstIntExpression</a:t>
            </a:r>
            <a:r>
              <a:rPr lang="en-US" sz="1800" b="1" dirty="0"/>
              <a:t>] </a:t>
            </a:r>
            <a:r>
              <a:rPr lang="en-US" sz="1800" dirty="0"/>
              <a:t>;</a:t>
            </a:r>
          </a:p>
          <a:p>
            <a:pPr>
              <a:buClr>
                <a:schemeClr val="accent1"/>
              </a:buClr>
            </a:pPr>
            <a:r>
              <a:rPr lang="en-US" sz="1800" b="1" dirty="0"/>
              <a:t>                                                       </a:t>
            </a:r>
            <a:r>
              <a:rPr lang="en-US" sz="1800" dirty="0"/>
              <a:t>↑                                 ↑                                ↑</a:t>
            </a:r>
          </a:p>
          <a:p>
            <a:pPr>
              <a:buClr>
                <a:schemeClr val="accent1"/>
              </a:buClr>
            </a:pPr>
            <a:r>
              <a:rPr lang="en-US" sz="1800" dirty="0"/>
              <a:t>                                                   Pages                          Rows                        Columns</a:t>
            </a:r>
          </a:p>
        </p:txBody>
      </p:sp>
    </p:spTree>
  </p:cSld>
  <p:clrMapOvr>
    <a:masterClrMapping/>
  </p:clrMapOvr>
  <p:transition spd="med"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/>
              <a:t>Review </a:t>
            </a:r>
            <a:r>
              <a:rPr lang="en-US" sz="2000" dirty="0"/>
              <a:t>{Contd..}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232391"/>
            <a:ext cx="9144000" cy="462560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Variable that stores address</a:t>
            </a:r>
          </a:p>
          <a:p>
            <a:pPr lvl="2">
              <a:buNone/>
            </a:pPr>
            <a:r>
              <a:rPr lang="en-US" b="1" dirty="0"/>
              <a:t>Data type *</a:t>
            </a:r>
            <a:r>
              <a:rPr lang="en-US" b="1" dirty="0" err="1"/>
              <a:t>ptr</a:t>
            </a:r>
            <a:r>
              <a:rPr lang="en-US" b="1" dirty="0"/>
              <a:t> </a:t>
            </a:r>
            <a:r>
              <a:rPr lang="en-US" b="1" dirty="0" err="1"/>
              <a:t>var</a:t>
            </a:r>
            <a:endParaRPr lang="en-US" b="1" dirty="0"/>
          </a:p>
          <a:p>
            <a:r>
              <a:rPr lang="en-US" dirty="0"/>
              <a:t>Examples:</a:t>
            </a:r>
          </a:p>
          <a:p>
            <a:pPr lvl="1">
              <a:buNone/>
            </a:pPr>
            <a:r>
              <a:rPr lang="en-US" dirty="0"/>
              <a:t>short    </a:t>
            </a:r>
            <a:r>
              <a:rPr lang="en-US" dirty="0" err="1"/>
              <a:t>np</a:t>
            </a:r>
            <a:r>
              <a:rPr lang="en-US" dirty="0"/>
              <a:t>, *p, **pp, ***</a:t>
            </a:r>
            <a:r>
              <a:rPr lang="en-US" dirty="0" err="1"/>
              <a:t>ppp</a:t>
            </a:r>
            <a:r>
              <a:rPr lang="en-US" dirty="0"/>
              <a:t>;    </a:t>
            </a:r>
            <a:r>
              <a:rPr lang="en-US" sz="2500" dirty="0"/>
              <a:t>//</a:t>
            </a:r>
            <a:r>
              <a:rPr lang="en-US" sz="2500" dirty="0" err="1"/>
              <a:t>np</a:t>
            </a:r>
            <a:r>
              <a:rPr lang="en-US" sz="2500" dirty="0"/>
              <a:t> is non-pointer </a:t>
            </a:r>
            <a:r>
              <a:rPr lang="en-US" sz="2500" dirty="0" err="1"/>
              <a:t>vairable</a:t>
            </a:r>
            <a:endParaRPr lang="en-US" dirty="0"/>
          </a:p>
          <a:p>
            <a:pPr lvl="1">
              <a:buNone/>
            </a:pPr>
            <a:r>
              <a:rPr lang="en-US" dirty="0"/>
              <a:t>p = &amp;</a:t>
            </a:r>
            <a:r>
              <a:rPr lang="en-US" dirty="0" err="1"/>
              <a:t>np</a:t>
            </a:r>
            <a:r>
              <a:rPr lang="en-US" dirty="0"/>
              <a:t>;                                    	       </a:t>
            </a:r>
            <a:r>
              <a:rPr lang="en-US" sz="2500" dirty="0"/>
              <a:t>//p is pointer variable which has address of </a:t>
            </a:r>
            <a:r>
              <a:rPr lang="en-US" sz="2500" dirty="0" err="1"/>
              <a:t>np</a:t>
            </a:r>
            <a:endParaRPr lang="en-US" dirty="0"/>
          </a:p>
          <a:p>
            <a:pPr lvl="1">
              <a:buNone/>
            </a:pPr>
            <a:r>
              <a:rPr lang="en-US" dirty="0"/>
              <a:t>pp = &amp;p;                                              </a:t>
            </a:r>
            <a:r>
              <a:rPr lang="en-US" sz="2500" dirty="0"/>
              <a:t>//pp is pointer variable which has address of p</a:t>
            </a:r>
            <a:endParaRPr lang="en-US" dirty="0"/>
          </a:p>
          <a:p>
            <a:pPr lvl="1">
              <a:buNone/>
            </a:pPr>
            <a:r>
              <a:rPr lang="en-US" dirty="0" err="1"/>
              <a:t>ppp</a:t>
            </a:r>
            <a:r>
              <a:rPr lang="en-US" dirty="0"/>
              <a:t> = &amp;pp;                                        </a:t>
            </a:r>
            <a:r>
              <a:rPr lang="en-US" sz="2500" dirty="0"/>
              <a:t>//</a:t>
            </a:r>
            <a:r>
              <a:rPr lang="en-US" sz="2500" dirty="0" err="1"/>
              <a:t>ppp</a:t>
            </a:r>
            <a:r>
              <a:rPr lang="en-US" sz="2500" dirty="0"/>
              <a:t> is pointer variable which has address of pp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br>
              <a:rPr lang="en-US" dirty="0"/>
            </a:br>
            <a:r>
              <a:rPr lang="en-US" dirty="0"/>
              <a:t>        ↑         ↑        ↑        ↑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sz="2600" dirty="0" err="1"/>
              <a:t>ppp</a:t>
            </a:r>
            <a:r>
              <a:rPr lang="en-US" sz="2600" dirty="0"/>
              <a:t>       pp          p         </a:t>
            </a:r>
            <a:r>
              <a:rPr lang="en-US" sz="2600" dirty="0" err="1"/>
              <a:t>np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676400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Pointers</a:t>
            </a:r>
          </a:p>
        </p:txBody>
      </p:sp>
      <p:grpSp>
        <p:nvGrpSpPr>
          <p:cNvPr id="65538" name="Group 2"/>
          <p:cNvGrpSpPr>
            <a:grpSpLocks/>
          </p:cNvGrpSpPr>
          <p:nvPr/>
        </p:nvGrpSpPr>
        <p:grpSpPr bwMode="auto">
          <a:xfrm>
            <a:off x="914400" y="5410200"/>
            <a:ext cx="2400300" cy="228600"/>
            <a:chOff x="1980" y="6317"/>
            <a:chExt cx="3780" cy="360"/>
          </a:xfrm>
        </p:grpSpPr>
        <p:sp>
          <p:nvSpPr>
            <p:cNvPr id="65539" name="Rectangle 3"/>
            <p:cNvSpPr>
              <a:spLocks noChangeArrowheads="1"/>
            </p:cNvSpPr>
            <p:nvPr/>
          </p:nvSpPr>
          <p:spPr bwMode="auto">
            <a:xfrm>
              <a:off x="1980" y="6317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40" name="Rectangle 4"/>
            <p:cNvSpPr>
              <a:spLocks noChangeArrowheads="1"/>
            </p:cNvSpPr>
            <p:nvPr/>
          </p:nvSpPr>
          <p:spPr bwMode="auto">
            <a:xfrm>
              <a:off x="4140" y="6317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41" name="Rectangle 5"/>
            <p:cNvSpPr>
              <a:spLocks noChangeArrowheads="1"/>
            </p:cNvSpPr>
            <p:nvPr/>
          </p:nvSpPr>
          <p:spPr bwMode="auto">
            <a:xfrm>
              <a:off x="3060" y="6317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42" name="Rectangle 6"/>
            <p:cNvSpPr>
              <a:spLocks noChangeArrowheads="1"/>
            </p:cNvSpPr>
            <p:nvPr/>
          </p:nvSpPr>
          <p:spPr bwMode="auto">
            <a:xfrm>
              <a:off x="5220" y="6317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43" name="Line 7"/>
            <p:cNvSpPr>
              <a:spLocks noChangeShapeType="1"/>
            </p:cNvSpPr>
            <p:nvPr/>
          </p:nvSpPr>
          <p:spPr bwMode="auto">
            <a:xfrm>
              <a:off x="2340" y="6497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44" name="Line 8"/>
            <p:cNvSpPr>
              <a:spLocks noChangeShapeType="1"/>
            </p:cNvSpPr>
            <p:nvPr/>
          </p:nvSpPr>
          <p:spPr bwMode="auto">
            <a:xfrm>
              <a:off x="3420" y="6497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45" name="Line 9"/>
            <p:cNvSpPr>
              <a:spLocks noChangeShapeType="1"/>
            </p:cNvSpPr>
            <p:nvPr/>
          </p:nvSpPr>
          <p:spPr bwMode="auto">
            <a:xfrm>
              <a:off x="4500" y="6497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spd="med"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9144000" cy="462560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Class Declaration:</a:t>
            </a:r>
          </a:p>
          <a:p>
            <a:pPr>
              <a:buNone/>
            </a:pPr>
            <a:r>
              <a:rPr lang="en-US" sz="2800" dirty="0"/>
              <a:t>class </a:t>
            </a:r>
            <a:r>
              <a:rPr lang="en-US" sz="2800" dirty="0" err="1"/>
              <a:t>Str_Name</a:t>
            </a:r>
            <a:r>
              <a:rPr lang="en-US" sz="2400" dirty="0"/>
              <a:t>                                  </a:t>
            </a:r>
            <a:r>
              <a:rPr lang="en-US" sz="2100" dirty="0"/>
              <a:t>//Define structure name and members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private: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DataType</a:t>
            </a:r>
            <a:r>
              <a:rPr lang="en-US" dirty="0"/>
              <a:t>     </a:t>
            </a:r>
            <a:r>
              <a:rPr lang="en-US" dirty="0" err="1"/>
              <a:t>MemberName</a:t>
            </a:r>
            <a:r>
              <a:rPr lang="en-US" dirty="0"/>
              <a:t>;        </a:t>
            </a:r>
            <a:r>
              <a:rPr lang="en-US" sz="1900" dirty="0"/>
              <a:t>//Define structure member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DataType</a:t>
            </a:r>
            <a:r>
              <a:rPr lang="en-US" dirty="0"/>
              <a:t>     </a:t>
            </a:r>
            <a:r>
              <a:rPr lang="en-US" dirty="0" err="1"/>
              <a:t>MemberName</a:t>
            </a:r>
            <a:r>
              <a:rPr lang="en-US" dirty="0"/>
              <a:t>;        </a:t>
            </a:r>
            <a:r>
              <a:rPr lang="en-US" sz="1900" dirty="0"/>
              <a:t>//Define structure member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StructType</a:t>
            </a:r>
            <a:r>
              <a:rPr lang="en-US" dirty="0"/>
              <a:t>   </a:t>
            </a:r>
            <a:r>
              <a:rPr lang="en-US" dirty="0" err="1"/>
              <a:t>MemberName</a:t>
            </a:r>
            <a:r>
              <a:rPr lang="en-US" dirty="0"/>
              <a:t>;        </a:t>
            </a:r>
            <a:r>
              <a:rPr lang="en-US" sz="1800" dirty="0"/>
              <a:t>//Define structure member</a:t>
            </a:r>
            <a:endParaRPr lang="en-US" dirty="0"/>
          </a:p>
          <a:p>
            <a:pPr>
              <a:buNone/>
            </a:pPr>
            <a:r>
              <a:rPr lang="en-US" dirty="0"/>
              <a:t>public:</a:t>
            </a:r>
          </a:p>
          <a:p>
            <a:pPr>
              <a:buNone/>
            </a:pPr>
            <a:r>
              <a:rPr lang="en-US" dirty="0"/>
              <a:t>	set();</a:t>
            </a:r>
          </a:p>
          <a:p>
            <a:pPr>
              <a:buNone/>
            </a:pPr>
            <a:r>
              <a:rPr lang="en-US" dirty="0"/>
              <a:t>	get();</a:t>
            </a:r>
          </a:p>
          <a:p>
            <a:pPr>
              <a:buNone/>
            </a:pPr>
            <a:r>
              <a:rPr lang="en-US" dirty="0"/>
              <a:t>	. . .</a:t>
            </a:r>
          </a:p>
          <a:p>
            <a:pPr>
              <a:buNone/>
            </a:pPr>
            <a:r>
              <a:rPr lang="en-US" dirty="0"/>
              <a:t>};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/>
              <a:t>Review </a:t>
            </a:r>
            <a:r>
              <a:rPr lang="en-US" sz="2000" dirty="0"/>
              <a:t>{Contd..}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76400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Structures</a:t>
            </a:r>
          </a:p>
        </p:txBody>
      </p:sp>
    </p:spTree>
  </p:cSld>
  <p:clrMapOvr>
    <a:masterClrMapping/>
  </p:clrMapOvr>
  <p:transition spd="med"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10D2-0C45-4FD6-B7E9-CF60B24EC854}" type="slidenum">
              <a:rPr lang="en-GB"/>
              <a:pPr/>
              <a:t>23</a:t>
            </a:fld>
            <a:endParaRPr lang="en-GB"/>
          </a:p>
        </p:txBody>
      </p:sp>
      <p:sp>
        <p:nvSpPr>
          <p:cNvPr id="19354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972783" cy="4191000"/>
          </a:xfrm>
        </p:spPr>
        <p:txBody>
          <a:bodyPr/>
          <a:lstStyle/>
          <a:p>
            <a:r>
              <a:rPr lang="en-GB" dirty="0" err="1"/>
              <a:t>Pseudocode</a:t>
            </a:r>
            <a:r>
              <a:rPr lang="en-GB" dirty="0"/>
              <a:t> = </a:t>
            </a:r>
            <a:r>
              <a:rPr lang="en-GB" dirty="0">
                <a:solidFill>
                  <a:schemeClr val="accent2"/>
                </a:solidFill>
              </a:rPr>
              <a:t>English</a:t>
            </a:r>
            <a:r>
              <a:rPr lang="en-GB" dirty="0"/>
              <a:t> + </a:t>
            </a:r>
            <a:r>
              <a:rPr lang="en-GB" dirty="0">
                <a:solidFill>
                  <a:schemeClr val="accent2"/>
                </a:solidFill>
              </a:rPr>
              <a:t>Code</a:t>
            </a:r>
          </a:p>
          <a:p>
            <a:pPr>
              <a:buFontTx/>
              <a:buNone/>
            </a:pPr>
            <a:endParaRPr lang="en-GB" dirty="0"/>
          </a:p>
          <a:p>
            <a:pPr>
              <a:buFontTx/>
              <a:buNone/>
            </a:pPr>
            <a:r>
              <a:rPr lang="en-GB" sz="2400" dirty="0">
                <a:latin typeface="Arial Narrow" pitchFamily="34" charset="0"/>
              </a:rPr>
              <a:t>		relaxed syntax that		extended version of the </a:t>
            </a:r>
          </a:p>
          <a:p>
            <a:pPr>
              <a:buFontTx/>
              <a:buNone/>
            </a:pPr>
            <a:r>
              <a:rPr lang="en-GB" sz="2400" dirty="0">
                <a:latin typeface="Arial Narrow" pitchFamily="34" charset="0"/>
              </a:rPr>
              <a:t>		is easy to read		basic control structures</a:t>
            </a:r>
          </a:p>
          <a:p>
            <a:pPr>
              <a:buFontTx/>
              <a:buNone/>
            </a:pPr>
            <a:r>
              <a:rPr lang="en-GB" sz="2400" dirty="0">
                <a:latin typeface="Arial Narrow" pitchFamily="34" charset="0"/>
              </a:rPr>
              <a:t>						</a:t>
            </a:r>
            <a:r>
              <a:rPr lang="en-GB" sz="2000" dirty="0">
                <a:latin typeface="Arial Narrow" pitchFamily="34" charset="0"/>
              </a:rPr>
              <a:t>(sequential, conditional, iterative) </a:t>
            </a:r>
          </a:p>
          <a:p>
            <a:endParaRPr lang="en-GB" sz="2000" dirty="0">
              <a:latin typeface="Arial Narrow" pitchFamily="34" charset="0"/>
            </a:endParaRPr>
          </a:p>
        </p:txBody>
      </p:sp>
      <p:sp>
        <p:nvSpPr>
          <p:cNvPr id="193542" name="Line 6"/>
          <p:cNvSpPr>
            <a:spLocks noChangeShapeType="1"/>
          </p:cNvSpPr>
          <p:nvPr/>
        </p:nvSpPr>
        <p:spPr bwMode="auto">
          <a:xfrm flipH="1">
            <a:off x="2895600" y="2895600"/>
            <a:ext cx="1005576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3543" name="Line 7"/>
          <p:cNvSpPr>
            <a:spLocks noChangeShapeType="1"/>
          </p:cNvSpPr>
          <p:nvPr/>
        </p:nvSpPr>
        <p:spPr bwMode="auto">
          <a:xfrm>
            <a:off x="5562600" y="2895600"/>
            <a:ext cx="835537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155448"/>
            <a:ext cx="86868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Review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{Contd..}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1676400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Pseudocodes</a:t>
            </a:r>
            <a:endParaRPr lang="en-US" dirty="0"/>
          </a:p>
        </p:txBody>
      </p:sp>
    </p:spTree>
  </p:cSld>
  <p:clrMapOvr>
    <a:masterClrMapping/>
  </p:clrMapOvr>
  <p:transition spd="med"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AA2E-5005-4014-820F-D3369CED2286}" type="slidenum">
              <a:rPr lang="en-GB"/>
              <a:pPr/>
              <a:t>24</a:t>
            </a:fld>
            <a:endParaRPr lang="en-GB"/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3236607" y="2514600"/>
            <a:ext cx="2673718" cy="1219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Algorithm Header</a:t>
            </a:r>
          </a:p>
        </p:txBody>
      </p:sp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3236607" y="3733800"/>
            <a:ext cx="2673718" cy="2667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Algorithm Body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676400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Pseudocodes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155448"/>
            <a:ext cx="86868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Review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{Contd..}</a:t>
            </a:r>
          </a:p>
        </p:txBody>
      </p:sp>
    </p:spTree>
  </p:cSld>
  <p:clrMapOvr>
    <a:masterClrMapping/>
  </p:clrMapOvr>
  <p:transition spd="med"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1462-FF3C-4523-A90C-1ADDF2798438}" type="slidenum">
              <a:rPr lang="en-GB"/>
              <a:pPr/>
              <a:t>25</a:t>
            </a:fld>
            <a:endParaRPr lang="en-GB"/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2232391"/>
            <a:ext cx="8229600" cy="4625609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Algorithm Header:</a:t>
            </a:r>
          </a:p>
          <a:p>
            <a:pPr lvl="1">
              <a:buClr>
                <a:schemeClr val="tx1"/>
              </a:buClr>
            </a:pPr>
            <a:r>
              <a:rPr lang="en-GB" dirty="0">
                <a:solidFill>
                  <a:schemeClr val="accent2"/>
                </a:solidFill>
                <a:latin typeface="Arial Narrow" pitchFamily="34" charset="0"/>
              </a:rPr>
              <a:t>Name</a:t>
            </a:r>
          </a:p>
          <a:p>
            <a:pPr lvl="1">
              <a:buClr>
                <a:schemeClr val="tx1"/>
              </a:buClr>
            </a:pPr>
            <a:r>
              <a:rPr lang="en-GB" dirty="0">
                <a:solidFill>
                  <a:schemeClr val="accent2"/>
                </a:solidFill>
                <a:latin typeface="Arial Narrow" pitchFamily="34" charset="0"/>
              </a:rPr>
              <a:t>Parameters and their types</a:t>
            </a:r>
          </a:p>
          <a:p>
            <a:pPr lvl="1">
              <a:buClr>
                <a:schemeClr val="tx1"/>
              </a:buClr>
            </a:pPr>
            <a:r>
              <a:rPr lang="en-GB" dirty="0">
                <a:solidFill>
                  <a:schemeClr val="accent2"/>
                </a:solidFill>
                <a:latin typeface="Arial Narrow" pitchFamily="34" charset="0"/>
              </a:rPr>
              <a:t>Purpose</a:t>
            </a:r>
          </a:p>
          <a:p>
            <a:pPr lvl="2">
              <a:buClr>
                <a:schemeClr val="tx1"/>
              </a:buClr>
            </a:pPr>
            <a:r>
              <a:rPr lang="en-GB" dirty="0">
                <a:latin typeface="Arial Narrow" pitchFamily="34" charset="0"/>
              </a:rPr>
              <a:t>what the algorithm does</a:t>
            </a:r>
          </a:p>
          <a:p>
            <a:pPr lvl="1">
              <a:buClr>
                <a:schemeClr val="tx1"/>
              </a:buClr>
            </a:pPr>
            <a:r>
              <a:rPr lang="en-GB" dirty="0">
                <a:solidFill>
                  <a:schemeClr val="accent2"/>
                </a:solidFill>
                <a:latin typeface="Arial Narrow" pitchFamily="34" charset="0"/>
              </a:rPr>
              <a:t>Precondition</a:t>
            </a:r>
          </a:p>
          <a:p>
            <a:pPr lvl="2">
              <a:buClr>
                <a:schemeClr val="tx1"/>
              </a:buClr>
            </a:pPr>
            <a:r>
              <a:rPr lang="en-GB" dirty="0">
                <a:latin typeface="Arial Narrow" pitchFamily="34" charset="0"/>
              </a:rPr>
              <a:t>precursor requirements for the parameters</a:t>
            </a:r>
          </a:p>
          <a:p>
            <a:pPr lvl="1">
              <a:buClr>
                <a:schemeClr val="tx1"/>
              </a:buClr>
            </a:pPr>
            <a:r>
              <a:rPr lang="en-GB" dirty="0" err="1">
                <a:solidFill>
                  <a:schemeClr val="accent2"/>
                </a:solidFill>
                <a:latin typeface="Arial Narrow" pitchFamily="34" charset="0"/>
              </a:rPr>
              <a:t>Postcondition</a:t>
            </a:r>
            <a:endParaRPr lang="en-GB" dirty="0">
              <a:solidFill>
                <a:schemeClr val="accent2"/>
              </a:solidFill>
              <a:latin typeface="Arial Narrow" pitchFamily="34" charset="0"/>
            </a:endParaRPr>
          </a:p>
          <a:p>
            <a:pPr lvl="2">
              <a:buClr>
                <a:schemeClr val="tx1"/>
              </a:buClr>
            </a:pPr>
            <a:r>
              <a:rPr lang="en-GB" dirty="0">
                <a:latin typeface="Arial Narrow" pitchFamily="34" charset="0"/>
              </a:rPr>
              <a:t>taken action and status of the parameters</a:t>
            </a:r>
          </a:p>
          <a:p>
            <a:pPr lvl="1">
              <a:buClr>
                <a:schemeClr val="tx1"/>
              </a:buClr>
            </a:pPr>
            <a:r>
              <a:rPr lang="en-GB" dirty="0">
                <a:solidFill>
                  <a:schemeClr val="accent2"/>
                </a:solidFill>
                <a:latin typeface="Arial Narrow" pitchFamily="34" charset="0"/>
              </a:rPr>
              <a:t>Return condition</a:t>
            </a:r>
          </a:p>
          <a:p>
            <a:pPr lvl="2">
              <a:buClr>
                <a:schemeClr val="tx1"/>
              </a:buClr>
            </a:pPr>
            <a:r>
              <a:rPr lang="en-GB" dirty="0">
                <a:latin typeface="Arial Narrow" pitchFamily="34" charset="0"/>
              </a:rPr>
              <a:t>returned value</a:t>
            </a:r>
          </a:p>
          <a:p>
            <a:endParaRPr lang="en-GB" dirty="0">
              <a:latin typeface="Arial Narrow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55448"/>
            <a:ext cx="86868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Review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{Contd..}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76400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Pseudocodes</a:t>
            </a:r>
          </a:p>
        </p:txBody>
      </p:sp>
    </p:spTree>
  </p:cSld>
  <p:clrMapOvr>
    <a:masterClrMapping/>
  </p:clrMapOvr>
  <p:transition spd="med"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E533-0344-4BB4-A79A-0A259D37A069}" type="slidenum">
              <a:rPr lang="en-GB"/>
              <a:pPr/>
              <a:t>26</a:t>
            </a:fld>
            <a:endParaRPr lang="en-GB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2232391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Algorithm Body:</a:t>
            </a:r>
          </a:p>
          <a:p>
            <a:pPr lvl="1">
              <a:buClr>
                <a:schemeClr val="tx1"/>
              </a:buClr>
            </a:pPr>
            <a:r>
              <a:rPr lang="en-GB" dirty="0">
                <a:solidFill>
                  <a:schemeClr val="accent2"/>
                </a:solidFill>
                <a:latin typeface="Arial Narrow" pitchFamily="34" charset="0"/>
              </a:rPr>
              <a:t>Statements</a:t>
            </a:r>
          </a:p>
          <a:p>
            <a:pPr lvl="1">
              <a:buClr>
                <a:schemeClr val="tx1"/>
              </a:buClr>
            </a:pPr>
            <a:r>
              <a:rPr lang="en-GB" dirty="0">
                <a:solidFill>
                  <a:schemeClr val="accent2"/>
                </a:solidFill>
                <a:latin typeface="Arial Narrow" pitchFamily="34" charset="0"/>
              </a:rPr>
              <a:t>Statement numbers</a:t>
            </a:r>
          </a:p>
          <a:p>
            <a:pPr lvl="2">
              <a:buClr>
                <a:schemeClr val="tx1"/>
              </a:buClr>
            </a:pPr>
            <a:r>
              <a:rPr lang="en-GB" dirty="0">
                <a:latin typeface="Arial Narrow" pitchFamily="34" charset="0"/>
              </a:rPr>
              <a:t>decimal notation to express levels</a:t>
            </a:r>
          </a:p>
          <a:p>
            <a:pPr lvl="1">
              <a:buClr>
                <a:schemeClr val="tx1"/>
              </a:buClr>
            </a:pPr>
            <a:r>
              <a:rPr lang="en-GB" dirty="0">
                <a:solidFill>
                  <a:schemeClr val="accent2"/>
                </a:solidFill>
                <a:latin typeface="Arial Narrow" pitchFamily="34" charset="0"/>
              </a:rPr>
              <a:t>Variables</a:t>
            </a:r>
          </a:p>
          <a:p>
            <a:pPr lvl="2">
              <a:buClr>
                <a:schemeClr val="tx1"/>
              </a:buClr>
            </a:pPr>
            <a:r>
              <a:rPr lang="en-GB" dirty="0">
                <a:latin typeface="Arial Narrow" pitchFamily="34" charset="0"/>
              </a:rPr>
              <a:t>important data</a:t>
            </a:r>
          </a:p>
          <a:p>
            <a:pPr lvl="1">
              <a:buClr>
                <a:schemeClr val="tx1"/>
              </a:buClr>
            </a:pPr>
            <a:r>
              <a:rPr lang="en-GB" dirty="0">
                <a:solidFill>
                  <a:schemeClr val="accent2"/>
                </a:solidFill>
                <a:latin typeface="Arial Narrow" pitchFamily="34" charset="0"/>
              </a:rPr>
              <a:t>Algorithm analysis</a:t>
            </a:r>
          </a:p>
          <a:p>
            <a:pPr lvl="2">
              <a:buClr>
                <a:schemeClr val="tx1"/>
              </a:buClr>
            </a:pPr>
            <a:r>
              <a:rPr lang="en-GB" dirty="0">
                <a:latin typeface="Arial Narrow" pitchFamily="34" charset="0"/>
              </a:rPr>
              <a:t>comments to explain salient points</a:t>
            </a:r>
          </a:p>
          <a:p>
            <a:pPr lvl="1">
              <a:buClr>
                <a:schemeClr val="tx1"/>
              </a:buClr>
            </a:pPr>
            <a:r>
              <a:rPr lang="en-GB" dirty="0">
                <a:solidFill>
                  <a:schemeClr val="accent2"/>
                </a:solidFill>
                <a:latin typeface="Arial Narrow" pitchFamily="34" charset="0"/>
              </a:rPr>
              <a:t>Statement constructs</a:t>
            </a:r>
          </a:p>
          <a:p>
            <a:pPr lvl="2">
              <a:buClr>
                <a:schemeClr val="tx1"/>
              </a:buClr>
            </a:pPr>
            <a:r>
              <a:rPr lang="en-GB" dirty="0">
                <a:latin typeface="Arial Narrow" pitchFamily="34" charset="0"/>
              </a:rPr>
              <a:t>sequence, selection, iteration</a:t>
            </a:r>
          </a:p>
          <a:p>
            <a:endParaRPr lang="en-GB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55448"/>
            <a:ext cx="86868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Review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{Contd..}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76400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Pseudocodes</a:t>
            </a:r>
            <a:endParaRPr lang="en-US" dirty="0"/>
          </a:p>
        </p:txBody>
      </p:sp>
    </p:spTree>
  </p:cSld>
  <p:clrMapOvr>
    <a:masterClrMapping/>
  </p:clrMapOvr>
  <p:transition spd="med"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9C73-212B-4BAB-9B20-FD46EAB0DCED}" type="slidenum">
              <a:rPr lang="en-GB"/>
              <a:pPr/>
              <a:t>27</a:t>
            </a:fld>
            <a:endParaRPr lang="en-GB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2209800"/>
            <a:ext cx="7771960" cy="484505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FontTx/>
              <a:buNone/>
              <a:tabLst>
                <a:tab pos="808038" algn="l"/>
                <a:tab pos="1166813" algn="l"/>
                <a:tab pos="1616075" algn="l"/>
              </a:tabLst>
            </a:pPr>
            <a:r>
              <a:rPr lang="en-GB" sz="2400" b="1" dirty="0">
                <a:latin typeface="Book Antiqua" pitchFamily="18" charset="0"/>
              </a:rPr>
              <a:t>Algorithm</a:t>
            </a:r>
            <a:r>
              <a:rPr lang="en-GB" sz="2400" dirty="0">
                <a:latin typeface="Book Antiqua" pitchFamily="18" charset="0"/>
              </a:rPr>
              <a:t> average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None/>
              <a:tabLst>
                <a:tab pos="808038" algn="l"/>
                <a:tab pos="1166813" algn="l"/>
                <a:tab pos="1616075" algn="l"/>
              </a:tabLst>
            </a:pPr>
            <a:r>
              <a:rPr lang="en-GB" sz="2400" dirty="0">
                <a:latin typeface="Book Antiqua" pitchFamily="18" charset="0"/>
              </a:rPr>
              <a:t>	</a:t>
            </a:r>
            <a:r>
              <a:rPr lang="en-GB" sz="2400" b="1" dirty="0">
                <a:latin typeface="Book Antiqua" pitchFamily="18" charset="0"/>
              </a:rPr>
              <a:t>Pre	</a:t>
            </a:r>
            <a:r>
              <a:rPr lang="en-GB" sz="2400" dirty="0">
                <a:latin typeface="Book Antiqua" pitchFamily="18" charset="0"/>
              </a:rPr>
              <a:t>nothing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None/>
              <a:tabLst>
                <a:tab pos="808038" algn="l"/>
                <a:tab pos="1166813" algn="l"/>
                <a:tab pos="1616075" algn="l"/>
              </a:tabLst>
            </a:pPr>
            <a:r>
              <a:rPr lang="en-GB" sz="2400" dirty="0">
                <a:latin typeface="Book Antiqua" pitchFamily="18" charset="0"/>
              </a:rPr>
              <a:t>	</a:t>
            </a:r>
            <a:r>
              <a:rPr lang="en-GB" sz="2400" b="1" dirty="0">
                <a:latin typeface="Book Antiqua" pitchFamily="18" charset="0"/>
              </a:rPr>
              <a:t>Post</a:t>
            </a:r>
            <a:r>
              <a:rPr lang="en-GB" sz="2400" dirty="0">
                <a:latin typeface="Book Antiqua" pitchFamily="18" charset="0"/>
              </a:rPr>
              <a:t>	numbers read and their average printed</a:t>
            </a:r>
          </a:p>
          <a:p>
            <a:pPr>
              <a:spcBef>
                <a:spcPct val="0"/>
              </a:spcBef>
              <a:buFontTx/>
              <a:buNone/>
              <a:tabLst>
                <a:tab pos="808038" algn="l"/>
                <a:tab pos="1166813" algn="l"/>
                <a:tab pos="1616075" algn="l"/>
              </a:tabLst>
            </a:pPr>
            <a:r>
              <a:rPr lang="en-GB" dirty="0">
                <a:latin typeface="Book Antiqua" pitchFamily="18" charset="0"/>
              </a:rPr>
              <a:t>	</a:t>
            </a:r>
            <a:r>
              <a:rPr lang="en-GB" sz="2000" dirty="0">
                <a:solidFill>
                  <a:schemeClr val="accent2"/>
                </a:solidFill>
                <a:latin typeface="Book Antiqua" pitchFamily="18" charset="0"/>
              </a:rPr>
              <a:t>1 </a:t>
            </a:r>
            <a:r>
              <a:rPr lang="en-GB" sz="2000" dirty="0">
                <a:solidFill>
                  <a:srgbClr val="CC3300"/>
                </a:solidFill>
                <a:latin typeface="Book Antiqua" pitchFamily="18" charset="0"/>
              </a:rPr>
              <a:t>Declare</a:t>
            </a:r>
            <a:r>
              <a:rPr lang="en-GB" sz="2000" dirty="0">
                <a:latin typeface="Book Antiqua" pitchFamily="18" charset="0"/>
              </a:rPr>
              <a:t> </a:t>
            </a:r>
            <a:r>
              <a:rPr lang="en-GB" sz="2000" dirty="0" err="1">
                <a:latin typeface="Book Antiqua" pitchFamily="18" charset="0"/>
              </a:rPr>
              <a:t>i</a:t>
            </a:r>
            <a:r>
              <a:rPr lang="en-GB" sz="2000" dirty="0">
                <a:latin typeface="Book Antiqua" pitchFamily="18" charset="0"/>
              </a:rPr>
              <a:t> as integer	</a:t>
            </a:r>
          </a:p>
          <a:p>
            <a:pPr>
              <a:spcBef>
                <a:spcPct val="0"/>
              </a:spcBef>
              <a:buFontTx/>
              <a:buNone/>
              <a:tabLst>
                <a:tab pos="808038" algn="l"/>
                <a:tab pos="1166813" algn="l"/>
                <a:tab pos="1616075" algn="l"/>
              </a:tabLst>
            </a:pPr>
            <a:r>
              <a:rPr lang="en-GB" sz="2000" dirty="0">
                <a:latin typeface="Book Antiqua" pitchFamily="18" charset="0"/>
              </a:rPr>
              <a:t>	</a:t>
            </a:r>
            <a:r>
              <a:rPr lang="en-GB" sz="2000" dirty="0">
                <a:solidFill>
                  <a:schemeClr val="accent2"/>
                </a:solidFill>
                <a:latin typeface="Book Antiqua" pitchFamily="18" charset="0"/>
              </a:rPr>
              <a:t>2</a:t>
            </a:r>
            <a:r>
              <a:rPr lang="en-GB" sz="2000" dirty="0">
                <a:latin typeface="Book Antiqua" pitchFamily="18" charset="0"/>
              </a:rPr>
              <a:t> </a:t>
            </a:r>
            <a:r>
              <a:rPr lang="en-GB" sz="2000" dirty="0">
                <a:solidFill>
                  <a:srgbClr val="CC3300"/>
                </a:solidFill>
                <a:latin typeface="Book Antiqua" pitchFamily="18" charset="0"/>
              </a:rPr>
              <a:t>Set</a:t>
            </a:r>
            <a:r>
              <a:rPr lang="en-GB" sz="2000" dirty="0">
                <a:latin typeface="Book Antiqua" pitchFamily="18" charset="0"/>
              </a:rPr>
              <a:t> </a:t>
            </a:r>
            <a:r>
              <a:rPr lang="en-GB" sz="2000" dirty="0" err="1">
                <a:latin typeface="Book Antiqua" pitchFamily="18" charset="0"/>
              </a:rPr>
              <a:t>i</a:t>
            </a:r>
            <a:r>
              <a:rPr lang="en-GB" sz="2000" dirty="0">
                <a:latin typeface="Book Antiqua" pitchFamily="18" charset="0"/>
              </a:rPr>
              <a:t> = 0</a:t>
            </a:r>
          </a:p>
          <a:p>
            <a:pPr>
              <a:buFontTx/>
              <a:buNone/>
              <a:tabLst>
                <a:tab pos="808038" algn="l"/>
                <a:tab pos="1166813" algn="l"/>
                <a:tab pos="1616075" algn="l"/>
              </a:tabLst>
            </a:pPr>
            <a:r>
              <a:rPr lang="en-GB" sz="2000" dirty="0">
                <a:latin typeface="Book Antiqua" pitchFamily="18" charset="0"/>
              </a:rPr>
              <a:t>	</a:t>
            </a:r>
            <a:r>
              <a:rPr lang="en-GB" sz="2000" dirty="0">
                <a:solidFill>
                  <a:schemeClr val="accent2"/>
                </a:solidFill>
                <a:latin typeface="Book Antiqua" pitchFamily="18" charset="0"/>
              </a:rPr>
              <a:t>3 </a:t>
            </a:r>
            <a:r>
              <a:rPr lang="en-GB" sz="2000" dirty="0">
                <a:latin typeface="Book Antiqua" pitchFamily="18" charset="0"/>
              </a:rPr>
              <a:t>loop</a:t>
            </a:r>
            <a:r>
              <a:rPr lang="en-GB" sz="2000" dirty="0">
                <a:solidFill>
                  <a:srgbClr val="CC3300"/>
                </a:solidFill>
                <a:latin typeface="Book Antiqua" pitchFamily="18" charset="0"/>
              </a:rPr>
              <a:t> until </a:t>
            </a:r>
            <a:r>
              <a:rPr lang="en-GB" sz="2000" dirty="0">
                <a:latin typeface="Book Antiqua" pitchFamily="18" charset="0"/>
              </a:rPr>
              <a:t>all data not read</a:t>
            </a:r>
          </a:p>
          <a:p>
            <a:pPr>
              <a:buFontTx/>
              <a:buNone/>
              <a:tabLst>
                <a:tab pos="808038" algn="l"/>
                <a:tab pos="1166813" algn="l"/>
                <a:tab pos="1616075" algn="l"/>
              </a:tabLst>
            </a:pPr>
            <a:r>
              <a:rPr lang="en-GB" sz="2000" dirty="0">
                <a:latin typeface="Book Antiqua" pitchFamily="18" charset="0"/>
              </a:rPr>
              <a:t>		</a:t>
            </a:r>
            <a:r>
              <a:rPr lang="en-GB" sz="2000" dirty="0">
                <a:solidFill>
                  <a:schemeClr val="accent2"/>
                </a:solidFill>
                <a:latin typeface="Book Antiqua" pitchFamily="18" charset="0"/>
              </a:rPr>
              <a:t>3.1</a:t>
            </a:r>
            <a:r>
              <a:rPr lang="en-GB" sz="2000" dirty="0">
                <a:latin typeface="Book Antiqua" pitchFamily="18" charset="0"/>
              </a:rPr>
              <a:t>	</a:t>
            </a:r>
            <a:r>
              <a:rPr lang="en-GB" sz="2000" dirty="0" err="1">
                <a:latin typeface="Book Antiqua" pitchFamily="18" charset="0"/>
              </a:rPr>
              <a:t>i</a:t>
            </a:r>
            <a:r>
              <a:rPr lang="en-GB" sz="2000" dirty="0">
                <a:latin typeface="Book Antiqua" pitchFamily="18" charset="0"/>
              </a:rPr>
              <a:t> = </a:t>
            </a:r>
            <a:r>
              <a:rPr lang="en-GB" sz="2000" dirty="0" err="1">
                <a:latin typeface="Book Antiqua" pitchFamily="18" charset="0"/>
              </a:rPr>
              <a:t>i</a:t>
            </a:r>
            <a:r>
              <a:rPr lang="en-GB" sz="2000" dirty="0">
                <a:latin typeface="Book Antiqua" pitchFamily="18" charset="0"/>
              </a:rPr>
              <a:t> + 1</a:t>
            </a:r>
          </a:p>
          <a:p>
            <a:pPr>
              <a:buFontTx/>
              <a:buNone/>
              <a:tabLst>
                <a:tab pos="808038" algn="l"/>
                <a:tab pos="1166813" algn="l"/>
                <a:tab pos="1616075" algn="l"/>
              </a:tabLst>
            </a:pPr>
            <a:r>
              <a:rPr lang="en-GB" sz="2000" dirty="0">
                <a:latin typeface="Book Antiqua" pitchFamily="18" charset="0"/>
              </a:rPr>
              <a:t>		</a:t>
            </a:r>
            <a:r>
              <a:rPr lang="en-GB" sz="2000" dirty="0">
                <a:solidFill>
                  <a:schemeClr val="accent2"/>
                </a:solidFill>
                <a:latin typeface="Book Antiqua" pitchFamily="18" charset="0"/>
              </a:rPr>
              <a:t>3.2</a:t>
            </a:r>
            <a:r>
              <a:rPr lang="en-GB" sz="2000" dirty="0">
                <a:latin typeface="Book Antiqua" pitchFamily="18" charset="0"/>
              </a:rPr>
              <a:t>	read number</a:t>
            </a:r>
          </a:p>
          <a:p>
            <a:pPr>
              <a:buFontTx/>
              <a:buNone/>
              <a:tabLst>
                <a:tab pos="808038" algn="l"/>
                <a:tab pos="1166813" algn="l"/>
                <a:tab pos="1616075" algn="l"/>
              </a:tabLst>
            </a:pPr>
            <a:r>
              <a:rPr lang="en-GB" sz="2000" dirty="0">
                <a:latin typeface="Book Antiqua" pitchFamily="18" charset="0"/>
              </a:rPr>
              <a:t>		</a:t>
            </a:r>
            <a:r>
              <a:rPr lang="en-GB" sz="2000" dirty="0">
                <a:solidFill>
                  <a:schemeClr val="accent2"/>
                </a:solidFill>
                <a:latin typeface="Book Antiqua" pitchFamily="18" charset="0"/>
              </a:rPr>
              <a:t>3.3</a:t>
            </a:r>
            <a:r>
              <a:rPr lang="en-GB" sz="2000" dirty="0">
                <a:latin typeface="Book Antiqua" pitchFamily="18" charset="0"/>
              </a:rPr>
              <a:t>	sum = sum + number</a:t>
            </a:r>
          </a:p>
          <a:p>
            <a:pPr>
              <a:buFontTx/>
              <a:buNone/>
              <a:tabLst>
                <a:tab pos="808038" algn="l"/>
                <a:tab pos="1166813" algn="l"/>
                <a:tab pos="1616075" algn="l"/>
              </a:tabLst>
            </a:pPr>
            <a:r>
              <a:rPr lang="en-GB" sz="2000" dirty="0">
                <a:latin typeface="Book Antiqua" pitchFamily="18" charset="0"/>
              </a:rPr>
              <a:t>		</a:t>
            </a:r>
            <a:r>
              <a:rPr lang="en-GB" sz="2000" dirty="0">
                <a:solidFill>
                  <a:schemeClr val="accent2"/>
                </a:solidFill>
                <a:latin typeface="Book Antiqua" pitchFamily="18" charset="0"/>
              </a:rPr>
              <a:t>3.4</a:t>
            </a:r>
            <a:r>
              <a:rPr lang="en-GB" sz="2000" dirty="0">
                <a:latin typeface="Book Antiqua" pitchFamily="18" charset="0"/>
              </a:rPr>
              <a:t> </a:t>
            </a:r>
            <a:r>
              <a:rPr lang="en-GB" sz="2000" dirty="0">
                <a:solidFill>
                  <a:srgbClr val="CC3300"/>
                </a:solidFill>
                <a:latin typeface="Book Antiqua" pitchFamily="18" charset="0"/>
              </a:rPr>
              <a:t>Repeat</a:t>
            </a:r>
            <a:r>
              <a:rPr lang="en-GB" sz="2000" dirty="0">
                <a:latin typeface="Book Antiqua" pitchFamily="18" charset="0"/>
              </a:rPr>
              <a:t> step 3 OR </a:t>
            </a:r>
            <a:r>
              <a:rPr lang="en-GB" sz="2000" dirty="0">
                <a:solidFill>
                  <a:srgbClr val="CC3300"/>
                </a:solidFill>
                <a:latin typeface="Book Antiqua" pitchFamily="18" charset="0"/>
              </a:rPr>
              <a:t>Goto</a:t>
            </a:r>
            <a:r>
              <a:rPr lang="en-GB" sz="2000" dirty="0">
                <a:latin typeface="Book Antiqua" pitchFamily="18" charset="0"/>
              </a:rPr>
              <a:t> step 3 </a:t>
            </a:r>
          </a:p>
          <a:p>
            <a:pPr>
              <a:buFontTx/>
              <a:buNone/>
              <a:tabLst>
                <a:tab pos="808038" algn="l"/>
                <a:tab pos="1166813" algn="l"/>
                <a:tab pos="1616075" algn="l"/>
              </a:tabLst>
            </a:pPr>
            <a:r>
              <a:rPr lang="en-GB" sz="2000" dirty="0">
                <a:latin typeface="Book Antiqua" pitchFamily="18" charset="0"/>
              </a:rPr>
              <a:t>	</a:t>
            </a:r>
            <a:r>
              <a:rPr lang="en-GB" sz="2000" dirty="0">
                <a:solidFill>
                  <a:schemeClr val="accent2"/>
                </a:solidFill>
                <a:latin typeface="Book Antiqua" pitchFamily="18" charset="0"/>
              </a:rPr>
              <a:t>4</a:t>
            </a:r>
            <a:r>
              <a:rPr lang="en-GB" sz="2000" dirty="0">
                <a:latin typeface="Book Antiqua" pitchFamily="18" charset="0"/>
              </a:rPr>
              <a:t>	average = sum / </a:t>
            </a:r>
            <a:r>
              <a:rPr lang="en-GB" sz="2000" dirty="0" err="1">
                <a:latin typeface="Book Antiqua" pitchFamily="18" charset="0"/>
              </a:rPr>
              <a:t>i</a:t>
            </a:r>
            <a:endParaRPr lang="en-GB" sz="2000" dirty="0">
              <a:latin typeface="Book Antiqua" pitchFamily="18" charset="0"/>
            </a:endParaRPr>
          </a:p>
          <a:p>
            <a:pPr>
              <a:buFontTx/>
              <a:buNone/>
              <a:tabLst>
                <a:tab pos="808038" algn="l"/>
                <a:tab pos="1166813" algn="l"/>
                <a:tab pos="1616075" algn="l"/>
              </a:tabLst>
            </a:pPr>
            <a:r>
              <a:rPr lang="en-GB" sz="2000" dirty="0">
                <a:latin typeface="Book Antiqua" pitchFamily="18" charset="0"/>
              </a:rPr>
              <a:t>	</a:t>
            </a:r>
            <a:r>
              <a:rPr lang="en-GB" sz="2000" dirty="0">
                <a:solidFill>
                  <a:schemeClr val="accent2"/>
                </a:solidFill>
                <a:latin typeface="Book Antiqua" pitchFamily="18" charset="0"/>
              </a:rPr>
              <a:t>5</a:t>
            </a:r>
            <a:r>
              <a:rPr lang="en-GB" sz="2000" dirty="0">
                <a:latin typeface="Book Antiqua" pitchFamily="18" charset="0"/>
              </a:rPr>
              <a:t>	print average</a:t>
            </a:r>
          </a:p>
          <a:p>
            <a:pPr>
              <a:buFontTx/>
              <a:buNone/>
              <a:tabLst>
                <a:tab pos="808038" algn="l"/>
                <a:tab pos="1166813" algn="l"/>
                <a:tab pos="1616075" algn="l"/>
              </a:tabLst>
            </a:pPr>
            <a:r>
              <a:rPr lang="en-GB" sz="2000" dirty="0">
                <a:latin typeface="Book Antiqua" pitchFamily="18" charset="0"/>
              </a:rPr>
              <a:t>	</a:t>
            </a:r>
            <a:r>
              <a:rPr lang="en-GB" sz="2000" dirty="0">
                <a:solidFill>
                  <a:schemeClr val="accent2"/>
                </a:solidFill>
                <a:latin typeface="Book Antiqua" pitchFamily="18" charset="0"/>
              </a:rPr>
              <a:t>6</a:t>
            </a:r>
            <a:r>
              <a:rPr lang="en-GB" sz="2000" dirty="0">
                <a:latin typeface="Book Antiqua" pitchFamily="18" charset="0"/>
              </a:rPr>
              <a:t>	return</a:t>
            </a:r>
          </a:p>
          <a:p>
            <a:pPr>
              <a:buFontTx/>
              <a:buNone/>
              <a:tabLst>
                <a:tab pos="808038" algn="l"/>
                <a:tab pos="1166813" algn="l"/>
                <a:tab pos="1616075" algn="l"/>
              </a:tabLst>
            </a:pPr>
            <a:r>
              <a:rPr lang="en-GB" sz="2000" dirty="0">
                <a:latin typeface="Book Antiqua" pitchFamily="18" charset="0"/>
              </a:rPr>
              <a:t>	</a:t>
            </a:r>
            <a:r>
              <a:rPr lang="en-GB" sz="2400" b="1" dirty="0">
                <a:latin typeface="Book Antiqua" pitchFamily="18" charset="0"/>
              </a:rPr>
              <a:t>End</a:t>
            </a:r>
            <a:r>
              <a:rPr lang="en-GB" sz="2400" dirty="0">
                <a:latin typeface="Book Antiqua" pitchFamily="18" charset="0"/>
              </a:rPr>
              <a:t>	average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55448"/>
            <a:ext cx="86868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Review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{Contd..}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76400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Pseudocode</a:t>
            </a:r>
            <a:r>
              <a:rPr lang="en-US" dirty="0"/>
              <a:t> Example</a:t>
            </a:r>
          </a:p>
        </p:txBody>
      </p:sp>
    </p:spTree>
  </p:cSld>
  <p:clrMapOvr>
    <a:masterClrMapping/>
  </p:clrMapOvr>
  <p:transition spd="med"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F82C-F32C-B8B3-D654-FBED2BE0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FBBB8-8A4A-2742-9310-FEA35168B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class define any of the following, then it should probably explicitly define all three:</a:t>
            </a:r>
          </a:p>
          <a:p>
            <a:r>
              <a:rPr lang="en-US" dirty="0"/>
              <a:t>Destructor</a:t>
            </a:r>
          </a:p>
          <a:p>
            <a:r>
              <a:rPr lang="en-US" dirty="0"/>
              <a:t>Copy Constructor</a:t>
            </a:r>
          </a:p>
          <a:p>
            <a:r>
              <a:rPr lang="en-US" dirty="0"/>
              <a:t>Copy Assignment operator</a:t>
            </a:r>
          </a:p>
        </p:txBody>
      </p:sp>
    </p:spTree>
    <p:extLst>
      <p:ext uri="{BB962C8B-B14F-4D97-AF65-F5344CB8AC3E}">
        <p14:creationId xmlns:p14="http://schemas.microsoft.com/office/powerpoint/2010/main" val="1289124209"/>
      </p:ext>
    </p:extLst>
  </p:cSld>
  <p:clrMapOvr>
    <a:masterClrMapping/>
  </p:clrMapOvr>
  <p:transition spd="med"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04F6-C7B6-6C00-4E51-8B58DD3C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4C25E-046D-02FD-7EB6-2552074E7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 and Shrink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006E95-5FD0-C4D8-6BCB-FB6626803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40" y="2667000"/>
            <a:ext cx="8441320" cy="35052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6CFE8BF-31C0-9026-ADD6-1272F9A940FA}"/>
              </a:ext>
            </a:extLst>
          </p:cNvPr>
          <p:cNvGrpSpPr/>
          <p:nvPr/>
        </p:nvGrpSpPr>
        <p:grpSpPr>
          <a:xfrm>
            <a:off x="494044" y="3515248"/>
            <a:ext cx="7964156" cy="2552700"/>
            <a:chOff x="494044" y="3515248"/>
            <a:chExt cx="7964156" cy="25527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EE258B7-1869-0483-C615-58C6C72A4126}"/>
                </a:ext>
              </a:extLst>
            </p:cNvPr>
            <p:cNvGrpSpPr/>
            <p:nvPr/>
          </p:nvGrpSpPr>
          <p:grpSpPr>
            <a:xfrm>
              <a:off x="494044" y="3515248"/>
              <a:ext cx="7964156" cy="2552700"/>
              <a:chOff x="494044" y="3515248"/>
              <a:chExt cx="7964156" cy="25527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9E8FD7-DC2D-6E54-E580-5AE1E201BD6D}"/>
                  </a:ext>
                </a:extLst>
              </p:cNvPr>
              <p:cNvSpPr/>
              <p:nvPr/>
            </p:nvSpPr>
            <p:spPr>
              <a:xfrm>
                <a:off x="3124200" y="3515248"/>
                <a:ext cx="5334000" cy="8943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5F3A7CE-66FE-46F6-B1C1-2DC8F341BB52}"/>
                  </a:ext>
                </a:extLst>
              </p:cNvPr>
              <p:cNvSpPr/>
              <p:nvPr/>
            </p:nvSpPr>
            <p:spPr>
              <a:xfrm>
                <a:off x="494044" y="5173644"/>
                <a:ext cx="1791956" cy="8943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829ECA6-8558-1367-C9B7-E275D39955CE}"/>
                  </a:ext>
                </a:extLst>
              </p:cNvPr>
              <p:cNvSpPr/>
              <p:nvPr/>
            </p:nvSpPr>
            <p:spPr>
              <a:xfrm>
                <a:off x="951244" y="4280588"/>
                <a:ext cx="344156" cy="8943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0225B3C-CC21-FC79-C71F-A02C6CD3F764}"/>
                  </a:ext>
                </a:extLst>
              </p:cNvPr>
              <p:cNvSpPr/>
              <p:nvPr/>
            </p:nvSpPr>
            <p:spPr>
              <a:xfrm>
                <a:off x="1600200" y="3904772"/>
                <a:ext cx="1791956" cy="504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1B64D9F-4CB1-6E01-DA9F-6D078182350C}"/>
                </a:ext>
              </a:extLst>
            </p:cNvPr>
            <p:cNvSpPr/>
            <p:nvPr/>
          </p:nvSpPr>
          <p:spPr>
            <a:xfrm>
              <a:off x="2514600" y="3657600"/>
              <a:ext cx="990600" cy="2185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9700933"/>
      </p:ext>
    </p:extLst>
  </p:cSld>
  <p:clrMapOvr>
    <a:masterClrMapping/>
  </p:clrMapOvr>
  <p:transition spd="med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GB" dirty="0"/>
              <a:t>Introduction to Course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600200"/>
            <a:ext cx="2565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Evaluation Scheme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AC9BA6E-85DA-F9A3-9B94-84740B225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316215"/>
              </p:ext>
            </p:extLst>
          </p:nvPr>
        </p:nvGraphicFramePr>
        <p:xfrm>
          <a:off x="685800" y="2258354"/>
          <a:ext cx="354455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4556">
                  <a:extLst>
                    <a:ext uri="{9D8B030D-6E8A-4147-A177-3AD203B41FA5}">
                      <a16:colId xmlns:a16="http://schemas.microsoft.com/office/drawing/2014/main" val="2677321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14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40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37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Sorting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407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Recursion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67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23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644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45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Adv. Searching &amp; Sorting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67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Graphs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0420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636BC5-E517-1BA5-E129-7FD77B342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958727"/>
              </p:ext>
            </p:extLst>
          </p:nvPr>
        </p:nvGraphicFramePr>
        <p:xfrm>
          <a:off x="5029200" y="2235199"/>
          <a:ext cx="35445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4556">
                  <a:extLst>
                    <a:ext uri="{9D8B030D-6E8A-4147-A177-3AD203B41FA5}">
                      <a16:colId xmlns:a16="http://schemas.microsoft.com/office/drawing/2014/main" val="484890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Evaluation/</a:t>
                      </a:r>
                      <a:r>
                        <a:rPr lang="en-US" dirty="0" err="1"/>
                        <a:t>Assesment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238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Assignments  2 x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903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Quiz  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410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Midterm   2 x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8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Final  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35889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2440-B2B2-48CC-4D2E-F8EE9D41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056E5-E480-A523-249B-5CEFEF2A0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5178552"/>
          </a:xfrm>
        </p:spPr>
        <p:txBody>
          <a:bodyPr>
            <a:normAutofit fontScale="62500" lnSpcReduction="20000"/>
          </a:bodyPr>
          <a:lstStyle/>
          <a:p>
            <a:pPr marL="118872" indent="0">
              <a:buNone/>
            </a:pPr>
            <a:r>
              <a:rPr lang="en-US" dirty="0"/>
              <a:t>int main(){</a:t>
            </a:r>
          </a:p>
          <a:p>
            <a:pPr marL="118872" indent="0">
              <a:buNone/>
            </a:pPr>
            <a:r>
              <a:rPr lang="en-US" dirty="0"/>
              <a:t>	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118872" indent="0">
              <a:buNone/>
            </a:pPr>
            <a:r>
              <a:rPr lang="en-US" dirty="0"/>
              <a:t>	int* array = NULL;</a:t>
            </a:r>
          </a:p>
          <a:p>
            <a:pPr marL="118872" indent="0">
              <a:buNone/>
            </a:pPr>
            <a:r>
              <a:rPr lang="en-US" dirty="0"/>
              <a:t>	array = new int[5];</a:t>
            </a:r>
          </a:p>
          <a:p>
            <a:pPr marL="118872" indent="0">
              <a:buNone/>
            </a:pPr>
            <a:r>
              <a:rPr lang="en-US" dirty="0"/>
              <a:t>	for(</a:t>
            </a:r>
            <a:r>
              <a:rPr lang="en-US" dirty="0" err="1"/>
              <a:t>i</a:t>
            </a:r>
            <a:r>
              <a:rPr lang="en-US" dirty="0"/>
              <a:t>=0;i&lt;5;i++){</a:t>
            </a:r>
          </a:p>
          <a:p>
            <a:pPr marL="118872" indent="0">
              <a:buNone/>
            </a:pPr>
            <a:r>
              <a:rPr lang="en-US" dirty="0"/>
              <a:t>		array[</a:t>
            </a:r>
            <a:r>
              <a:rPr lang="en-US" dirty="0" err="1"/>
              <a:t>i</a:t>
            </a:r>
            <a:r>
              <a:rPr lang="en-US" dirty="0"/>
              <a:t>]=i+1;</a:t>
            </a:r>
          </a:p>
          <a:p>
            <a:pPr marL="118872" indent="0">
              <a:buNone/>
            </a:pPr>
            <a:r>
              <a:rPr lang="en-US" dirty="0"/>
              <a:t>	}</a:t>
            </a:r>
          </a:p>
          <a:p>
            <a:pPr marL="118872" indent="0">
              <a:buNone/>
            </a:pPr>
            <a:r>
              <a:rPr lang="en-US" dirty="0"/>
              <a:t>	</a:t>
            </a:r>
          </a:p>
          <a:p>
            <a:pPr marL="118872" indent="0">
              <a:buNone/>
            </a:pPr>
            <a:r>
              <a:rPr lang="en-US" dirty="0"/>
              <a:t>	array = new int[10];</a:t>
            </a:r>
          </a:p>
          <a:p>
            <a:pPr marL="118872" indent="0">
              <a:buNone/>
            </a:pPr>
            <a:r>
              <a:rPr lang="en-US" dirty="0"/>
              <a:t>	for(</a:t>
            </a:r>
            <a:r>
              <a:rPr lang="en-US" dirty="0" err="1"/>
              <a:t>i</a:t>
            </a:r>
            <a:r>
              <a:rPr lang="en-US" dirty="0"/>
              <a:t>=5;i&lt;10;i++){</a:t>
            </a:r>
          </a:p>
          <a:p>
            <a:pPr marL="118872" indent="0">
              <a:buNone/>
            </a:pPr>
            <a:r>
              <a:rPr lang="en-US" dirty="0"/>
              <a:t>		array[</a:t>
            </a:r>
            <a:r>
              <a:rPr lang="en-US" dirty="0" err="1"/>
              <a:t>i</a:t>
            </a:r>
            <a:r>
              <a:rPr lang="en-US" dirty="0"/>
              <a:t>]=i+1;</a:t>
            </a:r>
          </a:p>
          <a:p>
            <a:pPr marL="118872" indent="0">
              <a:buNone/>
            </a:pPr>
            <a:r>
              <a:rPr lang="en-US" dirty="0"/>
              <a:t>	}</a:t>
            </a:r>
          </a:p>
          <a:p>
            <a:pPr marL="118872" indent="0">
              <a:buNone/>
            </a:pPr>
            <a:r>
              <a:rPr lang="en-US" dirty="0"/>
              <a:t>	</a:t>
            </a:r>
          </a:p>
          <a:p>
            <a:pPr marL="118872" indent="0">
              <a:buNone/>
            </a:pPr>
            <a:r>
              <a:rPr lang="en-US" dirty="0"/>
              <a:t>	for(</a:t>
            </a:r>
            <a:r>
              <a:rPr lang="en-US" dirty="0" err="1"/>
              <a:t>i</a:t>
            </a:r>
            <a:r>
              <a:rPr lang="en-US" dirty="0"/>
              <a:t>=0;i&lt;10;i++){</a:t>
            </a:r>
          </a:p>
          <a:p>
            <a:pPr marL="118872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&lt;&lt;array[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118872" indent="0">
              <a:buNone/>
            </a:pPr>
            <a:r>
              <a:rPr lang="en-US" dirty="0"/>
              <a:t>	}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/>
              <a:t>return 0;</a:t>
            </a:r>
          </a:p>
          <a:p>
            <a:pPr marL="118872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1080107"/>
      </p:ext>
    </p:extLst>
  </p:cSld>
  <p:clrMapOvr>
    <a:masterClrMapping/>
  </p:clrMapOvr>
  <p:transition spd="med"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04F6-C7B6-6C00-4E51-8B58DD3C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4C25E-046D-02FD-7EB6-2552074E7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 and Shrink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006E95-5FD0-C4D8-6BCB-FB6626803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40" y="2667000"/>
            <a:ext cx="8441320" cy="35052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C066373-A924-DDD2-EC93-00A8CCE08EE5}"/>
              </a:ext>
            </a:extLst>
          </p:cNvPr>
          <p:cNvSpPr/>
          <p:nvPr/>
        </p:nvSpPr>
        <p:spPr>
          <a:xfrm>
            <a:off x="273637" y="3424014"/>
            <a:ext cx="1305593" cy="2500414"/>
          </a:xfrm>
          <a:custGeom>
            <a:avLst/>
            <a:gdLst>
              <a:gd name="connsiteX0" fmla="*/ 1032649 w 1305593"/>
              <a:gd name="connsiteY0" fmla="*/ 2293498 h 2500414"/>
              <a:gd name="connsiteX1" fmla="*/ 158442 w 1305593"/>
              <a:gd name="connsiteY1" fmla="*/ 2293498 h 2500414"/>
              <a:gd name="connsiteX2" fmla="*/ 98152 w 1305593"/>
              <a:gd name="connsiteY2" fmla="*/ 143151 h 2500414"/>
              <a:gd name="connsiteX3" fmla="*/ 1193422 w 1305593"/>
              <a:gd name="connsiteY3" fmla="*/ 203441 h 2500414"/>
              <a:gd name="connsiteX4" fmla="*/ 1213519 w 1305593"/>
              <a:gd name="connsiteY4" fmla="*/ 223538 h 250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593" h="2500414">
                <a:moveTo>
                  <a:pt x="1032649" y="2293498"/>
                </a:moveTo>
                <a:cubicBezTo>
                  <a:pt x="673420" y="2472693"/>
                  <a:pt x="314191" y="2651889"/>
                  <a:pt x="158442" y="2293498"/>
                </a:cubicBezTo>
                <a:cubicBezTo>
                  <a:pt x="2692" y="1935107"/>
                  <a:pt x="-74345" y="491494"/>
                  <a:pt x="98152" y="143151"/>
                </a:cubicBezTo>
                <a:cubicBezTo>
                  <a:pt x="270649" y="-205192"/>
                  <a:pt x="1007528" y="190043"/>
                  <a:pt x="1193422" y="203441"/>
                </a:cubicBezTo>
                <a:cubicBezTo>
                  <a:pt x="1379316" y="216839"/>
                  <a:pt x="1296417" y="220188"/>
                  <a:pt x="1213519" y="22353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50133"/>
      </p:ext>
    </p:extLst>
  </p:cSld>
  <p:clrMapOvr>
    <a:masterClrMapping/>
  </p:clrMapOvr>
  <p:transition spd="med"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A708-5071-8A19-CE21-DA50F230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3197B78-CD8B-00A0-148F-F841DA9A4E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000" y="2138064"/>
            <a:ext cx="77724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Arial" panose="020B0604020202020204" pitchFamily="34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* temp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cs typeface="Arial" panose="020B0604020202020204" pitchFamily="34" charset="0"/>
              </a:rPr>
              <a:t>new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Arial" panose="020B0604020202020204" pitchFamily="34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[capacity];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cs typeface="Arial" panose="020B0604020202020204" pitchFamily="34" charset="0"/>
              </a:rPr>
              <a:t>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cs typeface="Arial" panose="020B0604020202020204" pitchFamily="34" charset="0"/>
              </a:rPr>
              <a:t>// copy element of old array in newly created array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cs typeface="Arial" panose="020B0604020202020204" pitchFamily="34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cs typeface="Arial" panose="020B0604020202020204" pitchFamily="34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Arial" panose="020B0604020202020204" pitchFamily="34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= 0;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&lt; size;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++) 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cs typeface="Arial" panose="020B0604020202020204" pitchFamily="34" charset="0"/>
              </a:rPr>
              <a:t>    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temp[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] = array[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cs typeface="Arial" panose="020B0604020202020204" pitchFamily="34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cs typeface="Arial" panose="020B0604020202020204" pitchFamily="34" charset="0"/>
              </a:rPr>
              <a:t>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cs typeface="Arial" panose="020B0604020202020204" pitchFamily="34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cs typeface="Arial" panose="020B0604020202020204" pitchFamily="34" charset="0"/>
              </a:rPr>
              <a:t>// Delete old array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cs typeface="Arial" panose="020B0604020202020204" pitchFamily="34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cs typeface="Arial" panose="020B0604020202020204" pitchFamily="34" charset="0"/>
              </a:rPr>
              <a:t>delete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[] array;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cs typeface="Arial" panose="020B0604020202020204" pitchFamily="34" charset="0"/>
              </a:rPr>
              <a:t>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cs typeface="Arial" panose="020B0604020202020204" pitchFamily="34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cs typeface="Arial" panose="020B0604020202020204" pitchFamily="34" charset="0"/>
              </a:rPr>
              <a:t>// Assign newly created temp array to original array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cs typeface="Arial" panose="020B0604020202020204" pitchFamily="34" charset="0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array = temp;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57931-F269-57DB-AA96-F6A10187871D}"/>
              </a:ext>
            </a:extLst>
          </p:cNvPr>
          <p:cNvSpPr txBox="1"/>
          <p:nvPr/>
        </p:nvSpPr>
        <p:spPr>
          <a:xfrm>
            <a:off x="4495800" y="1685794"/>
            <a:ext cx="4419600" cy="50167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18872" indent="0">
              <a:buNone/>
            </a:pPr>
            <a:r>
              <a:rPr lang="en-US" sz="1600" dirty="0"/>
              <a:t>int main(){</a:t>
            </a:r>
          </a:p>
          <a:p>
            <a:pPr marL="118872" indent="0">
              <a:buNone/>
            </a:pPr>
            <a:r>
              <a:rPr lang="en-US" sz="1600" dirty="0"/>
              <a:t>	int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pPr marL="118872" indent="0">
              <a:buNone/>
            </a:pPr>
            <a:r>
              <a:rPr lang="en-US" sz="1600" dirty="0"/>
              <a:t>	int* array = NULL;</a:t>
            </a:r>
          </a:p>
          <a:p>
            <a:pPr marL="118872" indent="0">
              <a:buNone/>
            </a:pPr>
            <a:r>
              <a:rPr lang="en-US" sz="1600" dirty="0"/>
              <a:t>	array = new int[5];</a:t>
            </a:r>
          </a:p>
          <a:p>
            <a:pPr marL="118872" indent="0">
              <a:buNone/>
            </a:pPr>
            <a:r>
              <a:rPr lang="en-US" sz="1600" dirty="0"/>
              <a:t>	for(</a:t>
            </a:r>
            <a:r>
              <a:rPr lang="en-US" sz="1600" dirty="0" err="1"/>
              <a:t>i</a:t>
            </a:r>
            <a:r>
              <a:rPr lang="en-US" sz="1600" dirty="0"/>
              <a:t>=0;i&lt;5;i++){</a:t>
            </a:r>
          </a:p>
          <a:p>
            <a:pPr marL="118872" indent="0">
              <a:buNone/>
            </a:pPr>
            <a:r>
              <a:rPr lang="en-US" sz="1600" dirty="0"/>
              <a:t>		array[</a:t>
            </a:r>
            <a:r>
              <a:rPr lang="en-US" sz="1600" dirty="0" err="1"/>
              <a:t>i</a:t>
            </a:r>
            <a:r>
              <a:rPr lang="en-US" sz="1600" dirty="0"/>
              <a:t>]=i+1;</a:t>
            </a:r>
          </a:p>
          <a:p>
            <a:pPr marL="118872" indent="0">
              <a:buNone/>
            </a:pPr>
            <a:r>
              <a:rPr lang="en-US" sz="1600" dirty="0"/>
              <a:t>	}</a:t>
            </a:r>
          </a:p>
          <a:p>
            <a:pPr marL="118872" indent="0">
              <a:buNone/>
            </a:pPr>
            <a:r>
              <a:rPr lang="en-US" sz="1600" dirty="0"/>
              <a:t>	</a:t>
            </a:r>
          </a:p>
          <a:p>
            <a:pPr marL="118872" indent="0">
              <a:buNone/>
            </a:pPr>
            <a:r>
              <a:rPr lang="en-US" sz="1600" dirty="0"/>
              <a:t>	temp = new int[10];</a:t>
            </a:r>
          </a:p>
          <a:p>
            <a:pPr marL="118872" indent="0">
              <a:buNone/>
            </a:pPr>
            <a:endParaRPr lang="en-US" sz="1600" dirty="0"/>
          </a:p>
          <a:p>
            <a:pPr marL="118872" indent="0">
              <a:buNone/>
            </a:pPr>
            <a:r>
              <a:rPr lang="en-US" sz="1600" dirty="0"/>
              <a:t>	for(</a:t>
            </a:r>
            <a:r>
              <a:rPr lang="en-US" sz="1600" dirty="0" err="1"/>
              <a:t>i</a:t>
            </a:r>
            <a:r>
              <a:rPr lang="en-US" sz="1600" dirty="0"/>
              <a:t>=5;i&lt;10;i++){</a:t>
            </a:r>
          </a:p>
          <a:p>
            <a:pPr marL="118872" indent="0">
              <a:buNone/>
            </a:pPr>
            <a:r>
              <a:rPr lang="en-US" sz="1600" dirty="0"/>
              <a:t>		array[</a:t>
            </a:r>
            <a:r>
              <a:rPr lang="en-US" sz="1600" dirty="0" err="1"/>
              <a:t>i</a:t>
            </a:r>
            <a:r>
              <a:rPr lang="en-US" sz="1600" dirty="0"/>
              <a:t>]=i+1;</a:t>
            </a:r>
          </a:p>
          <a:p>
            <a:pPr marL="118872" indent="0">
              <a:buNone/>
            </a:pPr>
            <a:r>
              <a:rPr lang="en-US" sz="1600" dirty="0"/>
              <a:t>	}</a:t>
            </a:r>
          </a:p>
          <a:p>
            <a:pPr marL="118872" indent="0">
              <a:buNone/>
            </a:pPr>
            <a:r>
              <a:rPr lang="en-US" sz="1600" dirty="0"/>
              <a:t>	</a:t>
            </a:r>
          </a:p>
          <a:p>
            <a:pPr marL="118872" indent="0">
              <a:buNone/>
            </a:pPr>
            <a:r>
              <a:rPr lang="en-US" sz="1600" dirty="0"/>
              <a:t>	for(</a:t>
            </a:r>
            <a:r>
              <a:rPr lang="en-US" sz="1600" dirty="0" err="1"/>
              <a:t>i</a:t>
            </a:r>
            <a:r>
              <a:rPr lang="en-US" sz="1600" dirty="0"/>
              <a:t>=0;i&lt;10;i++){</a:t>
            </a:r>
          </a:p>
          <a:p>
            <a:pPr marL="118872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cout</a:t>
            </a:r>
            <a:r>
              <a:rPr lang="en-US" sz="1600" dirty="0"/>
              <a:t>&lt;&lt;array[</a:t>
            </a:r>
            <a:r>
              <a:rPr lang="en-US" sz="1600" dirty="0" err="1"/>
              <a:t>i</a:t>
            </a:r>
            <a:r>
              <a:rPr lang="en-US" sz="1600" dirty="0"/>
              <a:t>];</a:t>
            </a:r>
          </a:p>
          <a:p>
            <a:pPr marL="118872" indent="0">
              <a:buNone/>
            </a:pPr>
            <a:r>
              <a:rPr lang="en-US" sz="1600" dirty="0"/>
              <a:t>	}</a:t>
            </a:r>
          </a:p>
          <a:p>
            <a:pPr marL="118872" indent="0">
              <a:buNone/>
            </a:pPr>
            <a:endParaRPr lang="en-US" sz="1600" dirty="0"/>
          </a:p>
          <a:p>
            <a:pPr marL="118872" indent="0">
              <a:buNone/>
            </a:pPr>
            <a:r>
              <a:rPr lang="en-US" sz="1600" dirty="0"/>
              <a:t>return 0;</a:t>
            </a:r>
          </a:p>
          <a:p>
            <a:pPr marL="118872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2258055"/>
      </p:ext>
    </p:extLst>
  </p:cSld>
  <p:clrMapOvr>
    <a:masterClrMapping/>
  </p:clrMapOvr>
  <p:transition spd="med"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C5979-FD14-A67D-8863-E81AA33B8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172D9-BD79-92CF-6CAE-1826B1D3A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	SIMILAR 		LOGIC</a:t>
            </a:r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79710"/>
      </p:ext>
    </p:extLst>
  </p:cSld>
  <p:clrMapOvr>
    <a:masterClrMapping/>
  </p:clrMapOvr>
  <p:transition spd="med" advClick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8903-922A-A837-9B9D-FBA41279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Jagged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1A2A-A6C5-350D-454B-7D5082EA8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A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lso known as a ragged array or irregular array.</a:t>
            </a:r>
          </a:p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An array of arrays of which the member arrays can be of different lengths, producing rows of jagged edges when visualized as output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.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C4925E-92CC-9059-DF6C-6839A6D0E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27" y="1618291"/>
            <a:ext cx="8490857" cy="52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522040"/>
      </p:ext>
    </p:extLst>
  </p:cSld>
  <p:clrMapOvr>
    <a:masterClrMapping/>
  </p:clrMapOvr>
  <p:transition spd="med"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>
            <a:normAutofit lnSpcReduction="10000"/>
          </a:bodyPr>
          <a:lstStyle/>
          <a:p>
            <a:pPr marL="633222" indent="-514350">
              <a:buFont typeface="+mj-lt"/>
              <a:buAutoNum type="arabicPeriod"/>
            </a:pPr>
            <a:r>
              <a:rPr lang="en-US" dirty="0"/>
              <a:t>Data Structures using C and C++                              </a:t>
            </a:r>
            <a:r>
              <a:rPr lang="en-US" sz="2000" dirty="0"/>
              <a:t> - Y. </a:t>
            </a:r>
            <a:r>
              <a:rPr lang="en-US" sz="2000" dirty="0" err="1"/>
              <a:t>Langsam</a:t>
            </a:r>
            <a:r>
              <a:rPr lang="en-US" sz="2000" dirty="0"/>
              <a:t>, M.J. </a:t>
            </a:r>
            <a:r>
              <a:rPr lang="en-US" sz="2000" dirty="0" err="1"/>
              <a:t>Augenstein</a:t>
            </a:r>
            <a:r>
              <a:rPr lang="en-US" sz="2000" dirty="0"/>
              <a:t> A.M. </a:t>
            </a:r>
            <a:r>
              <a:rPr lang="en-US" dirty="0" err="1"/>
              <a:t>Tenembaum</a:t>
            </a:r>
            <a:endParaRPr lang="en-US" dirty="0"/>
          </a:p>
          <a:p>
            <a:pPr marL="633222" indent="-514350">
              <a:buFont typeface="+mj-lt"/>
              <a:buAutoNum type="arabicPeriod"/>
            </a:pPr>
            <a:r>
              <a:rPr lang="en-US" dirty="0"/>
              <a:t>Data Structures and Algorithms in C                           - </a:t>
            </a:r>
            <a:r>
              <a:rPr lang="en-US" sz="2000" dirty="0" err="1"/>
              <a:t>Brijendra</a:t>
            </a:r>
            <a:r>
              <a:rPr lang="en-US" sz="2000" dirty="0"/>
              <a:t> Kumar Joshi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/>
              <a:t>Data Structures                                                           - </a:t>
            </a:r>
            <a:r>
              <a:rPr lang="en-US" sz="2000" dirty="0"/>
              <a:t>Seymour </a:t>
            </a:r>
            <a:r>
              <a:rPr lang="en-US" sz="2000" dirty="0" err="1"/>
              <a:t>Lipschutz</a:t>
            </a:r>
            <a:endParaRPr lang="en-US" sz="2000" dirty="0"/>
          </a:p>
          <a:p>
            <a:pPr marL="633222" indent="-514350">
              <a:buFont typeface="+mj-lt"/>
              <a:buAutoNum type="arabicPeriod"/>
            </a:pPr>
            <a:r>
              <a:rPr lang="en-US" dirty="0"/>
              <a:t>Introduction to Algorithms                                               - </a:t>
            </a:r>
            <a:r>
              <a:rPr lang="en-US" sz="2000" dirty="0"/>
              <a:t>T.H. </a:t>
            </a:r>
            <a:r>
              <a:rPr lang="en-US" sz="2000" dirty="0" err="1"/>
              <a:t>Cormen</a:t>
            </a:r>
            <a:r>
              <a:rPr lang="en-US" sz="2000" dirty="0"/>
              <a:t> et. al.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/>
              <a:t>Lecture Notes and Slides                                                                </a:t>
            </a:r>
            <a:r>
              <a:rPr lang="en-US" sz="2000" dirty="0"/>
              <a:t>  -  Manish Aryal</a:t>
            </a:r>
          </a:p>
          <a:p>
            <a:pPr marL="633222" indent="-514350">
              <a:buNone/>
            </a:pP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GB" dirty="0"/>
              <a:t>Introduction to Course </a:t>
            </a:r>
            <a:r>
              <a:rPr lang="en-GB" sz="2000" dirty="0"/>
              <a:t>{Contd..}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600200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Books and References</a:t>
            </a:r>
          </a:p>
        </p:txBody>
      </p:sp>
    </p:spTree>
  </p:cSld>
  <p:clrMapOvr>
    <a:masterClrMapping/>
  </p:clrMapOvr>
  <p:transition spd="med"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252728"/>
          </a:xfrm>
        </p:spPr>
        <p:txBody>
          <a:bodyPr/>
          <a:lstStyle/>
          <a:p>
            <a:r>
              <a:rPr lang="en-GB" dirty="0"/>
              <a:t>Data Structure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953000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/>
              <a:t>Data may be organized in many different ways</a:t>
            </a:r>
          </a:p>
          <a:p>
            <a:r>
              <a:rPr lang="en-GB" sz="2800" dirty="0"/>
              <a:t>The logical or mathematical model of particular organization of data is called as a Data Structure</a:t>
            </a:r>
          </a:p>
          <a:p>
            <a:r>
              <a:rPr lang="en-GB" sz="2800" dirty="0"/>
              <a:t>In other words, a Data Structure may be defined as a way of organizing a collection of Data</a:t>
            </a:r>
          </a:p>
          <a:p>
            <a:r>
              <a:rPr lang="en-GB" sz="2800" dirty="0"/>
              <a:t>Some of the types of data structure are:</a:t>
            </a:r>
          </a:p>
          <a:p>
            <a:pPr lvl="1"/>
            <a:r>
              <a:rPr lang="en-GB" sz="2400" dirty="0"/>
              <a:t>Array</a:t>
            </a:r>
          </a:p>
          <a:p>
            <a:pPr lvl="1"/>
            <a:r>
              <a:rPr lang="en-GB" sz="2400" dirty="0"/>
              <a:t>List/Linked List</a:t>
            </a:r>
          </a:p>
          <a:p>
            <a:pPr lvl="1"/>
            <a:r>
              <a:rPr lang="en-GB" sz="2400" dirty="0"/>
              <a:t>Stack/Queue</a:t>
            </a:r>
          </a:p>
          <a:p>
            <a:pPr lvl="1"/>
            <a:r>
              <a:rPr lang="en-GB" sz="2400" dirty="0"/>
              <a:t>Tree</a:t>
            </a:r>
          </a:p>
          <a:p>
            <a:pPr lvl="1"/>
            <a:r>
              <a:rPr lang="en-GB" sz="2400" dirty="0" err="1"/>
              <a:t>HashMap</a:t>
            </a:r>
            <a:endParaRPr lang="en-GB" sz="2400" dirty="0"/>
          </a:p>
          <a:p>
            <a:r>
              <a:rPr lang="en-GB" sz="2800" dirty="0"/>
              <a:t>The same collection of data may be represented by several data structures so there is a choice</a:t>
            </a:r>
          </a:p>
          <a:p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47800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906270474"/>
      </p:ext>
    </p:extLst>
  </p:cSld>
  <p:clrMapOvr>
    <a:masterClrMapping/>
  </p:clrMapOvr>
  <p:transition spd="med"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362200"/>
            <a:ext cx="8610600" cy="38862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Different names are used for representing the elements of a data structure</a:t>
            </a:r>
          </a:p>
          <a:p>
            <a:r>
              <a:rPr lang="en-GB" dirty="0"/>
              <a:t>Some commonly used terms are:</a:t>
            </a:r>
          </a:p>
          <a:p>
            <a:pPr lvl="1">
              <a:buNone/>
            </a:pPr>
            <a:r>
              <a:rPr lang="en-GB" dirty="0"/>
              <a:t>	data elements, data item, item aggregate, record, node, data object</a:t>
            </a:r>
          </a:p>
          <a:p>
            <a:r>
              <a:rPr lang="en-GB" dirty="0"/>
              <a:t>We will be using </a:t>
            </a:r>
            <a:r>
              <a:rPr lang="en-GB" b="1" dirty="0">
                <a:solidFill>
                  <a:srgbClr val="FF0000"/>
                </a:solidFill>
              </a:rPr>
              <a:t>record</a:t>
            </a:r>
            <a:r>
              <a:rPr lang="en-GB" dirty="0"/>
              <a:t> when discussing files and the term </a:t>
            </a:r>
            <a:r>
              <a:rPr lang="en-GB" b="1" dirty="0">
                <a:solidFill>
                  <a:srgbClr val="FF0000"/>
                </a:solidFill>
              </a:rPr>
              <a:t>node</a:t>
            </a:r>
            <a:r>
              <a:rPr lang="en-GB" dirty="0"/>
              <a:t> when discussing linked lists, trees and graphs</a:t>
            </a:r>
          </a:p>
          <a:p>
            <a:endParaRPr lang="en-GB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252728"/>
          </a:xfrm>
        </p:spPr>
        <p:txBody>
          <a:bodyPr/>
          <a:lstStyle/>
          <a:p>
            <a:r>
              <a:rPr lang="en-GB" dirty="0"/>
              <a:t>Data Structure </a:t>
            </a:r>
            <a:r>
              <a:rPr lang="en-GB" sz="2000" dirty="0"/>
              <a:t>{Contd..}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447800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740681638"/>
      </p:ext>
    </p:extLst>
  </p:cSld>
  <p:clrMapOvr>
    <a:masterClrMapping/>
  </p:clrMapOvr>
  <p:transition spd="med"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791200"/>
            <a:ext cx="7772400" cy="685800"/>
          </a:xfrm>
        </p:spPr>
        <p:txBody>
          <a:bodyPr/>
          <a:lstStyle/>
          <a:p>
            <a:r>
              <a:rPr lang="en-GB"/>
              <a:t>Data:	types</a:t>
            </a:r>
          </a:p>
          <a:p>
            <a:endParaRPr lang="en-GB"/>
          </a:p>
          <a:p>
            <a:endParaRPr lang="en-GB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90600" y="2459037"/>
            <a:ext cx="1905000" cy="381000"/>
            <a:chOff x="1056" y="2016"/>
            <a:chExt cx="1200" cy="240"/>
          </a:xfrm>
        </p:grpSpPr>
        <p:sp>
          <p:nvSpPr>
            <p:cNvPr id="36868" name="Rectangle 4"/>
            <p:cNvSpPr>
              <a:spLocks noChangeArrowheads="1"/>
            </p:cNvSpPr>
            <p:nvPr/>
          </p:nvSpPr>
          <p:spPr bwMode="auto">
            <a:xfrm>
              <a:off x="1056" y="2016"/>
              <a:ext cx="120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69" name="Text Box 5"/>
            <p:cNvSpPr txBox="1">
              <a:spLocks noChangeArrowheads="1"/>
            </p:cNvSpPr>
            <p:nvPr/>
          </p:nvSpPr>
          <p:spPr bwMode="auto">
            <a:xfrm>
              <a:off x="1056" y="201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GB"/>
                <a:t>t</a:t>
              </a:r>
            </a:p>
          </p:txBody>
        </p:sp>
        <p:sp>
          <p:nvSpPr>
            <p:cNvPr id="36870" name="Text Box 6"/>
            <p:cNvSpPr txBox="1">
              <a:spLocks noChangeArrowheads="1"/>
            </p:cNvSpPr>
            <p:nvPr/>
          </p:nvSpPr>
          <p:spPr bwMode="auto">
            <a:xfrm>
              <a:off x="1296" y="201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GB"/>
                <a:t>y</a:t>
              </a:r>
            </a:p>
          </p:txBody>
        </p:sp>
        <p:sp>
          <p:nvSpPr>
            <p:cNvPr id="36871" name="Text Box 7"/>
            <p:cNvSpPr txBox="1">
              <a:spLocks noChangeArrowheads="1"/>
            </p:cNvSpPr>
            <p:nvPr/>
          </p:nvSpPr>
          <p:spPr bwMode="auto">
            <a:xfrm>
              <a:off x="1536" y="201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GB" dirty="0"/>
                <a:t>p</a:t>
              </a:r>
            </a:p>
          </p:txBody>
        </p:sp>
        <p:sp>
          <p:nvSpPr>
            <p:cNvPr id="36872" name="Text Box 8"/>
            <p:cNvSpPr txBox="1">
              <a:spLocks noChangeArrowheads="1"/>
            </p:cNvSpPr>
            <p:nvPr/>
          </p:nvSpPr>
          <p:spPr bwMode="auto">
            <a:xfrm>
              <a:off x="1776" y="201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GB"/>
                <a:t>e</a:t>
              </a:r>
            </a:p>
          </p:txBody>
        </p:sp>
        <p:sp>
          <p:nvSpPr>
            <p:cNvPr id="36873" name="Text Box 9"/>
            <p:cNvSpPr txBox="1">
              <a:spLocks noChangeArrowheads="1"/>
            </p:cNvSpPr>
            <p:nvPr/>
          </p:nvSpPr>
          <p:spPr bwMode="auto">
            <a:xfrm>
              <a:off x="2016" y="201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GB"/>
                <a:t>s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85800" y="3144837"/>
            <a:ext cx="4349750" cy="360363"/>
            <a:chOff x="912" y="2064"/>
            <a:chExt cx="2740" cy="227"/>
          </a:xfrm>
        </p:grpSpPr>
        <p:sp>
          <p:nvSpPr>
            <p:cNvPr id="36877" name="Text Box 13"/>
            <p:cNvSpPr txBox="1">
              <a:spLocks noChangeArrowheads="1"/>
            </p:cNvSpPr>
            <p:nvPr/>
          </p:nvSpPr>
          <p:spPr bwMode="auto">
            <a:xfrm>
              <a:off x="912" y="2064"/>
              <a:ext cx="340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GB"/>
                <a:t>t</a:t>
              </a:r>
            </a:p>
          </p:txBody>
        </p:sp>
        <p:sp>
          <p:nvSpPr>
            <p:cNvPr id="36878" name="Text Box 14"/>
            <p:cNvSpPr txBox="1">
              <a:spLocks noChangeArrowheads="1"/>
            </p:cNvSpPr>
            <p:nvPr/>
          </p:nvSpPr>
          <p:spPr bwMode="auto">
            <a:xfrm>
              <a:off x="1488" y="2064"/>
              <a:ext cx="340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GB"/>
                <a:t>y</a:t>
              </a:r>
            </a:p>
          </p:txBody>
        </p:sp>
        <p:sp>
          <p:nvSpPr>
            <p:cNvPr id="36879" name="Text Box 15"/>
            <p:cNvSpPr txBox="1">
              <a:spLocks noChangeArrowheads="1"/>
            </p:cNvSpPr>
            <p:nvPr/>
          </p:nvSpPr>
          <p:spPr bwMode="auto">
            <a:xfrm>
              <a:off x="2064" y="2064"/>
              <a:ext cx="340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GB" dirty="0"/>
                <a:t>p</a:t>
              </a:r>
            </a:p>
          </p:txBody>
        </p:sp>
        <p:sp>
          <p:nvSpPr>
            <p:cNvPr id="36880" name="Text Box 16"/>
            <p:cNvSpPr txBox="1">
              <a:spLocks noChangeArrowheads="1"/>
            </p:cNvSpPr>
            <p:nvPr/>
          </p:nvSpPr>
          <p:spPr bwMode="auto">
            <a:xfrm>
              <a:off x="2688" y="2064"/>
              <a:ext cx="340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GB"/>
                <a:t>e</a:t>
              </a:r>
            </a:p>
          </p:txBody>
        </p:sp>
        <p:sp>
          <p:nvSpPr>
            <p:cNvPr id="36881" name="Text Box 17"/>
            <p:cNvSpPr txBox="1">
              <a:spLocks noChangeArrowheads="1"/>
            </p:cNvSpPr>
            <p:nvPr/>
          </p:nvSpPr>
          <p:spPr bwMode="auto">
            <a:xfrm>
              <a:off x="3312" y="2064"/>
              <a:ext cx="340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GB"/>
                <a:t>s</a:t>
              </a:r>
            </a:p>
          </p:txBody>
        </p:sp>
        <p:sp>
          <p:nvSpPr>
            <p:cNvPr id="36882" name="Line 18"/>
            <p:cNvSpPr>
              <a:spLocks noChangeShapeType="1"/>
            </p:cNvSpPr>
            <p:nvPr/>
          </p:nvSpPr>
          <p:spPr bwMode="auto">
            <a:xfrm>
              <a:off x="1152" y="220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Line 19"/>
            <p:cNvSpPr>
              <a:spLocks noChangeShapeType="1"/>
            </p:cNvSpPr>
            <p:nvPr/>
          </p:nvSpPr>
          <p:spPr bwMode="auto">
            <a:xfrm>
              <a:off x="1728" y="220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84" name="Line 20"/>
            <p:cNvSpPr>
              <a:spLocks noChangeShapeType="1"/>
            </p:cNvSpPr>
            <p:nvPr/>
          </p:nvSpPr>
          <p:spPr bwMode="auto">
            <a:xfrm>
              <a:off x="2352" y="220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21"/>
            <p:cNvSpPr>
              <a:spLocks noChangeShapeType="1"/>
            </p:cNvSpPr>
            <p:nvPr/>
          </p:nvSpPr>
          <p:spPr bwMode="auto">
            <a:xfrm>
              <a:off x="2976" y="220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Oval 22"/>
            <p:cNvSpPr>
              <a:spLocks noChangeArrowheads="1"/>
            </p:cNvSpPr>
            <p:nvPr/>
          </p:nvSpPr>
          <p:spPr bwMode="auto">
            <a:xfrm>
              <a:off x="3552" y="22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3776662" y="3678237"/>
            <a:ext cx="3767138" cy="2265363"/>
            <a:chOff x="624" y="2016"/>
            <a:chExt cx="2373" cy="1427"/>
          </a:xfrm>
        </p:grpSpPr>
        <p:sp>
          <p:nvSpPr>
            <p:cNvPr id="36889" name="Text Box 25"/>
            <p:cNvSpPr txBox="1">
              <a:spLocks noChangeArrowheads="1"/>
            </p:cNvSpPr>
            <p:nvPr/>
          </p:nvSpPr>
          <p:spPr bwMode="auto">
            <a:xfrm>
              <a:off x="1920" y="2352"/>
              <a:ext cx="45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GB"/>
                <a:t>   t</a:t>
              </a:r>
            </a:p>
          </p:txBody>
        </p:sp>
        <p:sp>
          <p:nvSpPr>
            <p:cNvPr id="36890" name="Text Box 26"/>
            <p:cNvSpPr txBox="1">
              <a:spLocks noChangeArrowheads="1"/>
            </p:cNvSpPr>
            <p:nvPr/>
          </p:nvSpPr>
          <p:spPr bwMode="auto">
            <a:xfrm>
              <a:off x="2544" y="2736"/>
              <a:ext cx="45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GB"/>
                <a:t>   y</a:t>
              </a:r>
            </a:p>
          </p:txBody>
        </p:sp>
        <p:sp>
          <p:nvSpPr>
            <p:cNvPr id="36891" name="Text Box 27"/>
            <p:cNvSpPr txBox="1">
              <a:spLocks noChangeArrowheads="1"/>
            </p:cNvSpPr>
            <p:nvPr/>
          </p:nvSpPr>
          <p:spPr bwMode="auto">
            <a:xfrm>
              <a:off x="1200" y="2736"/>
              <a:ext cx="45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GB"/>
                <a:t>   p</a:t>
              </a:r>
            </a:p>
          </p:txBody>
        </p:sp>
        <p:grpSp>
          <p:nvGrpSpPr>
            <p:cNvPr id="5" name="Group 47"/>
            <p:cNvGrpSpPr>
              <a:grpSpLocks/>
            </p:cNvGrpSpPr>
            <p:nvPr/>
          </p:nvGrpSpPr>
          <p:grpSpPr bwMode="auto">
            <a:xfrm>
              <a:off x="624" y="3216"/>
              <a:ext cx="453" cy="227"/>
              <a:chOff x="720" y="3216"/>
              <a:chExt cx="453" cy="227"/>
            </a:xfrm>
          </p:grpSpPr>
          <p:sp>
            <p:nvSpPr>
              <p:cNvPr id="36892" name="Text Box 28"/>
              <p:cNvSpPr txBox="1">
                <a:spLocks noChangeArrowheads="1"/>
              </p:cNvSpPr>
              <p:nvPr/>
            </p:nvSpPr>
            <p:spPr bwMode="auto">
              <a:xfrm>
                <a:off x="720" y="3216"/>
                <a:ext cx="45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   e</a:t>
                </a:r>
              </a:p>
            </p:txBody>
          </p:sp>
          <p:sp>
            <p:nvSpPr>
              <p:cNvPr id="36898" name="Oval 34"/>
              <p:cNvSpPr>
                <a:spLocks noChangeArrowheads="1"/>
              </p:cNvSpPr>
              <p:nvPr/>
            </p:nvSpPr>
            <p:spPr bwMode="auto">
              <a:xfrm>
                <a:off x="768" y="33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6899" name="Oval 35"/>
              <p:cNvSpPr>
                <a:spLocks noChangeArrowheads="1"/>
              </p:cNvSpPr>
              <p:nvPr/>
            </p:nvSpPr>
            <p:spPr bwMode="auto">
              <a:xfrm>
                <a:off x="1104" y="33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48"/>
            <p:cNvGrpSpPr>
              <a:grpSpLocks/>
            </p:cNvGrpSpPr>
            <p:nvPr/>
          </p:nvGrpSpPr>
          <p:grpSpPr bwMode="auto">
            <a:xfrm>
              <a:off x="1728" y="3216"/>
              <a:ext cx="453" cy="227"/>
              <a:chOff x="1632" y="3216"/>
              <a:chExt cx="453" cy="227"/>
            </a:xfrm>
          </p:grpSpPr>
          <p:sp>
            <p:nvSpPr>
              <p:cNvPr id="36893" name="Text Box 29"/>
              <p:cNvSpPr txBox="1">
                <a:spLocks noChangeArrowheads="1"/>
              </p:cNvSpPr>
              <p:nvPr/>
            </p:nvSpPr>
            <p:spPr bwMode="auto">
              <a:xfrm>
                <a:off x="1632" y="3216"/>
                <a:ext cx="45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   s</a:t>
                </a:r>
              </a:p>
            </p:txBody>
          </p:sp>
          <p:sp>
            <p:nvSpPr>
              <p:cNvPr id="36900" name="Oval 36"/>
              <p:cNvSpPr>
                <a:spLocks noChangeArrowheads="1"/>
              </p:cNvSpPr>
              <p:nvPr/>
            </p:nvSpPr>
            <p:spPr bwMode="auto">
              <a:xfrm>
                <a:off x="1680" y="33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6901" name="Oval 37"/>
              <p:cNvSpPr>
                <a:spLocks noChangeArrowheads="1"/>
              </p:cNvSpPr>
              <p:nvPr/>
            </p:nvSpPr>
            <p:spPr bwMode="auto">
              <a:xfrm>
                <a:off x="2016" y="33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902" name="Oval 38"/>
            <p:cNvSpPr>
              <a:spLocks noChangeArrowheads="1"/>
            </p:cNvSpPr>
            <p:nvPr/>
          </p:nvSpPr>
          <p:spPr bwMode="auto">
            <a:xfrm>
              <a:off x="2592" y="28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6903" name="Oval 39"/>
            <p:cNvSpPr>
              <a:spLocks noChangeArrowheads="1"/>
            </p:cNvSpPr>
            <p:nvPr/>
          </p:nvSpPr>
          <p:spPr bwMode="auto">
            <a:xfrm>
              <a:off x="2880" y="28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6904" name="Line 40"/>
            <p:cNvSpPr>
              <a:spLocks noChangeShapeType="1"/>
            </p:cNvSpPr>
            <p:nvPr/>
          </p:nvSpPr>
          <p:spPr bwMode="auto">
            <a:xfrm>
              <a:off x="2160" y="216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05" name="Text Box 41"/>
            <p:cNvSpPr txBox="1">
              <a:spLocks noChangeArrowheads="1"/>
            </p:cNvSpPr>
            <p:nvPr/>
          </p:nvSpPr>
          <p:spPr bwMode="auto">
            <a:xfrm>
              <a:off x="2064" y="2064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36907" name="Rectangle 43"/>
            <p:cNvSpPr>
              <a:spLocks noChangeArrowheads="1"/>
            </p:cNvSpPr>
            <p:nvPr/>
          </p:nvSpPr>
          <p:spPr bwMode="auto">
            <a:xfrm>
              <a:off x="2064" y="201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8" name="Line 44"/>
            <p:cNvSpPr>
              <a:spLocks noChangeShapeType="1"/>
            </p:cNvSpPr>
            <p:nvPr/>
          </p:nvSpPr>
          <p:spPr bwMode="auto">
            <a:xfrm flipH="1">
              <a:off x="1680" y="2496"/>
              <a:ext cx="28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09" name="Line 45"/>
            <p:cNvSpPr>
              <a:spLocks noChangeShapeType="1"/>
            </p:cNvSpPr>
            <p:nvPr/>
          </p:nvSpPr>
          <p:spPr bwMode="auto">
            <a:xfrm>
              <a:off x="2304" y="2496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Line 46"/>
            <p:cNvSpPr>
              <a:spLocks noChangeShapeType="1"/>
            </p:cNvSpPr>
            <p:nvPr/>
          </p:nvSpPr>
          <p:spPr bwMode="auto">
            <a:xfrm flipH="1">
              <a:off x="1056" y="2928"/>
              <a:ext cx="24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3" name="Line 49"/>
            <p:cNvSpPr>
              <a:spLocks noChangeShapeType="1"/>
            </p:cNvSpPr>
            <p:nvPr/>
          </p:nvSpPr>
          <p:spPr bwMode="auto">
            <a:xfrm>
              <a:off x="1584" y="2928"/>
              <a:ext cx="14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0" y="1676400"/>
            <a:ext cx="3346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Representations</a:t>
            </a:r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252728"/>
          </a:xfrm>
        </p:spPr>
        <p:txBody>
          <a:bodyPr/>
          <a:lstStyle/>
          <a:p>
            <a:r>
              <a:rPr lang="en-GB" dirty="0"/>
              <a:t>Data Structure </a:t>
            </a:r>
            <a:r>
              <a:rPr lang="en-GB" sz="2000" dirty="0"/>
              <a:t>{Contd..}</a:t>
            </a:r>
          </a:p>
        </p:txBody>
      </p:sp>
    </p:spTree>
    <p:extLst>
      <p:ext uri="{BB962C8B-B14F-4D97-AF65-F5344CB8AC3E}">
        <p14:creationId xmlns:p14="http://schemas.microsoft.com/office/powerpoint/2010/main" val="1600248502"/>
      </p:ext>
    </p:extLst>
  </p:cSld>
  <p:clrMapOvr>
    <a:masterClrMapping/>
  </p:clrMapOvr>
  <p:transition spd="med"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362200"/>
            <a:ext cx="8610600" cy="34290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Data appearing in our data structures are processed by means of  certain operations</a:t>
            </a:r>
          </a:p>
          <a:p>
            <a:pPr>
              <a:buNone/>
            </a:pPr>
            <a:endParaRPr lang="en-GB" dirty="0"/>
          </a:p>
          <a:p>
            <a:r>
              <a:rPr lang="en-GB" dirty="0"/>
              <a:t>The particular data structure that one chooses for a given situation depends largely on the frequency with which specific operations are performed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0" y="1676400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Operations</a:t>
            </a:r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252728"/>
          </a:xfrm>
        </p:spPr>
        <p:txBody>
          <a:bodyPr/>
          <a:lstStyle/>
          <a:p>
            <a:r>
              <a:rPr lang="en-GB" dirty="0"/>
              <a:t>Data Structure </a:t>
            </a:r>
            <a:r>
              <a:rPr lang="en-GB" sz="2000" dirty="0"/>
              <a:t>{Contd..}</a:t>
            </a:r>
          </a:p>
        </p:txBody>
      </p:sp>
    </p:spTree>
    <p:extLst>
      <p:ext uri="{BB962C8B-B14F-4D97-AF65-F5344CB8AC3E}">
        <p14:creationId xmlns:p14="http://schemas.microsoft.com/office/powerpoint/2010/main" val="2494226247"/>
      </p:ext>
    </p:extLst>
  </p:cSld>
  <p:clrMapOvr>
    <a:masterClrMapping/>
  </p:clrMapOvr>
  <p:transition spd="med"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991600" cy="4343400"/>
          </a:xfrm>
        </p:spPr>
        <p:txBody>
          <a:bodyPr>
            <a:normAutofit/>
          </a:bodyPr>
          <a:lstStyle/>
          <a:p>
            <a:r>
              <a:rPr lang="en-GB" dirty="0"/>
              <a:t>Following four operations play major role</a:t>
            </a:r>
          </a:p>
          <a:p>
            <a:pPr lvl="1"/>
            <a:r>
              <a:rPr lang="en-GB" dirty="0"/>
              <a:t>Traversing: accessing each record exactly once so that certain items in the data structure is processed</a:t>
            </a:r>
          </a:p>
          <a:p>
            <a:pPr lvl="1"/>
            <a:r>
              <a:rPr lang="en-GB" dirty="0"/>
              <a:t>Searching: finding the location of the record with a given key value, or finding the location of all records which satisfy one or more condition</a:t>
            </a:r>
          </a:p>
          <a:p>
            <a:pPr lvl="1"/>
            <a:r>
              <a:rPr lang="en-GB" dirty="0"/>
              <a:t>Inserting: adding a new record to the data structure</a:t>
            </a:r>
          </a:p>
          <a:p>
            <a:pPr lvl="1"/>
            <a:r>
              <a:rPr lang="en-GB" dirty="0"/>
              <a:t>Deleting: removing a record from the data structure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0" y="1524000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Operations</a:t>
            </a:r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252728"/>
          </a:xfrm>
        </p:spPr>
        <p:txBody>
          <a:bodyPr/>
          <a:lstStyle/>
          <a:p>
            <a:r>
              <a:rPr lang="en-GB" dirty="0"/>
              <a:t>Data Structure </a:t>
            </a:r>
            <a:r>
              <a:rPr lang="en-GB" sz="2000" dirty="0"/>
              <a:t>{Contd..}</a:t>
            </a:r>
          </a:p>
        </p:txBody>
      </p:sp>
    </p:spTree>
    <p:extLst>
      <p:ext uri="{BB962C8B-B14F-4D97-AF65-F5344CB8AC3E}">
        <p14:creationId xmlns:p14="http://schemas.microsoft.com/office/powerpoint/2010/main" val="3050380235"/>
      </p:ext>
    </p:extLst>
  </p:cSld>
  <p:clrMapOvr>
    <a:masterClrMapping/>
  </p:clrMapOvr>
  <p:transition spd="med" advClick="0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1924</TotalTime>
  <Words>1869</Words>
  <Application>Microsoft Office PowerPoint</Application>
  <PresentationFormat>On-screen Show (4:3)</PresentationFormat>
  <Paragraphs>367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Arial Narrow</vt:lpstr>
      <vt:lpstr>Book Antiqua</vt:lpstr>
      <vt:lpstr>Calibri</vt:lpstr>
      <vt:lpstr>Corbel</vt:lpstr>
      <vt:lpstr>Google Sans</vt:lpstr>
      <vt:lpstr>Times New Roman</vt:lpstr>
      <vt:lpstr>Wingdings</vt:lpstr>
      <vt:lpstr>Wingdings 2</vt:lpstr>
      <vt:lpstr>Wingdings 3</vt:lpstr>
      <vt:lpstr>Module</vt:lpstr>
      <vt:lpstr>Data Structures &amp; Algorithms</vt:lpstr>
      <vt:lpstr>Data Structures and Algorithms</vt:lpstr>
      <vt:lpstr>Introduction to Course</vt:lpstr>
      <vt:lpstr>Introduction to Course {Contd..}</vt:lpstr>
      <vt:lpstr>Data Structure</vt:lpstr>
      <vt:lpstr>Data Structure {Contd..}</vt:lpstr>
      <vt:lpstr>Data Structure {Contd..}</vt:lpstr>
      <vt:lpstr>Data Structure {Contd..}</vt:lpstr>
      <vt:lpstr>Data Structure {Contd..}</vt:lpstr>
      <vt:lpstr>Data Structure {Contd..}</vt:lpstr>
      <vt:lpstr>Algorithm</vt:lpstr>
      <vt:lpstr>Algorithm {Contd..}</vt:lpstr>
      <vt:lpstr>Algorithm {Contd..}</vt:lpstr>
      <vt:lpstr>Algorithm {Contd..}</vt:lpstr>
      <vt:lpstr>Algorithm {Contd..}</vt:lpstr>
      <vt:lpstr>Algorithm {Contd..}</vt:lpstr>
      <vt:lpstr>Algorithm {Contd..}</vt:lpstr>
      <vt:lpstr>Review {Contd..}</vt:lpstr>
      <vt:lpstr>Review {Contd..}</vt:lpstr>
      <vt:lpstr>Review {Contd..}</vt:lpstr>
      <vt:lpstr>Review {Contd..}</vt:lpstr>
      <vt:lpstr>Review {Contd..}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Rule of Three</vt:lpstr>
      <vt:lpstr>Dynamic Array</vt:lpstr>
      <vt:lpstr>Grow</vt:lpstr>
      <vt:lpstr>Dynamic Array</vt:lpstr>
      <vt:lpstr>Grow</vt:lpstr>
      <vt:lpstr>Shrink</vt:lpstr>
      <vt:lpstr>Jagged Array</vt:lpstr>
    </vt:vector>
  </TitlesOfParts>
  <Company>University of Aberdeen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Concepts of Data Structures</dc:title>
  <dc:creator>Manish Aryal</dc:creator>
  <cp:keywords>dsa</cp:keywords>
  <cp:lastModifiedBy>Dr. Abdul Aziz</cp:lastModifiedBy>
  <cp:revision>62</cp:revision>
  <dcterms:created xsi:type="dcterms:W3CDTF">2005-01-28T15:10:19Z</dcterms:created>
  <dcterms:modified xsi:type="dcterms:W3CDTF">2024-08-21T03:51:40Z</dcterms:modified>
</cp:coreProperties>
</file>