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d="100" n="69"/>
          <a:sy d="100" n="69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31" Target="slides/slide26.xml" Type="http://schemas.openxmlformats.org/officeDocument/2006/relationships/slide"/><Relationship Id="rId30" Target="slides/slide25.xml" Type="http://schemas.openxmlformats.org/officeDocument/2006/relationships/slide"/><Relationship Id="rId27" Target="slides/slide22.xml" Type="http://schemas.openxmlformats.org/officeDocument/2006/relationships/slide"/><Relationship Id="rId26" Target="slides/slide21.xml" Type="http://schemas.openxmlformats.org/officeDocument/2006/relationships/slide"/><Relationship Id="rId25" Target="slides/slide20.xml" Type="http://schemas.openxmlformats.org/officeDocument/2006/relationships/slide"/><Relationship Id="rId24" Target="slides/slide19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8.xml" Type="http://schemas.openxmlformats.org/officeDocument/2006/relationships/slide"/><Relationship Id="rId29" Target="slides/slide24.xml" Type="http://schemas.openxmlformats.org/officeDocument/2006/relationships/slide"/><Relationship Id="rId2" Target="viewProps.xml" Type="http://schemas.openxmlformats.org/officeDocument/2006/relationships/viewProps"/><Relationship Id="rId22" Target="slides/slide17.xml" Type="http://schemas.openxmlformats.org/officeDocument/2006/relationships/slide"/><Relationship Id="rId28" Target="slides/slide23.xml" Type="http://schemas.openxmlformats.org/officeDocument/2006/relationships/slide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93537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45169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4095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83480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0052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9948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8980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3929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94582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21579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05683832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9137F-E482-4159-8490-841ED720FD7E}" type="datetimeFigureOut">
              <a:rPr lang="en-US" smtClean="0"/>
              <a:t>2/14/2022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45A2-58E0-496E-AA1D-16C54D21CCC4}" type="slidenum">
              <a:rPr lang="en-US" smtClean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1985456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10.png" Type="http://schemas.openxmlformats.org/officeDocument/2006/relationships/image"/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2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3" Target="../media/image16.png" Type="http://schemas.openxmlformats.org/officeDocument/2006/relationships/image"/><Relationship Id="rId2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1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media/image1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media/image2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2" Target="../media/image2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2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2" Target="../media/image2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2" Target="../media/image2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4" Target="../media/image5.png" Type="http://schemas.openxmlformats.org/officeDocument/2006/relationships/image"/><Relationship Id="rId3" Target="../media/image4.png" Type="http://schemas.openxmlformats.org/officeDocument/2006/relationships/image"/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 numCol="1"/>
          <a:lstStyle/>
          <a:p>
            <a:r>
              <a:rPr lang="en-US" smtClean="0"/>
              <a:t>Financial Accounting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295400" y="1676400"/>
            <a:ext cx="6400800" cy="685800"/>
          </a:xfrm>
        </p:spPr>
        <p:txBody>
          <a:bodyPr numCol="1">
            <a:normAutofit fontScale="62500" lnSpcReduction="20000"/>
          </a:bodyPr>
          <a:lstStyle/>
          <a:p>
            <a:r>
              <a:rPr dirty="0" lang="en-US" smtClean="0"/>
              <a:t>Jahangir </a:t>
            </a:r>
            <a:r>
              <a:rPr dirty="0" err="1" lang="en-US" smtClean="0"/>
              <a:t>Tanveer</a:t>
            </a:r>
            <a:endParaRPr dirty="0" lang="en-US" smtClean="0"/>
          </a:p>
          <a:p>
            <a:r>
              <a:rPr lang="en-US" smtClean="0"/>
              <a:t>Lecture </a:t>
            </a:r>
            <a:r>
              <a:rPr lang="en-US" smtClean="0"/>
              <a:t>1</a:t>
            </a:r>
            <a:endParaRPr dirty="0" lang="en-US"/>
          </a:p>
        </p:txBody>
      </p:sp>
      <p:pic>
        <p:nvPicPr>
          <p:cNvPr descr="Image result for accounting icon" id="102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819400"/>
            <a:ext cx="4381500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6594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 numCol="1">
            <a:normAutofit fontScale="90000"/>
          </a:bodyPr>
          <a:lstStyle/>
          <a:p>
            <a:r>
              <a:rPr b="1" dirty="0" lang="en-US" smtClean="0">
                <a:latin charset="0" pitchFamily="18" typeface="Bookman Old Style"/>
              </a:rPr>
              <a:t>Expanded Accounting Equation</a:t>
            </a:r>
            <a:endParaRPr b="1" dirty="0" lang="en-US">
              <a:latin charset="0" pitchFamily="18" typeface="Bookman Old Style"/>
            </a:endParaRPr>
          </a:p>
        </p:txBody>
      </p:sp>
      <p:pic>
        <p:nvPicPr>
          <p:cNvPr id="4098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76412"/>
            <a:ext cx="8207262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3895725"/>
            <a:ext cx="91440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5855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en-US"/>
              <a:t>The following examples are business transactions for a computer programming </a:t>
            </a:r>
            <a:r>
              <a:rPr dirty="0" lang="en-US" smtClean="0"/>
              <a:t>business during </a:t>
            </a:r>
            <a:r>
              <a:rPr dirty="0" lang="en-US"/>
              <a:t>its first month of operations.</a:t>
            </a:r>
          </a:p>
        </p:txBody>
      </p:sp>
      <p:pic>
        <p:nvPicPr>
          <p:cNvPr id="3074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429000"/>
            <a:ext cx="8382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9268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  <a:endParaRPr dirty="0" lang="en-US"/>
          </a:p>
        </p:txBody>
      </p:sp>
      <p:pic>
        <p:nvPicPr>
          <p:cNvPr id="4098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0"/>
            <a:ext cx="7924800" cy="502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06081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  <a:endParaRPr dirty="0" lang="en-US"/>
          </a:p>
        </p:txBody>
      </p:sp>
      <p:pic>
        <p:nvPicPr>
          <p:cNvPr id="5122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10145"/>
            <a:ext cx="9144000" cy="473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99783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 smtClean="0">
                <a:latin charset="0" pitchFamily="18" typeface="Bookman Old Style"/>
              </a:rPr>
              <a:t>Summary of Transactions</a:t>
            </a:r>
            <a:endParaRPr dirty="0" lang="en-US"/>
          </a:p>
        </p:txBody>
      </p:sp>
      <p:pic>
        <p:nvPicPr>
          <p:cNvPr id="13314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28800"/>
            <a:ext cx="9144000" cy="431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50105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  <a:endParaRPr dirty="0" lang="en-US"/>
          </a:p>
        </p:txBody>
      </p:sp>
      <p:pic>
        <p:nvPicPr>
          <p:cNvPr id="614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676400"/>
            <a:ext cx="914400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84036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  <a:endParaRPr dirty="0" lang="en-US"/>
          </a:p>
        </p:txBody>
      </p:sp>
      <p:pic>
        <p:nvPicPr>
          <p:cNvPr id="7170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" y="1409700"/>
            <a:ext cx="91249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1675" y="4876800"/>
            <a:ext cx="71723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85163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  <a:endParaRPr dirty="0" lang="en-US"/>
          </a:p>
        </p:txBody>
      </p:sp>
      <p:pic>
        <p:nvPicPr>
          <p:cNvPr id="8194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02843"/>
            <a:ext cx="9143999" cy="547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31928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  <a:endParaRPr dirty="0" lang="en-US"/>
          </a:p>
        </p:txBody>
      </p:sp>
      <p:pic>
        <p:nvPicPr>
          <p:cNvPr id="9218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423182"/>
            <a:ext cx="9144000" cy="513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97335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  <a:endParaRPr dirty="0" lang="en-US"/>
          </a:p>
        </p:txBody>
      </p:sp>
      <p:pic>
        <p:nvPicPr>
          <p:cNvPr id="10242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19250"/>
            <a:ext cx="91440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60502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Accounting Process</a:t>
            </a:r>
            <a:endParaRPr dirty="0" lang="en-US"/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334375" cy="46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65019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  <a:endParaRPr dirty="0" lang="en-US"/>
          </a:p>
        </p:txBody>
      </p:sp>
      <p:pic>
        <p:nvPicPr>
          <p:cNvPr id="1126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28800"/>
            <a:ext cx="9144000" cy="431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53964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>
                <a:latin charset="0" pitchFamily="18" typeface="Bookman Old Style"/>
              </a:rPr>
              <a:t>Transaction Analysis</a:t>
            </a:r>
            <a:endParaRPr dirty="0" lang="en-US"/>
          </a:p>
        </p:txBody>
      </p:sp>
      <p:pic>
        <p:nvPicPr>
          <p:cNvPr id="12291" name="Picture 3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25" y="1600823"/>
            <a:ext cx="9153525" cy="434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07102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41515"/>
            <a:ext cx="8749145" cy="396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32600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946" y="1752600"/>
            <a:ext cx="9167946" cy="298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98390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143000"/>
            <a:ext cx="9143999" cy="427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78104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Accounting Cycle</a:t>
            </a:r>
            <a:endParaRPr dirty="0" lang="en-US"/>
          </a:p>
        </p:txBody>
      </p:sp>
      <p:pic>
        <p:nvPicPr>
          <p:cNvPr id="5123" name="Picture 3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1304925"/>
            <a:ext cx="515302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79207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Types of Accounts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numCol="1">
            <a:normAutofit fontScale="92500" lnSpcReduction="20000"/>
          </a:bodyPr>
          <a:lstStyle/>
          <a:p>
            <a:pPr indent="0" marL="0">
              <a:buNone/>
            </a:pPr>
            <a:r>
              <a:rPr dirty="0" lang="en-US" smtClean="0"/>
              <a:t>                                  Increase                    Decrease</a:t>
            </a:r>
          </a:p>
          <a:p>
            <a:pPr indent="0" marL="0">
              <a:buNone/>
            </a:pPr>
            <a:r>
              <a:rPr dirty="0" lang="en-US" smtClean="0"/>
              <a:t>Assets        		   Debit	                  Credit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 smtClean="0"/>
              <a:t>Liabilities 		   Credit 		       Debit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 smtClean="0"/>
              <a:t>Capital</a:t>
            </a:r>
            <a:r>
              <a:rPr dirty="0" lang="en-US"/>
              <a:t> </a:t>
            </a:r>
            <a:r>
              <a:rPr dirty="0" lang="en-US" smtClean="0"/>
              <a:t>		   Credit 		       Debit</a:t>
            </a:r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Revenue 		   Credit 		       Debit</a:t>
            </a:r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Expenses</a:t>
            </a:r>
            <a:r>
              <a:rPr dirty="0" lang="en-US"/>
              <a:t> </a:t>
            </a:r>
            <a:r>
              <a:rPr dirty="0" lang="en-US" smtClean="0"/>
              <a:t>		   Debit		       Credit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18472201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Accounting Process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 numCol="1">
            <a:normAutofit fontScale="77500" lnSpcReduction="20000"/>
          </a:bodyPr>
          <a:lstStyle/>
          <a:p>
            <a:pPr algn="just" indent="0" marL="0">
              <a:buNone/>
            </a:pPr>
            <a:r>
              <a:rPr dirty="0" lang="en-US"/>
              <a:t>To </a:t>
            </a:r>
            <a:r>
              <a:rPr b="1" dirty="0" lang="en-US"/>
              <a:t>identify </a:t>
            </a:r>
            <a:r>
              <a:rPr dirty="0" lang="en-US"/>
              <a:t>economic events, a company selects the </a:t>
            </a:r>
            <a:r>
              <a:rPr b="1" dirty="0" lang="en-US"/>
              <a:t>economic events relevant to </a:t>
            </a:r>
            <a:r>
              <a:rPr b="1" dirty="0" lang="en-US" smtClean="0"/>
              <a:t>its business</a:t>
            </a:r>
            <a:r>
              <a:rPr dirty="0" lang="en-US" smtClean="0"/>
              <a:t>.</a:t>
            </a:r>
          </a:p>
          <a:p>
            <a:pPr algn="just" indent="0" marL="0">
              <a:buNone/>
            </a:pPr>
            <a:endParaRPr dirty="0" lang="en-US"/>
          </a:p>
          <a:p>
            <a:pPr algn="just" indent="0" marL="0">
              <a:buNone/>
            </a:pPr>
            <a:r>
              <a:rPr dirty="0" lang="en-US"/>
              <a:t>Recording consists </a:t>
            </a:r>
            <a:r>
              <a:rPr dirty="0" lang="en-US" smtClean="0"/>
              <a:t>of keeping </a:t>
            </a:r>
            <a:r>
              <a:rPr dirty="0" lang="en-US"/>
              <a:t>a </a:t>
            </a:r>
            <a:r>
              <a:rPr b="1" dirty="0" lang="en-US"/>
              <a:t>systematic</a:t>
            </a:r>
            <a:r>
              <a:rPr dirty="0" lang="en-US"/>
              <a:t>, </a:t>
            </a:r>
            <a:r>
              <a:rPr b="1" dirty="0" lang="en-US"/>
              <a:t>chronological diary of events</a:t>
            </a:r>
            <a:r>
              <a:rPr dirty="0" lang="en-US"/>
              <a:t>, measured in dollars and cents</a:t>
            </a:r>
            <a:r>
              <a:rPr dirty="0" lang="en-US" smtClean="0"/>
              <a:t>.</a:t>
            </a:r>
          </a:p>
          <a:p>
            <a:pPr algn="just" indent="0" marL="0">
              <a:buNone/>
            </a:pPr>
            <a:endParaRPr dirty="0" lang="en-US"/>
          </a:p>
          <a:p>
            <a:pPr algn="just" indent="0" marL="0">
              <a:buNone/>
            </a:pPr>
            <a:r>
              <a:rPr dirty="0" lang="en-US"/>
              <a:t>Finally, </a:t>
            </a:r>
            <a:r>
              <a:rPr dirty="0" lang="en-US" smtClean="0"/>
              <a:t>the firm </a:t>
            </a:r>
            <a:r>
              <a:rPr b="1" dirty="0" lang="en-US" smtClean="0"/>
              <a:t>communicates </a:t>
            </a:r>
            <a:r>
              <a:rPr dirty="0" lang="en-US"/>
              <a:t>the collected information to interested users </a:t>
            </a:r>
            <a:r>
              <a:rPr dirty="0" lang="en-US" smtClean="0"/>
              <a:t>by means </a:t>
            </a:r>
            <a:r>
              <a:rPr dirty="0" lang="en-US"/>
              <a:t>of </a:t>
            </a:r>
            <a:r>
              <a:rPr b="1" dirty="0" lang="en-US"/>
              <a:t>accounting reports</a:t>
            </a:r>
            <a:r>
              <a:rPr dirty="0" lang="en-US"/>
              <a:t>.</a:t>
            </a:r>
          </a:p>
        </p:txBody>
      </p:sp>
      <p:pic>
        <p:nvPicPr>
          <p:cNvPr id="102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4038" y="1600200"/>
            <a:ext cx="13985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94502" y="2971800"/>
            <a:ext cx="1392098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4648200"/>
            <a:ext cx="1442762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02484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b="1" dirty="0" lang="en-US" smtClean="0">
                <a:latin charset="0" pitchFamily="18" typeface="Bookman Old Style"/>
              </a:rPr>
              <a:t>Book Keeping &amp; Accounting</a:t>
            </a:r>
            <a:endParaRPr b="1" dirty="0" lang="en-US">
              <a:latin charset="0" pitchFamily="18" typeface="Bookman Old Sty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 indent="0" marL="0">
              <a:buNone/>
            </a:pPr>
            <a:r>
              <a:rPr b="1" dirty="0" lang="en-US">
                <a:solidFill>
                  <a:schemeClr val="accent1"/>
                </a:solidFill>
              </a:rPr>
              <a:t>Bookkeeping</a:t>
            </a:r>
            <a:r>
              <a:rPr b="1" dirty="0" lang="en-US"/>
              <a:t> </a:t>
            </a:r>
            <a:r>
              <a:rPr dirty="0" lang="en-US"/>
              <a:t>usually involves </a:t>
            </a:r>
            <a:r>
              <a:rPr b="1" dirty="0" lang="en-US"/>
              <a:t>only </a:t>
            </a:r>
            <a:r>
              <a:rPr dirty="0" lang="en-US"/>
              <a:t>the recording of economic events. It </a:t>
            </a:r>
            <a:r>
              <a:rPr dirty="0" lang="en-US" smtClean="0"/>
              <a:t>is therefore </a:t>
            </a:r>
            <a:r>
              <a:rPr dirty="0" lang="en-US"/>
              <a:t>just one part of the accounting process. In total, accounting involves </a:t>
            </a:r>
            <a:r>
              <a:rPr b="1" dirty="0" lang="en-US" smtClean="0"/>
              <a:t>the entire </a:t>
            </a:r>
            <a:r>
              <a:rPr b="1" dirty="0" lang="en-US"/>
              <a:t>process of identifying</a:t>
            </a:r>
            <a:r>
              <a:rPr dirty="0" lang="en-US"/>
              <a:t>, </a:t>
            </a:r>
            <a:r>
              <a:rPr b="1" dirty="0" lang="en-US"/>
              <a:t>recording</a:t>
            </a:r>
            <a:r>
              <a:rPr dirty="0" lang="en-US"/>
              <a:t>, </a:t>
            </a:r>
            <a:r>
              <a:rPr b="1" dirty="0" lang="en-US"/>
              <a:t>and communicating economic events</a:t>
            </a:r>
            <a:r>
              <a:rPr dirty="0" lang="en-US"/>
              <a:t>.</a:t>
            </a:r>
          </a:p>
        </p:txBody>
      </p:sp>
      <p:pic>
        <p:nvPicPr>
          <p:cNvPr id="2051" name="Picture 3"/>
          <p:cNvPicPr>
            <a:picLocks noChangeArrowheads="1"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4773168"/>
            <a:ext cx="2266122" cy="208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35992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 numCol="1">
            <a:normAutofit/>
          </a:bodyPr>
          <a:lstStyle/>
          <a:p>
            <a:r>
              <a:rPr dirty="0" lang="en-US" smtClean="0"/>
              <a:t>Users of Accounting Data</a:t>
            </a:r>
            <a:br>
              <a:rPr dirty="0" lang="en-US" smtClean="0"/>
            </a:br>
            <a:r>
              <a:rPr dirty="0" lang="en-US" smtClean="0"/>
              <a:t>Internal Users</a:t>
            </a:r>
            <a:endParaRPr dirty="0" lang="en-US"/>
          </a:p>
        </p:txBody>
      </p:sp>
      <p:pic>
        <p:nvPicPr>
          <p:cNvPr id="2050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213" y="2438400"/>
            <a:ext cx="72675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85552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 numCol="1">
            <a:normAutofit/>
          </a:bodyPr>
          <a:lstStyle/>
          <a:p>
            <a:r>
              <a:rPr dirty="0" lang="en-US" smtClean="0"/>
              <a:t>Users of Accounting Data</a:t>
            </a:r>
            <a:br>
              <a:rPr dirty="0" lang="en-US" smtClean="0"/>
            </a:br>
            <a:r>
              <a:rPr dirty="0" lang="en-US" smtClean="0"/>
              <a:t>External Users</a:t>
            </a:r>
            <a:endParaRPr dirty="0" lang="en-US"/>
          </a:p>
        </p:txBody>
      </p:sp>
      <p:pic>
        <p:nvPicPr>
          <p:cNvPr id="3074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427" y="2133600"/>
            <a:ext cx="780197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49375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 smtClean="0">
                <a:latin charset="0" pitchFamily="18" typeface="Bookman Old Style"/>
              </a:rPr>
              <a:t>Basic Accounting Equation</a:t>
            </a:r>
            <a:endParaRPr b="1" dirty="0" lang="en-US">
              <a:latin charset="0" pitchFamily="18" typeface="Bookman Old Sty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pPr algn="ctr" indent="0" marL="0">
              <a:buNone/>
            </a:pPr>
            <a:r>
              <a:rPr b="1" dirty="0" lang="en-US" smtClean="0"/>
              <a:t>Assets= Liabilities + Owner’s Equity</a:t>
            </a:r>
          </a:p>
          <a:p>
            <a:pPr algn="ctr" indent="0" marL="0">
              <a:buNone/>
            </a:pPr>
            <a:endParaRPr dirty="0" lang="en-US"/>
          </a:p>
          <a:p>
            <a:pPr algn="just" indent="0" marL="0">
              <a:buNone/>
            </a:pPr>
            <a:r>
              <a:rPr b="1" dirty="0" lang="en-US">
                <a:solidFill>
                  <a:srgbClr val="92D050"/>
                </a:solidFill>
                <a:latin charset="0" pitchFamily="18" typeface="Bookman Old Style"/>
              </a:rPr>
              <a:t>Assets</a:t>
            </a:r>
          </a:p>
          <a:p>
            <a:pPr algn="just" indent="0" marL="0">
              <a:buNone/>
            </a:pPr>
            <a:r>
              <a:rPr dirty="0" lang="en-US"/>
              <a:t>As noted above, </a:t>
            </a:r>
            <a:r>
              <a:rPr b="1" dirty="0" lang="en-US"/>
              <a:t>assets </a:t>
            </a:r>
            <a:r>
              <a:rPr dirty="0" lang="en-US"/>
              <a:t>are resources a business owns.</a:t>
            </a:r>
          </a:p>
          <a:p>
            <a:pPr algn="just" indent="0" marL="0">
              <a:buNone/>
            </a:pPr>
            <a:endParaRPr dirty="0" lang="en-US"/>
          </a:p>
          <a:p>
            <a:pPr algn="just" indent="0" marL="0">
              <a:buNone/>
            </a:pPr>
            <a:r>
              <a:rPr b="1" dirty="0" lang="en-US">
                <a:solidFill>
                  <a:srgbClr val="92D050"/>
                </a:solidFill>
                <a:latin charset="0" pitchFamily="18" typeface="Bookman Old Style"/>
              </a:rPr>
              <a:t>Liabilities</a:t>
            </a:r>
          </a:p>
          <a:p>
            <a:pPr algn="just" indent="0" marL="0">
              <a:buNone/>
            </a:pPr>
            <a:r>
              <a:rPr b="1" dirty="0" lang="en-US"/>
              <a:t>Liabilities </a:t>
            </a:r>
            <a:r>
              <a:rPr dirty="0" lang="en-US"/>
              <a:t>are claims against assets—that is, existing debts and obligations.</a:t>
            </a:r>
          </a:p>
          <a:p>
            <a:pPr algn="just" indent="0" marL="0">
              <a:buNone/>
            </a:pPr>
            <a:endParaRPr b="1" dirty="0" lang="en-US">
              <a:solidFill>
                <a:srgbClr val="92D050"/>
              </a:solidFill>
            </a:endParaRPr>
          </a:p>
          <a:p>
            <a:pPr algn="just" indent="0" marL="0">
              <a:buNone/>
            </a:pPr>
            <a:r>
              <a:rPr b="1" dirty="0" lang="en-US">
                <a:solidFill>
                  <a:srgbClr val="92D050"/>
                </a:solidFill>
                <a:latin charset="0" pitchFamily="18" typeface="Bookman Old Style"/>
              </a:rPr>
              <a:t>Owner’s Equity</a:t>
            </a:r>
          </a:p>
          <a:p>
            <a:pPr algn="just" indent="0" marL="0">
              <a:buNone/>
            </a:pPr>
            <a:r>
              <a:rPr dirty="0" lang="en-US"/>
              <a:t>The ownership claim on total assets is </a:t>
            </a:r>
            <a:r>
              <a:rPr b="1" dirty="0" lang="en-US"/>
              <a:t>owner’s equity</a:t>
            </a:r>
            <a:r>
              <a:rPr dirty="0" lang="en-US"/>
              <a:t>. It is equal to total assets minus total liabilities.</a:t>
            </a:r>
          </a:p>
          <a:p>
            <a:pPr algn="ctr" indent="0" marL="0">
              <a:buNone/>
            </a:pPr>
            <a:endParaRPr dirty="0" lang="en-US" smtClean="0"/>
          </a:p>
          <a:p>
            <a:pPr algn="ctr" indent="0" marL="0">
              <a:buNone/>
            </a:pPr>
            <a:endParaRPr dirty="0" lang="en-US" smtClean="0"/>
          </a:p>
        </p:txBody>
      </p:sp>
    </p:spTree>
    <p:extLst>
      <p:ext uri="{BB962C8B-B14F-4D97-AF65-F5344CB8AC3E}">
        <p14:creationId xmlns:p14="http://schemas.microsoft.com/office/powerpoint/2010/main" val="42468936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numCol="1">
            <a:normAutofit fontScale="92500"/>
          </a:bodyPr>
          <a:lstStyle/>
          <a:p>
            <a:pPr algn="ctr" indent="0" marL="0">
              <a:buNone/>
            </a:pPr>
            <a:r>
              <a:rPr b="1" dirty="0" lang="en-US">
                <a:latin charset="0" pitchFamily="18" typeface="Bookman Old Style"/>
              </a:rPr>
              <a:t>INCREASES IN OWNER’S EQUITY</a:t>
            </a:r>
          </a:p>
          <a:p>
            <a:pPr indent="0" marL="0">
              <a:buNone/>
            </a:pPr>
            <a:endParaRPr b="1" dirty="0" lang="en-US" smtClean="0">
              <a:latin charset="0" pitchFamily="18" typeface="Bookman Old Style"/>
            </a:endParaRPr>
          </a:p>
          <a:p>
            <a:pPr algn="just" indent="0" marL="0">
              <a:buNone/>
            </a:pPr>
            <a:r>
              <a:rPr b="1" dirty="0" lang="en-US">
                <a:solidFill>
                  <a:schemeClr val="accent2"/>
                </a:solidFill>
              </a:rPr>
              <a:t>Investments by Owner. </a:t>
            </a:r>
            <a:r>
              <a:rPr b="1" dirty="0" lang="en-US"/>
              <a:t>Investments by owner </a:t>
            </a:r>
            <a:r>
              <a:rPr dirty="0" lang="en-US"/>
              <a:t>are the assets the owner puts into the business</a:t>
            </a:r>
            <a:r>
              <a:rPr dirty="0" lang="en-US" smtClean="0"/>
              <a:t>. These </a:t>
            </a:r>
            <a:r>
              <a:rPr dirty="0" lang="en-US"/>
              <a:t>investments increase owner’s equity</a:t>
            </a:r>
            <a:r>
              <a:rPr dirty="0" lang="en-US" smtClean="0"/>
              <a:t>. They </a:t>
            </a:r>
            <a:r>
              <a:rPr dirty="0" lang="en-US"/>
              <a:t>are recorded in a category called </a:t>
            </a:r>
            <a:r>
              <a:rPr b="1" dirty="0" lang="en-US"/>
              <a:t>owner’s capital</a:t>
            </a:r>
            <a:r>
              <a:rPr dirty="0" lang="en-US"/>
              <a:t>.</a:t>
            </a:r>
          </a:p>
          <a:p>
            <a:pPr indent="0" marL="0">
              <a:buNone/>
            </a:pPr>
            <a:endParaRPr b="1" dirty="0" lang="en-US"/>
          </a:p>
          <a:p>
            <a:pPr algn="just" indent="0" marL="0">
              <a:buNone/>
            </a:pPr>
            <a:r>
              <a:rPr b="1" dirty="0" lang="en-US">
                <a:solidFill>
                  <a:schemeClr val="accent2"/>
                </a:solidFill>
              </a:rPr>
              <a:t>Revenues. </a:t>
            </a:r>
            <a:r>
              <a:rPr b="1" dirty="0" lang="en-US"/>
              <a:t>Revenues </a:t>
            </a:r>
            <a:r>
              <a:rPr dirty="0" lang="en-US"/>
              <a:t>are the </a:t>
            </a:r>
            <a:r>
              <a:rPr b="1" dirty="0" lang="en-US"/>
              <a:t>gross increase in owner’s equity resulting from business activities entered into for the purpose of earning income</a:t>
            </a:r>
            <a:r>
              <a:rPr dirty="0"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99820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numCol="1">
            <a:normAutofit fontScale="92500" lnSpcReduction="20000"/>
          </a:bodyPr>
          <a:lstStyle/>
          <a:p>
            <a:pPr algn="ctr" indent="0" marL="0">
              <a:buNone/>
            </a:pPr>
            <a:r>
              <a:rPr b="1" dirty="0" lang="en-US">
                <a:latin charset="0" pitchFamily="18" typeface="Bookman Old Style"/>
              </a:rPr>
              <a:t>DECREASES IN OWNER’S </a:t>
            </a:r>
            <a:r>
              <a:rPr b="1" dirty="0" lang="en-US" smtClean="0">
                <a:latin charset="0" pitchFamily="18" typeface="Bookman Old Style"/>
              </a:rPr>
              <a:t>EQUITY</a:t>
            </a:r>
          </a:p>
          <a:p>
            <a:pPr indent="0" marL="0">
              <a:buNone/>
            </a:pPr>
            <a:endParaRPr b="1" dirty="0" lang="en-US" smtClean="0">
              <a:latin charset="0" pitchFamily="18" typeface="Bookman Old Style"/>
            </a:endParaRPr>
          </a:p>
          <a:p>
            <a:pPr algn="just" indent="0" marL="0">
              <a:buNone/>
            </a:pPr>
            <a:r>
              <a:rPr b="1" dirty="0" lang="en-US">
                <a:solidFill>
                  <a:schemeClr val="accent2"/>
                </a:solidFill>
              </a:rPr>
              <a:t>Drawings. </a:t>
            </a:r>
            <a:r>
              <a:rPr dirty="0" lang="en-US"/>
              <a:t>An owner may withdraw cash or other assets for personal use</a:t>
            </a:r>
            <a:r>
              <a:rPr dirty="0" lang="en-US" smtClean="0"/>
              <a:t>. We use a separate classification </a:t>
            </a:r>
            <a:r>
              <a:rPr dirty="0" lang="en-US"/>
              <a:t>called </a:t>
            </a:r>
            <a:r>
              <a:rPr b="1" dirty="0" lang="en-US"/>
              <a:t>drawings </a:t>
            </a:r>
            <a:r>
              <a:rPr dirty="0" lang="en-US"/>
              <a:t>to determine the total withdrawals </a:t>
            </a:r>
            <a:r>
              <a:rPr dirty="0" lang="en-US" smtClean="0"/>
              <a:t>for each </a:t>
            </a:r>
            <a:r>
              <a:rPr dirty="0" lang="en-US"/>
              <a:t>accounting period. </a:t>
            </a:r>
            <a:r>
              <a:rPr b="1" dirty="0" lang="en-US"/>
              <a:t>Drawings decrease owner’s equity</a:t>
            </a:r>
            <a:r>
              <a:rPr b="1" dirty="0" lang="en-US" smtClean="0"/>
              <a:t>.</a:t>
            </a:r>
          </a:p>
          <a:p>
            <a:pPr indent="0" marL="0">
              <a:buNone/>
            </a:pPr>
            <a:endParaRPr b="1" dirty="0" lang="en-US"/>
          </a:p>
          <a:p>
            <a:pPr algn="just" indent="0" marL="0">
              <a:buNone/>
            </a:pPr>
            <a:r>
              <a:rPr b="1" dirty="0" lang="en-US">
                <a:solidFill>
                  <a:schemeClr val="accent2"/>
                </a:solidFill>
              </a:rPr>
              <a:t>Expenses. </a:t>
            </a:r>
            <a:r>
              <a:rPr b="1" dirty="0" lang="en-US"/>
              <a:t>Expenses </a:t>
            </a:r>
            <a:r>
              <a:rPr dirty="0" lang="en-US"/>
              <a:t>are the cost of assets consumed or services used in </a:t>
            </a:r>
            <a:r>
              <a:rPr dirty="0" lang="en-US" smtClean="0"/>
              <a:t>the process </a:t>
            </a:r>
            <a:r>
              <a:rPr dirty="0" lang="en-US"/>
              <a:t>of earning revenue. They are </a:t>
            </a:r>
            <a:r>
              <a:rPr b="1" dirty="0" lang="en-US"/>
              <a:t>decreases in owner’s equity that result </a:t>
            </a:r>
            <a:r>
              <a:rPr b="1" dirty="0" lang="en-US" smtClean="0"/>
              <a:t>from operating </a:t>
            </a:r>
            <a:r>
              <a:rPr b="1" dirty="0" lang="en-US"/>
              <a:t>the business</a:t>
            </a:r>
            <a:r>
              <a:rPr dirty="0"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22427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353</Words>
  <Paragraphs>60</Paragraphs>
  <Slides>26</Slides>
  <Notes>0</Notes>
  <TotalTime>147</TotalTime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27">
      <vt:lpstr>Office Theme</vt:lpstr>
      <vt:lpstr>Financial Accounting</vt:lpstr>
      <vt:lpstr>Accounting Process</vt:lpstr>
      <vt:lpstr>Accounting Process</vt:lpstr>
      <vt:lpstr>Book Keeping &amp; Accounting</vt:lpstr>
      <vt:lpstr>Users of Accounting Data Internal Users</vt:lpstr>
      <vt:lpstr>Users of Accounting Data External Users</vt:lpstr>
      <vt:lpstr>Basic Accounting Equation</vt:lpstr>
      <vt:lpstr>PowerPoint Presentation</vt:lpstr>
      <vt:lpstr>PowerPoint Presentation</vt:lpstr>
      <vt:lpstr>Expanded Accounting Equation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Transaction Analysis</vt:lpstr>
      <vt:lpstr>Summary of Transactions</vt:lpstr>
      <vt:lpstr>PowerPoint Presentation</vt:lpstr>
      <vt:lpstr>PowerPoint Presentation</vt:lpstr>
      <vt:lpstr>PowerPoint Presentation</vt:lpstr>
      <vt:lpstr>Accounting Cycle</vt:lpstr>
      <vt:lpstr>Types of Accounts</vt:lpstr>
    </vt:vector>
  </TitlesOfParts>
  <LinksUpToDate>false</LinksUpToDate>
  <SharedDoc>false</SharedDoc>
  <HyperlinksChanged>false</HyperlinksChanged>
  <Application>Microsoft Office PowerPoint</Application>
  <AppVersion>14.0000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2021-02-11T12:22:07Z</dcterms:created>
  <dc:creator>Dell</dc:creator>
  <cp:lastModifiedBy>LENOVO</cp:lastModifiedBy>
  <dcterms:modified xsi:type="dcterms:W3CDTF">2022-02-14T09:09:35Z</dcterms:modified>
  <cp:revision>27</cp:revision>
  <dc:title>PowerPoint Presentation</dc:title>
</cp:coreProperties>
</file>