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d="100" n="69"/>
          <a:sy d="100" n="69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25" Target="slides/slide20.xml" Type="http://schemas.openxmlformats.org/officeDocument/2006/relationships/slide"/><Relationship Id="rId24" Target="slides/slide19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2" Target="viewProps.xml" Type="http://schemas.openxmlformats.org/officeDocument/2006/relationships/viewProps"/><Relationship Id="rId22" Target="slides/slide17.xml" Type="http://schemas.openxmlformats.org/officeDocument/2006/relationships/slide"/><Relationship Id="rId28" Target="slides/slide23.xml" Type="http://schemas.openxmlformats.org/officeDocument/2006/relationships/slide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7495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84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1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1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media/image1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../media/image2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2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609600"/>
            <a:ext cx="7772400" cy="1470025"/>
          </a:xfrm>
        </p:spPr>
        <p:txBody>
          <a:bodyPr numCol="1"/>
          <a:lstStyle/>
          <a:p>
            <a:r>
              <a:rPr dirty="0" lang="en-US" smtClean="0"/>
              <a:t>Financial Accounting</a:t>
            </a:r>
            <a:endParaRPr dirty="0" lang="en-US"/>
          </a:p>
        </p:txBody>
      </p:sp>
      <p:pic>
        <p:nvPicPr>
          <p:cNvPr descr="Image result for accounting icon" id="4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819400"/>
            <a:ext cx="438150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95400" y="1676400"/>
            <a:ext cx="6400800" cy="685800"/>
          </a:xfrm>
          <a:prstGeom prst="rect">
            <a:avLst/>
          </a:prstGeom>
        </p:spPr>
        <p:txBody>
          <a:bodyPr bIns="45720" lIns="91440" numCol="1" rIns="91440" rtlCol="0" tIns="45720" vert="horz">
            <a:normAutofit fontScale="62500" lnSpcReduction="20000"/>
          </a:bodyPr>
          <a:lstStyle>
            <a:lvl1pPr algn="ctr" defTabSz="914400" eaLnBrk="1" hangingPunct="1" indent="0" latinLnBrk="0" marL="0" rtl="0">
              <a:spcBef>
                <a:spcPct val="20000"/>
              </a:spcBef>
              <a:buFont charset="0" pitchFamily="34" typeface="Arial"/>
              <a:buNone/>
              <a:defRPr kern="1200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spcBef>
                <a:spcPct val="20000"/>
              </a:spcBef>
              <a:buFont charset="0" pitchFamily="34" typeface="Arial"/>
              <a:buNone/>
              <a:defRPr kern="1200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spcBef>
                <a:spcPct val="20000"/>
              </a:spcBef>
              <a:buFont charset="0" pitchFamily="34" typeface="Arial"/>
              <a:buNone/>
              <a:defRPr kern="1200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spcBef>
                <a:spcPct val="20000"/>
              </a:spcBef>
              <a:buFont charset="0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spcBef>
                <a:spcPct val="20000"/>
              </a:spcBef>
              <a:buFont charset="0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spcBef>
                <a:spcPct val="20000"/>
              </a:spcBef>
              <a:buFont charset="0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spcBef>
                <a:spcPct val="20000"/>
              </a:spcBef>
              <a:buFont charset="0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spcBef>
                <a:spcPct val="20000"/>
              </a:spcBef>
              <a:buFont charset="0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spcBef>
                <a:spcPct val="20000"/>
              </a:spcBef>
              <a:buFont charset="0" pitchFamily="34" typeface="Arial"/>
              <a:buNone/>
              <a:defRPr kern="1200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mtClean="0"/>
              <a:t>Jahangir </a:t>
            </a:r>
            <a:r>
              <a:rPr dirty="0" err="1" lang="en-US" smtClean="0"/>
              <a:t>Tanveer</a:t>
            </a:r>
            <a:endParaRPr dirty="0" lang="en-US" smtClean="0"/>
          </a:p>
          <a:p>
            <a:r>
              <a:rPr dirty="0" lang="en-US" smtClean="0"/>
              <a:t>Lecture 3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3499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" y="276225"/>
            <a:ext cx="9029700" cy="638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37395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28650"/>
            <a:ext cx="9144000" cy="544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3971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8350"/>
            <a:ext cx="9144000" cy="270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26512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858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59251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7696"/>
            <a:ext cx="9129425" cy="595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375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19100"/>
            <a:ext cx="9144000" cy="58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02616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9181" y="0"/>
            <a:ext cx="7709019" cy="676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88725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123825"/>
            <a:ext cx="7239000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76225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82521"/>
            <a:ext cx="9143999" cy="569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90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0" marL="0">
              <a:buNone/>
            </a:pPr>
            <a:r>
              <a:rPr dirty="0" lang="en-US"/>
              <a:t>A </a:t>
            </a:r>
            <a:r>
              <a:rPr b="1" dirty="0" lang="en-US"/>
              <a:t>trial balance </a:t>
            </a:r>
            <a:r>
              <a:rPr dirty="0" lang="en-US"/>
              <a:t>is a list of accounts and their balances at a given time</a:t>
            </a:r>
            <a:r>
              <a:rPr dirty="0" lang="en-US" smtClean="0"/>
              <a:t>.</a:t>
            </a:r>
          </a:p>
          <a:p>
            <a:pPr indent="0" marL="0">
              <a:buNone/>
            </a:pPr>
            <a:endParaRPr dirty="0" lang="en-US"/>
          </a:p>
          <a:p>
            <a:pPr algn="just" indent="0" marL="0">
              <a:buNone/>
            </a:pPr>
            <a:r>
              <a:rPr b="1" dirty="0" lang="en-US" sz="2400">
                <a:latin charset="0" pitchFamily="18" typeface="Bookman Old Style"/>
              </a:rPr>
              <a:t>The primary purpose of a trial balance is to prove (check) that the debits </a:t>
            </a:r>
            <a:r>
              <a:rPr b="1" dirty="0" lang="en-US" smtClean="0" sz="2400">
                <a:latin charset="0" pitchFamily="18" typeface="Bookman Old Style"/>
              </a:rPr>
              <a:t>equal the </a:t>
            </a:r>
            <a:r>
              <a:rPr b="1" dirty="0" lang="en-US" sz="2400">
                <a:latin charset="0" pitchFamily="18" typeface="Bookman Old Style"/>
              </a:rPr>
              <a:t>credits after posting.</a:t>
            </a:r>
            <a:endParaRPr dirty="0" lang="en-US" sz="2400">
              <a:latin charset="0" pitchFamily="18" typeface="Bookman Old Style"/>
            </a:endParaRPr>
          </a:p>
        </p:txBody>
      </p:sp>
      <p:pic>
        <p:nvPicPr>
          <p:cNvPr id="1030" name="Picture 6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3" y="933450"/>
            <a:ext cx="91344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9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/>
              <a:t>The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 numCol="1">
            <a:normAutofit fontScale="85000" lnSpcReduction="10000"/>
          </a:bodyPr>
          <a:lstStyle/>
          <a:p>
            <a:pPr algn="just" indent="0" marL="0">
              <a:buNone/>
            </a:pPr>
            <a:r>
              <a:rPr dirty="0" lang="en-US"/>
              <a:t>The entire group of accounts maintained by a company is the </a:t>
            </a:r>
            <a:r>
              <a:rPr b="1" dirty="0" lang="en-US"/>
              <a:t>ledger</a:t>
            </a:r>
            <a:r>
              <a:rPr dirty="0" lang="en-US"/>
              <a:t>. </a:t>
            </a:r>
            <a:r>
              <a:rPr dirty="0" lang="en-US" smtClean="0"/>
              <a:t>The ledger </a:t>
            </a:r>
            <a:r>
              <a:rPr dirty="0" lang="en-US"/>
              <a:t>keeps in one place all the information about changes in </a:t>
            </a:r>
            <a:r>
              <a:rPr dirty="0" lang="en-US" smtClean="0"/>
              <a:t>specific account </a:t>
            </a:r>
            <a:r>
              <a:rPr dirty="0" lang="en-US"/>
              <a:t>balances.</a:t>
            </a:r>
          </a:p>
        </p:txBody>
      </p:sp>
      <p:pic>
        <p:nvPicPr>
          <p:cNvPr id="25602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76600"/>
            <a:ext cx="9144000" cy="268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65969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Steps for preparing a trial balance 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indent="-401638" marL="401638">
              <a:buNone/>
            </a:pPr>
            <a:r>
              <a:rPr b="1" dirty="0" lang="en-US" smtClean="0"/>
              <a:t>1</a:t>
            </a:r>
            <a:r>
              <a:rPr b="1" dirty="0" lang="en-US"/>
              <a:t>. </a:t>
            </a:r>
            <a:r>
              <a:rPr dirty="0" lang="en-US"/>
              <a:t>List the account titles and their balances in the appropriate debit or </a:t>
            </a:r>
            <a:r>
              <a:rPr dirty="0" lang="en-US" smtClean="0"/>
              <a:t>credit column</a:t>
            </a:r>
            <a:r>
              <a:rPr dirty="0" lang="en-US"/>
              <a:t>.</a:t>
            </a:r>
          </a:p>
          <a:p>
            <a:pPr indent="-401638" marL="401638">
              <a:buNone/>
            </a:pPr>
            <a:r>
              <a:rPr b="1" dirty="0" lang="en-US"/>
              <a:t>2. </a:t>
            </a:r>
            <a:r>
              <a:rPr dirty="0" lang="en-US"/>
              <a:t>Total the debit and credit columns.</a:t>
            </a:r>
          </a:p>
          <a:p>
            <a:pPr indent="-401638" marL="401638">
              <a:buNone/>
            </a:pPr>
            <a:r>
              <a:rPr b="1" dirty="0" lang="en-US"/>
              <a:t>3. </a:t>
            </a:r>
            <a:r>
              <a:rPr dirty="0" lang="en-US"/>
              <a:t>Prove the equality of the two columns.</a:t>
            </a:r>
          </a:p>
        </p:txBody>
      </p:sp>
    </p:spTree>
    <p:extLst>
      <p:ext uri="{BB962C8B-B14F-4D97-AF65-F5344CB8AC3E}">
        <p14:creationId xmlns:p14="http://schemas.microsoft.com/office/powerpoint/2010/main" val="43306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/>
              <a:t>Limitations of a Trial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numCol="1">
            <a:normAutofit fontScale="70000" lnSpcReduction="20000"/>
          </a:bodyPr>
          <a:lstStyle/>
          <a:p>
            <a:pPr algn="just" indent="0" marL="0">
              <a:buNone/>
            </a:pPr>
            <a:r>
              <a:rPr dirty="0" lang="en-US"/>
              <a:t>A trial balance does not guarantee freedom from recording </a:t>
            </a:r>
            <a:r>
              <a:rPr dirty="0" lang="en-US" smtClean="0"/>
              <a:t>errors, however. Numerous </a:t>
            </a:r>
            <a:r>
              <a:rPr dirty="0" lang="en-US"/>
              <a:t>errors may exist even though the trial balance columns agree.</a:t>
            </a:r>
          </a:p>
          <a:p>
            <a:pPr indent="0" marL="0">
              <a:buNone/>
            </a:pPr>
            <a:r>
              <a:rPr dirty="0" lang="en-US"/>
              <a:t>For example, the trial balance may balance even when</a:t>
            </a:r>
            <a:r>
              <a:rPr dirty="0" lang="en-US" smtClean="0"/>
              <a:t>: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b="1" dirty="0" lang="en-US"/>
              <a:t>1. </a:t>
            </a:r>
            <a:r>
              <a:rPr dirty="0" lang="en-US"/>
              <a:t>a transaction is not journalized,</a:t>
            </a:r>
          </a:p>
          <a:p>
            <a:pPr indent="0" marL="0">
              <a:buNone/>
            </a:pPr>
            <a:r>
              <a:rPr b="1" dirty="0" lang="en-US"/>
              <a:t>2. </a:t>
            </a:r>
            <a:r>
              <a:rPr dirty="0" lang="en-US"/>
              <a:t>a correct journal entry is not posted,</a:t>
            </a:r>
          </a:p>
          <a:p>
            <a:pPr indent="0" marL="0">
              <a:buNone/>
            </a:pPr>
            <a:r>
              <a:rPr b="1" dirty="0" lang="en-US"/>
              <a:t>3. </a:t>
            </a:r>
            <a:r>
              <a:rPr dirty="0" lang="en-US"/>
              <a:t>a journal entry is posted twice,</a:t>
            </a:r>
          </a:p>
          <a:p>
            <a:pPr indent="0" marL="0">
              <a:buNone/>
            </a:pPr>
            <a:r>
              <a:rPr b="1" dirty="0" lang="en-US"/>
              <a:t>4. </a:t>
            </a:r>
            <a:r>
              <a:rPr dirty="0" lang="en-US"/>
              <a:t>incorrect accounts are used in journalizing or posting, or</a:t>
            </a:r>
          </a:p>
          <a:p>
            <a:pPr indent="0" marL="0">
              <a:buNone/>
            </a:pPr>
            <a:r>
              <a:rPr b="1" dirty="0" lang="en-US"/>
              <a:t>5. </a:t>
            </a:r>
            <a:r>
              <a:rPr dirty="0" lang="en-US"/>
              <a:t>offsetting errors are made in recording the amount of a transaction</a:t>
            </a:r>
            <a:r>
              <a:rPr dirty="0" lang="en-US" smtClean="0"/>
              <a:t>.</a:t>
            </a:r>
          </a:p>
          <a:p>
            <a:pPr indent="0" marL="0">
              <a:buNone/>
            </a:pPr>
            <a:endParaRPr dirty="0" lang="en-US"/>
          </a:p>
          <a:p>
            <a:pPr algn="just" indent="0" marL="0">
              <a:buNone/>
            </a:pPr>
            <a:r>
              <a:rPr dirty="0" lang="en-US"/>
              <a:t>As long as equal debits and credits are posted, even to the wrong account or </a:t>
            </a:r>
            <a:r>
              <a:rPr dirty="0" lang="en-US" smtClean="0"/>
              <a:t>in the </a:t>
            </a:r>
            <a:r>
              <a:rPr dirty="0" lang="en-US"/>
              <a:t>wrong amount, the total debits will equal the total credits. </a:t>
            </a:r>
            <a:r>
              <a:rPr b="1" dirty="0" lang="en-US"/>
              <a:t>The trial </a:t>
            </a:r>
            <a:r>
              <a:rPr b="1" dirty="0" lang="en-US" smtClean="0"/>
              <a:t>balance does </a:t>
            </a:r>
            <a:r>
              <a:rPr b="1" dirty="0" lang="en-US"/>
              <a:t>not prove that the company has recorded all transactions or that the </a:t>
            </a:r>
            <a:r>
              <a:rPr b="1" dirty="0" lang="en-US" smtClean="0"/>
              <a:t>ledger is </a:t>
            </a:r>
            <a:r>
              <a:rPr b="1" dirty="0" lang="en-US"/>
              <a:t>correct.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4697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92363"/>
            <a:ext cx="9143999" cy="28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/>
          <a:p>
            <a:r>
              <a:rPr dirty="0" lang="en-US" smtClean="0"/>
              <a:t>PRACTICE QUESTION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85234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SOLUTION</a:t>
            </a:r>
            <a:endParaRPr dirty="0" lang="en-US"/>
          </a:p>
        </p:txBody>
      </p:sp>
      <p:pic>
        <p:nvPicPr>
          <p:cNvPr id="409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175" y="1743075"/>
            <a:ext cx="72866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36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 numCol="1">
            <a:normAutofit fontScale="90000"/>
          </a:bodyPr>
          <a:lstStyle/>
          <a:p>
            <a:r>
              <a:rPr dirty="0" lang="en-US" smtClean="0"/>
              <a:t>QUESTION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019800"/>
          </a:xfrm>
        </p:spPr>
        <p:txBody>
          <a:bodyPr numCol="1">
            <a:normAutofit fontScale="47500" lnSpcReduction="20000"/>
          </a:bodyPr>
          <a:lstStyle/>
          <a:p>
            <a:pPr indent="0" marL="0">
              <a:buNone/>
            </a:pPr>
            <a:r>
              <a:rPr b="1" dirty="0" lang="en-US" sz="3400">
                <a:solidFill>
                  <a:srgbClr val="FF0000"/>
                </a:solidFill>
              </a:rPr>
              <a:t>P2-3B</a:t>
            </a:r>
            <a:r>
              <a:rPr dirty="0" lang="en-US" sz="3400"/>
              <a:t> </a:t>
            </a:r>
            <a:r>
              <a:rPr dirty="0" err="1" lang="en-US" sz="3400"/>
              <a:t>Slowhand</a:t>
            </a:r>
            <a:r>
              <a:rPr dirty="0" lang="en-US" sz="3400"/>
              <a:t> Services was formed on May 1, 2010. The following transactions took </a:t>
            </a:r>
            <a:r>
              <a:rPr dirty="0" lang="en-US" smtClean="0" sz="3400"/>
              <a:t>place during </a:t>
            </a:r>
            <a:r>
              <a:rPr dirty="0" lang="en-US" sz="3400"/>
              <a:t>the first month.</a:t>
            </a:r>
          </a:p>
          <a:p>
            <a:pPr indent="0" marL="0">
              <a:buNone/>
            </a:pPr>
            <a:r>
              <a:rPr dirty="0" lang="en-US" sz="3400"/>
              <a:t>Transactions on May 1:</a:t>
            </a:r>
          </a:p>
          <a:p>
            <a:pPr algn="just" indent="0" marL="0">
              <a:buNone/>
            </a:pPr>
            <a:r>
              <a:rPr b="1" dirty="0" lang="en-US" sz="3400"/>
              <a:t>1. </a:t>
            </a:r>
            <a:r>
              <a:rPr dirty="0" lang="en-US" sz="3400"/>
              <a:t>Eric Clapton invested $50,000 cash in the company, as its sole owner.</a:t>
            </a:r>
          </a:p>
          <a:p>
            <a:pPr algn="just" indent="0" marL="0">
              <a:buNone/>
            </a:pPr>
            <a:r>
              <a:rPr b="1" dirty="0" lang="en-US" sz="3400"/>
              <a:t>2. </a:t>
            </a:r>
            <a:r>
              <a:rPr dirty="0" lang="en-US" sz="3400"/>
              <a:t>Hired two employees to work in the warehouse</a:t>
            </a:r>
            <a:r>
              <a:rPr dirty="0" lang="en-US" smtClean="0" sz="3400"/>
              <a:t>. They </a:t>
            </a:r>
            <a:r>
              <a:rPr dirty="0" lang="en-US" sz="3400"/>
              <a:t>will each be paid a salary of $2,800 </a:t>
            </a:r>
            <a:r>
              <a:rPr dirty="0" lang="en-US" smtClean="0" sz="3400"/>
              <a:t>per month</a:t>
            </a:r>
            <a:r>
              <a:rPr dirty="0" lang="en-US" sz="3400"/>
              <a:t>.</a:t>
            </a:r>
          </a:p>
          <a:p>
            <a:pPr algn="just" indent="0" marL="0">
              <a:buNone/>
            </a:pPr>
            <a:r>
              <a:rPr b="1" dirty="0" lang="en-US" sz="3400"/>
              <a:t>3. </a:t>
            </a:r>
            <a:r>
              <a:rPr dirty="0" lang="en-US" sz="3400"/>
              <a:t>Signed a 2-year rental agreement on a warehouse; paid $24,000 cash in advance for the first year.</a:t>
            </a:r>
          </a:p>
          <a:p>
            <a:pPr algn="just" indent="0" marL="0">
              <a:buNone/>
            </a:pPr>
            <a:r>
              <a:rPr b="1" dirty="0" lang="en-US" sz="3400"/>
              <a:t>4. </a:t>
            </a:r>
            <a:r>
              <a:rPr dirty="0" lang="en-US" sz="3400"/>
              <a:t>Purchased furniture and equipment costing $30,000. A cash payment of $10,000 was </a:t>
            </a:r>
            <a:r>
              <a:rPr dirty="0" lang="en-US" smtClean="0" sz="3400"/>
              <a:t>made immediately</a:t>
            </a:r>
            <a:r>
              <a:rPr dirty="0" lang="en-US" sz="3400"/>
              <a:t>; the remainder will be paid in 6 months.</a:t>
            </a:r>
          </a:p>
          <a:p>
            <a:pPr algn="just" indent="0" marL="0">
              <a:buNone/>
            </a:pPr>
            <a:r>
              <a:rPr b="1" dirty="0" lang="en-US" sz="3400"/>
              <a:t>5. </a:t>
            </a:r>
            <a:r>
              <a:rPr dirty="0" lang="en-US" sz="3400"/>
              <a:t>Paid $1,800 cash for a one-year insurance policy on the furniture and </a:t>
            </a:r>
            <a:r>
              <a:rPr dirty="0" lang="en-US" smtClean="0" sz="3400"/>
              <a:t>equipment. </a:t>
            </a:r>
          </a:p>
          <a:p>
            <a:pPr algn="just" indent="0" marL="0">
              <a:buNone/>
            </a:pPr>
            <a:r>
              <a:rPr dirty="0" lang="en-US" smtClean="0" sz="3400"/>
              <a:t>Transactions </a:t>
            </a:r>
            <a:r>
              <a:rPr dirty="0" lang="en-US" sz="3400"/>
              <a:t>during the remainder of the month:</a:t>
            </a:r>
          </a:p>
          <a:p>
            <a:pPr algn="just" indent="0" marL="0">
              <a:buNone/>
            </a:pPr>
            <a:r>
              <a:rPr b="1" dirty="0" lang="en-US" sz="3400"/>
              <a:t>6. </a:t>
            </a:r>
            <a:r>
              <a:rPr dirty="0" lang="en-US" sz="3400"/>
              <a:t>Purchased basic office supplies for $500 cash.</a:t>
            </a:r>
          </a:p>
          <a:p>
            <a:pPr algn="just" indent="0" marL="0">
              <a:buNone/>
            </a:pPr>
            <a:r>
              <a:rPr b="1" dirty="0" lang="en-US" sz="3400"/>
              <a:t>7. </a:t>
            </a:r>
            <a:r>
              <a:rPr dirty="0" lang="en-US" sz="3400"/>
              <a:t>Purchased more office supplies for $1,500 on account.</a:t>
            </a:r>
          </a:p>
          <a:p>
            <a:pPr algn="just" indent="0" marL="0">
              <a:buNone/>
            </a:pPr>
            <a:r>
              <a:rPr b="1" dirty="0" lang="en-US" sz="3400"/>
              <a:t>8. </a:t>
            </a:r>
            <a:r>
              <a:rPr dirty="0" lang="en-US" sz="3400"/>
              <a:t>Total revenues earned were $20,000—$8,000 cash and $12,000 on account.</a:t>
            </a:r>
          </a:p>
          <a:p>
            <a:pPr algn="just" indent="0" marL="0">
              <a:buNone/>
            </a:pPr>
            <a:r>
              <a:rPr b="1" dirty="0" lang="en-US" sz="3400"/>
              <a:t>9. </a:t>
            </a:r>
            <a:r>
              <a:rPr dirty="0" lang="en-US" sz="3400"/>
              <a:t>Paid $400 to suppliers for accounts payable due.</a:t>
            </a:r>
          </a:p>
          <a:p>
            <a:pPr algn="just" indent="0" marL="0">
              <a:buNone/>
            </a:pPr>
            <a:r>
              <a:rPr b="1" dirty="0" lang="en-US" sz="3400"/>
              <a:t>10. </a:t>
            </a:r>
            <a:r>
              <a:rPr dirty="0" lang="en-US" sz="3400"/>
              <a:t>Received $3,000 from customers in payment of accounts receivable.</a:t>
            </a:r>
          </a:p>
          <a:p>
            <a:pPr algn="just" indent="0" marL="0">
              <a:buNone/>
            </a:pPr>
            <a:r>
              <a:rPr b="1" dirty="0" lang="en-US" sz="3400"/>
              <a:t>11. </a:t>
            </a:r>
            <a:r>
              <a:rPr dirty="0" lang="en-US" sz="3400"/>
              <a:t>Received utility bills in the amount of $200, to be paid next month.</a:t>
            </a:r>
          </a:p>
          <a:p>
            <a:pPr algn="just" indent="0" marL="0">
              <a:buNone/>
            </a:pPr>
            <a:r>
              <a:rPr b="1" dirty="0" lang="en-US" sz="3400"/>
              <a:t>12. </a:t>
            </a:r>
            <a:r>
              <a:rPr dirty="0" lang="en-US" sz="3400"/>
              <a:t>Paid the monthly salaries of the two employees, </a:t>
            </a:r>
            <a:r>
              <a:rPr dirty="0" err="1" lang="en-US" sz="3400"/>
              <a:t>totalling</a:t>
            </a:r>
            <a:r>
              <a:rPr dirty="0" lang="en-US" sz="3400"/>
              <a:t> $5,600</a:t>
            </a:r>
            <a:r>
              <a:rPr dirty="0" lang="en-US" smtClean="0" sz="3400"/>
              <a:t>.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 sz="3400"/>
              <a:t>Instructions</a:t>
            </a:r>
          </a:p>
          <a:p>
            <a:pPr indent="0" marL="0">
              <a:buNone/>
            </a:pPr>
            <a:r>
              <a:rPr b="1" dirty="0" lang="en-US" sz="3400"/>
              <a:t>(a) </a:t>
            </a:r>
            <a:r>
              <a:rPr dirty="0" lang="en-US" sz="3400"/>
              <a:t>Prepare journal entries to record each of the events listed. (Omit explanations</a:t>
            </a:r>
            <a:r>
              <a:rPr dirty="0" lang="en-US" smtClean="0" sz="3400"/>
              <a:t>.)</a:t>
            </a:r>
          </a:p>
          <a:p>
            <a:pPr indent="0" marL="0">
              <a:buNone/>
            </a:pPr>
            <a:r>
              <a:rPr b="1" dirty="0" lang="en-US" sz="3400"/>
              <a:t>(b) </a:t>
            </a:r>
            <a:r>
              <a:rPr dirty="0" lang="en-US" sz="3400"/>
              <a:t>Post the journal entries to T accounts.</a:t>
            </a:r>
          </a:p>
          <a:p>
            <a:pPr indent="0" marL="0">
              <a:buNone/>
            </a:pPr>
            <a:r>
              <a:rPr b="1" dirty="0" lang="en-US" sz="3400"/>
              <a:t>(c) </a:t>
            </a:r>
            <a:r>
              <a:rPr dirty="0" lang="en-US" sz="3400"/>
              <a:t>Prepare a trial balance as of May 31, 2010.</a:t>
            </a:r>
          </a:p>
        </p:txBody>
      </p:sp>
    </p:spTree>
    <p:extLst>
      <p:ext uri="{BB962C8B-B14F-4D97-AF65-F5344CB8AC3E}">
        <p14:creationId xmlns:p14="http://schemas.microsoft.com/office/powerpoint/2010/main" val="104137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 smtClean="0"/>
              <a:t>Illustration </a:t>
            </a:r>
            <a:endParaRPr b="1" dirty="0" lang="en-US"/>
          </a:p>
        </p:txBody>
      </p:sp>
      <p:pic>
        <p:nvPicPr>
          <p:cNvPr id="2051" name="Picture 3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825" y="1524000"/>
            <a:ext cx="8134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97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STANDARD FORM OF ACCOUNT</a:t>
            </a:r>
          </a:p>
        </p:txBody>
      </p:sp>
      <p:pic>
        <p:nvPicPr>
          <p:cNvPr id="2662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7640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1241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27650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6225"/>
            <a:ext cx="9176761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378891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58947"/>
            <a:ext cx="9144000" cy="3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6487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6" y="304799"/>
            <a:ext cx="9173702" cy="632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69074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83126"/>
            <a:ext cx="9144000" cy="511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4384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23" y="219075"/>
            <a:ext cx="9210477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04132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8" y="719138"/>
            <a:ext cx="91154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77618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555</Words>
  <Paragraphs>48</Paragraphs>
  <Slides>25</Slides>
  <Notes>0</Notes>
  <TotalTime>1</TotalTime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26">
      <vt:lpstr>Office Theme</vt:lpstr>
      <vt:lpstr>Financial Accounting</vt:lpstr>
      <vt:lpstr>The Ledger</vt:lpstr>
      <vt:lpstr>STANDARD FORM OF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for preparing a trial balance</vt:lpstr>
      <vt:lpstr>Illustration</vt:lpstr>
      <vt:lpstr>Limitations of a Trial Balance</vt:lpstr>
      <vt:lpstr>PRACTICE QUESTION</vt:lpstr>
      <vt:lpstr>SOLUTION</vt:lpstr>
      <vt:lpstr>QUESTION</vt:lpstr>
    </vt:vector>
  </TitlesOfParts>
  <LinksUpToDate>false</LinksUpToDate>
  <SharedDoc>false</SharedDoc>
  <HyperlinksChanged>false</HyperlinksChanged>
  <Application>Microsoft Office PowerPoint</Application>
  <AppVersion>14.0000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2022-02-14T08:22:43Z</dcterms:created>
  <dc:creator>LENOVO</dc:creator>
  <cp:lastModifiedBy>LENOVO</cp:lastModifiedBy>
  <dcterms:modified xsi:type="dcterms:W3CDTF">2022-02-14T08:26:46Z</dcterms:modified>
  <cp:revision>3</cp:revision>
  <dc:title>Fundamental of Accounting</dc:title>
</cp:coreProperties>
</file>