
<file path=[Content_Types].xml><?xml version="1.0" encoding="utf-8"?>
<Types xmlns="http://schemas.openxmlformats.org/package/2006/content-types">
  <Default ContentType="image/jpeg" Extension="jfif"/>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autoAdjust="0" sz="15000"/>
    <p:restoredTop sz="94660"/>
  </p:normalViewPr>
  <p:slideViewPr>
    <p:cSldViewPr snapToGrid="0">
      <p:cViewPr varScale="1">
        <p:scale>
          <a:sx d="100" n="114"/>
          <a:sy d="100" n="114"/>
        </p:scale>
        <p:origin x="474" y="102"/>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73" Target="slides/slide67.xml" Type="http://schemas.openxmlformats.org/officeDocument/2006/relationships/slide"/><Relationship Id="rId72" Target="slides/slide66.xml" Type="http://schemas.openxmlformats.org/officeDocument/2006/relationships/slide"/><Relationship Id="rId71" Target="slides/slide65.xml" Type="http://schemas.openxmlformats.org/officeDocument/2006/relationships/slide"/><Relationship Id="rId70" Target="slides/slide64.xml" Type="http://schemas.openxmlformats.org/officeDocument/2006/relationships/slide"/><Relationship Id="rId63" Target="slides/slide57.xml" Type="http://schemas.openxmlformats.org/officeDocument/2006/relationships/slide"/><Relationship Id="rId62" Target="slides/slide56.xml" Type="http://schemas.openxmlformats.org/officeDocument/2006/relationships/slide"/><Relationship Id="rId61" Target="slides/slide55.xml" Type="http://schemas.openxmlformats.org/officeDocument/2006/relationships/slide"/><Relationship Id="rId60" Target="slides/slide54.xml" Type="http://schemas.openxmlformats.org/officeDocument/2006/relationships/slide"/><Relationship Id="rId53" Target="slides/slide47.xml" Type="http://schemas.openxmlformats.org/officeDocument/2006/relationships/slide"/><Relationship Id="rId52" Target="slides/slide46.xml" Type="http://schemas.openxmlformats.org/officeDocument/2006/relationships/slide"/><Relationship Id="rId51" Target="slides/slide45.xml" Type="http://schemas.openxmlformats.org/officeDocument/2006/relationships/slide"/><Relationship Id="rId50" Target="slides/slide44.xml" Type="http://schemas.openxmlformats.org/officeDocument/2006/relationships/slide"/><Relationship Id="rId5" Target="slideMasters/slideMaster1.xml" Type="http://schemas.openxmlformats.org/officeDocument/2006/relationships/slideMaster"/><Relationship Id="rId39" Target="slides/slide33.xml" Type="http://schemas.openxmlformats.org/officeDocument/2006/relationships/slide"/><Relationship Id="rId4" Target="tableStyles.xml" Type="http://schemas.openxmlformats.org/officeDocument/2006/relationships/tableStyles"/><Relationship Id="rId38" Target="slides/slide32.xml" Type="http://schemas.openxmlformats.org/officeDocument/2006/relationships/slide"/><Relationship Id="rId3" Target="presProps.xml" Type="http://schemas.openxmlformats.org/officeDocument/2006/relationships/presProps"/><Relationship Id="rId37" Target="slides/slide31.xml" Type="http://schemas.openxmlformats.org/officeDocument/2006/relationships/slide"/><Relationship Id="rId2" Target="viewProps.xml" Type="http://schemas.openxmlformats.org/officeDocument/2006/relationships/viewProps"/><Relationship Id="rId36" Target="slides/slide30.xml" Type="http://schemas.openxmlformats.org/officeDocument/2006/relationships/slide"/><Relationship Id="rId69" Target="slides/slide63.xml" Type="http://schemas.openxmlformats.org/officeDocument/2006/relationships/slide"/><Relationship Id="rId1" Target="theme/theme1.xml" Type="http://schemas.openxmlformats.org/officeDocument/2006/relationships/theme"/><Relationship Id="rId35" Target="slides/slide29.xml" Type="http://schemas.openxmlformats.org/officeDocument/2006/relationships/slide"/><Relationship Id="rId68" Target="slides/slide62.xml" Type="http://schemas.openxmlformats.org/officeDocument/2006/relationships/slide"/><Relationship Id="rId34" Target="slides/slide28.xml" Type="http://schemas.openxmlformats.org/officeDocument/2006/relationships/slide"/><Relationship Id="rId67" Target="slides/slide61.xml" Type="http://schemas.openxmlformats.org/officeDocument/2006/relationships/slide"/><Relationship Id="rId33" Target="slides/slide27.xml" Type="http://schemas.openxmlformats.org/officeDocument/2006/relationships/slide"/><Relationship Id="rId66" Target="slides/slide60.xml" Type="http://schemas.openxmlformats.org/officeDocument/2006/relationships/slide"/><Relationship Id="rId32" Target="slides/slide26.xml" Type="http://schemas.openxmlformats.org/officeDocument/2006/relationships/slide"/><Relationship Id="rId65" Target="slides/slide59.xml" Type="http://schemas.openxmlformats.org/officeDocument/2006/relationships/slide"/><Relationship Id="rId31" Target="slides/slide25.xml" Type="http://schemas.openxmlformats.org/officeDocument/2006/relationships/slide"/><Relationship Id="rId64" Target="slides/slide58.xml" Type="http://schemas.openxmlformats.org/officeDocument/2006/relationships/slide"/><Relationship Id="rId30" Target="slides/slide24.xml" Type="http://schemas.openxmlformats.org/officeDocument/2006/relationships/slide"/><Relationship Id="rId27" Target="slides/slide21.xml" Type="http://schemas.openxmlformats.org/officeDocument/2006/relationships/slide"/><Relationship Id="rId26" Target="slides/slide20.xml" Type="http://schemas.openxmlformats.org/officeDocument/2006/relationships/slide"/><Relationship Id="rId59" Target="slides/slide53.xml" Type="http://schemas.openxmlformats.org/officeDocument/2006/relationships/slide"/><Relationship Id="rId25" Target="slides/slide19.xml" Type="http://schemas.openxmlformats.org/officeDocument/2006/relationships/slide"/><Relationship Id="rId58" Target="slides/slide52.xml" Type="http://schemas.openxmlformats.org/officeDocument/2006/relationships/slide"/><Relationship Id="rId24" Target="slides/slide18.xml" Type="http://schemas.openxmlformats.org/officeDocument/2006/relationships/slide"/><Relationship Id="rId55" Target="slides/slide49.xml" Type="http://schemas.openxmlformats.org/officeDocument/2006/relationships/slide"/><Relationship Id="rId21" Target="slides/slide15.xml" Type="http://schemas.openxmlformats.org/officeDocument/2006/relationships/slide"/><Relationship Id="rId19" Target="slides/slide13.xml" Type="http://schemas.openxmlformats.org/officeDocument/2006/relationships/slide"/><Relationship Id="rId54" Target="slides/slide48.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3" Target="slides/slide7.xml" Type="http://schemas.openxmlformats.org/officeDocument/2006/relationships/slide"/><Relationship Id="rId47" Target="slides/slide41.xml" Type="http://schemas.openxmlformats.org/officeDocument/2006/relationships/slide"/><Relationship Id="rId16" Target="slides/slide10.xml" Type="http://schemas.openxmlformats.org/officeDocument/2006/relationships/slide"/><Relationship Id="rId12" Target="slides/slide6.xml" Type="http://schemas.openxmlformats.org/officeDocument/2006/relationships/slide"/><Relationship Id="rId46" Target="slides/slide40.xml" Type="http://schemas.openxmlformats.org/officeDocument/2006/relationships/slide"/><Relationship Id="rId49" Target="slides/slide43.xml" Type="http://schemas.openxmlformats.org/officeDocument/2006/relationships/slide"/><Relationship Id="rId15" Target="slides/slide9.xml" Type="http://schemas.openxmlformats.org/officeDocument/2006/relationships/slide"/><Relationship Id="rId11" Target="slides/slide5.xml" Type="http://schemas.openxmlformats.org/officeDocument/2006/relationships/slide"/><Relationship Id="rId45" Target="slides/slide39.xml" Type="http://schemas.openxmlformats.org/officeDocument/2006/relationships/slide"/><Relationship Id="rId48" Target="slides/slide42.xml" Type="http://schemas.openxmlformats.org/officeDocument/2006/relationships/slide"/><Relationship Id="rId14" Target="slides/slide8.xml" Type="http://schemas.openxmlformats.org/officeDocument/2006/relationships/slide"/><Relationship Id="rId10" Target="slides/slide4.xml" Type="http://schemas.openxmlformats.org/officeDocument/2006/relationships/slide"/><Relationship Id="rId44" Target="slides/slide38.xml" Type="http://schemas.openxmlformats.org/officeDocument/2006/relationships/slide"/><Relationship Id="rId77" Target="slides/slide71.xml" Type="http://schemas.openxmlformats.org/officeDocument/2006/relationships/slide"/><Relationship Id="rId43" Target="slides/slide37.xml" Type="http://schemas.openxmlformats.org/officeDocument/2006/relationships/slide"/><Relationship Id="rId76" Target="slides/slide70.xml" Type="http://schemas.openxmlformats.org/officeDocument/2006/relationships/slide"/><Relationship Id="rId42" Target="slides/slide36.xml" Type="http://schemas.openxmlformats.org/officeDocument/2006/relationships/slide"/><Relationship Id="rId75" Target="slides/slide69.xml" Type="http://schemas.openxmlformats.org/officeDocument/2006/relationships/slide"/><Relationship Id="rId41" Target="slides/slide35.xml" Type="http://schemas.openxmlformats.org/officeDocument/2006/relationships/slide"/><Relationship Id="rId9" Target="slides/slide3.xml" Type="http://schemas.openxmlformats.org/officeDocument/2006/relationships/slide"/><Relationship Id="rId74" Target="slides/slide68.xml" Type="http://schemas.openxmlformats.org/officeDocument/2006/relationships/slide"/><Relationship Id="rId40" Target="slides/slide34.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7" Target="slides/slide51.xml" Type="http://schemas.openxmlformats.org/officeDocument/2006/relationships/slide"/><Relationship Id="rId23" Target="slides/slide17.xml" Type="http://schemas.openxmlformats.org/officeDocument/2006/relationships/slide"/><Relationship Id="rId29" Target="slides/slide23.xml" Type="http://schemas.openxmlformats.org/officeDocument/2006/relationships/slide"/><Relationship Id="rId56" Target="slides/slide50.xml" Type="http://schemas.openxmlformats.org/officeDocument/2006/relationships/slide"/><Relationship Id="rId22" Target="slides/slide16.xml" Type="http://schemas.openxmlformats.org/officeDocument/2006/relationships/slide"/><Relationship Id="rId28" Target="slides/slide22.xml" Type="http://schemas.openxmlformats.org/officeDocument/2006/relationships/slid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numCol="1" rIns="91440" rtlCol="0" tIns="45720" vert="horz"/>
          <a:lstStyle>
            <a:lvl1pPr algn="r">
              <a:defRPr sz="1200"/>
            </a:lvl1pPr>
          </a:lstStyle>
          <a:p>
            <a:fld id="{95D3B7ED-61F7-0542-AE7B-9795C4EFD070}" type="datetimeFigureOut">
              <a:rPr lang="en-US" smtClean="0"/>
              <a:t>28/07/15</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numCol="1"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numCol="1" rIns="91440" rtlCol="0" tIns="45720" vert="horz"/>
          <a:lstStyle>
            <a:lvl1pPr algn="r">
              <a:defRPr sz="1200"/>
            </a:lvl1pPr>
          </a:lstStyle>
          <a:p>
            <a:fld id="{9C5789CE-836E-B042-843F-5605E41F5001}" type="slidenum">
              <a:rPr lang="en-US" smtClean="0"/>
              <a:t>‹#›</a:t>
            </a:fld>
            <a:endParaRPr lang="en-US"/>
          </a:p>
        </p:txBody>
      </p:sp>
    </p:spTree>
    <p:extLst>
      <p:ext uri="{BB962C8B-B14F-4D97-AF65-F5344CB8AC3E}">
        <p14:creationId xmlns:p14="http://schemas.microsoft.com/office/powerpoint/2010/main" val="3715931753"/>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10" sz="quarter" type="sldNum"/>
          </p:nvPr>
        </p:nvSpPr>
        <p:spPr/>
        <p:txBody>
          <a:bodyPr numCol="1"/>
          <a:lstStyle/>
          <a:p>
            <a:fld id="{9C5789CE-836E-B042-843F-5605E41F5001}" type="slidenum">
              <a:rPr lang="en-US" smtClean="0"/>
              <a:t>1</a:t>
            </a:fld>
            <a:endParaRPr lang="en-US"/>
          </a:p>
        </p:txBody>
      </p:sp>
    </p:spTree>
    <p:extLst>
      <p:ext uri="{BB962C8B-B14F-4D97-AF65-F5344CB8AC3E}">
        <p14:creationId xmlns:p14="http://schemas.microsoft.com/office/powerpoint/2010/main" val="3917283960"/>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440-586E-4E92-BA54-B4A6BF587632}"/>
              </a:ext>
            </a:extLst>
          </p:cNvPr>
          <p:cNvSpPr>
            <a:spLocks noGrp="1"/>
          </p:cNvSpPr>
          <p:nvPr>
            <p:ph type="ctrTitle"/>
          </p:nvPr>
        </p:nvSpPr>
        <p:spPr>
          <a:xfrm>
            <a:off x="1524000" y="1122363"/>
            <a:ext cx="9144000" cy="2387600"/>
          </a:xfrm>
        </p:spPr>
        <p:txBody>
          <a:bodyPr anchor="b" numCol="1"/>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BCF66-BF63-4373-99D7-0D77B8FD7892}"/>
              </a:ext>
            </a:extLst>
          </p:cNvPr>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64785-8A2F-446F-9DA7-6B75836B3239}"/>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F0D56241-5362-4AC3-9053-122B8ACAEE2F}"/>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5941EB29-E537-4927-B2D2-75EFD25BE048}"/>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39486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8DBB-F2D9-403C-A4CB-3BF38EC65403}"/>
              </a:ext>
            </a:extLst>
          </p:cNvPr>
          <p:cNvSpPr>
            <a:spLocks noGrp="1"/>
          </p:cNvSpPr>
          <p:nvPr>
            <p:ph type="title"/>
          </p:nvPr>
        </p:nvSpPr>
        <p:spPr/>
        <p:txBody>
          <a:bodyPr numCol="1"/>
          <a:lstStyle/>
          <a:p>
            <a:r>
              <a:rPr lang="en-US"/>
              <a:t>Click to edit Master title style</a:t>
            </a:r>
          </a:p>
        </p:txBody>
      </p:sp>
      <p:sp>
        <p:nvSpPr>
          <p:cNvPr id="3" name="Vertical Text Placeholder 2">
            <a:extLst>
              <a:ext uri="{FF2B5EF4-FFF2-40B4-BE49-F238E27FC236}">
                <a16:creationId xmlns:a16="http://schemas.microsoft.com/office/drawing/2014/main" id="{6B837169-6AF2-41CD-9576-71077D245FE0}"/>
              </a:ext>
            </a:extLst>
          </p:cNvPr>
          <p:cNvSpPr>
            <a:spLocks noGrp="1"/>
          </p:cNvSpPr>
          <p:nvPr>
            <p:ph idx="1" orient="vert" type="body"/>
          </p:nvPr>
        </p:nvSpPr>
        <p:spPr/>
        <p:txBody>
          <a:bodyPr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3F31-1048-469F-B9B2-E2F0CA3E83A8}"/>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FE8A1707-BDC9-4D46-8199-DD8132B9EAC3}"/>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90F9C15D-FB7E-4221-A495-478124FA6486}"/>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382211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F8FBD-AB99-4748-B89E-2BDB15B104A1}"/>
              </a:ext>
            </a:extLst>
          </p:cNvPr>
          <p:cNvSpPr>
            <a:spLocks noGrp="1"/>
          </p:cNvSpPr>
          <p:nvPr>
            <p:ph orient="vert" type="title"/>
          </p:nvPr>
        </p:nvSpPr>
        <p:spPr>
          <a:xfrm>
            <a:off x="8724900" y="365125"/>
            <a:ext cx="2628900" cy="5811838"/>
          </a:xfrm>
        </p:spPr>
        <p:txBody>
          <a:bodyPr numCol="1" vert="eaVert"/>
          <a:lstStyle/>
          <a:p>
            <a:r>
              <a:rPr lang="en-US"/>
              <a:t>Click to edit Master title style</a:t>
            </a:r>
          </a:p>
        </p:txBody>
      </p:sp>
      <p:sp>
        <p:nvSpPr>
          <p:cNvPr id="3" name="Vertical Text Placeholder 2">
            <a:extLst>
              <a:ext uri="{FF2B5EF4-FFF2-40B4-BE49-F238E27FC236}">
                <a16:creationId xmlns:a16="http://schemas.microsoft.com/office/drawing/2014/main" id="{05EC4776-954E-42C7-9A02-ED27BF9DBCA1}"/>
              </a:ext>
            </a:extLst>
          </p:cNvPr>
          <p:cNvSpPr>
            <a:spLocks noGrp="1"/>
          </p:cNvSpPr>
          <p:nvPr>
            <p:ph idx="1" orient="vert" type="body"/>
          </p:nvPr>
        </p:nvSpPr>
        <p:spPr>
          <a:xfrm>
            <a:off x="838200" y="365125"/>
            <a:ext cx="7734300" cy="5811838"/>
          </a:xfrm>
        </p:spPr>
        <p:txBody>
          <a:bodyPr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51466-B00E-40F9-BEA9-A9A1BD5E1326}"/>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773B32D7-CAFA-4040-A3F3-DF81B71A573A}"/>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5955E85F-C74C-4CD1-9A8D-10359D26F9E6}"/>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41308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30B-1F96-4AB6-9758-AAC5FA8988AA}"/>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4BC138D3-C056-4BAA-9FCA-781F9C45A97B}"/>
              </a:ext>
            </a:extLst>
          </p:cNvPr>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10F9B-FF82-47FE-BA81-47D9F516D777}"/>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29597A07-8737-491D-9A4C-96A61B55C2FA}"/>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26B7771F-D8E2-4DF9-B015-E7A4C2551FA3}"/>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6050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A9C-6992-4918-ACA7-A8FF87FFBD40}"/>
              </a:ext>
            </a:extLst>
          </p:cNvPr>
          <p:cNvSpPr>
            <a:spLocks noGrp="1"/>
          </p:cNvSpPr>
          <p:nvPr>
            <p:ph type="title"/>
          </p:nvPr>
        </p:nvSpPr>
        <p:spPr>
          <a:xfrm>
            <a:off x="831850" y="1709738"/>
            <a:ext cx="10515600" cy="2852737"/>
          </a:xfrm>
        </p:spPr>
        <p:txBody>
          <a:bodyPr anchor="b" numCol="1"/>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A2787-04ED-411E-A755-E08E7E38F583}"/>
              </a:ext>
            </a:extLst>
          </p:cNvPr>
          <p:cNvSpPr>
            <a:spLocks noGrp="1"/>
          </p:cNvSpPr>
          <p:nvPr>
            <p:ph idx="1" type="body"/>
          </p:nvPr>
        </p:nvSpPr>
        <p:spPr>
          <a:xfrm>
            <a:off x="831850" y="4589463"/>
            <a:ext cx="10515600" cy="1500187"/>
          </a:xfrm>
        </p:spPr>
        <p:txBody>
          <a:bodyPr numCol="1"/>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F681B-C3CE-4196-9882-2B79D3EA2285}"/>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3D8C8F73-54BD-4A75-A50B-FDE78117EF54}"/>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26F735DC-A411-4F4F-A5D3-DAFFDEF793D3}"/>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33078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833C-948F-41C1-9C07-578672A2BDFC}"/>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A3DB59AB-6B0D-4BBB-A6C3-96B012F8F021}"/>
              </a:ext>
            </a:extLst>
          </p:cNvPr>
          <p:cNvSpPr>
            <a:spLocks noGrp="1"/>
          </p:cNvSpPr>
          <p:nvPr>
            <p:ph idx="1" sz="half"/>
          </p:nvPr>
        </p:nvSpPr>
        <p:spPr>
          <a:xfrm>
            <a:off x="838200" y="1825625"/>
            <a:ext cx="5181600" cy="43513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76D21-A273-4AF3-9819-C03AE928912D}"/>
              </a:ext>
            </a:extLst>
          </p:cNvPr>
          <p:cNvSpPr>
            <a:spLocks noGrp="1"/>
          </p:cNvSpPr>
          <p:nvPr>
            <p:ph idx="2" sz="half"/>
          </p:nvPr>
        </p:nvSpPr>
        <p:spPr>
          <a:xfrm>
            <a:off x="6172200" y="1825625"/>
            <a:ext cx="5181600" cy="43513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38B260-2E15-4BA1-BAD9-6FB11DD3B2A5}"/>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6" name="Footer Placeholder 5">
            <a:extLst>
              <a:ext uri="{FF2B5EF4-FFF2-40B4-BE49-F238E27FC236}">
                <a16:creationId xmlns:a16="http://schemas.microsoft.com/office/drawing/2014/main" id="{27A82CD8-8168-429B-AA54-A64CBBD946C8}"/>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CCEAFDA7-4367-4376-AEFA-E6603E02283D}"/>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2088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0237-6A15-4C9D-882F-79A83E8B944F}"/>
              </a:ext>
            </a:extLst>
          </p:cNvPr>
          <p:cNvSpPr>
            <a:spLocks noGrp="1"/>
          </p:cNvSpPr>
          <p:nvPr>
            <p:ph type="title"/>
          </p:nvPr>
        </p:nvSpPr>
        <p:spPr>
          <a:xfrm>
            <a:off x="839788" y="365125"/>
            <a:ext cx="10515600" cy="1325563"/>
          </a:xfrm>
        </p:spPr>
        <p:txBody>
          <a:bodyPr numCol="1"/>
          <a:lstStyle/>
          <a:p>
            <a:r>
              <a:rPr lang="en-US"/>
              <a:t>Click to edit Master title style</a:t>
            </a:r>
          </a:p>
        </p:txBody>
      </p:sp>
      <p:sp>
        <p:nvSpPr>
          <p:cNvPr id="3" name="Text Placeholder 2">
            <a:extLst>
              <a:ext uri="{FF2B5EF4-FFF2-40B4-BE49-F238E27FC236}">
                <a16:creationId xmlns:a16="http://schemas.microsoft.com/office/drawing/2014/main" id="{2B0BE638-2889-4556-BE72-15B96FE4C171}"/>
              </a:ext>
            </a:extLst>
          </p:cNvPr>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4" name="Content Placeholder 3">
            <a:extLst>
              <a:ext uri="{FF2B5EF4-FFF2-40B4-BE49-F238E27FC236}">
                <a16:creationId xmlns:a16="http://schemas.microsoft.com/office/drawing/2014/main" id="{2F452D8D-72FC-4025-8C1E-1390479B8D0A}"/>
              </a:ext>
            </a:extLst>
          </p:cNvPr>
          <p:cNvSpPr>
            <a:spLocks noGrp="1"/>
          </p:cNvSpPr>
          <p:nvPr>
            <p:ph idx="2" sz="half"/>
          </p:nvPr>
        </p:nvSpPr>
        <p:spPr>
          <a:xfrm>
            <a:off x="839788" y="2505075"/>
            <a:ext cx="5157787" cy="368458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7C65A-DCBA-4429-872A-FB78A3D3FE9A}"/>
              </a:ext>
            </a:extLst>
          </p:cNvPr>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6" name="Content Placeholder 5">
            <a:extLst>
              <a:ext uri="{FF2B5EF4-FFF2-40B4-BE49-F238E27FC236}">
                <a16:creationId xmlns:a16="http://schemas.microsoft.com/office/drawing/2014/main" id="{2E169417-A6E2-48A4-9860-CCDD7309736B}"/>
              </a:ext>
            </a:extLst>
          </p:cNvPr>
          <p:cNvSpPr>
            <a:spLocks noGrp="1"/>
          </p:cNvSpPr>
          <p:nvPr>
            <p:ph idx="4" sz="quarter"/>
          </p:nvPr>
        </p:nvSpPr>
        <p:spPr>
          <a:xfrm>
            <a:off x="6172200" y="2505075"/>
            <a:ext cx="5183188" cy="368458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8BCE4-373F-4417-8EEC-DC06461838A7}"/>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8" name="Footer Placeholder 7">
            <a:extLst>
              <a:ext uri="{FF2B5EF4-FFF2-40B4-BE49-F238E27FC236}">
                <a16:creationId xmlns:a16="http://schemas.microsoft.com/office/drawing/2014/main" id="{68143C67-69AB-4DB8-B2FB-78537CA8BCC9}"/>
              </a:ext>
            </a:extLst>
          </p:cNvPr>
          <p:cNvSpPr>
            <a:spLocks noGrp="1"/>
          </p:cNvSpPr>
          <p:nvPr>
            <p:ph idx="11" sz="quarter" type="ftr"/>
          </p:nvPr>
        </p:nvSpPr>
        <p:spPr/>
        <p:txBody>
          <a:bodyPr numCol="1"/>
          <a:lstStyle/>
          <a:p>
            <a:endParaRPr lang="en-US"/>
          </a:p>
        </p:txBody>
      </p:sp>
      <p:sp>
        <p:nvSpPr>
          <p:cNvPr id="9" name="Slide Number Placeholder 8">
            <a:extLst>
              <a:ext uri="{FF2B5EF4-FFF2-40B4-BE49-F238E27FC236}">
                <a16:creationId xmlns:a16="http://schemas.microsoft.com/office/drawing/2014/main" id="{3994C429-4C5F-4741-8EE6-1D9048B1D928}"/>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18986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A133-3BA4-4120-8975-A545D65B74E3}"/>
              </a:ext>
            </a:extLst>
          </p:cNvPr>
          <p:cNvSpPr>
            <a:spLocks noGrp="1"/>
          </p:cNvSpPr>
          <p:nvPr>
            <p:ph type="title"/>
          </p:nvPr>
        </p:nvSpPr>
        <p:spPr/>
        <p:txBody>
          <a:bodyPr numCol="1"/>
          <a:lstStyle/>
          <a:p>
            <a:r>
              <a:rPr lang="en-US"/>
              <a:t>Click to edit Master title style</a:t>
            </a:r>
          </a:p>
        </p:txBody>
      </p:sp>
      <p:sp>
        <p:nvSpPr>
          <p:cNvPr id="3" name="Date Placeholder 2">
            <a:extLst>
              <a:ext uri="{FF2B5EF4-FFF2-40B4-BE49-F238E27FC236}">
                <a16:creationId xmlns:a16="http://schemas.microsoft.com/office/drawing/2014/main" id="{6BC427F2-28D6-4077-A629-114D02BC46AD}"/>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4" name="Footer Placeholder 3">
            <a:extLst>
              <a:ext uri="{FF2B5EF4-FFF2-40B4-BE49-F238E27FC236}">
                <a16:creationId xmlns:a16="http://schemas.microsoft.com/office/drawing/2014/main" id="{47FB2D2F-F34F-4AD7-8F49-BBF1A47B568A}"/>
              </a:ext>
            </a:extLst>
          </p:cNvPr>
          <p:cNvSpPr>
            <a:spLocks noGrp="1"/>
          </p:cNvSpPr>
          <p:nvPr>
            <p:ph idx="11" sz="quarter" type="ftr"/>
          </p:nvPr>
        </p:nvSpPr>
        <p:spPr/>
        <p:txBody>
          <a:bodyPr numCol="1"/>
          <a:lstStyle/>
          <a:p>
            <a:endParaRPr lang="en-US"/>
          </a:p>
        </p:txBody>
      </p:sp>
      <p:sp>
        <p:nvSpPr>
          <p:cNvPr id="5" name="Slide Number Placeholder 4">
            <a:extLst>
              <a:ext uri="{FF2B5EF4-FFF2-40B4-BE49-F238E27FC236}">
                <a16:creationId xmlns:a16="http://schemas.microsoft.com/office/drawing/2014/main" id="{07829297-C8DD-45CF-9E13-A0170C4F02BC}"/>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418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F7329-2B79-479A-B91C-A3A2CE1F3207}"/>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3" name="Footer Placeholder 2">
            <a:extLst>
              <a:ext uri="{FF2B5EF4-FFF2-40B4-BE49-F238E27FC236}">
                <a16:creationId xmlns:a16="http://schemas.microsoft.com/office/drawing/2014/main" id="{C24587C5-F162-41E9-BF07-2B6E95685700}"/>
              </a:ext>
            </a:extLst>
          </p:cNvPr>
          <p:cNvSpPr>
            <a:spLocks noGrp="1"/>
          </p:cNvSpPr>
          <p:nvPr>
            <p:ph idx="11" sz="quarter" type="ftr"/>
          </p:nvPr>
        </p:nvSpPr>
        <p:spPr/>
        <p:txBody>
          <a:bodyPr numCol="1"/>
          <a:lstStyle/>
          <a:p>
            <a:endParaRPr lang="en-US"/>
          </a:p>
        </p:txBody>
      </p:sp>
      <p:sp>
        <p:nvSpPr>
          <p:cNvPr id="4" name="Slide Number Placeholder 3">
            <a:extLst>
              <a:ext uri="{FF2B5EF4-FFF2-40B4-BE49-F238E27FC236}">
                <a16:creationId xmlns:a16="http://schemas.microsoft.com/office/drawing/2014/main" id="{7DE6AC52-5E7F-4A89-83EE-46293B66ECBB}"/>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3148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7BC-33D0-4F11-8D92-61E53858219E}"/>
              </a:ext>
            </a:extLst>
          </p:cNvPr>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A6091-03CC-4E2C-87E0-7E547F18FC09}"/>
              </a:ext>
            </a:extLst>
          </p:cNvPr>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C085A-FC40-484F-A341-D373C6E777FD}"/>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F4535-61AD-4D85-B78A-5B98A0599595}"/>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6" name="Footer Placeholder 5">
            <a:extLst>
              <a:ext uri="{FF2B5EF4-FFF2-40B4-BE49-F238E27FC236}">
                <a16:creationId xmlns:a16="http://schemas.microsoft.com/office/drawing/2014/main" id="{6E388145-5CD0-4998-9B9F-8AEF8E48EE71}"/>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0F3DF0E8-2754-4B59-A8C2-D7C6E55016DD}"/>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2698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D6A6-1067-4F4E-A230-E1E2B736315D}"/>
              </a:ext>
            </a:extLst>
          </p:cNvPr>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A7E39-E981-4859-B715-CBCC354584DF}"/>
              </a:ext>
            </a:extLst>
          </p:cNvPr>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a:extLst>
              <a:ext uri="{FF2B5EF4-FFF2-40B4-BE49-F238E27FC236}">
                <a16:creationId xmlns:a16="http://schemas.microsoft.com/office/drawing/2014/main" id="{72BDA3FC-C356-40F1-9CB6-49E8D71AE1CC}"/>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4909-DFFB-4FA7-9262-5997B2FA6151}"/>
              </a:ext>
            </a:extLst>
          </p:cNvPr>
          <p:cNvSpPr>
            <a:spLocks noGrp="1"/>
          </p:cNvSpPr>
          <p:nvPr>
            <p:ph idx="10" sz="half" type="dt"/>
          </p:nvPr>
        </p:nvSpPr>
        <p:spPr/>
        <p:txBody>
          <a:bodyPr numCol="1"/>
          <a:lstStyle/>
          <a:p>
            <a:fld id="{3E1AE878-F41E-4B95-8248-6C2B9B411A61}" type="datetimeFigureOut">
              <a:rPr lang="en-US" smtClean="0"/>
              <a:t>10/31/2023</a:t>
            </a:fld>
            <a:endParaRPr lang="en-US"/>
          </a:p>
        </p:txBody>
      </p:sp>
      <p:sp>
        <p:nvSpPr>
          <p:cNvPr id="6" name="Footer Placeholder 5">
            <a:extLst>
              <a:ext uri="{FF2B5EF4-FFF2-40B4-BE49-F238E27FC236}">
                <a16:creationId xmlns:a16="http://schemas.microsoft.com/office/drawing/2014/main" id="{0A83B8B7-2367-482D-9AEF-4F4E57DC8B0E}"/>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C203D1B2-6F99-4692-9102-D5DBE58CFD3C}"/>
              </a:ext>
            </a:extLst>
          </p:cNvPr>
          <p:cNvSpPr>
            <a:spLocks noGrp="1"/>
          </p:cNvSpPr>
          <p:nvPr>
            <p:ph idx="12" sz="quarter" type="sldNum"/>
          </p:nvPr>
        </p:nvSpPr>
        <p:spPr/>
        <p:txBody>
          <a:bodyPr numCol="1"/>
          <a:lstStyle/>
          <a:p>
            <a:fld id="{43809C81-3D0E-488B-A536-FDDDC8DD561F}" type="slidenum">
              <a:rPr lang="en-US" smtClean="0"/>
              <a:t>‹#›</a:t>
            </a:fld>
            <a:endParaRPr lang="en-US"/>
          </a:p>
        </p:txBody>
      </p:sp>
    </p:spTree>
    <p:extLst>
      <p:ext uri="{BB962C8B-B14F-4D97-AF65-F5344CB8AC3E}">
        <p14:creationId xmlns:p14="http://schemas.microsoft.com/office/powerpoint/2010/main" val="3169238048"/>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CE9E-62E0-4D98-A7A4-AA2E1C6513F5}"/>
              </a:ext>
            </a:extLst>
          </p:cNvPr>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2A3F5AFB-9D49-458C-8A60-AC66D0D91B0E}"/>
              </a:ext>
            </a:extLst>
          </p:cNvPr>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1603-9250-48DB-B177-3E250B8725DD}"/>
              </a:ext>
            </a:extLst>
          </p:cNvPr>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75000"/>
                  </a:schemeClr>
                </a:solidFill>
              </a:defRPr>
            </a:lvl1p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939468D1-2E12-46AA-8E7E-E204BE9A6453}"/>
              </a:ext>
            </a:extLst>
          </p:cNvPr>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B3C36-B7D6-42EC-88B7-5ADEC88E63C8}"/>
              </a:ext>
            </a:extLst>
          </p:cNvPr>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75000"/>
                  </a:schemeClr>
                </a:solidFill>
              </a:defRPr>
            </a:lvl1pPr>
          </a:lstStyle>
          <a:p>
            <a:fld id="{43809C81-3D0E-488B-A536-FDDDC8DD561F}" type="slidenum">
              <a:rPr lang="en-US" smtClean="0"/>
              <a:t>‹#›</a:t>
            </a:fld>
            <a:endParaRPr lang="en-US"/>
          </a:p>
        </p:txBody>
      </p:sp>
    </p:spTree>
    <p:extLst>
      <p:ext uri="{BB962C8B-B14F-4D97-AF65-F5344CB8AC3E}">
        <p14:creationId xmlns:p14="http://schemas.microsoft.com/office/powerpoint/2010/main" val="1497056502"/>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2.jfif"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3.jp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1.png" Type="http://schemas.openxmlformats.org/officeDocument/2006/relationships/image"/><Relationship Id="rId1" Target="../slideLayouts/slideLayout2.xml" Type="http://schemas.openxmlformats.org/officeDocument/2006/relationships/slideLayout"/></Relationships>
</file>

<file path=ppt/slides/_rels/slide6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6B-ADF4-436C-8736-6FA1B4A06232}"/>
              </a:ext>
            </a:extLst>
          </p:cNvPr>
          <p:cNvSpPr>
            <a:spLocks noGrp="1"/>
          </p:cNvSpPr>
          <p:nvPr>
            <p:ph type="ctrTitle"/>
          </p:nvPr>
        </p:nvSpPr>
        <p:spPr/>
        <p:txBody>
          <a:bodyPr numCol="1"/>
          <a:lstStyle/>
          <a:p>
            <a:r>
              <a:rPr dirty="0" lang="en-US"/>
              <a:t>Post Partition period </a:t>
            </a:r>
            <a:br>
              <a:rPr dirty="0" lang="en-US"/>
            </a:br>
            <a:r>
              <a:rPr dirty="0" lang="en-US"/>
              <a:t>(1947-2013)</a:t>
            </a:r>
          </a:p>
        </p:txBody>
      </p:sp>
    </p:spTree>
    <p:extLst>
      <p:ext uri="{BB962C8B-B14F-4D97-AF65-F5344CB8AC3E}">
        <p14:creationId xmlns:p14="http://schemas.microsoft.com/office/powerpoint/2010/main" val="25151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numCol="1">
            <a:normAutofit/>
          </a:bodyPr>
          <a:lstStyle/>
          <a:p>
            <a:pPr algn="just" indent="0" marL="0">
              <a:buNone/>
            </a:pPr>
            <a:r>
              <a:rPr b="1" dirty="0" lang="en-US"/>
              <a:t>Kashmir</a:t>
            </a:r>
            <a:endParaRPr dirty="0" lang="en-US"/>
          </a:p>
          <a:p>
            <a:pPr algn="just"/>
            <a:r>
              <a:rPr dirty="0" lang="en-US"/>
              <a:t>The state of Kashmir was created when the British sold it to the Dogra ruler </a:t>
            </a:r>
            <a:r>
              <a:rPr dirty="0" err="1" lang="en-US"/>
              <a:t>Gulab</a:t>
            </a:r>
            <a:r>
              <a:rPr dirty="0" lang="en-US"/>
              <a:t> Singh by treaty of Amritsar in 1846.</a:t>
            </a:r>
          </a:p>
          <a:p>
            <a:pPr algn="just"/>
            <a:r>
              <a:rPr dirty="0" lang="en-US"/>
              <a:t> The princely state had the majority of the Muslim population but the ruler were the Sikhs. At the time of partition of sub-continent the state was ruled by the Sikh Maharaja Hari Singh. </a:t>
            </a:r>
          </a:p>
          <a:p>
            <a:pPr algn="just"/>
            <a:r>
              <a:rPr dirty="0" lang="en-US"/>
              <a:t>The population wanted to accede to Pakistan. The public pressurized the Maharaja to accede to Pakistan. The Maharaja started to oppress the local Muslim population as a result of which they revolted against the Maharaja. </a:t>
            </a:r>
          </a:p>
          <a:p>
            <a:pPr algn="just"/>
            <a:r>
              <a:rPr dirty="0" lang="en-US"/>
              <a:t>The Tribesmen from the North-West Frontier Province also joined the rebellion. </a:t>
            </a:r>
          </a:p>
          <a:p>
            <a:endParaRPr dirty="0" lang="en-US"/>
          </a:p>
        </p:txBody>
      </p:sp>
    </p:spTree>
    <p:extLst>
      <p:ext uri="{BB962C8B-B14F-4D97-AF65-F5344CB8AC3E}">
        <p14:creationId xmlns:p14="http://schemas.microsoft.com/office/powerpoint/2010/main" val="76994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numCol="1">
            <a:normAutofit lnSpcReduction="10000"/>
          </a:bodyPr>
          <a:lstStyle/>
          <a:p>
            <a:pPr algn="just"/>
            <a:r>
              <a:rPr dirty="0" lang="en-US"/>
              <a:t>The Maharaja asked India for military assistance. India demanded to give a letter of accession to India of the state of Jammu and Kashmir. Maharaja gave the letter of accession to India; consequently, the India sent its forces to Kashmir.</a:t>
            </a:r>
          </a:p>
          <a:p>
            <a:pPr algn="just"/>
            <a:r>
              <a:rPr dirty="0" lang="en-US"/>
              <a:t> When the Indian army entered the region of Kashmir, Pakistan also sent its forces in Kashmir due to which the first Kashmir war was started. India blamed Pakistan for aggression and took the issue to United Nations. </a:t>
            </a:r>
          </a:p>
          <a:p>
            <a:pPr algn="just"/>
            <a:r>
              <a:rPr dirty="0" lang="en-US"/>
              <a:t>Thus United Nation Commission for India and Pakistan was created to resolve the dispute. </a:t>
            </a:r>
          </a:p>
          <a:p>
            <a:pPr algn="just"/>
            <a:r>
              <a:rPr dirty="0" lang="en-US"/>
              <a:t>It was decided in the resolutions of UNCIP that a cease fire line would be created and a referendum would be held in Kashmir to ask the opinion of local population. </a:t>
            </a:r>
          </a:p>
          <a:p>
            <a:pPr algn="just"/>
            <a:r>
              <a:rPr dirty="0" lang="en-US"/>
              <a:t>However no referendum was held under the UNCIP till now in Kashmir.</a:t>
            </a:r>
          </a:p>
        </p:txBody>
      </p:sp>
    </p:spTree>
    <p:extLst>
      <p:ext uri="{BB962C8B-B14F-4D97-AF65-F5344CB8AC3E}">
        <p14:creationId xmlns:p14="http://schemas.microsoft.com/office/powerpoint/2010/main" val="104449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2318198" y="193183"/>
            <a:ext cx="6851560" cy="5983780"/>
          </a:xfrm>
        </p:spPr>
      </p:pic>
    </p:spTree>
    <p:extLst>
      <p:ext uri="{BB962C8B-B14F-4D97-AF65-F5344CB8AC3E}">
        <p14:creationId xmlns:p14="http://schemas.microsoft.com/office/powerpoint/2010/main" val="14556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numCol="1"/>
          <a:lstStyle/>
          <a:p>
            <a:pPr algn="just"/>
            <a:r>
              <a:rPr b="1" dirty="0" lang="en-US"/>
              <a:t>Economic Problems</a:t>
            </a:r>
            <a:endParaRPr dirty="0" lang="en-US"/>
          </a:p>
          <a:p>
            <a:pPr algn="just"/>
            <a:r>
              <a:rPr dirty="0" lang="en-US"/>
              <a:t>When Pakistan was created it comprised of those regions which were economically underdeveloped. </a:t>
            </a:r>
          </a:p>
          <a:p>
            <a:pPr algn="just"/>
            <a:r>
              <a:rPr dirty="0" lang="en-US"/>
              <a:t>Most of the industries were located in India </a:t>
            </a:r>
            <a:r>
              <a:rPr dirty="0" err="1" lang="en-US"/>
              <a:t>e.g</a:t>
            </a:r>
            <a:r>
              <a:rPr dirty="0" lang="en-US"/>
              <a:t> Calcutta was given to India during the partition of Bengal. </a:t>
            </a:r>
          </a:p>
          <a:p>
            <a:pPr algn="just"/>
            <a:r>
              <a:rPr dirty="0" lang="en-US"/>
              <a:t>The agriculture was also not developed to meet the needs of the country. </a:t>
            </a:r>
          </a:p>
          <a:p>
            <a:pPr algn="just"/>
            <a:r>
              <a:rPr dirty="0" lang="en-US"/>
              <a:t>The two wings of Pakistan, that is East and West Pakistan, was separated from each other with the Indian territory. The Hindus were dominating the trade and the commerce of India.</a:t>
            </a:r>
          </a:p>
          <a:p>
            <a:pPr algn="just"/>
            <a:r>
              <a:rPr dirty="0" lang="en-US"/>
              <a:t> The railway system and the river transportation in East Pakistan was in depleted condition. </a:t>
            </a:r>
          </a:p>
          <a:p>
            <a:endParaRPr dirty="0" lang="en-US"/>
          </a:p>
        </p:txBody>
      </p:sp>
    </p:spTree>
    <p:extLst>
      <p:ext uri="{BB962C8B-B14F-4D97-AF65-F5344CB8AC3E}">
        <p14:creationId xmlns:p14="http://schemas.microsoft.com/office/powerpoint/2010/main" val="250692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2189408" y="489397"/>
            <a:ext cx="7186412" cy="5687566"/>
          </a:xfrm>
        </p:spPr>
      </p:pic>
      <p:cxnSp>
        <p:nvCxnSpPr>
          <p:cNvPr id="6" name="Straight Arrow Connector 5"/>
          <p:cNvCxnSpPr/>
          <p:nvPr/>
        </p:nvCxnSpPr>
        <p:spPr>
          <a:xfrm flipV="1">
            <a:off x="8216721" y="2691685"/>
            <a:ext cx="1674254" cy="64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0019763" y="2253803"/>
            <a:ext cx="1339403" cy="1004552"/>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56% population</a:t>
            </a:r>
          </a:p>
        </p:txBody>
      </p:sp>
      <p:cxnSp>
        <p:nvCxnSpPr>
          <p:cNvPr id="9" name="Straight Arrow Connector 8"/>
          <p:cNvCxnSpPr/>
          <p:nvPr/>
        </p:nvCxnSpPr>
        <p:spPr>
          <a:xfrm flipH="1" flipV="1">
            <a:off x="1378039" y="1712890"/>
            <a:ext cx="2266682"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0" y="1287887"/>
            <a:ext cx="1339403" cy="965916"/>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44% population</a:t>
            </a:r>
          </a:p>
        </p:txBody>
      </p:sp>
      <p:cxnSp>
        <p:nvCxnSpPr>
          <p:cNvPr id="12" name="Straight Arrow Connector 11"/>
          <p:cNvCxnSpPr/>
          <p:nvPr/>
        </p:nvCxnSpPr>
        <p:spPr>
          <a:xfrm flipH="1">
            <a:off x="1532586" y="2253803"/>
            <a:ext cx="1481070" cy="1403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296213" y="3876541"/>
            <a:ext cx="1159099" cy="862884"/>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4 provinces </a:t>
            </a:r>
          </a:p>
        </p:txBody>
      </p:sp>
      <p:cxnSp>
        <p:nvCxnSpPr>
          <p:cNvPr id="15" name="Straight Arrow Connector 14"/>
          <p:cNvCxnSpPr/>
          <p:nvPr/>
        </p:nvCxnSpPr>
        <p:spPr>
          <a:xfrm>
            <a:off x="7946265" y="2949262"/>
            <a:ext cx="2073498" cy="862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0380372" y="3747752"/>
            <a:ext cx="1416676" cy="789603"/>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1 province</a:t>
            </a:r>
          </a:p>
        </p:txBody>
      </p:sp>
      <p:cxnSp>
        <p:nvCxnSpPr>
          <p:cNvPr id="18" name="Straight Arrow Connector 17"/>
          <p:cNvCxnSpPr/>
          <p:nvPr/>
        </p:nvCxnSpPr>
        <p:spPr>
          <a:xfrm>
            <a:off x="4146997" y="2356834"/>
            <a:ext cx="3425780" cy="5924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5132231" y="1287888"/>
            <a:ext cx="2440546" cy="965916"/>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Geographical distance (separated by 1600 miles of Indian Territory</a:t>
            </a:r>
          </a:p>
        </p:txBody>
      </p:sp>
      <p:cxnSp>
        <p:nvCxnSpPr>
          <p:cNvPr id="23" name="Straight Arrow Connector 22"/>
          <p:cNvCxnSpPr/>
          <p:nvPr/>
        </p:nvCxnSpPr>
        <p:spPr>
          <a:xfrm flipH="1">
            <a:off x="6181860" y="2253803"/>
            <a:ext cx="257577" cy="437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754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u="sng"/>
              <a:t>Constitutional History of Pakistan</a:t>
            </a:r>
          </a:p>
        </p:txBody>
      </p:sp>
      <p:sp>
        <p:nvSpPr>
          <p:cNvPr id="3" name="Content Placeholder 2"/>
          <p:cNvSpPr>
            <a:spLocks noGrp="1"/>
          </p:cNvSpPr>
          <p:nvPr>
            <p:ph idx="1"/>
          </p:nvPr>
        </p:nvSpPr>
        <p:spPr/>
        <p:txBody>
          <a:bodyPr numCol="1">
            <a:normAutofit/>
          </a:bodyPr>
          <a:lstStyle/>
          <a:p>
            <a:pPr algn="just"/>
            <a:r>
              <a:rPr b="1" dirty="0" lang="en-US"/>
              <a:t>Constitution making issues (1947-1956)</a:t>
            </a:r>
          </a:p>
          <a:p>
            <a:pPr algn="just" indent="0" marL="0">
              <a:buNone/>
            </a:pPr>
            <a:r>
              <a:rPr b="1" dirty="0" lang="en-US"/>
              <a:t> 1. Secular vs Islamic State</a:t>
            </a:r>
          </a:p>
          <a:p>
            <a:pPr algn="just" indent="0" marL="0">
              <a:buNone/>
            </a:pPr>
            <a:r>
              <a:rPr dirty="0" lang="en-US"/>
              <a:t>   Objective Resolution 1949: Sovereignty belong to Allah Almighty</a:t>
            </a:r>
          </a:p>
          <a:p>
            <a:pPr algn="just" indent="0" marL="0">
              <a:buNone/>
            </a:pPr>
            <a:r>
              <a:rPr dirty="0" lang="en-US"/>
              <a:t>   Rights of minorities were recognized to follow their religion and </a:t>
            </a:r>
          </a:p>
          <a:p>
            <a:pPr algn="just" indent="0" marL="0">
              <a:buNone/>
            </a:pPr>
            <a:r>
              <a:rPr dirty="0" lang="en-US"/>
              <a:t>   culture (Ministry for minority affairs)</a:t>
            </a:r>
          </a:p>
          <a:p>
            <a:pPr algn="just" indent="0" marL="0">
              <a:buNone/>
            </a:pPr>
            <a:r>
              <a:rPr dirty="0" lang="en-US"/>
              <a:t>   Fundamental rights of the people were secured (everyone could appeal to Supreme Court</a:t>
            </a:r>
          </a:p>
          <a:p>
            <a:pPr algn="just" indent="0" marL="0">
              <a:buNone/>
            </a:pPr>
            <a:r>
              <a:rPr dirty="0" lang="en-US"/>
              <a:t>No law shall be enacted against Koran and Sunnah</a:t>
            </a:r>
          </a:p>
          <a:p>
            <a:pPr indent="0" marL="0">
              <a:buNone/>
            </a:pPr>
            <a:endParaRPr dirty="0" lang="en-US"/>
          </a:p>
          <a:p>
            <a:pPr indent="0" marL="0">
              <a:buNone/>
            </a:pPr>
            <a:endParaRPr dirty="0" lang="en-US"/>
          </a:p>
          <a:p>
            <a:endParaRPr dirty="0" lang="en-US"/>
          </a:p>
        </p:txBody>
      </p:sp>
    </p:spTree>
    <p:extLst>
      <p:ext uri="{BB962C8B-B14F-4D97-AF65-F5344CB8AC3E}">
        <p14:creationId xmlns:p14="http://schemas.microsoft.com/office/powerpoint/2010/main" val="8875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r>
              <a:rPr b="1" dirty="0" lang="en-US" sz="3200" u="sng"/>
              <a:t>Federalism (center and province distribution of Power)</a:t>
            </a:r>
          </a:p>
        </p:txBody>
      </p:sp>
      <p:sp>
        <p:nvSpPr>
          <p:cNvPr id="3" name="Content Placeholder 2"/>
          <p:cNvSpPr>
            <a:spLocks noGrp="1"/>
          </p:cNvSpPr>
          <p:nvPr>
            <p:ph idx="1"/>
          </p:nvPr>
        </p:nvSpPr>
        <p:spPr/>
        <p:txBody>
          <a:bodyPr numCol="1">
            <a:normAutofit fontScale="92500" lnSpcReduction="10000"/>
          </a:bodyPr>
          <a:lstStyle/>
          <a:p>
            <a:r>
              <a:rPr dirty="0" lang="en-US"/>
              <a:t>Distribution of power between provincial and federal government was decided as per the Government of India Act 1935</a:t>
            </a:r>
          </a:p>
          <a:p>
            <a:r>
              <a:rPr dirty="0" lang="en-US"/>
              <a:t>Federal list (subjects on which the federal government has the legislative power.</a:t>
            </a:r>
          </a:p>
          <a:p>
            <a:r>
              <a:rPr dirty="0" lang="en-US"/>
              <a:t>Provincial list ( subjects on which the provincial government has the legislative power)</a:t>
            </a:r>
          </a:p>
          <a:p>
            <a:r>
              <a:rPr dirty="0" lang="en-US"/>
              <a:t>Concurrent list (subjects on which both the provincial and federal government could legislate- however, incase of disagreement the federal legislation would receive priority.</a:t>
            </a:r>
          </a:p>
          <a:p>
            <a:r>
              <a:rPr dirty="0" lang="en-US"/>
              <a:t>Residual powers was vested in the head of the state (President or Governor General)</a:t>
            </a:r>
          </a:p>
        </p:txBody>
      </p:sp>
    </p:spTree>
    <p:extLst>
      <p:ext uri="{BB962C8B-B14F-4D97-AF65-F5344CB8AC3E}">
        <p14:creationId xmlns:p14="http://schemas.microsoft.com/office/powerpoint/2010/main" val="10126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numCol="1">
            <a:normAutofit fontScale="90000"/>
          </a:bodyPr>
          <a:lstStyle/>
          <a:p>
            <a:r>
              <a:rPr b="1" dirty="0" lang="en-US" u="sng"/>
              <a:t>Representation</a:t>
            </a:r>
          </a:p>
        </p:txBody>
      </p:sp>
      <p:sp>
        <p:nvSpPr>
          <p:cNvPr id="3" name="Content Placeholder 2"/>
          <p:cNvSpPr>
            <a:spLocks noGrp="1"/>
          </p:cNvSpPr>
          <p:nvPr>
            <p:ph idx="1"/>
          </p:nvPr>
        </p:nvSpPr>
        <p:spPr>
          <a:xfrm>
            <a:off x="838200" y="837128"/>
            <a:ext cx="10515600" cy="6020872"/>
          </a:xfrm>
        </p:spPr>
        <p:txBody>
          <a:bodyPr numCol="1">
            <a:normAutofit/>
          </a:bodyPr>
          <a:lstStyle/>
          <a:p>
            <a:r>
              <a:rPr b="1" dirty="0" lang="en-US"/>
              <a:t>1</a:t>
            </a:r>
            <a:r>
              <a:rPr b="1" baseline="30000" dirty="0" lang="en-US"/>
              <a:t>st</a:t>
            </a:r>
            <a:r>
              <a:rPr b="1" dirty="0" lang="en-US"/>
              <a:t> Basic Principal committee report 1950</a:t>
            </a:r>
          </a:p>
          <a:p>
            <a:pPr indent="0" marL="0">
              <a:buNone/>
            </a:pPr>
            <a:r>
              <a:rPr dirty="0" lang="en-US"/>
              <a:t>   Equal power for both houses</a:t>
            </a:r>
          </a:p>
          <a:p>
            <a:pPr indent="0" marL="0">
              <a:buNone/>
            </a:pPr>
            <a:r>
              <a:rPr dirty="0" lang="en-US"/>
              <a:t>   cabinet responsible to both houses</a:t>
            </a:r>
          </a:p>
          <a:p>
            <a:pPr indent="0" marL="0">
              <a:buNone/>
            </a:pPr>
            <a:r>
              <a:rPr dirty="0" lang="en-US"/>
              <a:t>   Lower house structure was not clear  (East Pakistan resisted)</a:t>
            </a:r>
          </a:p>
          <a:p>
            <a:r>
              <a:rPr dirty="0" lang="en-US"/>
              <a:t>No mention of the composition and size of the assembly</a:t>
            </a:r>
          </a:p>
          <a:p>
            <a:r>
              <a:rPr b="1" dirty="0" lang="en-US"/>
              <a:t>2</a:t>
            </a:r>
            <a:r>
              <a:rPr b="1" baseline="30000" dirty="0" lang="en-US"/>
              <a:t>nd</a:t>
            </a:r>
            <a:r>
              <a:rPr b="1" dirty="0" lang="en-US"/>
              <a:t> Basic Principal committee report 1952</a:t>
            </a:r>
          </a:p>
          <a:p>
            <a:pPr indent="0" marL="0">
              <a:buNone/>
            </a:pPr>
            <a:r>
              <a:rPr dirty="0" lang="en-US"/>
              <a:t>   Lower house was empowered (West Pakistan) resisted.</a:t>
            </a:r>
          </a:p>
          <a:p>
            <a:pPr indent="0" marL="0">
              <a:buNone/>
            </a:pPr>
            <a:r>
              <a:rPr dirty="0" lang="en-US"/>
              <a:t>   Cabinet responsible to lower house only</a:t>
            </a:r>
          </a:p>
          <a:p>
            <a:pPr indent="0" marL="0">
              <a:buNone/>
            </a:pPr>
            <a:r>
              <a:rPr dirty="0" lang="en-US"/>
              <a:t>   Equal representation in both houses of East Pakistan vis-à-vis West Pakistan 120 upper house: 400 Lower house.</a:t>
            </a:r>
          </a:p>
          <a:p>
            <a:pPr indent="0" marL="0">
              <a:buNone/>
            </a:pPr>
            <a:endParaRPr dirty="0" lang="en-US"/>
          </a:p>
          <a:p>
            <a:pPr indent="0" marL="0">
              <a:buNone/>
            </a:pPr>
            <a:r>
              <a:rPr dirty="0" lang="en-US"/>
              <a:t>   </a:t>
            </a:r>
          </a:p>
        </p:txBody>
      </p:sp>
    </p:spTree>
    <p:extLst>
      <p:ext uri="{BB962C8B-B14F-4D97-AF65-F5344CB8AC3E}">
        <p14:creationId xmlns:p14="http://schemas.microsoft.com/office/powerpoint/2010/main" val="35288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numCol="1"/>
          <a:lstStyle/>
          <a:p>
            <a:r>
              <a:rPr b="1" dirty="0" err="1" lang="en-US"/>
              <a:t>Bogra</a:t>
            </a:r>
            <a:r>
              <a:rPr b="1" dirty="0" lang="en-US"/>
              <a:t> Formula 1953</a:t>
            </a:r>
          </a:p>
          <a:p>
            <a:pPr indent="0" marL="0">
              <a:buNone/>
            </a:pPr>
            <a:r>
              <a:rPr b="1" dirty="0" lang="en-US"/>
              <a:t>                               L.H                     U.P                     joint session</a:t>
            </a:r>
          </a:p>
          <a:p>
            <a:pPr indent="0" marL="0">
              <a:buNone/>
            </a:pPr>
            <a:r>
              <a:rPr b="1" dirty="0" lang="en-US"/>
              <a:t>East Pakistan        165                     10                             175</a:t>
            </a:r>
          </a:p>
          <a:p>
            <a:pPr indent="0" marL="0">
              <a:buNone/>
            </a:pPr>
            <a:r>
              <a:rPr b="1" dirty="0" lang="en-US"/>
              <a:t>West Pakistan       135                     40                             175</a:t>
            </a:r>
          </a:p>
          <a:p>
            <a:pPr indent="0" marL="0">
              <a:buNone/>
            </a:pPr>
            <a:r>
              <a:rPr dirty="0" lang="en-US"/>
              <a:t>                                                                                             -------</a:t>
            </a:r>
          </a:p>
          <a:p>
            <a:pPr indent="0" marL="0">
              <a:buNone/>
            </a:pPr>
            <a:r>
              <a:rPr dirty="0" lang="en-US"/>
              <a:t>                                                                                             350</a:t>
            </a:r>
          </a:p>
          <a:p>
            <a:pPr indent="0" marL="0">
              <a:buNone/>
            </a:pPr>
            <a:r>
              <a:rPr dirty="0" lang="en-US"/>
              <a:t>Both houses given equal power</a:t>
            </a:r>
          </a:p>
          <a:p>
            <a:r>
              <a:rPr dirty="0" lang="en-US"/>
              <a:t>Governor General Ghulam Muhammad dissolved Assembly in 1954</a:t>
            </a:r>
          </a:p>
          <a:p>
            <a:r>
              <a:rPr dirty="0" lang="en-US"/>
              <a:t>On 30</a:t>
            </a:r>
            <a:r>
              <a:rPr baseline="30000" dirty="0" lang="en-US"/>
              <a:t>th</a:t>
            </a:r>
            <a:r>
              <a:rPr dirty="0" lang="en-US"/>
              <a:t> September 1955, west Pakistan was made one-unit, means all the provinces were merged into one province that was West Pakistan to resolve the issue of representation.   </a:t>
            </a:r>
          </a:p>
        </p:txBody>
      </p:sp>
    </p:spTree>
    <p:extLst>
      <p:ext uri="{BB962C8B-B14F-4D97-AF65-F5344CB8AC3E}">
        <p14:creationId xmlns:p14="http://schemas.microsoft.com/office/powerpoint/2010/main" val="326827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u="sng"/>
              <a:t>Language Issue</a:t>
            </a:r>
          </a:p>
        </p:txBody>
      </p:sp>
      <p:sp>
        <p:nvSpPr>
          <p:cNvPr id="3" name="Content Placeholder 2"/>
          <p:cNvSpPr>
            <a:spLocks noGrp="1"/>
          </p:cNvSpPr>
          <p:nvPr>
            <p:ph idx="1"/>
          </p:nvPr>
        </p:nvSpPr>
        <p:spPr/>
        <p:txBody>
          <a:bodyPr numCol="1"/>
          <a:lstStyle/>
          <a:p>
            <a:r>
              <a:rPr dirty="0" lang="en-US"/>
              <a:t>Urdu was declared as the official language of Pakistan</a:t>
            </a:r>
          </a:p>
          <a:p>
            <a:r>
              <a:rPr dirty="0" lang="en-US"/>
              <a:t>In 1953, Bangladeshi language movement emerged in East Pakistan</a:t>
            </a:r>
          </a:p>
          <a:p>
            <a:r>
              <a:rPr dirty="0" lang="en-US"/>
              <a:t>The Pakistani government tried to introduce Persian-Arabic script for the Bengali Language.</a:t>
            </a:r>
          </a:p>
          <a:p>
            <a:r>
              <a:rPr dirty="0" lang="en-US"/>
              <a:t>The Bangladeshi Language was recognized as the official language of Pakistan in 1956. </a:t>
            </a:r>
          </a:p>
        </p:txBody>
      </p:sp>
    </p:spTree>
    <p:extLst>
      <p:ext uri="{BB962C8B-B14F-4D97-AF65-F5344CB8AC3E}">
        <p14:creationId xmlns:p14="http://schemas.microsoft.com/office/powerpoint/2010/main" val="84003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Initial problems of Pakistan</a:t>
            </a:r>
            <a:br>
              <a:rPr dirty="0" lang="en-US"/>
            </a:br>
            <a:endParaRPr dirty="0" lang="en-US"/>
          </a:p>
        </p:txBody>
      </p:sp>
      <p:sp>
        <p:nvSpPr>
          <p:cNvPr id="3" name="Content Placeholder 2"/>
          <p:cNvSpPr>
            <a:spLocks noGrp="1"/>
          </p:cNvSpPr>
          <p:nvPr>
            <p:ph idx="1"/>
          </p:nvPr>
        </p:nvSpPr>
        <p:spPr/>
        <p:txBody>
          <a:bodyPr numCol="1">
            <a:normAutofit lnSpcReduction="10000"/>
          </a:bodyPr>
          <a:lstStyle/>
          <a:p>
            <a:r>
              <a:rPr b="1" dirty="0" lang="en-US"/>
              <a:t>Congress reaction to the establishment of Pakistan</a:t>
            </a:r>
            <a:endParaRPr dirty="0" lang="en-US"/>
          </a:p>
          <a:p>
            <a:r>
              <a:rPr dirty="0" lang="en-US"/>
              <a:t>Mountbatten wanted to become Governor-General of both India and Pakistan</a:t>
            </a:r>
          </a:p>
          <a:p>
            <a:r>
              <a:rPr dirty="0" lang="en-US"/>
              <a:t> Jinnah had not accepted it. Mountbatten became Governor-General of India</a:t>
            </a:r>
          </a:p>
          <a:p>
            <a:r>
              <a:rPr dirty="0" lang="en-US"/>
              <a:t>The Congress leaders with the cooperation of Mountbatten started to create problems for Pakistan</a:t>
            </a:r>
          </a:p>
          <a:p>
            <a:r>
              <a:rPr b="1" dirty="0" lang="en-US"/>
              <a:t>Formation of Government Ministry</a:t>
            </a:r>
            <a:endParaRPr dirty="0" lang="en-US"/>
          </a:p>
          <a:p>
            <a:r>
              <a:rPr dirty="0" lang="en-US"/>
              <a:t>The Congress delayed the transfer of civil servants and the official records when Pakistan was established as an independent country</a:t>
            </a:r>
          </a:p>
        </p:txBody>
      </p:sp>
    </p:spTree>
    <p:extLst>
      <p:ext uri="{BB962C8B-B14F-4D97-AF65-F5344CB8AC3E}">
        <p14:creationId xmlns:p14="http://schemas.microsoft.com/office/powerpoint/2010/main" val="196529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u="sng"/>
              <a:t>Constitution of 1956</a:t>
            </a:r>
          </a:p>
        </p:txBody>
      </p:sp>
      <p:sp>
        <p:nvSpPr>
          <p:cNvPr id="3" name="Content Placeholder 2"/>
          <p:cNvSpPr>
            <a:spLocks noGrp="1"/>
          </p:cNvSpPr>
          <p:nvPr>
            <p:ph idx="1"/>
          </p:nvPr>
        </p:nvSpPr>
        <p:spPr>
          <a:xfrm>
            <a:off x="838200" y="1532586"/>
            <a:ext cx="10515600" cy="6078828"/>
          </a:xfrm>
        </p:spPr>
        <p:txBody>
          <a:bodyPr numCol="1">
            <a:normAutofit fontScale="85000" lnSpcReduction="10000"/>
          </a:bodyPr>
          <a:lstStyle/>
          <a:p>
            <a:pPr algn="just"/>
            <a:r>
              <a:rPr b="1" dirty="0" lang="en-US"/>
              <a:t>President</a:t>
            </a:r>
          </a:p>
          <a:p>
            <a:pPr algn="just"/>
            <a:r>
              <a:rPr dirty="0" lang="en-US"/>
              <a:t>Chief executive and head of state</a:t>
            </a:r>
          </a:p>
          <a:p>
            <a:pPr algn="just"/>
            <a:r>
              <a:rPr dirty="0" lang="en-US"/>
              <a:t>Elected by national and provincial assembly members by majority          vote</a:t>
            </a:r>
          </a:p>
          <a:p>
            <a:pPr algn="just"/>
            <a:r>
              <a:rPr dirty="0" lang="en-US"/>
              <a:t>Appointment of Provincial Governors, Judges of Supreme Court, Auditor General</a:t>
            </a:r>
          </a:p>
          <a:p>
            <a:pPr algn="just"/>
            <a:r>
              <a:rPr dirty="0" lang="en-US"/>
              <a:t>Summon, prorogue, and dissolve national assembly</a:t>
            </a:r>
          </a:p>
          <a:p>
            <a:pPr algn="just"/>
            <a:r>
              <a:rPr dirty="0" lang="en-US"/>
              <a:t>Veto power to reject or withhold his assent to the bills.</a:t>
            </a:r>
          </a:p>
          <a:p>
            <a:pPr algn="just"/>
            <a:r>
              <a:rPr b="1" dirty="0" lang="en-US"/>
              <a:t>Prime-Minister</a:t>
            </a:r>
          </a:p>
          <a:p>
            <a:pPr algn="just"/>
            <a:r>
              <a:rPr dirty="0" lang="en-US"/>
              <a:t>Head of the majority party, and leader of the cabinet in the parliament.</a:t>
            </a:r>
          </a:p>
          <a:p>
            <a:pPr algn="just"/>
            <a:r>
              <a:rPr dirty="0" lang="en-US"/>
              <a:t>He could be removed by the President</a:t>
            </a:r>
          </a:p>
          <a:p>
            <a:pPr algn="just"/>
            <a:r>
              <a:rPr dirty="0" lang="en-US"/>
              <a:t>Cabinet Ministers are under his pleasure</a:t>
            </a:r>
          </a:p>
          <a:p>
            <a:endParaRPr b="1" dirty="0" lang="en-US"/>
          </a:p>
          <a:p>
            <a:pPr indent="0" marL="0">
              <a:buNone/>
            </a:pPr>
            <a:r>
              <a:rPr dirty="0" lang="en-US"/>
              <a:t>   </a:t>
            </a:r>
          </a:p>
          <a:p>
            <a:pPr indent="0" marL="0">
              <a:buNone/>
            </a:pPr>
            <a:endParaRPr dirty="0" lang="en-US"/>
          </a:p>
          <a:p>
            <a:pPr indent="0" marL="0">
              <a:buNone/>
            </a:pPr>
            <a:r>
              <a:rPr dirty="0" lang="en-US"/>
              <a:t>    </a:t>
            </a:r>
          </a:p>
        </p:txBody>
      </p:sp>
    </p:spTree>
    <p:extLst>
      <p:ext uri="{BB962C8B-B14F-4D97-AF65-F5344CB8AC3E}">
        <p14:creationId xmlns:p14="http://schemas.microsoft.com/office/powerpoint/2010/main" val="176472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numCol="1"/>
          <a:lstStyle/>
          <a:p>
            <a:pPr algn="just"/>
            <a:r>
              <a:rPr b="1" dirty="0" lang="en-US"/>
              <a:t>National Assembly</a:t>
            </a:r>
          </a:p>
          <a:p>
            <a:pPr algn="just"/>
            <a:r>
              <a:rPr dirty="0" lang="en-US"/>
              <a:t>300 members equally divided between the two wings of the country</a:t>
            </a:r>
          </a:p>
          <a:p>
            <a:pPr algn="just"/>
            <a:r>
              <a:rPr dirty="0" lang="en-US"/>
              <a:t>10 seats for women, 5 each reserved for the women.</a:t>
            </a:r>
          </a:p>
          <a:p>
            <a:pPr algn="just"/>
            <a:r>
              <a:rPr dirty="0" lang="en-US"/>
              <a:t>National assembly complete control over the finances</a:t>
            </a:r>
          </a:p>
          <a:p>
            <a:pPr algn="just"/>
            <a:r>
              <a:rPr b="1" dirty="0" lang="en-US"/>
              <a:t>Governor</a:t>
            </a:r>
          </a:p>
          <a:p>
            <a:pPr algn="just"/>
            <a:r>
              <a:rPr dirty="0" lang="en-US"/>
              <a:t>Governor works under the pleasure of the President who appoint him.</a:t>
            </a:r>
          </a:p>
          <a:p>
            <a:pPr algn="just"/>
            <a:r>
              <a:rPr dirty="0" lang="en-US"/>
              <a:t>He is responsible for appointing Chief minister who in his view command the majority in the provincial assembly.</a:t>
            </a:r>
          </a:p>
          <a:p>
            <a:pPr algn="just"/>
            <a:r>
              <a:rPr b="1" dirty="0" lang="en-US"/>
              <a:t>Provincial Assembly</a:t>
            </a:r>
          </a:p>
          <a:p>
            <a:pPr algn="just"/>
            <a:r>
              <a:rPr dirty="0" lang="en-US"/>
              <a:t>Provincial legislature and Governor with 80 members elected and 10 seats for women</a:t>
            </a:r>
          </a:p>
        </p:txBody>
      </p:sp>
    </p:spTree>
    <p:extLst>
      <p:ext uri="{BB962C8B-B14F-4D97-AF65-F5344CB8AC3E}">
        <p14:creationId xmlns:p14="http://schemas.microsoft.com/office/powerpoint/2010/main" val="224858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numCol="1"/>
          <a:lstStyle/>
          <a:p>
            <a:r>
              <a:rPr b="1" dirty="0" lang="en-US"/>
              <a:t>Judicial Structure</a:t>
            </a:r>
          </a:p>
          <a:p>
            <a:r>
              <a:rPr dirty="0" lang="en-US"/>
              <a:t>Chief </a:t>
            </a:r>
            <a:r>
              <a:rPr dirty="0" err="1" lang="en-US"/>
              <a:t>Justic</a:t>
            </a:r>
            <a:r>
              <a:rPr dirty="0" lang="en-US"/>
              <a:t> appointed by President </a:t>
            </a:r>
          </a:p>
          <a:p>
            <a:r>
              <a:rPr dirty="0" lang="en-US"/>
              <a:t>Original as well as appellate jurisdiction</a:t>
            </a:r>
          </a:p>
          <a:p>
            <a:r>
              <a:rPr b="1" dirty="0" lang="en-US"/>
              <a:t>High Court</a:t>
            </a:r>
          </a:p>
          <a:p>
            <a:r>
              <a:rPr dirty="0" lang="en-US"/>
              <a:t>The chief Justice would be appointed by President in consultation with the President.</a:t>
            </a:r>
          </a:p>
          <a:p>
            <a:r>
              <a:rPr b="1" dirty="0" lang="en-US"/>
              <a:t>Islamic Provisions</a:t>
            </a:r>
          </a:p>
          <a:p>
            <a:r>
              <a:rPr dirty="0" lang="en-US"/>
              <a:t>Pakistan was named as Islamic Republic of Pakistan</a:t>
            </a:r>
          </a:p>
          <a:p>
            <a:r>
              <a:rPr dirty="0" lang="en-US"/>
              <a:t>Preamble consisted the Sovereignty of Allah</a:t>
            </a:r>
          </a:p>
          <a:p>
            <a:r>
              <a:rPr dirty="0" lang="en-US"/>
              <a:t>Head of the state shall be a Muslim</a:t>
            </a:r>
          </a:p>
          <a:p>
            <a:r>
              <a:rPr dirty="0" lang="en-US"/>
              <a:t>Islamic advisory council shall be set up</a:t>
            </a:r>
          </a:p>
          <a:p>
            <a:r>
              <a:rPr dirty="0" lang="en-US"/>
              <a:t>No law against Islam shall be enacted.</a:t>
            </a:r>
          </a:p>
        </p:txBody>
      </p:sp>
    </p:spTree>
    <p:extLst>
      <p:ext uri="{BB962C8B-B14F-4D97-AF65-F5344CB8AC3E}">
        <p14:creationId xmlns:p14="http://schemas.microsoft.com/office/powerpoint/2010/main" val="23094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numCol="1"/>
          <a:lstStyle/>
          <a:p>
            <a:pPr algn="ctr" indent="0" marL="0">
              <a:buNone/>
            </a:pPr>
            <a:r>
              <a:rPr b="1" dirty="0" err="1" lang="en-US"/>
              <a:t>Ayub</a:t>
            </a:r>
            <a:r>
              <a:rPr b="1" dirty="0" lang="en-US"/>
              <a:t> Khan Era (1958-1969)</a:t>
            </a:r>
          </a:p>
          <a:p>
            <a:pPr algn="just"/>
            <a:r>
              <a:rPr dirty="0" lang="en-US"/>
              <a:t>The 1956 constitution was drafted by the constituent assembly after 9 years of independence.</a:t>
            </a:r>
          </a:p>
          <a:p>
            <a:pPr algn="just"/>
            <a:r>
              <a:rPr dirty="0" lang="en-US"/>
              <a:t>Not a single general election was held during this period. </a:t>
            </a:r>
          </a:p>
          <a:p>
            <a:pPr algn="just"/>
            <a:r>
              <a:rPr dirty="0" lang="en-US"/>
              <a:t>The first general elections was scheduled to be held in March 1959.</a:t>
            </a:r>
          </a:p>
          <a:p>
            <a:pPr algn="just"/>
            <a:r>
              <a:rPr dirty="0" lang="en-US"/>
              <a:t>President </a:t>
            </a:r>
            <a:r>
              <a:rPr dirty="0" err="1" lang="en-US"/>
              <a:t>Iskander</a:t>
            </a:r>
            <a:r>
              <a:rPr dirty="0" lang="en-US"/>
              <a:t> Mirza anticipated that the </a:t>
            </a:r>
            <a:r>
              <a:rPr dirty="0" err="1" lang="en-US"/>
              <a:t>Awami</a:t>
            </a:r>
            <a:r>
              <a:rPr dirty="0" lang="en-US"/>
              <a:t> League of the Eastern Wing would sweep the elections with a majority as result of  which Muslim league would not be able to form the government.</a:t>
            </a:r>
          </a:p>
          <a:p>
            <a:pPr algn="just"/>
            <a:r>
              <a:rPr dirty="0" lang="en-US"/>
              <a:t>He asked </a:t>
            </a:r>
            <a:r>
              <a:rPr dirty="0" err="1" lang="en-US"/>
              <a:t>Ayub</a:t>
            </a:r>
            <a:r>
              <a:rPr dirty="0" lang="en-US"/>
              <a:t> Khan the Chief of Army staff to impose Martial Law.</a:t>
            </a:r>
          </a:p>
          <a:p>
            <a:pPr algn="just"/>
            <a:r>
              <a:rPr dirty="0" lang="en-US"/>
              <a:t>On 7th October 1958 President Iskander Mirza abrogated the constitution and dismissed the central and provincial governments.</a:t>
            </a:r>
          </a:p>
          <a:p>
            <a:pPr algn="just"/>
            <a:r>
              <a:rPr dirty="0" lang="en-US"/>
              <a:t>Supreme Court called the imposition of the Martial as a revolution and provided it legitimacy</a:t>
            </a:r>
          </a:p>
          <a:p>
            <a:endParaRPr dirty="0" lang="en-US"/>
          </a:p>
        </p:txBody>
      </p:sp>
    </p:spTree>
    <p:extLst>
      <p:ext uri="{BB962C8B-B14F-4D97-AF65-F5344CB8AC3E}">
        <p14:creationId xmlns:p14="http://schemas.microsoft.com/office/powerpoint/2010/main" val="5504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Reforms introduced by </a:t>
            </a:r>
            <a:r>
              <a:rPr dirty="0" err="1" lang="en-US"/>
              <a:t>Ayub</a:t>
            </a:r>
            <a:r>
              <a:rPr dirty="0" lang="en-US"/>
              <a:t> Khan</a:t>
            </a:r>
          </a:p>
        </p:txBody>
      </p:sp>
      <p:sp>
        <p:nvSpPr>
          <p:cNvPr id="3" name="Content Placeholder 2"/>
          <p:cNvSpPr>
            <a:spLocks noGrp="1"/>
          </p:cNvSpPr>
          <p:nvPr>
            <p:ph idx="1"/>
          </p:nvPr>
        </p:nvSpPr>
        <p:spPr>
          <a:xfrm>
            <a:off x="838200" y="1262130"/>
            <a:ext cx="10515600" cy="4914833"/>
          </a:xfrm>
        </p:spPr>
        <p:txBody>
          <a:bodyPr numCol="1">
            <a:normAutofit/>
          </a:bodyPr>
          <a:lstStyle/>
          <a:p>
            <a:r>
              <a:rPr b="1" dirty="0" lang="en-US"/>
              <a:t>EBDO (elective body disqualification order)</a:t>
            </a:r>
          </a:p>
          <a:p>
            <a:r>
              <a:rPr dirty="0" lang="en-US"/>
              <a:t>The politicians who were alleged to be corrupt they were given two options either to face trial under the EBDO or voluntarily leave politics for 6 years.</a:t>
            </a:r>
          </a:p>
          <a:p>
            <a:r>
              <a:rPr b="1" dirty="0" lang="en-US"/>
              <a:t>PRODO (public representative officers disqualification order)</a:t>
            </a:r>
          </a:p>
          <a:p>
            <a:r>
              <a:rPr dirty="0" lang="en-US"/>
              <a:t>The corrupt bureaucrats were disqualified under this order </a:t>
            </a:r>
          </a:p>
          <a:p>
            <a:r>
              <a:rPr b="1" dirty="0" lang="en-US"/>
              <a:t>Land Reforms 1959</a:t>
            </a:r>
          </a:p>
          <a:p>
            <a:r>
              <a:rPr dirty="0" lang="en-US"/>
              <a:t>A person could not own more than 500 acres of irrigated and 1000 acres of unirrigated land, and 150 acres of orchard land. </a:t>
            </a:r>
          </a:p>
          <a:p>
            <a:endParaRPr dirty="0" lang="en-US"/>
          </a:p>
          <a:p>
            <a:endParaRPr b="1" dirty="0" lang="en-US"/>
          </a:p>
          <a:p>
            <a:endParaRPr b="1" dirty="0" lang="en-US"/>
          </a:p>
          <a:p>
            <a:pPr indent="0" marL="0">
              <a:buNone/>
            </a:pPr>
            <a:endParaRPr b="1" dirty="0" lang="en-US"/>
          </a:p>
          <a:p>
            <a:endParaRPr dirty="0" lang="en-US"/>
          </a:p>
        </p:txBody>
      </p:sp>
    </p:spTree>
    <p:extLst>
      <p:ext uri="{BB962C8B-B14F-4D97-AF65-F5344CB8AC3E}">
        <p14:creationId xmlns:p14="http://schemas.microsoft.com/office/powerpoint/2010/main" val="110210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numCol="1">
            <a:normAutofit/>
          </a:bodyPr>
          <a:lstStyle/>
          <a:p>
            <a:pPr algn="ctr" indent="0" marL="0">
              <a:buNone/>
            </a:pPr>
            <a:r>
              <a:rPr b="1" dirty="0" lang="en-US"/>
              <a:t>Agricultural reforms</a:t>
            </a:r>
          </a:p>
          <a:p>
            <a:pPr algn="just"/>
            <a:r>
              <a:rPr dirty="0" lang="en-US"/>
              <a:t>SCARP (salinity control and reclamation program) this was intended to control the problems of water-logging and salinity</a:t>
            </a:r>
          </a:p>
          <a:p>
            <a:pPr algn="just"/>
            <a:r>
              <a:rPr dirty="0" lang="en-US"/>
              <a:t>Tube wells were installs to extract the excess water out of the land. </a:t>
            </a:r>
          </a:p>
          <a:p>
            <a:pPr algn="just"/>
            <a:r>
              <a:rPr dirty="0" lang="en-US"/>
              <a:t>Tractors were introduced</a:t>
            </a:r>
          </a:p>
          <a:p>
            <a:pPr algn="just"/>
            <a:r>
              <a:rPr dirty="0" lang="en-US"/>
              <a:t>ADBP (agricultural development bank of Pakistan)</a:t>
            </a:r>
          </a:p>
          <a:p>
            <a:pPr algn="just"/>
            <a:r>
              <a:rPr dirty="0" lang="en-US"/>
              <a:t>Provided loans to the peasants.</a:t>
            </a:r>
          </a:p>
          <a:p>
            <a:pPr algn="just"/>
            <a:r>
              <a:rPr dirty="0" lang="en-US"/>
              <a:t>In 1960, Indus Water Treaty was signed as a result of which </a:t>
            </a:r>
            <a:r>
              <a:rPr dirty="0" err="1" lang="en-US"/>
              <a:t>Mangla</a:t>
            </a:r>
            <a:r>
              <a:rPr dirty="0" lang="en-US"/>
              <a:t>, </a:t>
            </a:r>
            <a:r>
              <a:rPr dirty="0" err="1" lang="en-US"/>
              <a:t>Warsak</a:t>
            </a:r>
            <a:r>
              <a:rPr dirty="0" lang="en-US"/>
              <a:t>, and </a:t>
            </a:r>
            <a:r>
              <a:rPr dirty="0" err="1" lang="en-US"/>
              <a:t>Tarbela</a:t>
            </a:r>
            <a:r>
              <a:rPr dirty="0" lang="en-US"/>
              <a:t> Dam was constructed. Indi gave compensation money and world bank also provide funds.</a:t>
            </a:r>
          </a:p>
          <a:p>
            <a:pPr algn="just"/>
            <a:r>
              <a:rPr dirty="0" lang="en-US"/>
              <a:t>Hybrid seeds were introduced.</a:t>
            </a:r>
          </a:p>
          <a:p>
            <a:pPr algn="just"/>
            <a:r>
              <a:rPr dirty="0" lang="en-US"/>
              <a:t>Pesticides and insecticides were introduced</a:t>
            </a:r>
          </a:p>
        </p:txBody>
      </p:sp>
    </p:spTree>
    <p:extLst>
      <p:ext uri="{BB962C8B-B14F-4D97-AF65-F5344CB8AC3E}">
        <p14:creationId xmlns:p14="http://schemas.microsoft.com/office/powerpoint/2010/main" val="329827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898" y="788565"/>
            <a:ext cx="10514901" cy="5388398"/>
          </a:xfrm>
        </p:spPr>
        <p:txBody>
          <a:bodyPr numCol="1"/>
          <a:lstStyle/>
          <a:p>
            <a:r>
              <a:rPr b="1" dirty="0" lang="en-US"/>
              <a:t>Family Law Ordinance 1961</a:t>
            </a:r>
          </a:p>
          <a:p>
            <a:r>
              <a:rPr dirty="0" lang="en-US"/>
              <a:t>All marriages need to registered by the government </a:t>
            </a:r>
          </a:p>
          <a:p>
            <a:r>
              <a:rPr dirty="0" lang="en-US"/>
              <a:t>A man who want to divorce his wife must go through the conciliatory procedures of the union council.</a:t>
            </a:r>
          </a:p>
          <a:p>
            <a:r>
              <a:rPr dirty="0" lang="en-US"/>
              <a:t>A man want to remarry need the written permission of the first wife</a:t>
            </a:r>
          </a:p>
          <a:p>
            <a:r>
              <a:rPr dirty="0" lang="en-US"/>
              <a:t>Minimum age for marriage was decided</a:t>
            </a:r>
          </a:p>
          <a:p>
            <a:r>
              <a:rPr b="1" dirty="0" err="1" lang="en-US"/>
              <a:t>Oppostition</a:t>
            </a:r>
            <a:endParaRPr b="1" dirty="0" lang="en-US"/>
          </a:p>
          <a:p>
            <a:r>
              <a:rPr dirty="0" err="1" lang="en-US"/>
              <a:t>Jamat-i-Islami</a:t>
            </a:r>
            <a:r>
              <a:rPr dirty="0" lang="en-US"/>
              <a:t> opposed the family laws of </a:t>
            </a:r>
            <a:r>
              <a:rPr dirty="0" err="1" lang="en-US"/>
              <a:t>Ayub</a:t>
            </a:r>
            <a:r>
              <a:rPr dirty="0" lang="en-US"/>
              <a:t> </a:t>
            </a:r>
          </a:p>
          <a:p>
            <a:endParaRPr dirty="0" lang="en-US"/>
          </a:p>
        </p:txBody>
      </p:sp>
    </p:spTree>
    <p:extLst>
      <p:ext uri="{BB962C8B-B14F-4D97-AF65-F5344CB8AC3E}">
        <p14:creationId xmlns:p14="http://schemas.microsoft.com/office/powerpoint/2010/main" val="142713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065"/>
          </a:xfrm>
        </p:spPr>
        <p:txBody>
          <a:bodyPr numCol="1">
            <a:normAutofit fontScale="90000"/>
          </a:bodyPr>
          <a:lstStyle/>
          <a:p>
            <a:r>
              <a:rPr b="1" dirty="0" lang="en-US"/>
              <a:t>Basic democracies	</a:t>
            </a:r>
          </a:p>
        </p:txBody>
      </p:sp>
      <p:sp>
        <p:nvSpPr>
          <p:cNvPr id="3" name="Content Placeholder 2"/>
          <p:cNvSpPr>
            <a:spLocks noGrp="1"/>
          </p:cNvSpPr>
          <p:nvPr>
            <p:ph idx="1"/>
          </p:nvPr>
        </p:nvSpPr>
        <p:spPr>
          <a:xfrm>
            <a:off x="0" y="631065"/>
            <a:ext cx="12192000" cy="5545898"/>
          </a:xfrm>
        </p:spPr>
        <p:txBody>
          <a:bodyPr numCol="1"/>
          <a:lstStyle/>
          <a:p>
            <a:pPr indent="0" marL="0">
              <a:buNone/>
            </a:pPr>
            <a:endParaRPr dirty="0" lang="en-US"/>
          </a:p>
        </p:txBody>
      </p:sp>
      <p:sp>
        <p:nvSpPr>
          <p:cNvPr id="4" name="Rectangle 3"/>
          <p:cNvSpPr/>
          <p:nvPr/>
        </p:nvSpPr>
        <p:spPr>
          <a:xfrm>
            <a:off x="4842456" y="811369"/>
            <a:ext cx="2137893" cy="450761"/>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Divisional Council</a:t>
            </a:r>
          </a:p>
        </p:txBody>
      </p:sp>
      <p:sp>
        <p:nvSpPr>
          <p:cNvPr id="5" name="Rectangle 4"/>
          <p:cNvSpPr/>
          <p:nvPr/>
        </p:nvSpPr>
        <p:spPr>
          <a:xfrm>
            <a:off x="4833870" y="1687133"/>
            <a:ext cx="2137893" cy="412124"/>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District Council</a:t>
            </a:r>
          </a:p>
        </p:txBody>
      </p:sp>
      <p:sp>
        <p:nvSpPr>
          <p:cNvPr id="6" name="Rectangle 5"/>
          <p:cNvSpPr/>
          <p:nvPr/>
        </p:nvSpPr>
        <p:spPr>
          <a:xfrm>
            <a:off x="7675806" y="2395471"/>
            <a:ext cx="2975021" cy="618186"/>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Tehsil Council(West Pakistan)</a:t>
            </a:r>
          </a:p>
          <a:p>
            <a:pPr algn="ctr"/>
            <a:r>
              <a:rPr dirty="0" lang="en-US"/>
              <a:t>Thana Council (East Pakistan)</a:t>
            </a:r>
          </a:p>
        </p:txBody>
      </p:sp>
      <p:sp>
        <p:nvSpPr>
          <p:cNvPr id="7" name="Rectangle 6"/>
          <p:cNvSpPr/>
          <p:nvPr/>
        </p:nvSpPr>
        <p:spPr>
          <a:xfrm>
            <a:off x="3825025" y="2395471"/>
            <a:ext cx="1970468" cy="412124"/>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Cantonment Board</a:t>
            </a:r>
          </a:p>
        </p:txBody>
      </p:sp>
      <p:sp>
        <p:nvSpPr>
          <p:cNvPr id="9" name="Rectangle 8"/>
          <p:cNvSpPr/>
          <p:nvPr/>
        </p:nvSpPr>
        <p:spPr>
          <a:xfrm>
            <a:off x="135766" y="2395471"/>
            <a:ext cx="2240922" cy="444321"/>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Municipal Committee</a:t>
            </a:r>
          </a:p>
        </p:txBody>
      </p:sp>
      <p:sp>
        <p:nvSpPr>
          <p:cNvPr id="10" name="Rectangle 9"/>
          <p:cNvSpPr/>
          <p:nvPr/>
        </p:nvSpPr>
        <p:spPr>
          <a:xfrm>
            <a:off x="6971763" y="3404014"/>
            <a:ext cx="1463899" cy="433890"/>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Small Towns</a:t>
            </a:r>
          </a:p>
        </p:txBody>
      </p:sp>
      <p:sp>
        <p:nvSpPr>
          <p:cNvPr id="11" name="Rectangle 10"/>
          <p:cNvSpPr/>
          <p:nvPr/>
        </p:nvSpPr>
        <p:spPr>
          <a:xfrm>
            <a:off x="9163316" y="3404015"/>
            <a:ext cx="1777284" cy="433890"/>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Council (Village)</a:t>
            </a:r>
          </a:p>
        </p:txBody>
      </p:sp>
      <p:sp>
        <p:nvSpPr>
          <p:cNvPr id="14" name="Rectangle 13"/>
          <p:cNvSpPr/>
          <p:nvPr/>
        </p:nvSpPr>
        <p:spPr>
          <a:xfrm>
            <a:off x="4868214" y="3404014"/>
            <a:ext cx="1854558" cy="427452"/>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Town Committee</a:t>
            </a:r>
          </a:p>
        </p:txBody>
      </p:sp>
      <p:sp>
        <p:nvSpPr>
          <p:cNvPr id="15" name="Rectangle 14"/>
          <p:cNvSpPr/>
          <p:nvPr/>
        </p:nvSpPr>
        <p:spPr>
          <a:xfrm>
            <a:off x="3880833" y="5136223"/>
            <a:ext cx="2021983" cy="463639"/>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Cantonment</a:t>
            </a:r>
          </a:p>
        </p:txBody>
      </p:sp>
      <p:sp>
        <p:nvSpPr>
          <p:cNvPr id="16" name="Rectangle 15"/>
          <p:cNvSpPr/>
          <p:nvPr/>
        </p:nvSpPr>
        <p:spPr>
          <a:xfrm>
            <a:off x="2368101" y="4279778"/>
            <a:ext cx="1365161" cy="792052"/>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Union Committees</a:t>
            </a:r>
          </a:p>
        </p:txBody>
      </p:sp>
      <p:sp>
        <p:nvSpPr>
          <p:cNvPr id="17" name="Rectangle 16"/>
          <p:cNvSpPr/>
          <p:nvPr/>
        </p:nvSpPr>
        <p:spPr>
          <a:xfrm>
            <a:off x="450761" y="4279778"/>
            <a:ext cx="1133341" cy="792052"/>
          </a:xfrm>
          <a:prstGeom prst="rect">
            <a:avLst/>
          </a:prstGeom>
        </p:spPr>
        <p:style>
          <a:lnRef idx="2">
            <a:schemeClr val="accent6"/>
          </a:lnRef>
          <a:fillRef idx="1">
            <a:schemeClr val="lt1"/>
          </a:fillRef>
          <a:effectRef idx="0">
            <a:schemeClr val="accent6"/>
          </a:effectRef>
          <a:fontRef idx="minor">
            <a:schemeClr val="dk1"/>
          </a:fontRef>
        </p:style>
        <p:txBody>
          <a:bodyPr anchor="ctr" numCol="1" rtlCol="0"/>
          <a:lstStyle/>
          <a:p>
            <a:pPr algn="ctr"/>
            <a:r>
              <a:rPr dirty="0" lang="en-US"/>
              <a:t>Town and Cities</a:t>
            </a:r>
          </a:p>
        </p:txBody>
      </p:sp>
      <p:cxnSp>
        <p:nvCxnSpPr>
          <p:cNvPr id="21" name="Straight Arrow Connector 20"/>
          <p:cNvCxnSpPr>
            <a:stCxn id="9" idx="2"/>
          </p:cNvCxnSpPr>
          <p:nvPr/>
        </p:nvCxnSpPr>
        <p:spPr>
          <a:xfrm flipH="1">
            <a:off x="1249251" y="2839792"/>
            <a:ext cx="6976" cy="1345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02816" y="1290338"/>
            <a:ext cx="0" cy="396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889937" y="2099257"/>
            <a:ext cx="0" cy="19318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256227" y="2233487"/>
            <a:ext cx="4633710" cy="3074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endCxn id="9" idx="0"/>
          </p:cNvCxnSpPr>
          <p:nvPr/>
        </p:nvCxnSpPr>
        <p:spPr>
          <a:xfrm>
            <a:off x="1249251" y="2231991"/>
            <a:ext cx="6976" cy="16348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889937" y="2248860"/>
            <a:ext cx="3273379" cy="1537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9163316" y="2248860"/>
            <a:ext cx="0" cy="101511"/>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4517261" y="2855890"/>
            <a:ext cx="38101" cy="220628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703712"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051958"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7703712" y="3230919"/>
            <a:ext cx="2348246"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9163316" y="3013657"/>
            <a:ext cx="0" cy="2172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567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u="sng"/>
              <a:t>Constitution of 1962</a:t>
            </a:r>
          </a:p>
        </p:txBody>
      </p:sp>
      <p:sp>
        <p:nvSpPr>
          <p:cNvPr id="3" name="Content Placeholder 2"/>
          <p:cNvSpPr>
            <a:spLocks noGrp="1"/>
          </p:cNvSpPr>
          <p:nvPr>
            <p:ph idx="1"/>
          </p:nvPr>
        </p:nvSpPr>
        <p:spPr/>
        <p:txBody>
          <a:bodyPr numCol="1"/>
          <a:lstStyle/>
          <a:p>
            <a:r>
              <a:rPr b="1" dirty="0" lang="en-US"/>
              <a:t>President</a:t>
            </a:r>
          </a:p>
          <a:p>
            <a:r>
              <a:rPr dirty="0" lang="en-US"/>
              <a:t>Executive head of the country</a:t>
            </a:r>
          </a:p>
          <a:p>
            <a:r>
              <a:rPr dirty="0" lang="en-US"/>
              <a:t>Elected indirectly by 80000 Basic Democrats elected directly by the people</a:t>
            </a:r>
          </a:p>
          <a:p>
            <a:r>
              <a:rPr dirty="0" lang="en-US"/>
              <a:t>President Powerful in appointment and removal of Governors</a:t>
            </a:r>
          </a:p>
          <a:p>
            <a:r>
              <a:rPr dirty="0" lang="en-US"/>
              <a:t>Reject All Bills passed by the legislature</a:t>
            </a:r>
          </a:p>
          <a:p>
            <a:r>
              <a:rPr dirty="0" lang="en-US"/>
              <a:t>He could issue ordinances</a:t>
            </a:r>
          </a:p>
          <a:p>
            <a:r>
              <a:rPr dirty="0" lang="en-US"/>
              <a:t>He could summon, prorogue and dissolve national assembly</a:t>
            </a:r>
          </a:p>
        </p:txBody>
      </p:sp>
    </p:spTree>
    <p:extLst>
      <p:ext uri="{BB962C8B-B14F-4D97-AF65-F5344CB8AC3E}">
        <p14:creationId xmlns:p14="http://schemas.microsoft.com/office/powerpoint/2010/main" val="359597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numCol="1">
            <a:normAutofit fontScale="92500" lnSpcReduction="10000"/>
          </a:bodyPr>
          <a:lstStyle/>
          <a:p>
            <a:r>
              <a:rPr b="1" dirty="0" lang="en-US"/>
              <a:t>National Assembly</a:t>
            </a:r>
          </a:p>
          <a:p>
            <a:r>
              <a:rPr dirty="0" lang="en-US"/>
              <a:t>Central legislature President and national assembly</a:t>
            </a:r>
          </a:p>
          <a:p>
            <a:r>
              <a:rPr dirty="0" lang="en-US"/>
              <a:t>200 members of national assembly, ten intellectuals nominated by the government. Six seats reserved for women</a:t>
            </a:r>
          </a:p>
          <a:p>
            <a:r>
              <a:rPr dirty="0" lang="en-US"/>
              <a:t>National Assembly had full authority in finances. It could levy taxes and pass the annual budget</a:t>
            </a:r>
          </a:p>
          <a:p>
            <a:r>
              <a:rPr dirty="0" lang="en-US"/>
              <a:t>National Assembly could pass an amendment by 2/3 majority.</a:t>
            </a:r>
          </a:p>
          <a:p>
            <a:r>
              <a:rPr dirty="0" lang="en-US"/>
              <a:t>National Assembly acted as court of law when a resolution of impeachment, conviction declaring the President as incapacitated was before the house</a:t>
            </a:r>
          </a:p>
          <a:p>
            <a:r>
              <a:rPr b="1" dirty="0" lang="en-US"/>
              <a:t>Governor</a:t>
            </a:r>
          </a:p>
          <a:p>
            <a:r>
              <a:rPr dirty="0" lang="en-US"/>
              <a:t>Provincial Chief appointed by the President and could serve under his pleasure</a:t>
            </a:r>
          </a:p>
          <a:p>
            <a:r>
              <a:rPr dirty="0" lang="en-US"/>
              <a:t>Ministers were appointed and dismissed by the President, who could also dissolve the assembly.</a:t>
            </a:r>
          </a:p>
          <a:p>
            <a:endParaRPr dirty="0" lang="en-US"/>
          </a:p>
        </p:txBody>
      </p:sp>
    </p:spTree>
    <p:extLst>
      <p:ext uri="{BB962C8B-B14F-4D97-AF65-F5344CB8AC3E}">
        <p14:creationId xmlns:p14="http://schemas.microsoft.com/office/powerpoint/2010/main" val="28473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numCol="1"/>
          <a:lstStyle/>
          <a:p>
            <a:pPr algn="just"/>
            <a:r>
              <a:rPr dirty="0" lang="en-US"/>
              <a:t>shortage of the experienced civil servants</a:t>
            </a:r>
          </a:p>
          <a:p>
            <a:pPr algn="just"/>
            <a:r>
              <a:rPr dirty="0" lang="en-US"/>
              <a:t>There was not enough stationary or furniture in the offices</a:t>
            </a:r>
          </a:p>
          <a:p>
            <a:pPr algn="just"/>
            <a:r>
              <a:rPr dirty="0" lang="en-US"/>
              <a:t>Most of the civil servants were Hindus and they migrated to India</a:t>
            </a:r>
          </a:p>
          <a:p>
            <a:pPr algn="just"/>
            <a:r>
              <a:rPr dirty="0" lang="en-US"/>
              <a:t>Pakistan was compelled to appoint the British officers to overcome the shortage</a:t>
            </a:r>
          </a:p>
          <a:p>
            <a:pPr algn="just"/>
            <a:r>
              <a:rPr b="1" dirty="0" lang="en-US"/>
              <a:t>Division of Armed Forces and Military Assets</a:t>
            </a:r>
            <a:endParaRPr dirty="0" lang="en-US"/>
          </a:p>
          <a:p>
            <a:pPr algn="just"/>
            <a:r>
              <a:rPr dirty="0" lang="en-US"/>
              <a:t>British commander in chief of military </a:t>
            </a:r>
            <a:r>
              <a:rPr dirty="0" err="1" lang="en-US"/>
              <a:t>Auchinleck</a:t>
            </a:r>
            <a:r>
              <a:rPr dirty="0" lang="en-US"/>
              <a:t> was in favor of keeping one military for both the nations</a:t>
            </a:r>
          </a:p>
          <a:p>
            <a:pPr algn="just"/>
            <a:r>
              <a:rPr dirty="0" lang="en-US"/>
              <a:t>On the insistence of Muslim League he had accepted the division of the military assets</a:t>
            </a:r>
          </a:p>
          <a:p>
            <a:pPr algn="just"/>
            <a:r>
              <a:rPr dirty="0" lang="en-US"/>
              <a:t>It was decided that the military assets would be divided on the ratio of 36% and 64% for Pakistan and India </a:t>
            </a:r>
          </a:p>
        </p:txBody>
      </p:sp>
    </p:spTree>
    <p:extLst>
      <p:ext uri="{BB962C8B-B14F-4D97-AF65-F5344CB8AC3E}">
        <p14:creationId xmlns:p14="http://schemas.microsoft.com/office/powerpoint/2010/main" val="352274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numCol="1"/>
          <a:lstStyle/>
          <a:p>
            <a:r>
              <a:rPr b="1" dirty="0" lang="en-US" u="sng"/>
              <a:t>1965 war</a:t>
            </a:r>
            <a:r>
              <a:rPr dirty="0" lang="en-US"/>
              <a:t>	</a:t>
            </a:r>
          </a:p>
        </p:txBody>
      </p:sp>
      <p:sp>
        <p:nvSpPr>
          <p:cNvPr id="3" name="Content Placeholder 2"/>
          <p:cNvSpPr>
            <a:spLocks noGrp="1"/>
          </p:cNvSpPr>
          <p:nvPr>
            <p:ph idx="1"/>
          </p:nvPr>
        </p:nvSpPr>
        <p:spPr>
          <a:xfrm>
            <a:off x="838200" y="1120462"/>
            <a:ext cx="10515600" cy="5056501"/>
          </a:xfrm>
        </p:spPr>
        <p:txBody>
          <a:bodyPr numCol="1">
            <a:normAutofit lnSpcReduction="10000"/>
          </a:bodyPr>
          <a:lstStyle/>
          <a:p>
            <a:r>
              <a:rPr dirty="0" lang="en-US"/>
              <a:t>The 1965 war was started due to </a:t>
            </a:r>
            <a:r>
              <a:rPr dirty="0" err="1" lang="en-US"/>
              <a:t>Rann</a:t>
            </a:r>
            <a:r>
              <a:rPr dirty="0" lang="en-US"/>
              <a:t> and Kutch conflict between Pakistan and India in which Pakistan gained control of some regions in </a:t>
            </a:r>
            <a:r>
              <a:rPr dirty="0" err="1" lang="en-US"/>
              <a:t>Rann</a:t>
            </a:r>
            <a:r>
              <a:rPr dirty="0" lang="en-US"/>
              <a:t> and Kutch.</a:t>
            </a:r>
          </a:p>
          <a:p>
            <a:r>
              <a:rPr dirty="0" lang="en-US"/>
              <a:t>India and China fought on the border region in 1962.</a:t>
            </a:r>
          </a:p>
          <a:p>
            <a:r>
              <a:rPr dirty="0" err="1" lang="en-US"/>
              <a:t>Ayub</a:t>
            </a:r>
            <a:r>
              <a:rPr dirty="0" lang="en-US"/>
              <a:t> khan launched operation Gibraltar with the hope that India position is vulnerable.</a:t>
            </a:r>
          </a:p>
          <a:p>
            <a:r>
              <a:rPr dirty="0" lang="en-US"/>
              <a:t>Pakistan infiltrated mujahedeen in the Indian Occupied region of Kashmir from working boundary (Sialkot-Jammu).</a:t>
            </a:r>
          </a:p>
          <a:p>
            <a:r>
              <a:rPr dirty="0" lang="en-US"/>
              <a:t>India recognized those mujahedeen who entered the region, and started advancing its troops across cease fire line</a:t>
            </a:r>
          </a:p>
          <a:p>
            <a:r>
              <a:rPr dirty="0" lang="en-US"/>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numCol="1"/>
          <a:lstStyle/>
          <a:p>
            <a:r>
              <a:rPr dirty="0" lang="en-US"/>
              <a:t>India launched attack on Pakistan through crossing the international boundary in Punjab. </a:t>
            </a:r>
          </a:p>
          <a:p>
            <a:r>
              <a:rPr dirty="0" lang="en-US"/>
              <a:t>The war was fought for almost 17 days from 6-23 September 1965</a:t>
            </a:r>
          </a:p>
          <a:p>
            <a:r>
              <a:rPr b="1" dirty="0" lang="en-US"/>
              <a:t>Tashkent agreement 1966</a:t>
            </a:r>
          </a:p>
          <a:p>
            <a:r>
              <a:rPr dirty="0" lang="en-US"/>
              <a:t>USSR intervened to bring cessation of the hostilities in between India and Pakistan</a:t>
            </a:r>
          </a:p>
          <a:p>
            <a:r>
              <a:rPr dirty="0" lang="en-US"/>
              <a:t>USSR Prime minister Alexi Kosygin invited </a:t>
            </a:r>
            <a:r>
              <a:rPr dirty="0" err="1" lang="en-US"/>
              <a:t>Ayub</a:t>
            </a:r>
            <a:r>
              <a:rPr dirty="0" lang="en-US"/>
              <a:t> and Indian Prime Minister Lal Bahadur </a:t>
            </a:r>
            <a:r>
              <a:rPr dirty="0" err="1" lang="en-US"/>
              <a:t>Shastri</a:t>
            </a:r>
            <a:r>
              <a:rPr dirty="0" lang="en-US"/>
              <a:t> to Tashkent to sign a peace agreement </a:t>
            </a:r>
          </a:p>
        </p:txBody>
      </p:sp>
    </p:spTree>
    <p:extLst>
      <p:ext uri="{BB962C8B-B14F-4D97-AF65-F5344CB8AC3E}">
        <p14:creationId xmlns:p14="http://schemas.microsoft.com/office/powerpoint/2010/main" val="308511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b="1" dirty="0" err="1" lang="en-US" u="sng"/>
              <a:t>Yahya</a:t>
            </a:r>
            <a:r>
              <a:rPr b="1" dirty="0" lang="en-US" u="sng"/>
              <a:t> Khan and separation of East Pakistan (1969-1971)</a:t>
            </a:r>
          </a:p>
        </p:txBody>
      </p:sp>
      <p:sp>
        <p:nvSpPr>
          <p:cNvPr id="3" name="Content Placeholder 2"/>
          <p:cNvSpPr>
            <a:spLocks noGrp="1"/>
          </p:cNvSpPr>
          <p:nvPr>
            <p:ph idx="1"/>
          </p:nvPr>
        </p:nvSpPr>
        <p:spPr/>
        <p:txBody>
          <a:bodyPr numCol="1">
            <a:normAutofit/>
          </a:bodyPr>
          <a:lstStyle/>
          <a:p>
            <a:r>
              <a:rPr dirty="0" lang="en-US"/>
              <a:t>On 25</a:t>
            </a:r>
            <a:r>
              <a:rPr baseline="30000" dirty="0" lang="en-US"/>
              <a:t>th</a:t>
            </a:r>
            <a:r>
              <a:rPr dirty="0" lang="en-US"/>
              <a:t> March </a:t>
            </a:r>
            <a:r>
              <a:rPr dirty="0" err="1" lang="en-US"/>
              <a:t>Ayub</a:t>
            </a:r>
            <a:r>
              <a:rPr dirty="0" lang="en-US"/>
              <a:t> khan declared that he is transferring power to General </a:t>
            </a:r>
            <a:r>
              <a:rPr dirty="0" err="1" lang="en-US"/>
              <a:t>Yahya</a:t>
            </a:r>
            <a:r>
              <a:rPr dirty="0" lang="en-US"/>
              <a:t> Khan instead of elections, who also became the chief of army staff</a:t>
            </a:r>
          </a:p>
          <a:p>
            <a:r>
              <a:rPr dirty="0" lang="en-US"/>
              <a:t>When </a:t>
            </a:r>
            <a:r>
              <a:rPr dirty="0" err="1" lang="en-US"/>
              <a:t>Yahya</a:t>
            </a:r>
            <a:r>
              <a:rPr dirty="0" lang="en-US"/>
              <a:t> khan assumed the reigns of government he abrogated the 1962 constitution, banned all political activities, dismissed central and provincial assemblies and declared Martial law in the country.</a:t>
            </a:r>
          </a:p>
          <a:p>
            <a:r>
              <a:rPr dirty="0" lang="en-US"/>
              <a:t>The fundamental rights were suspended </a:t>
            </a:r>
          </a:p>
          <a:p>
            <a:r>
              <a:rPr dirty="0" lang="en-US"/>
              <a:t>There was a rise of discontentment, and a sense of deprivation was assuming momentum in the East Pakistan. </a:t>
            </a:r>
          </a:p>
          <a:p>
            <a:endParaRPr dirty="0" lang="en-US"/>
          </a:p>
        </p:txBody>
      </p:sp>
    </p:spTree>
    <p:extLst>
      <p:ext uri="{BB962C8B-B14F-4D97-AF65-F5344CB8AC3E}">
        <p14:creationId xmlns:p14="http://schemas.microsoft.com/office/powerpoint/2010/main" val="261811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numCol="1">
            <a:normAutofit lnSpcReduction="10000"/>
          </a:bodyPr>
          <a:lstStyle/>
          <a:p>
            <a:r>
              <a:rPr dirty="0" lang="en-US"/>
              <a:t>The bureaucracy has assumed more power during the </a:t>
            </a:r>
            <a:r>
              <a:rPr dirty="0" err="1" lang="en-US"/>
              <a:t>Ayub</a:t>
            </a:r>
            <a:r>
              <a:rPr dirty="0" lang="en-US"/>
              <a:t> regime due to introduction of the Basic democracies. </a:t>
            </a:r>
          </a:p>
          <a:p>
            <a:r>
              <a:rPr dirty="0" err="1" lang="en-US"/>
              <a:t>Yahya</a:t>
            </a:r>
            <a:r>
              <a:rPr dirty="0" lang="en-US"/>
              <a:t> khan has decided to transfer the power to the elected representative body as soon as possible.</a:t>
            </a:r>
          </a:p>
          <a:p>
            <a:r>
              <a:rPr dirty="0" lang="en-US"/>
              <a:t>He appointed chief election commissioner on 28</a:t>
            </a:r>
            <a:r>
              <a:rPr baseline="30000" dirty="0" lang="en-US"/>
              <a:t>th</a:t>
            </a:r>
            <a:r>
              <a:rPr dirty="0" lang="en-US"/>
              <a:t> July, 1970.</a:t>
            </a:r>
          </a:p>
          <a:p>
            <a:r>
              <a:rPr dirty="0" lang="en-US"/>
              <a:t>One unit scheme was dissolved, and West Pakistan province was divided into four provinces namely; NWFP, </a:t>
            </a:r>
            <a:r>
              <a:rPr dirty="0" err="1" lang="en-US"/>
              <a:t>Balochistan</a:t>
            </a:r>
            <a:r>
              <a:rPr dirty="0" lang="en-US"/>
              <a:t>, Sindh, and Punjab.</a:t>
            </a:r>
          </a:p>
          <a:p>
            <a:r>
              <a:rPr dirty="0" lang="en-US"/>
              <a:t>The princely states of Dir, Swat, and </a:t>
            </a:r>
            <a:r>
              <a:rPr dirty="0" err="1" lang="en-US"/>
              <a:t>Chitral</a:t>
            </a:r>
            <a:r>
              <a:rPr dirty="0" lang="en-US"/>
              <a:t> were integrated into the West Pakistan province of NWFP.</a:t>
            </a:r>
          </a:p>
          <a:p>
            <a:r>
              <a:rPr dirty="0" lang="en-US"/>
              <a:t>The principle of one man one vote was accepted for the general elections. </a:t>
            </a:r>
          </a:p>
          <a:p>
            <a:r>
              <a:rPr dirty="0" lang="en-US"/>
              <a:t>Legal Framework order (1970) was introduced in order to run the affairs of the country in the absence of the constitution. </a:t>
            </a:r>
          </a:p>
          <a:p>
            <a:endParaRPr dirty="0" lang="en-US"/>
          </a:p>
        </p:txBody>
      </p:sp>
    </p:spTree>
    <p:extLst>
      <p:ext uri="{BB962C8B-B14F-4D97-AF65-F5344CB8AC3E}">
        <p14:creationId xmlns:p14="http://schemas.microsoft.com/office/powerpoint/2010/main" val="149103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numCol="1"/>
          <a:lstStyle/>
          <a:p>
            <a:r>
              <a:rPr dirty="0" lang="en-US"/>
              <a:t>It was declared that after the elections the constituent assembly has to frame constitution within 120 days of its first meeting. Otherwise the assembly would be dismissed</a:t>
            </a:r>
          </a:p>
          <a:p>
            <a:r>
              <a:rPr b="1" dirty="0" lang="en-US"/>
              <a:t>1970 general elections</a:t>
            </a:r>
          </a:p>
          <a:p>
            <a:r>
              <a:rPr dirty="0" err="1" lang="en-US"/>
              <a:t>Awami</a:t>
            </a:r>
            <a:r>
              <a:rPr dirty="0" lang="en-US"/>
              <a:t> League was dominant political actor in the eastern wing of Pakistan. </a:t>
            </a:r>
          </a:p>
          <a:p>
            <a:r>
              <a:rPr dirty="0" lang="en-US"/>
              <a:t>It fought the elections on the six point agenda of </a:t>
            </a:r>
            <a:r>
              <a:rPr dirty="0" err="1" lang="en-US"/>
              <a:t>Shiekh</a:t>
            </a:r>
            <a:r>
              <a:rPr dirty="0" lang="en-US"/>
              <a:t> </a:t>
            </a:r>
            <a:r>
              <a:rPr dirty="0" err="1" lang="en-US"/>
              <a:t>Mujib</a:t>
            </a:r>
            <a:r>
              <a:rPr dirty="0" lang="en-US"/>
              <a:t>. </a:t>
            </a:r>
          </a:p>
          <a:p>
            <a:r>
              <a:rPr dirty="0" lang="en-US"/>
              <a:t>The six point agenda was aimed at turning the country into a confederation</a:t>
            </a:r>
          </a:p>
          <a:p>
            <a:r>
              <a:rPr dirty="0" lang="en-US"/>
              <a:t>In Western wing of Pakistan, Pakistan Peoples Party was the dominant political party. </a:t>
            </a:r>
            <a:r>
              <a:rPr dirty="0" err="1" lang="en-US"/>
              <a:t>Zulfiqaur</a:t>
            </a:r>
            <a:r>
              <a:rPr dirty="0" lang="en-US"/>
              <a:t> Ali Bhutto fought the elections on the concept of Islamic Socialism with the slogan of Roti, </a:t>
            </a:r>
            <a:r>
              <a:rPr dirty="0" err="1" lang="en-US"/>
              <a:t>Kapra</a:t>
            </a:r>
            <a:r>
              <a:rPr dirty="0" lang="en-US"/>
              <a:t>, </a:t>
            </a:r>
            <a:r>
              <a:rPr dirty="0" err="1" lang="en-US"/>
              <a:t>Makan</a:t>
            </a:r>
            <a:r>
              <a:rPr dirty="0" lang="en-US"/>
              <a:t>.</a:t>
            </a:r>
          </a:p>
          <a:p>
            <a:endParaRPr dirty="0" lang="en-US"/>
          </a:p>
        </p:txBody>
      </p:sp>
    </p:spTree>
    <p:extLst>
      <p:ext uri="{BB962C8B-B14F-4D97-AF65-F5344CB8AC3E}">
        <p14:creationId xmlns:p14="http://schemas.microsoft.com/office/powerpoint/2010/main" val="2467506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numCol="1"/>
          <a:lstStyle/>
          <a:p>
            <a:r>
              <a:rPr dirty="0" err="1" lang="en-US"/>
              <a:t>Awami</a:t>
            </a:r>
            <a:r>
              <a:rPr dirty="0" lang="en-US"/>
              <a:t> league won all the seats in the Eastern Wing except 2 seats. On the other hand PPP won majority in the Western wing.</a:t>
            </a:r>
          </a:p>
          <a:p>
            <a:r>
              <a:rPr b="1" dirty="0" lang="en-US"/>
              <a:t>Transfer of power </a:t>
            </a:r>
            <a:r>
              <a:rPr b="1" dirty="0" err="1" lang="en-US"/>
              <a:t>Mujib</a:t>
            </a:r>
            <a:r>
              <a:rPr b="1" dirty="0" lang="en-US"/>
              <a:t>-Bhutto-</a:t>
            </a:r>
            <a:r>
              <a:rPr b="1" dirty="0" err="1" lang="en-US"/>
              <a:t>Yahya</a:t>
            </a:r>
            <a:endParaRPr b="1" dirty="0" lang="en-US"/>
          </a:p>
          <a:p>
            <a:r>
              <a:rPr dirty="0" err="1" lang="en-US"/>
              <a:t>Mujib</a:t>
            </a:r>
            <a:r>
              <a:rPr dirty="0" lang="en-US"/>
              <a:t> declared that he would make the six point agenda part of the constitution</a:t>
            </a:r>
          </a:p>
          <a:p>
            <a:r>
              <a:rPr dirty="0" err="1" lang="en-US"/>
              <a:t>Mujib</a:t>
            </a:r>
            <a:r>
              <a:rPr dirty="0" lang="en-US"/>
              <a:t> has kept the rebellious movement active it the eastern wing of Pakistan to keep the power of the people in order to negotiate with the government.</a:t>
            </a:r>
          </a:p>
          <a:p>
            <a:r>
              <a:rPr dirty="0" lang="en-US"/>
              <a:t>Bhutto declared that without the involvement of his party no constitution could be framed just on the basis of the dictates of the majority party. </a:t>
            </a:r>
          </a:p>
          <a:p>
            <a:r>
              <a:rPr dirty="0" lang="en-US"/>
              <a:t>The session of the National Assembly was delayed due to the deadlock in between Bhutto and </a:t>
            </a:r>
            <a:r>
              <a:rPr dirty="0" err="1" lang="en-US"/>
              <a:t>Mujib</a:t>
            </a:r>
            <a:endParaRPr dirty="0" lang="en-US"/>
          </a:p>
        </p:txBody>
      </p:sp>
    </p:spTree>
    <p:extLst>
      <p:ext uri="{BB962C8B-B14F-4D97-AF65-F5344CB8AC3E}">
        <p14:creationId xmlns:p14="http://schemas.microsoft.com/office/powerpoint/2010/main" val="290264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numCol="1"/>
          <a:lstStyle/>
          <a:p>
            <a:r>
              <a:rPr dirty="0" lang="en-US"/>
              <a:t>Bhutto went Dhaka to held negotiations with </a:t>
            </a:r>
            <a:r>
              <a:rPr dirty="0" err="1" lang="en-US"/>
              <a:t>Mujib</a:t>
            </a:r>
            <a:r>
              <a:rPr dirty="0" lang="en-US"/>
              <a:t> on 26</a:t>
            </a:r>
            <a:r>
              <a:rPr baseline="30000" dirty="0" lang="en-US"/>
              <a:t>th</a:t>
            </a:r>
            <a:r>
              <a:rPr dirty="0" lang="en-US"/>
              <a:t> January 1971. However, </a:t>
            </a:r>
            <a:r>
              <a:rPr dirty="0" err="1" lang="en-US"/>
              <a:t>Mujib</a:t>
            </a:r>
            <a:r>
              <a:rPr dirty="0" lang="en-US"/>
              <a:t> remained adamant on his demand of six point agenda to be made the part of the constitution.</a:t>
            </a:r>
          </a:p>
          <a:p>
            <a:r>
              <a:rPr dirty="0" err="1" lang="en-US"/>
              <a:t>Yahya</a:t>
            </a:r>
            <a:r>
              <a:rPr dirty="0" lang="en-US"/>
              <a:t> Khan postponed the </a:t>
            </a:r>
            <a:r>
              <a:rPr dirty="0" err="1" lang="en-US"/>
              <a:t>assesmbly</a:t>
            </a:r>
            <a:r>
              <a:rPr dirty="0" lang="en-US"/>
              <a:t> session because Bhutto said that if the session of assembly took place he would launch a great movement in the West Pakistan.</a:t>
            </a:r>
          </a:p>
          <a:p>
            <a:r>
              <a:rPr dirty="0" lang="en-US"/>
              <a:t>On 2</a:t>
            </a:r>
            <a:r>
              <a:rPr baseline="30000" dirty="0" lang="en-US"/>
              <a:t>nd</a:t>
            </a:r>
            <a:r>
              <a:rPr dirty="0" lang="en-US"/>
              <a:t> March 1970, </a:t>
            </a:r>
            <a:r>
              <a:rPr dirty="0" err="1" lang="en-US"/>
              <a:t>Mujib</a:t>
            </a:r>
            <a:r>
              <a:rPr dirty="0" lang="en-US"/>
              <a:t> launched civil disobedience movement in the eastern wing of the country. </a:t>
            </a:r>
          </a:p>
          <a:p>
            <a:r>
              <a:rPr dirty="0" err="1" lang="en-US"/>
              <a:t>Yahya</a:t>
            </a:r>
            <a:r>
              <a:rPr dirty="0" lang="en-US"/>
              <a:t> khan called a meeting of the 12 elected members from the two wings of the country to decide the date for the session of the National assembly. </a:t>
            </a:r>
          </a:p>
          <a:p>
            <a:r>
              <a:rPr dirty="0" err="1" lang="en-US"/>
              <a:t>Yahya</a:t>
            </a:r>
            <a:r>
              <a:rPr dirty="0" lang="en-US"/>
              <a:t> khan decided that the session of the national assembly would held in Dhaka on 25</a:t>
            </a:r>
            <a:r>
              <a:rPr baseline="30000" dirty="0" lang="en-US"/>
              <a:t>th</a:t>
            </a:r>
            <a:r>
              <a:rPr dirty="0" lang="en-US"/>
              <a:t> March, 1971.</a:t>
            </a:r>
          </a:p>
          <a:p>
            <a:endParaRPr dirty="0" lang="en-US"/>
          </a:p>
        </p:txBody>
      </p:sp>
    </p:spTree>
    <p:extLst>
      <p:ext uri="{BB962C8B-B14F-4D97-AF65-F5344CB8AC3E}">
        <p14:creationId xmlns:p14="http://schemas.microsoft.com/office/powerpoint/2010/main" val="2695935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numCol="1"/>
          <a:lstStyle/>
          <a:p>
            <a:r>
              <a:rPr dirty="0" err="1" lang="en-US"/>
              <a:t>Mujib</a:t>
            </a:r>
            <a:r>
              <a:rPr dirty="0" lang="en-US"/>
              <a:t> demanded to lift the martial law from the country, transfer the power to the elected representatives of the people, and stop military build up from the Eastern Wing of the country.</a:t>
            </a:r>
          </a:p>
          <a:p>
            <a:r>
              <a:rPr b="1" dirty="0" lang="en-US"/>
              <a:t>Civil War in Eastern Pakistan</a:t>
            </a:r>
          </a:p>
          <a:p>
            <a:r>
              <a:rPr dirty="0" lang="en-US"/>
              <a:t>It was not accepted as a result of </a:t>
            </a:r>
            <a:r>
              <a:rPr dirty="0" err="1" lang="en-US"/>
              <a:t>Awami</a:t>
            </a:r>
            <a:r>
              <a:rPr dirty="0" lang="en-US"/>
              <a:t> league decided to declare independence from the West wing of Pakistan on 24</a:t>
            </a:r>
            <a:r>
              <a:rPr baseline="30000" dirty="0" lang="en-US"/>
              <a:t>th</a:t>
            </a:r>
            <a:r>
              <a:rPr dirty="0" lang="en-US"/>
              <a:t> March, 1971. </a:t>
            </a:r>
          </a:p>
          <a:p>
            <a:r>
              <a:rPr dirty="0" err="1" lang="en-US"/>
              <a:t>Yahya</a:t>
            </a:r>
            <a:r>
              <a:rPr dirty="0" lang="en-US"/>
              <a:t> khan ordered the military to bring the law and order situation to normalcy. </a:t>
            </a:r>
            <a:r>
              <a:rPr dirty="0" err="1" lang="en-US"/>
              <a:t>Mujib</a:t>
            </a:r>
            <a:r>
              <a:rPr dirty="0" lang="en-US"/>
              <a:t> and other political leaders were arrested, as a result of which civil war was started in the East Pakistan. </a:t>
            </a:r>
          </a:p>
          <a:p>
            <a:r>
              <a:rPr dirty="0" lang="en-US"/>
              <a:t>The onset of the civil war compelled large number of people to take refuge in India. </a:t>
            </a:r>
          </a:p>
          <a:p>
            <a:r>
              <a:rPr dirty="0" lang="en-US"/>
              <a:t>This provided India an opportunity to intervene and resolve the civil war.</a:t>
            </a:r>
          </a:p>
          <a:p>
            <a:endParaRPr dirty="0" lang="en-US"/>
          </a:p>
        </p:txBody>
      </p:sp>
    </p:spTree>
    <p:extLst>
      <p:ext uri="{BB962C8B-B14F-4D97-AF65-F5344CB8AC3E}">
        <p14:creationId xmlns:p14="http://schemas.microsoft.com/office/powerpoint/2010/main" val="63834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numCol="1"/>
          <a:lstStyle/>
          <a:p>
            <a:r>
              <a:rPr dirty="0" lang="en-US"/>
              <a:t>In November, 1971, Indian troops crossed the border, and assisted the </a:t>
            </a:r>
            <a:r>
              <a:rPr dirty="0" err="1" lang="en-US"/>
              <a:t>Mukti-Bahini</a:t>
            </a:r>
            <a:r>
              <a:rPr dirty="0" lang="en-US"/>
              <a:t> (independence Guerilla forces) to launch attacks against Pakistani troops. </a:t>
            </a:r>
          </a:p>
          <a:p>
            <a:r>
              <a:rPr dirty="0" lang="en-US"/>
              <a:t>On 3</a:t>
            </a:r>
            <a:r>
              <a:rPr baseline="30000" dirty="0" lang="en-US"/>
              <a:t>rd</a:t>
            </a:r>
            <a:r>
              <a:rPr dirty="0" lang="en-US"/>
              <a:t> December, 1971 a war started between India and Pakistan. The war was fought on the border between West Pakistan and India and in the Kashmir valley. </a:t>
            </a:r>
          </a:p>
          <a:p>
            <a:r>
              <a:rPr dirty="0" lang="en-US"/>
              <a:t>On 16</a:t>
            </a:r>
            <a:r>
              <a:rPr baseline="30000" dirty="0" lang="en-US"/>
              <a:t>th</a:t>
            </a:r>
            <a:r>
              <a:rPr dirty="0" lang="en-US"/>
              <a:t> December 1971 the East Pakistan became independent. </a:t>
            </a:r>
          </a:p>
        </p:txBody>
      </p:sp>
    </p:spTree>
    <p:extLst>
      <p:ext uri="{BB962C8B-B14F-4D97-AF65-F5344CB8AC3E}">
        <p14:creationId xmlns:p14="http://schemas.microsoft.com/office/powerpoint/2010/main" val="1249724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948520"/>
          </a:xfrm>
        </p:spPr>
        <p:txBody>
          <a:bodyPr numCol="1"/>
          <a:lstStyle/>
          <a:p>
            <a:r>
              <a:rPr b="1" dirty="0" lang="en-US"/>
              <a:t>Z.A Bhutto era (1972-1977)</a:t>
            </a:r>
          </a:p>
        </p:txBody>
      </p:sp>
      <p:sp>
        <p:nvSpPr>
          <p:cNvPr id="3" name="Content Placeholder 2"/>
          <p:cNvSpPr>
            <a:spLocks noGrp="1"/>
          </p:cNvSpPr>
          <p:nvPr>
            <p:ph idx="1"/>
          </p:nvPr>
        </p:nvSpPr>
        <p:spPr>
          <a:xfrm>
            <a:off x="838200" y="1043189"/>
            <a:ext cx="10515600" cy="5133774"/>
          </a:xfrm>
        </p:spPr>
        <p:txBody>
          <a:bodyPr numCol="1">
            <a:normAutofit lnSpcReduction="10000"/>
          </a:bodyPr>
          <a:lstStyle/>
          <a:p>
            <a:r>
              <a:rPr dirty="0" lang="en-US"/>
              <a:t>The defeat of the army in the 1971 war has greatly decreased the legitimacy of the army in Pakistan. Consequently, </a:t>
            </a:r>
            <a:r>
              <a:rPr dirty="0" err="1" lang="en-US"/>
              <a:t>Yayha</a:t>
            </a:r>
            <a:r>
              <a:rPr dirty="0" lang="en-US"/>
              <a:t> khan abdicated and Z. A Bhutto became the President and Civilian Chief Martial administrator on 20</a:t>
            </a:r>
            <a:r>
              <a:rPr baseline="30000" dirty="0" lang="en-US"/>
              <a:t>th</a:t>
            </a:r>
            <a:r>
              <a:rPr dirty="0" lang="en-US"/>
              <a:t> December 1971.</a:t>
            </a:r>
          </a:p>
          <a:p>
            <a:r>
              <a:rPr b="1" dirty="0" lang="en-US"/>
              <a:t>Reforms introduced by Z.A Bhutto</a:t>
            </a:r>
          </a:p>
          <a:p>
            <a:r>
              <a:rPr b="1" dirty="0" lang="en-US"/>
              <a:t>Nationalization of the industries</a:t>
            </a:r>
          </a:p>
          <a:p>
            <a:r>
              <a:rPr dirty="0" lang="en-US"/>
              <a:t>In January 1972, 31 industries were taken over by the government which included the industries related to iron and steel, basic metals, heavy engineering, motor vehicles, chemicals, cement, and electricity.</a:t>
            </a:r>
          </a:p>
          <a:p>
            <a:r>
              <a:rPr dirty="0" lang="en-US"/>
              <a:t>In the second phase of the nationalization the rice husking units were nationalized in 1976</a:t>
            </a:r>
          </a:p>
          <a:p>
            <a:r>
              <a:rPr dirty="0" lang="en-US"/>
              <a:t>The private commercial banks were also nationalized </a:t>
            </a:r>
          </a:p>
          <a:p>
            <a:pPr indent="0" marL="0">
              <a:buNone/>
            </a:pPr>
            <a:endParaRPr dirty="0" lang="en-US"/>
          </a:p>
        </p:txBody>
      </p:sp>
    </p:spTree>
    <p:extLst>
      <p:ext uri="{BB962C8B-B14F-4D97-AF65-F5344CB8AC3E}">
        <p14:creationId xmlns:p14="http://schemas.microsoft.com/office/powerpoint/2010/main" val="80607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numCol="1">
            <a:normAutofit fontScale="92500"/>
          </a:bodyPr>
          <a:lstStyle/>
          <a:p>
            <a:pPr algn="just"/>
            <a:r>
              <a:rPr dirty="0" lang="en-US"/>
              <a:t>there were 16 ordinance factories in British India which were located in those regions where India was created</a:t>
            </a:r>
          </a:p>
          <a:p>
            <a:pPr algn="just"/>
            <a:r>
              <a:rPr dirty="0" lang="en-US"/>
              <a:t>Hence Pakistan was given </a:t>
            </a:r>
            <a:r>
              <a:rPr dirty="0" err="1" lang="en-US"/>
              <a:t>Rs</a:t>
            </a:r>
            <a:r>
              <a:rPr dirty="0" lang="en-US"/>
              <a:t> 60 million in lieu of those factories. An ordinance factory was thus established at </a:t>
            </a:r>
            <a:r>
              <a:rPr dirty="0" err="1" lang="en-US"/>
              <a:t>Wah</a:t>
            </a:r>
            <a:r>
              <a:rPr dirty="0" lang="en-US"/>
              <a:t> in Pakistan.</a:t>
            </a:r>
          </a:p>
          <a:p>
            <a:pPr algn="just"/>
            <a:r>
              <a:rPr b="1" dirty="0" lang="en-US"/>
              <a:t>The Massacre of Muslim Refugees and their influx in Pakistan</a:t>
            </a:r>
          </a:p>
          <a:p>
            <a:pPr algn="just"/>
            <a:r>
              <a:rPr dirty="0" lang="en-US"/>
              <a:t>The Hindus and Sikhs initiated the massacre of the Muslims refugees in Punjab who were migrating to Pakistan</a:t>
            </a:r>
          </a:p>
          <a:p>
            <a:pPr algn="just"/>
            <a:r>
              <a:rPr dirty="0" lang="en-US"/>
              <a:t>In eastern Punjab the army of the princely states of Patiala, </a:t>
            </a:r>
            <a:r>
              <a:rPr dirty="0" err="1" lang="en-US"/>
              <a:t>Kapurthala</a:t>
            </a:r>
            <a:r>
              <a:rPr dirty="0" lang="en-US"/>
              <a:t>, </a:t>
            </a:r>
            <a:r>
              <a:rPr dirty="0" err="1" lang="en-US"/>
              <a:t>Alwar</a:t>
            </a:r>
            <a:r>
              <a:rPr dirty="0" lang="en-US"/>
              <a:t>, </a:t>
            </a:r>
            <a:r>
              <a:rPr dirty="0" err="1" lang="en-US"/>
              <a:t>Bharatpur</a:t>
            </a:r>
            <a:r>
              <a:rPr dirty="0" lang="en-US"/>
              <a:t> also joined Hindus and Sikhs in the massacre of the Muslims</a:t>
            </a:r>
          </a:p>
          <a:p>
            <a:pPr algn="just"/>
            <a:r>
              <a:rPr dirty="0" lang="en-US"/>
              <a:t>The Muslim women, children, and poor men were slaughtered. </a:t>
            </a:r>
          </a:p>
          <a:p>
            <a:pPr algn="just"/>
            <a:r>
              <a:rPr dirty="0" lang="en-US"/>
              <a:t>The Muslim women were raped and killed by the Sikhs and the Hindus.</a:t>
            </a:r>
          </a:p>
          <a:p>
            <a:pPr algn="just"/>
            <a:r>
              <a:rPr dirty="0" lang="en-US"/>
              <a:t> The trains were stopped at certain places by Hindus and Sikhs in which the Muslims were killed or burned. </a:t>
            </a:r>
          </a:p>
        </p:txBody>
      </p:sp>
    </p:spTree>
    <p:extLst>
      <p:ext uri="{BB962C8B-B14F-4D97-AF65-F5344CB8AC3E}">
        <p14:creationId xmlns:p14="http://schemas.microsoft.com/office/powerpoint/2010/main" val="2858950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numCol="1"/>
          <a:lstStyle/>
          <a:p>
            <a:r>
              <a:rPr dirty="0" lang="en-US"/>
              <a:t>The insurance business were also nationalized. The State life insurance was thus established in 1972.</a:t>
            </a:r>
          </a:p>
          <a:p>
            <a:r>
              <a:rPr b="1" dirty="0" lang="en-US"/>
              <a:t>Land Reforms</a:t>
            </a:r>
          </a:p>
          <a:p>
            <a:r>
              <a:rPr dirty="0" lang="en-US"/>
              <a:t>The landowners could keep 150 acres of irrigated in first phase (1972) and 100 acres of irrigated land in second phase (1977).</a:t>
            </a:r>
          </a:p>
          <a:p>
            <a:r>
              <a:rPr dirty="0" lang="en-US"/>
              <a:t>For the unirrigated land, the landowners could keep 30 acres in the first phase (1972), and 200 acres in the second phase (1977).</a:t>
            </a:r>
          </a:p>
          <a:p>
            <a:r>
              <a:rPr b="1" dirty="0" lang="en-US"/>
              <a:t>Labor Reforms</a:t>
            </a:r>
          </a:p>
          <a:p>
            <a:r>
              <a:rPr dirty="0" lang="en-US"/>
              <a:t>The reforms introduced under the Labor Law ordinance of 1975; in which the medical coverage during work, group insurance, safeguard against the arbitrary termination of the employment, and the propagation of the trade unions was introduced. </a:t>
            </a:r>
          </a:p>
          <a:p>
            <a:endParaRPr dirty="0" lang="en-US"/>
          </a:p>
        </p:txBody>
      </p:sp>
    </p:spTree>
    <p:extLst>
      <p:ext uri="{BB962C8B-B14F-4D97-AF65-F5344CB8AC3E}">
        <p14:creationId xmlns:p14="http://schemas.microsoft.com/office/powerpoint/2010/main" val="11166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numCol="1"/>
          <a:lstStyle/>
          <a:p>
            <a:r>
              <a:rPr b="1" dirty="0" lang="en-US"/>
              <a:t>Health Policy</a:t>
            </a:r>
          </a:p>
          <a:p>
            <a:r>
              <a:rPr dirty="0" lang="en-US"/>
              <a:t> New hospitals and dispensaries were opened all over the country</a:t>
            </a:r>
          </a:p>
          <a:p>
            <a:r>
              <a:rPr b="1" dirty="0" lang="en-US"/>
              <a:t>Educational Reforms</a:t>
            </a:r>
          </a:p>
          <a:p>
            <a:r>
              <a:rPr dirty="0" lang="en-US"/>
              <a:t>New universities were opened at Multan, and </a:t>
            </a:r>
            <a:r>
              <a:rPr dirty="0" err="1" lang="en-US"/>
              <a:t>Sukkhur</a:t>
            </a:r>
            <a:r>
              <a:rPr dirty="0" lang="en-US"/>
              <a:t>.</a:t>
            </a:r>
          </a:p>
          <a:p>
            <a:r>
              <a:rPr dirty="0" lang="en-US"/>
              <a:t>New educational boards for intermediate were opened at </a:t>
            </a:r>
            <a:r>
              <a:rPr dirty="0" err="1" lang="en-US"/>
              <a:t>Saidu</a:t>
            </a:r>
            <a:r>
              <a:rPr dirty="0" lang="en-US"/>
              <a:t>, Gujranwala, Bahawalpur, and Khairpur.</a:t>
            </a:r>
          </a:p>
          <a:p>
            <a:r>
              <a:rPr dirty="0" lang="en-US"/>
              <a:t>Engineering colleges were given the status of universities at Karachi, Peshawar, and </a:t>
            </a:r>
            <a:r>
              <a:rPr dirty="0" err="1" lang="en-US"/>
              <a:t>Jamshoro</a:t>
            </a:r>
            <a:r>
              <a:rPr dirty="0" lang="en-US"/>
              <a:t>.</a:t>
            </a:r>
          </a:p>
          <a:p>
            <a:r>
              <a:rPr b="1" dirty="0" lang="en-US"/>
              <a:t>Islamic Reforms</a:t>
            </a:r>
          </a:p>
          <a:p>
            <a:r>
              <a:rPr dirty="0" lang="en-US"/>
              <a:t>The organization of Islamic Council was formed on the suggestion of Saudi Arabia. The 1</a:t>
            </a:r>
            <a:r>
              <a:rPr baseline="30000" dirty="0" lang="en-US"/>
              <a:t>st</a:t>
            </a:r>
            <a:r>
              <a:rPr dirty="0" lang="en-US"/>
              <a:t> session of OIC was held at Lahore in 1974.</a:t>
            </a:r>
          </a:p>
          <a:p>
            <a:r>
              <a:rPr dirty="0" lang="en-US"/>
              <a:t>Due to the mounting pressure from the religious groups against the </a:t>
            </a:r>
            <a:r>
              <a:rPr dirty="0" err="1" lang="en-US"/>
              <a:t>Quaidianis</a:t>
            </a:r>
            <a:r>
              <a:rPr dirty="0" lang="en-US"/>
              <a:t>. They were declared as non-Muslims in 1974.</a:t>
            </a:r>
          </a:p>
          <a:p>
            <a:endParaRPr dirty="0" lang="en-US"/>
          </a:p>
        </p:txBody>
      </p:sp>
    </p:spTree>
    <p:extLst>
      <p:ext uri="{BB962C8B-B14F-4D97-AF65-F5344CB8AC3E}">
        <p14:creationId xmlns:p14="http://schemas.microsoft.com/office/powerpoint/2010/main" val="29174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numCol="1"/>
          <a:lstStyle/>
          <a:p>
            <a:r>
              <a:rPr dirty="0" lang="en-US"/>
              <a:t>Ministry of religious affairs was established for the first time in Pakistan.</a:t>
            </a:r>
          </a:p>
          <a:p>
            <a:r>
              <a:rPr dirty="0" lang="en-US"/>
              <a:t>The number of religious programs were increased in the radio, and television.</a:t>
            </a:r>
          </a:p>
          <a:p>
            <a:r>
              <a:rPr dirty="0" lang="en-US"/>
              <a:t>The Arabic was taught in schools</a:t>
            </a:r>
          </a:p>
          <a:p>
            <a:r>
              <a:rPr dirty="0" lang="en-US"/>
              <a:t>Alcohol, and night clubs were banned.</a:t>
            </a:r>
          </a:p>
        </p:txBody>
      </p:sp>
    </p:spTree>
    <p:extLst>
      <p:ext uri="{BB962C8B-B14F-4D97-AF65-F5344CB8AC3E}">
        <p14:creationId xmlns:p14="http://schemas.microsoft.com/office/powerpoint/2010/main" val="548717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dirty="0" lang="en-US"/>
              <a:t>Constitution of 1973</a:t>
            </a:r>
          </a:p>
        </p:txBody>
      </p:sp>
      <p:sp>
        <p:nvSpPr>
          <p:cNvPr id="3" name="Content Placeholder 2"/>
          <p:cNvSpPr>
            <a:spLocks noGrp="1"/>
          </p:cNvSpPr>
          <p:nvPr>
            <p:ph idx="1"/>
          </p:nvPr>
        </p:nvSpPr>
        <p:spPr>
          <a:xfrm>
            <a:off x="838200" y="1416676"/>
            <a:ext cx="10515600" cy="4760287"/>
          </a:xfrm>
        </p:spPr>
        <p:txBody>
          <a:bodyPr numCol="1">
            <a:normAutofit lnSpcReduction="10000"/>
          </a:bodyPr>
          <a:lstStyle/>
          <a:p>
            <a:r>
              <a:rPr b="1" dirty="0" lang="en-US"/>
              <a:t>President</a:t>
            </a:r>
          </a:p>
          <a:p>
            <a:r>
              <a:rPr dirty="0" lang="en-US"/>
              <a:t>Parliamentary system introduced in which the power was vested with the Prime minister and his cabinets</a:t>
            </a:r>
          </a:p>
          <a:p>
            <a:r>
              <a:rPr dirty="0" lang="en-US"/>
              <a:t>President could summon the joint session of both the houses</a:t>
            </a:r>
          </a:p>
          <a:p>
            <a:r>
              <a:rPr dirty="0" lang="en-US"/>
              <a:t>Dissolve assembly on advice of prime minister</a:t>
            </a:r>
          </a:p>
          <a:p>
            <a:r>
              <a:rPr dirty="0" lang="en-US"/>
              <a:t>President has limited authority in Legislation</a:t>
            </a:r>
          </a:p>
          <a:p>
            <a:r>
              <a:rPr dirty="0" lang="en-US"/>
              <a:t>If the president is unable to give his assent within the stipulated time, the bill will be considered as passed</a:t>
            </a:r>
          </a:p>
          <a:p>
            <a:r>
              <a:rPr dirty="0" lang="en-US"/>
              <a:t>President appoint the Governors, Attorney General, Chief </a:t>
            </a:r>
            <a:r>
              <a:rPr dirty="0" err="1" lang="en-US"/>
              <a:t>Justis</a:t>
            </a:r>
            <a:r>
              <a:rPr dirty="0" lang="en-US"/>
              <a:t>, Chief Election Commissioner, Army and Navy Force.</a:t>
            </a:r>
          </a:p>
          <a:p>
            <a:r>
              <a:rPr dirty="0" lang="en-US"/>
              <a:t>President could issue proclamation of emergency</a:t>
            </a:r>
          </a:p>
        </p:txBody>
      </p:sp>
    </p:spTree>
    <p:extLst>
      <p:ext uri="{BB962C8B-B14F-4D97-AF65-F5344CB8AC3E}">
        <p14:creationId xmlns:p14="http://schemas.microsoft.com/office/powerpoint/2010/main" val="1817462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numCol="1"/>
          <a:lstStyle/>
          <a:p>
            <a:r>
              <a:rPr dirty="0" lang="en-US"/>
              <a:t>Permanent body cannot be dissolved. The term of the members is six years. Half of the members elected by the provincial assemblies retire after 3 years. </a:t>
            </a:r>
          </a:p>
          <a:p>
            <a:r>
              <a:rPr b="1" dirty="0" lang="en-US"/>
              <a:t>Judicature</a:t>
            </a:r>
          </a:p>
          <a:p>
            <a:r>
              <a:rPr dirty="0" lang="en-US"/>
              <a:t>A supreme court and a high court</a:t>
            </a:r>
          </a:p>
          <a:p>
            <a:r>
              <a:rPr dirty="0" lang="en-US"/>
              <a:t>The chief justice and other judges would by appointed by the President</a:t>
            </a:r>
          </a:p>
          <a:p>
            <a:endParaRPr dirty="0" lang="en-US"/>
          </a:p>
        </p:txBody>
      </p:sp>
    </p:spTree>
    <p:extLst>
      <p:ext uri="{BB962C8B-B14F-4D97-AF65-F5344CB8AC3E}">
        <p14:creationId xmlns:p14="http://schemas.microsoft.com/office/powerpoint/2010/main" val="189416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numCol="1"/>
          <a:lstStyle/>
          <a:p>
            <a:r>
              <a:rPr b="1" dirty="0" lang="en-US"/>
              <a:t>Zia-</a:t>
            </a:r>
            <a:r>
              <a:rPr b="1" dirty="0" err="1" lang="en-US"/>
              <a:t>ul</a:t>
            </a:r>
            <a:r>
              <a:rPr b="1" dirty="0" lang="en-US"/>
              <a:t>-</a:t>
            </a:r>
            <a:r>
              <a:rPr b="1" dirty="0" err="1" lang="en-US"/>
              <a:t>Haq</a:t>
            </a:r>
            <a:r>
              <a:rPr b="1" dirty="0" lang="en-US"/>
              <a:t> Era (1977-1988)</a:t>
            </a:r>
          </a:p>
        </p:txBody>
      </p:sp>
      <p:sp>
        <p:nvSpPr>
          <p:cNvPr id="3" name="Content Placeholder 2"/>
          <p:cNvSpPr>
            <a:spLocks noGrp="1"/>
          </p:cNvSpPr>
          <p:nvPr>
            <p:ph idx="1"/>
          </p:nvPr>
        </p:nvSpPr>
        <p:spPr>
          <a:xfrm>
            <a:off x="838200" y="1236372"/>
            <a:ext cx="10515600" cy="4940591"/>
          </a:xfrm>
        </p:spPr>
        <p:txBody>
          <a:bodyPr numCol="1">
            <a:normAutofit fontScale="92500"/>
          </a:bodyPr>
          <a:lstStyle/>
          <a:p>
            <a:r>
              <a:rPr dirty="0" lang="en-US"/>
              <a:t>PPP government has dismissed the provincial governments of NWFP and </a:t>
            </a:r>
            <a:r>
              <a:rPr dirty="0" err="1" lang="en-US"/>
              <a:t>Balochistan</a:t>
            </a:r>
            <a:r>
              <a:rPr dirty="0" lang="en-US"/>
              <a:t>. Governor rule was imposed on the advice of the President in the provinces under the section 58-2B.</a:t>
            </a:r>
          </a:p>
          <a:p>
            <a:r>
              <a:rPr dirty="0" lang="en-US"/>
              <a:t>The elections were scheduled to be held in 1977. PPP won majority seats in the general elections of National assembly. The opposition parties joined hands to boycott the provincial elections. They formed Pakistan National Alliance (PNA).</a:t>
            </a:r>
          </a:p>
          <a:p>
            <a:r>
              <a:rPr dirty="0" lang="en-US"/>
              <a:t>The conditions of the country was getting worse politically due to the clashes and demonstration of the opposition against the Bhutto victory. </a:t>
            </a:r>
          </a:p>
          <a:p>
            <a:r>
              <a:rPr b="1" dirty="0" lang="en-US"/>
              <a:t>Imposition of the Martial Law</a:t>
            </a:r>
          </a:p>
          <a:p>
            <a:r>
              <a:rPr dirty="0" lang="en-US"/>
              <a:t>Zia-</a:t>
            </a:r>
            <a:r>
              <a:rPr dirty="0" err="1" lang="en-US"/>
              <a:t>ul</a:t>
            </a:r>
            <a:r>
              <a:rPr dirty="0" lang="en-US"/>
              <a:t>-</a:t>
            </a:r>
            <a:r>
              <a:rPr dirty="0" err="1" lang="en-US"/>
              <a:t>Haq</a:t>
            </a:r>
            <a:r>
              <a:rPr dirty="0" lang="en-US"/>
              <a:t> imposed Martial law on 5</a:t>
            </a:r>
            <a:r>
              <a:rPr baseline="30000" dirty="0" lang="en-US"/>
              <a:t>th</a:t>
            </a:r>
            <a:r>
              <a:rPr dirty="0" lang="en-US"/>
              <a:t> July 1977. The fundamental rights of the people were suspended  </a:t>
            </a:r>
          </a:p>
          <a:p>
            <a:endParaRPr dirty="0" lang="en-US"/>
          </a:p>
        </p:txBody>
      </p:sp>
    </p:spTree>
    <p:extLst>
      <p:ext uri="{BB962C8B-B14F-4D97-AF65-F5344CB8AC3E}">
        <p14:creationId xmlns:p14="http://schemas.microsoft.com/office/powerpoint/2010/main" val="2564571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numCol="1">
            <a:normAutofit fontScale="92500" lnSpcReduction="10000"/>
          </a:bodyPr>
          <a:lstStyle/>
          <a:p>
            <a:r>
              <a:rPr dirty="0" lang="en-US"/>
              <a:t>However, Zia has not abrogated the constitution of 1973, rather he issued Provincial constitutional order in 1981 with the promise of restoring democracy as soon as possible. </a:t>
            </a:r>
          </a:p>
          <a:p>
            <a:r>
              <a:rPr dirty="0" lang="en-US"/>
              <a:t>The political activities were banned. All political parties were dismissed and no new political party was allowed to establish itself. </a:t>
            </a:r>
          </a:p>
          <a:p>
            <a:r>
              <a:rPr dirty="0" lang="en-US"/>
              <a:t>Movement for the restoration of the Democracy was launched in the province of Sindh by the supporters of PPP.</a:t>
            </a:r>
          </a:p>
          <a:p>
            <a:r>
              <a:rPr dirty="0" lang="en-US"/>
              <a:t>Zia-</a:t>
            </a:r>
            <a:r>
              <a:rPr dirty="0" err="1" lang="en-US"/>
              <a:t>ul</a:t>
            </a:r>
            <a:r>
              <a:rPr dirty="0" lang="en-US"/>
              <a:t>-</a:t>
            </a:r>
            <a:r>
              <a:rPr dirty="0" err="1" lang="en-US"/>
              <a:t>Haq</a:t>
            </a:r>
            <a:r>
              <a:rPr dirty="0" lang="en-US"/>
              <a:t> decided to hold referendum to decide whether the people are with him or not. </a:t>
            </a:r>
          </a:p>
          <a:p>
            <a:r>
              <a:rPr dirty="0" lang="en-US"/>
              <a:t>The question which was asked in the referendum from the people was;</a:t>
            </a:r>
          </a:p>
          <a:p>
            <a:pPr indent="0" marL="0">
              <a:buNone/>
            </a:pPr>
            <a:r>
              <a:rPr dirty="0" lang="en-US"/>
              <a:t>         “whether the people of Pakistan endorse the process initiated by General Muhammad Zia-</a:t>
            </a:r>
            <a:r>
              <a:rPr dirty="0" err="1" lang="en-US"/>
              <a:t>ul</a:t>
            </a:r>
            <a:r>
              <a:rPr dirty="0" lang="en-US"/>
              <a:t>-</a:t>
            </a:r>
            <a:r>
              <a:rPr dirty="0" err="1" lang="en-US"/>
              <a:t>Haq</a:t>
            </a:r>
            <a:r>
              <a:rPr dirty="0" lang="en-US"/>
              <a:t>,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p>
          <a:p>
            <a:endParaRPr dirty="0" lang="en-US"/>
          </a:p>
        </p:txBody>
      </p:sp>
    </p:spTree>
    <p:extLst>
      <p:ext uri="{BB962C8B-B14F-4D97-AF65-F5344CB8AC3E}">
        <p14:creationId xmlns:p14="http://schemas.microsoft.com/office/powerpoint/2010/main" val="3754683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numCol="1"/>
          <a:lstStyle/>
          <a:p>
            <a:r>
              <a:rPr dirty="0" lang="en-US"/>
              <a:t>The option of Yes or No was given to the people.</a:t>
            </a:r>
          </a:p>
          <a:p>
            <a:r>
              <a:rPr dirty="0" lang="en-US"/>
              <a:t>97.7 % of the people voted in favor of the retention of the Zia rule</a:t>
            </a:r>
          </a:p>
          <a:p>
            <a:pPr indent="0" marL="0">
              <a:buNone/>
            </a:pPr>
            <a:r>
              <a:rPr b="1" dirty="0" lang="en-US"/>
              <a:t>Elections 1985</a:t>
            </a:r>
          </a:p>
          <a:p>
            <a:r>
              <a:rPr dirty="0" lang="en-US"/>
              <a:t>The elections were announced by Zia to be held on February 1985. </a:t>
            </a:r>
          </a:p>
          <a:p>
            <a:r>
              <a:rPr dirty="0" lang="en-US"/>
              <a:t>The elections were to be held on non-party basis</a:t>
            </a:r>
          </a:p>
          <a:p>
            <a:r>
              <a:rPr dirty="0" lang="en-US"/>
              <a:t>Separate electorate would be maintained for the minority representation</a:t>
            </a:r>
          </a:p>
          <a:p>
            <a:r>
              <a:rPr dirty="0" lang="en-US"/>
              <a:t>Armed forced would assist the election commission and the civil forces for conducting the elections.</a:t>
            </a:r>
          </a:p>
          <a:p>
            <a:r>
              <a:rPr dirty="0" lang="en-US"/>
              <a:t>Zia introduced Revival of Constitution of 1973 Order with some key amendments. </a:t>
            </a:r>
          </a:p>
          <a:p>
            <a:r>
              <a:rPr dirty="0" lang="en-US"/>
              <a:t>The arbitrary powers were increased of the President.</a:t>
            </a:r>
          </a:p>
          <a:p>
            <a:endParaRPr dirty="0" lang="en-US"/>
          </a:p>
        </p:txBody>
      </p:sp>
    </p:spTree>
    <p:extLst>
      <p:ext uri="{BB962C8B-B14F-4D97-AF65-F5344CB8AC3E}">
        <p14:creationId xmlns:p14="http://schemas.microsoft.com/office/powerpoint/2010/main" val="57042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490952"/>
          </a:xfrm>
        </p:spPr>
        <p:txBody>
          <a:bodyPr numCol="1">
            <a:normAutofit lnSpcReduction="10000"/>
          </a:bodyPr>
          <a:lstStyle/>
          <a:p>
            <a:r>
              <a:rPr dirty="0" lang="en-US"/>
              <a:t>Muhammad Khan </a:t>
            </a:r>
            <a:r>
              <a:rPr dirty="0" err="1" lang="en-US"/>
              <a:t>Junejo</a:t>
            </a:r>
            <a:r>
              <a:rPr dirty="0" lang="en-US"/>
              <a:t> was made the Prime minister and Zia took oath of President on 23</a:t>
            </a:r>
            <a:r>
              <a:rPr baseline="30000" dirty="0" lang="en-US"/>
              <a:t>rd</a:t>
            </a:r>
            <a:r>
              <a:rPr dirty="0" lang="en-US"/>
              <a:t> March 1985.</a:t>
            </a:r>
          </a:p>
          <a:p>
            <a:r>
              <a:rPr dirty="0" lang="en-US"/>
              <a:t>Muhammad Khan </a:t>
            </a:r>
            <a:r>
              <a:rPr dirty="0" err="1" lang="en-US"/>
              <a:t>Junejo</a:t>
            </a:r>
            <a:r>
              <a:rPr dirty="0" lang="en-US"/>
              <a:t> demanded that the Martial Law should be lifted as a result of which it was finally lifted on 30</a:t>
            </a:r>
            <a:r>
              <a:rPr baseline="30000" dirty="0" lang="en-US"/>
              <a:t>th</a:t>
            </a:r>
            <a:r>
              <a:rPr dirty="0" lang="en-US"/>
              <a:t> December, 1985.</a:t>
            </a:r>
          </a:p>
          <a:p>
            <a:pPr indent="0" marL="0">
              <a:buNone/>
            </a:pPr>
            <a:r>
              <a:rPr b="1" dirty="0" err="1" lang="en-US"/>
              <a:t>Ojhri</a:t>
            </a:r>
            <a:r>
              <a:rPr b="1" dirty="0" lang="en-US"/>
              <a:t> Camp Disaster</a:t>
            </a:r>
          </a:p>
          <a:p>
            <a:r>
              <a:rPr dirty="0" lang="en-US"/>
              <a:t>It was a depot established during the British period where the British kept their arms and ammunition.</a:t>
            </a:r>
          </a:p>
          <a:p>
            <a:r>
              <a:rPr dirty="0" lang="en-US"/>
              <a:t>On 10 April, 1988, a fire broke out in that depot due to which there occurred severe explosion. There were missiles, rockets, and bombs in that depot.</a:t>
            </a:r>
          </a:p>
          <a:p>
            <a:r>
              <a:rPr dirty="0" err="1" lang="en-US"/>
              <a:t>Junejo</a:t>
            </a:r>
            <a:r>
              <a:rPr dirty="0" lang="en-US"/>
              <a:t> appointed a commission to investigate the incident. The report of the commission held the former chief of ISI Akhtar </a:t>
            </a:r>
            <a:r>
              <a:rPr dirty="0" err="1" lang="en-US"/>
              <a:t>AbdurRehman</a:t>
            </a:r>
            <a:r>
              <a:rPr dirty="0" lang="en-US"/>
              <a:t>, and sitting chief of ISI General Hamid Gul responsible for the incident.</a:t>
            </a:r>
          </a:p>
          <a:p>
            <a:r>
              <a:rPr dirty="0" lang="en-US"/>
              <a:t>In order to avoid the trial of the ISI chiefs, Zia dismissed the elected government of </a:t>
            </a:r>
            <a:r>
              <a:rPr dirty="0" err="1" lang="en-US"/>
              <a:t>Junejo</a:t>
            </a:r>
            <a:r>
              <a:rPr dirty="0" lang="en-US"/>
              <a:t>, and accused him of corruption </a:t>
            </a:r>
          </a:p>
        </p:txBody>
      </p:sp>
    </p:spTree>
    <p:extLst>
      <p:ext uri="{BB962C8B-B14F-4D97-AF65-F5344CB8AC3E}">
        <p14:creationId xmlns:p14="http://schemas.microsoft.com/office/powerpoint/2010/main" val="655307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numCol="1"/>
          <a:lstStyle/>
          <a:p>
            <a:r>
              <a:rPr dirty="0" lang="en-US"/>
              <a:t>Benazir Bhutto Era (1988-90)</a:t>
            </a:r>
          </a:p>
        </p:txBody>
      </p:sp>
      <p:sp>
        <p:nvSpPr>
          <p:cNvPr id="3" name="Content Placeholder 2"/>
          <p:cNvSpPr>
            <a:spLocks noGrp="1"/>
          </p:cNvSpPr>
          <p:nvPr>
            <p:ph idx="1"/>
          </p:nvPr>
        </p:nvSpPr>
        <p:spPr>
          <a:xfrm>
            <a:off x="838200" y="1159100"/>
            <a:ext cx="10515600" cy="5017863"/>
          </a:xfrm>
        </p:spPr>
        <p:txBody>
          <a:bodyPr numCol="1"/>
          <a:lstStyle/>
          <a:p>
            <a:r>
              <a:rPr dirty="0" lang="en-US"/>
              <a:t>The plan of Zia was crashed near Bahawalpur.</a:t>
            </a:r>
          </a:p>
          <a:p>
            <a:r>
              <a:rPr dirty="0" lang="en-US"/>
              <a:t>Benazir Bhutto has filed a petition in the supreme court for the restoration of the political parties. Supreme court adjudicated the case in her favor.</a:t>
            </a:r>
          </a:p>
          <a:p>
            <a:r>
              <a:rPr dirty="0" lang="en-US"/>
              <a:t>The elections were held in 1988 in which PPP emerged as the single largest party. </a:t>
            </a:r>
            <a:r>
              <a:rPr dirty="0" err="1" lang="en-US"/>
              <a:t>Islami</a:t>
            </a:r>
            <a:r>
              <a:rPr dirty="0" lang="en-US"/>
              <a:t> </a:t>
            </a:r>
            <a:r>
              <a:rPr dirty="0" err="1" lang="en-US"/>
              <a:t>Jamhoori</a:t>
            </a:r>
            <a:r>
              <a:rPr dirty="0" lang="en-US"/>
              <a:t> </a:t>
            </a:r>
            <a:r>
              <a:rPr dirty="0" err="1" lang="en-US"/>
              <a:t>Itehad</a:t>
            </a:r>
            <a:r>
              <a:rPr dirty="0" lang="en-US"/>
              <a:t> which was formed by Nawaz Sharif PML before the elections become the second largest party.</a:t>
            </a:r>
          </a:p>
          <a:p>
            <a:r>
              <a:rPr dirty="0" lang="en-US"/>
              <a:t>Benazir was appointed as the first women prime minister of Pakistan in 1988, Ghulam </a:t>
            </a:r>
            <a:r>
              <a:rPr dirty="0" err="1" lang="en-US"/>
              <a:t>Ishaq</a:t>
            </a:r>
            <a:r>
              <a:rPr dirty="0" lang="en-US"/>
              <a:t> khan became the president.</a:t>
            </a:r>
          </a:p>
          <a:p>
            <a:r>
              <a:rPr dirty="0" lang="en-US"/>
              <a:t>The center and provincial government relationship were deteriorated. </a:t>
            </a:r>
          </a:p>
        </p:txBody>
      </p:sp>
    </p:spTree>
    <p:extLst>
      <p:ext uri="{BB962C8B-B14F-4D97-AF65-F5344CB8AC3E}">
        <p14:creationId xmlns:p14="http://schemas.microsoft.com/office/powerpoint/2010/main" val="291960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numCol="1">
            <a:normAutofit/>
          </a:bodyPr>
          <a:lstStyle/>
          <a:p>
            <a:pPr algn="just"/>
            <a:r>
              <a:rPr b="1" dirty="0" lang="en-US"/>
              <a:t>Division of Financial Assets</a:t>
            </a:r>
            <a:endParaRPr dirty="0" lang="en-US"/>
          </a:p>
          <a:p>
            <a:pPr algn="just"/>
            <a:r>
              <a:rPr dirty="0" lang="en-US"/>
              <a:t>The total budget of the British India at the time of partition was </a:t>
            </a:r>
            <a:r>
              <a:rPr dirty="0" err="1" lang="en-US"/>
              <a:t>Rs</a:t>
            </a:r>
            <a:r>
              <a:rPr dirty="0" lang="en-US"/>
              <a:t> 4 Billion. </a:t>
            </a:r>
          </a:p>
          <a:p>
            <a:pPr algn="just"/>
            <a:r>
              <a:rPr dirty="0" lang="en-US"/>
              <a:t>The share of Pakistan was </a:t>
            </a:r>
            <a:r>
              <a:rPr dirty="0" err="1" lang="en-US"/>
              <a:t>Rs</a:t>
            </a:r>
            <a:r>
              <a:rPr dirty="0" lang="en-US"/>
              <a:t> 750 million.</a:t>
            </a:r>
          </a:p>
          <a:p>
            <a:pPr algn="just"/>
            <a:r>
              <a:rPr dirty="0" lang="en-US"/>
              <a:t> India initially paid </a:t>
            </a:r>
            <a:r>
              <a:rPr dirty="0" err="1" lang="en-US"/>
              <a:t>Rs</a:t>
            </a:r>
            <a:r>
              <a:rPr dirty="0" lang="en-US"/>
              <a:t> 200 million to Pakistan and </a:t>
            </a:r>
            <a:r>
              <a:rPr dirty="0" err="1" lang="en-US"/>
              <a:t>Sardar</a:t>
            </a:r>
            <a:r>
              <a:rPr dirty="0" lang="en-US"/>
              <a:t> Patel stopped the remaining amount. </a:t>
            </a:r>
          </a:p>
          <a:p>
            <a:pPr algn="just"/>
            <a:r>
              <a:rPr dirty="0" lang="en-US"/>
              <a:t>Gandhi demanded that the share of Pakistan should be given, he went on hunger strike. </a:t>
            </a:r>
          </a:p>
          <a:p>
            <a:pPr algn="just"/>
            <a:r>
              <a:rPr dirty="0" lang="en-US"/>
              <a:t>As a result of which the </a:t>
            </a:r>
            <a:r>
              <a:rPr dirty="0" err="1" lang="en-US"/>
              <a:t>Rs</a:t>
            </a:r>
            <a:r>
              <a:rPr dirty="0" lang="en-US"/>
              <a:t> 500 million was paid to Pakistan, but </a:t>
            </a:r>
            <a:r>
              <a:rPr dirty="0" err="1" lang="en-US"/>
              <a:t>Rs</a:t>
            </a:r>
            <a:r>
              <a:rPr dirty="0" lang="en-US"/>
              <a:t> 50 million was not given. </a:t>
            </a:r>
          </a:p>
          <a:p>
            <a:pPr algn="just"/>
            <a:r>
              <a:rPr b="1" dirty="0" lang="en-US"/>
              <a:t>Canal Water Dispute</a:t>
            </a:r>
            <a:endParaRPr dirty="0" lang="en-US"/>
          </a:p>
          <a:p>
            <a:pPr algn="just"/>
            <a:r>
              <a:rPr dirty="0" lang="en-US"/>
              <a:t>On 1</a:t>
            </a:r>
            <a:r>
              <a:rPr baseline="30000" dirty="0" lang="en-US"/>
              <a:t>st</a:t>
            </a:r>
            <a:r>
              <a:rPr dirty="0" lang="en-US"/>
              <a:t> April, 1948 India stopped the water of Ravi and Sutlej at </a:t>
            </a:r>
            <a:r>
              <a:rPr dirty="0" err="1" lang="en-US"/>
              <a:t>Madhopur</a:t>
            </a:r>
            <a:r>
              <a:rPr dirty="0" lang="en-US"/>
              <a:t> and </a:t>
            </a:r>
            <a:r>
              <a:rPr dirty="0" err="1" lang="en-US"/>
              <a:t>Ferozpur</a:t>
            </a:r>
            <a:r>
              <a:rPr dirty="0" lang="en-US"/>
              <a:t> headworks respectively. </a:t>
            </a:r>
          </a:p>
          <a:p>
            <a:endParaRPr dirty="0" lang="en-US"/>
          </a:p>
        </p:txBody>
      </p:sp>
    </p:spTree>
    <p:extLst>
      <p:ext uri="{BB962C8B-B14F-4D97-AF65-F5344CB8AC3E}">
        <p14:creationId xmlns:p14="http://schemas.microsoft.com/office/powerpoint/2010/main" val="2111741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numCol="1">
            <a:normAutofit lnSpcReduction="10000"/>
          </a:bodyPr>
          <a:lstStyle/>
          <a:p>
            <a:r>
              <a:rPr dirty="0" lang="en-US"/>
              <a:t>PPP government dissolved the Baluchistan assembly only after two weeks.</a:t>
            </a:r>
          </a:p>
          <a:p>
            <a:r>
              <a:rPr dirty="0" lang="en-US"/>
              <a:t>The government of Punjab ran by the IJI leader Nawaz Sharif also faced strained relationship with the central government of PPP.</a:t>
            </a:r>
          </a:p>
          <a:p>
            <a:r>
              <a:rPr dirty="0" lang="en-US"/>
              <a:t>Nawaz Sharif in collusion with the President Ghulam </a:t>
            </a:r>
            <a:r>
              <a:rPr dirty="0" err="1" lang="en-US"/>
              <a:t>Ishaq</a:t>
            </a:r>
            <a:r>
              <a:rPr dirty="0" lang="en-US"/>
              <a:t> khan planned to dissolve the assembles. </a:t>
            </a:r>
          </a:p>
          <a:p>
            <a:r>
              <a:rPr dirty="0" lang="en-US"/>
              <a:t>The 8</a:t>
            </a:r>
            <a:r>
              <a:rPr baseline="30000" dirty="0" lang="en-US"/>
              <a:t>th</a:t>
            </a:r>
            <a:r>
              <a:rPr dirty="0" lang="en-US"/>
              <a:t> amendment that was passed during the Zia era has provided the president the powers to dissolve the assemblies both central and provincial in certain circumstances. However, the certain circumstances were not clarified by him what it meant. </a:t>
            </a:r>
          </a:p>
          <a:p>
            <a:r>
              <a:rPr dirty="0" lang="en-US"/>
              <a:t>The political conditions of Sindh also deteriorated due to the strained relationship of MQM with PPP. </a:t>
            </a:r>
          </a:p>
          <a:p>
            <a:r>
              <a:rPr dirty="0" lang="en-US"/>
              <a:t>A no confidence motion was put forward by IJI in the provincial assembly. On August 1990 Ghulam </a:t>
            </a:r>
            <a:r>
              <a:rPr dirty="0" err="1" lang="en-US"/>
              <a:t>Ishaq</a:t>
            </a:r>
            <a:r>
              <a:rPr dirty="0" lang="en-US"/>
              <a:t> Khan using his Presidential powers dissolved the assembly.</a:t>
            </a:r>
          </a:p>
        </p:txBody>
      </p:sp>
    </p:spTree>
    <p:extLst>
      <p:ext uri="{BB962C8B-B14F-4D97-AF65-F5344CB8AC3E}">
        <p14:creationId xmlns:p14="http://schemas.microsoft.com/office/powerpoint/2010/main" val="3915056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numCol="1"/>
          <a:lstStyle/>
          <a:p>
            <a:r>
              <a:rPr dirty="0" lang="en-US"/>
              <a:t>Nawaz Sharif Era (1990-1993)</a:t>
            </a:r>
          </a:p>
        </p:txBody>
      </p:sp>
      <p:sp>
        <p:nvSpPr>
          <p:cNvPr id="3" name="Content Placeholder 2"/>
          <p:cNvSpPr>
            <a:spLocks noGrp="1"/>
          </p:cNvSpPr>
          <p:nvPr>
            <p:ph idx="1"/>
          </p:nvPr>
        </p:nvSpPr>
        <p:spPr>
          <a:xfrm>
            <a:off x="838200" y="1068946"/>
            <a:ext cx="10515600" cy="5108017"/>
          </a:xfrm>
        </p:spPr>
        <p:txBody>
          <a:bodyPr numCol="1">
            <a:normAutofit fontScale="92500"/>
          </a:bodyPr>
          <a:lstStyle/>
          <a:p>
            <a:r>
              <a:rPr dirty="0" lang="en-US"/>
              <a:t>The IJI under the leadership of Nawaz Sharif won the majority seats in National and Punjab assembly. </a:t>
            </a:r>
          </a:p>
          <a:p>
            <a:r>
              <a:rPr dirty="0" lang="en-US"/>
              <a:t>Nawaz Sharif became the President and Ghulam </a:t>
            </a:r>
            <a:r>
              <a:rPr dirty="0" err="1" lang="en-US"/>
              <a:t>Ishaq</a:t>
            </a:r>
            <a:r>
              <a:rPr dirty="0" lang="en-US"/>
              <a:t> Khan became the President. </a:t>
            </a:r>
          </a:p>
          <a:p>
            <a:r>
              <a:rPr b="1" dirty="0" lang="en-US"/>
              <a:t>Reforms introduced by Nawaz Sharif</a:t>
            </a:r>
          </a:p>
          <a:p>
            <a:r>
              <a:rPr dirty="0" lang="en-US"/>
              <a:t>Privatization program was initiated by Nawaz Sharif. In 1991-92, 35 units were privatized. In 1992-93, another 28 units were privatized. The two commercial banks MCB and Allied banks were also privatized. </a:t>
            </a:r>
          </a:p>
          <a:p>
            <a:r>
              <a:rPr dirty="0" lang="en-US"/>
              <a:t>A Yellow cab scheme was introduced for providing job opportunities to the unemployed people. </a:t>
            </a:r>
          </a:p>
          <a:p>
            <a:r>
              <a:rPr dirty="0" lang="en-US"/>
              <a:t>Construction of motorways was also initiated to connect Islamabad to Lahore and Peshawar.</a:t>
            </a:r>
          </a:p>
          <a:p>
            <a:endParaRPr dirty="0" lang="en-US"/>
          </a:p>
        </p:txBody>
      </p:sp>
    </p:spTree>
    <p:extLst>
      <p:ext uri="{BB962C8B-B14F-4D97-AF65-F5344CB8AC3E}">
        <p14:creationId xmlns:p14="http://schemas.microsoft.com/office/powerpoint/2010/main" val="280643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numCol="1">
            <a:normAutofit fontScale="90000"/>
          </a:bodyPr>
          <a:lstStyle/>
          <a:p>
            <a:r>
              <a:rPr dirty="0" lang="en-US"/>
              <a:t>Dissolution of Nawaz Sharif government</a:t>
            </a:r>
          </a:p>
        </p:txBody>
      </p:sp>
      <p:sp>
        <p:nvSpPr>
          <p:cNvPr id="3" name="Content Placeholder 2"/>
          <p:cNvSpPr>
            <a:spLocks noGrp="1"/>
          </p:cNvSpPr>
          <p:nvPr>
            <p:ph idx="1"/>
          </p:nvPr>
        </p:nvSpPr>
        <p:spPr>
          <a:xfrm>
            <a:off x="838200" y="940158"/>
            <a:ext cx="10515600" cy="5236805"/>
          </a:xfrm>
        </p:spPr>
        <p:txBody>
          <a:bodyPr numCol="1"/>
          <a:lstStyle/>
          <a:p>
            <a:r>
              <a:rPr dirty="0" lang="en-US"/>
              <a:t>Disagreement emerged between the Nawaz Sharif and Ghulam </a:t>
            </a:r>
            <a:r>
              <a:rPr dirty="0" err="1" lang="en-US"/>
              <a:t>Ishaq</a:t>
            </a:r>
            <a:r>
              <a:rPr dirty="0" lang="en-US"/>
              <a:t> Khan over the appointment of Chief of army staff.</a:t>
            </a:r>
          </a:p>
          <a:p>
            <a:r>
              <a:rPr dirty="0" lang="en-US"/>
              <a:t>Ghulam </a:t>
            </a:r>
            <a:r>
              <a:rPr dirty="0" err="1" lang="en-US"/>
              <a:t>Ishaq</a:t>
            </a:r>
            <a:r>
              <a:rPr dirty="0" lang="en-US"/>
              <a:t> khan ignoring the discretionary power of the Prime minister in appointment of the chief of army staff appointed General Ashraf </a:t>
            </a:r>
            <a:r>
              <a:rPr dirty="0" err="1" lang="en-US"/>
              <a:t>Kakar</a:t>
            </a:r>
            <a:r>
              <a:rPr dirty="0" lang="en-US"/>
              <a:t> as the Chief of Army staff.</a:t>
            </a:r>
          </a:p>
          <a:p>
            <a:r>
              <a:rPr dirty="0" lang="en-US"/>
              <a:t>Nawaz Sharif did not has the majority in the National Assembly to scrap the 8</a:t>
            </a:r>
            <a:r>
              <a:rPr baseline="30000" dirty="0" lang="en-US"/>
              <a:t>th</a:t>
            </a:r>
            <a:r>
              <a:rPr dirty="0" lang="en-US"/>
              <a:t> amendment from the constitution that gave the President power to dissolve the assemblies both provincial and the central.</a:t>
            </a:r>
          </a:p>
          <a:p>
            <a:r>
              <a:rPr dirty="0" lang="en-US"/>
              <a:t>Benazir entered into a deal with the President to dissolve the assembly, she promised that she would make him President on the day she became President.  </a:t>
            </a:r>
          </a:p>
        </p:txBody>
      </p:sp>
    </p:spTree>
    <p:extLst>
      <p:ext uri="{BB962C8B-B14F-4D97-AF65-F5344CB8AC3E}">
        <p14:creationId xmlns:p14="http://schemas.microsoft.com/office/powerpoint/2010/main" val="1419575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numCol="1"/>
          <a:lstStyle/>
          <a:p>
            <a:r>
              <a:rPr dirty="0" lang="en-US"/>
              <a:t>President dismissed the assembly and charged Nawaz Sharif of indulged into corruption in the privatization process.</a:t>
            </a:r>
          </a:p>
          <a:p>
            <a:r>
              <a:rPr dirty="0" lang="en-US"/>
              <a:t>Nawaz Sharif challenged the dissolution in the supreme court as illegal and unconstitutional. </a:t>
            </a:r>
          </a:p>
          <a:p>
            <a:r>
              <a:rPr dirty="0" lang="en-US"/>
              <a:t>Supreme court restored the government. </a:t>
            </a:r>
          </a:p>
          <a:p>
            <a:r>
              <a:rPr dirty="0" lang="en-US"/>
              <a:t>The President moved a no confidence motion in the NWFP to thwart the government.</a:t>
            </a:r>
          </a:p>
          <a:p>
            <a:r>
              <a:rPr dirty="0" lang="en-US"/>
              <a:t>At the end Nawaz Sharif was compelled by the Chief of army staff to resign, which he has not opposed and resigned in 1993. </a:t>
            </a:r>
          </a:p>
          <a:p>
            <a:endParaRPr dirty="0" lang="en-US"/>
          </a:p>
        </p:txBody>
      </p:sp>
    </p:spTree>
    <p:extLst>
      <p:ext uri="{BB962C8B-B14F-4D97-AF65-F5344CB8AC3E}">
        <p14:creationId xmlns:p14="http://schemas.microsoft.com/office/powerpoint/2010/main" val="3647027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729579"/>
          </a:xfrm>
        </p:spPr>
        <p:txBody>
          <a:bodyPr numCol="1"/>
          <a:lstStyle/>
          <a:p>
            <a:r>
              <a:rPr dirty="0" lang="en-US"/>
              <a:t>Benazir Bhutto Era (1993- 1996)</a:t>
            </a:r>
          </a:p>
        </p:txBody>
      </p:sp>
      <p:sp>
        <p:nvSpPr>
          <p:cNvPr id="3" name="Content Placeholder 2"/>
          <p:cNvSpPr>
            <a:spLocks noGrp="1"/>
          </p:cNvSpPr>
          <p:nvPr>
            <p:ph idx="1"/>
          </p:nvPr>
        </p:nvSpPr>
        <p:spPr>
          <a:xfrm>
            <a:off x="838200" y="888642"/>
            <a:ext cx="10515600" cy="5288321"/>
          </a:xfrm>
        </p:spPr>
        <p:txBody>
          <a:bodyPr numCol="1">
            <a:normAutofit/>
          </a:bodyPr>
          <a:lstStyle/>
          <a:p>
            <a:r>
              <a:rPr dirty="0" lang="en-US"/>
              <a:t>The general elections for the national assembly were held on 6</a:t>
            </a:r>
            <a:r>
              <a:rPr baseline="30000" dirty="0" lang="en-US"/>
              <a:t>th</a:t>
            </a:r>
            <a:r>
              <a:rPr dirty="0" lang="en-US"/>
              <a:t> October, 1993.</a:t>
            </a:r>
          </a:p>
          <a:p>
            <a:r>
              <a:rPr dirty="0" lang="en-US"/>
              <a:t>PPP won the majority while Nawaz Sharif PML was not able to compete PPP. </a:t>
            </a:r>
          </a:p>
          <a:p>
            <a:r>
              <a:rPr dirty="0" lang="en-US"/>
              <a:t>Benazir became Prime minister for the second term, and Farooq Ahmed Khan </a:t>
            </a:r>
            <a:r>
              <a:rPr dirty="0" err="1" lang="en-US"/>
              <a:t>leghari</a:t>
            </a:r>
            <a:r>
              <a:rPr dirty="0" lang="en-US"/>
              <a:t> became the President.</a:t>
            </a:r>
          </a:p>
          <a:p>
            <a:pPr indent="0" marL="0">
              <a:buNone/>
            </a:pPr>
            <a:r>
              <a:rPr b="1" dirty="0" lang="en-US"/>
              <a:t>Political conditions </a:t>
            </a:r>
          </a:p>
          <a:p>
            <a:r>
              <a:rPr dirty="0" lang="en-US"/>
              <a:t>PML formed a coalition government in NWFP which was ousted after two months of its formation.</a:t>
            </a:r>
          </a:p>
          <a:p>
            <a:r>
              <a:rPr dirty="0" lang="en-US"/>
              <a:t>The law and order conditions deteriorated in Karachi in which PPP conducted extra judicial killing.</a:t>
            </a:r>
          </a:p>
          <a:p>
            <a:endParaRPr dirty="0" lang="en-US"/>
          </a:p>
          <a:p>
            <a:endParaRPr dirty="0" lang="en-US"/>
          </a:p>
          <a:p>
            <a:endParaRPr dirty="0" lang="en-US"/>
          </a:p>
        </p:txBody>
      </p:sp>
    </p:spTree>
    <p:extLst>
      <p:ext uri="{BB962C8B-B14F-4D97-AF65-F5344CB8AC3E}">
        <p14:creationId xmlns:p14="http://schemas.microsoft.com/office/powerpoint/2010/main" val="625594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numCol="1"/>
          <a:lstStyle/>
          <a:p>
            <a:r>
              <a:rPr dirty="0" lang="en-US"/>
              <a:t>Asif Ali </a:t>
            </a:r>
            <a:r>
              <a:rPr dirty="0" err="1" lang="en-US"/>
              <a:t>Zardari</a:t>
            </a:r>
            <a:r>
              <a:rPr dirty="0" lang="en-US"/>
              <a:t> the husband of Benazir came under sever criticism due to his involvement in corruption.</a:t>
            </a:r>
          </a:p>
          <a:p>
            <a:pPr indent="0" marL="0">
              <a:buNone/>
            </a:pPr>
            <a:r>
              <a:rPr b="1" dirty="0" lang="en-US"/>
              <a:t>Judges case</a:t>
            </a:r>
          </a:p>
          <a:p>
            <a:r>
              <a:rPr dirty="0" lang="en-US"/>
              <a:t>The supreme court of Pakistan gave a judgment on the appointment of the judges. </a:t>
            </a:r>
          </a:p>
          <a:p>
            <a:r>
              <a:rPr dirty="0" lang="en-US"/>
              <a:t>The PPP government resisted that judgment which was a violation of the constitutional method that the executive and the judicial authorities should work in assistance with the supreme court.</a:t>
            </a:r>
          </a:p>
          <a:p>
            <a:r>
              <a:rPr dirty="0" lang="en-US"/>
              <a:t>The </a:t>
            </a:r>
            <a:r>
              <a:rPr dirty="0" err="1" lang="en-US"/>
              <a:t>Jamaat-i-Islami</a:t>
            </a:r>
            <a:r>
              <a:rPr dirty="0" lang="en-US"/>
              <a:t> gave a sit in in front of the National Assembly.</a:t>
            </a:r>
          </a:p>
          <a:p>
            <a:r>
              <a:rPr dirty="0" lang="en-US"/>
              <a:t>The President using his powers under article 58-2B dissolved the assembly on the charges of corruption. </a:t>
            </a:r>
          </a:p>
        </p:txBody>
      </p:sp>
    </p:spTree>
    <p:extLst>
      <p:ext uri="{BB962C8B-B14F-4D97-AF65-F5344CB8AC3E}">
        <p14:creationId xmlns:p14="http://schemas.microsoft.com/office/powerpoint/2010/main" val="1930507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numCol="1">
            <a:normAutofit fontScale="90000"/>
          </a:bodyPr>
          <a:lstStyle/>
          <a:p>
            <a:r>
              <a:rPr dirty="0" lang="en-US"/>
              <a:t>Nawaz Sharif Era (1997-1999)</a:t>
            </a:r>
          </a:p>
        </p:txBody>
      </p:sp>
      <p:sp>
        <p:nvSpPr>
          <p:cNvPr id="3" name="Content Placeholder 2"/>
          <p:cNvSpPr>
            <a:spLocks noGrp="1"/>
          </p:cNvSpPr>
          <p:nvPr>
            <p:ph idx="1"/>
          </p:nvPr>
        </p:nvSpPr>
        <p:spPr>
          <a:xfrm>
            <a:off x="838200" y="1056068"/>
            <a:ext cx="10515600" cy="5120895"/>
          </a:xfrm>
        </p:spPr>
        <p:txBody>
          <a:bodyPr numCol="1"/>
          <a:lstStyle/>
          <a:p>
            <a:r>
              <a:rPr dirty="0" lang="en-US"/>
              <a:t>Imran Khan formed his party with the name Pakistan </a:t>
            </a:r>
            <a:r>
              <a:rPr dirty="0" err="1" lang="en-US"/>
              <a:t>Tehrik</a:t>
            </a:r>
            <a:r>
              <a:rPr dirty="0" lang="en-US"/>
              <a:t>-e-</a:t>
            </a:r>
            <a:r>
              <a:rPr dirty="0" err="1" lang="en-US"/>
              <a:t>Insaf</a:t>
            </a:r>
            <a:r>
              <a:rPr dirty="0" lang="en-US"/>
              <a:t> few days before the general elections were scheduled.</a:t>
            </a:r>
          </a:p>
          <a:p>
            <a:r>
              <a:rPr dirty="0" lang="en-US"/>
              <a:t>The general elections were held on 2</a:t>
            </a:r>
            <a:r>
              <a:rPr baseline="30000" dirty="0" lang="en-US"/>
              <a:t>nd</a:t>
            </a:r>
            <a:r>
              <a:rPr dirty="0" lang="en-US"/>
              <a:t> February 1997 in which PML (N) won majority of the seats in Punjab and Sindh. </a:t>
            </a:r>
          </a:p>
          <a:p>
            <a:r>
              <a:rPr dirty="0" lang="en-US"/>
              <a:t>Nawaz Sharif became Prime minister.</a:t>
            </a:r>
          </a:p>
          <a:p>
            <a:pPr indent="0" marL="0">
              <a:buNone/>
            </a:pPr>
            <a:r>
              <a:rPr b="1" dirty="0" lang="en-US"/>
              <a:t>National Debt Retirement scheme</a:t>
            </a:r>
          </a:p>
          <a:p>
            <a:r>
              <a:rPr dirty="0" lang="en-US"/>
              <a:t>The scheme was introduced to relieve the economy of its devastated status. </a:t>
            </a:r>
          </a:p>
          <a:p>
            <a:r>
              <a:rPr dirty="0" lang="en-US"/>
              <a:t>Domestic debt 1987 </a:t>
            </a:r>
            <a:r>
              <a:rPr dirty="0" err="1" lang="en-US"/>
              <a:t>Rs</a:t>
            </a:r>
            <a:r>
              <a:rPr dirty="0" lang="en-US"/>
              <a:t>. 247 billion which became Rs.908 billion</a:t>
            </a:r>
          </a:p>
          <a:p>
            <a:r>
              <a:rPr dirty="0" lang="en-US"/>
              <a:t>External debt 1987 </a:t>
            </a:r>
            <a:r>
              <a:rPr dirty="0" err="1" lang="en-US"/>
              <a:t>Rs</a:t>
            </a:r>
            <a:r>
              <a:rPr dirty="0" lang="en-US"/>
              <a:t>. 208 billion which became </a:t>
            </a:r>
            <a:r>
              <a:rPr dirty="0" err="1" lang="en-US"/>
              <a:t>Rs</a:t>
            </a:r>
            <a:r>
              <a:rPr dirty="0" lang="en-US"/>
              <a:t>. 809 billion</a:t>
            </a:r>
          </a:p>
        </p:txBody>
      </p:sp>
    </p:spTree>
    <p:extLst>
      <p:ext uri="{BB962C8B-B14F-4D97-AF65-F5344CB8AC3E}">
        <p14:creationId xmlns:p14="http://schemas.microsoft.com/office/powerpoint/2010/main" val="820724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numCol="1">
            <a:normAutofit lnSpcReduction="10000"/>
          </a:bodyPr>
          <a:lstStyle/>
          <a:p>
            <a:pPr indent="0" marL="0">
              <a:buNone/>
            </a:pPr>
            <a:r>
              <a:rPr b="1" dirty="0" lang="en-US"/>
              <a:t>Accountability</a:t>
            </a:r>
          </a:p>
          <a:p>
            <a:r>
              <a:rPr dirty="0" lang="en-US"/>
              <a:t>Accountability cell was established with the purpose of dealing with those officials who were found engaged in corruption.</a:t>
            </a:r>
          </a:p>
          <a:p>
            <a:pPr indent="0" marL="0">
              <a:buNone/>
            </a:pPr>
            <a:r>
              <a:rPr b="1" dirty="0" lang="en-US"/>
              <a:t>13</a:t>
            </a:r>
            <a:r>
              <a:rPr b="1" baseline="30000" dirty="0" lang="en-US"/>
              <a:t>th</a:t>
            </a:r>
            <a:r>
              <a:rPr b="1" dirty="0" lang="en-US"/>
              <a:t> constitutional </a:t>
            </a:r>
            <a:r>
              <a:rPr b="1" dirty="0" err="1" lang="en-US"/>
              <a:t>amendement</a:t>
            </a:r>
            <a:endParaRPr b="1" dirty="0" lang="en-US"/>
          </a:p>
          <a:p>
            <a:r>
              <a:rPr dirty="0" lang="en-US"/>
              <a:t>The article 58-2B that gave powers to the President to dissolve the provincial assembly and the article 112(2) which gave power to dissolve the national assembly was taken away from the president.</a:t>
            </a:r>
          </a:p>
          <a:p>
            <a:pPr indent="0" marL="0">
              <a:buNone/>
            </a:pPr>
            <a:r>
              <a:rPr b="1" dirty="0" lang="en-US"/>
              <a:t>Motorway (M2)</a:t>
            </a:r>
          </a:p>
          <a:p>
            <a:r>
              <a:rPr dirty="0" lang="en-US"/>
              <a:t>On 26</a:t>
            </a:r>
            <a:r>
              <a:rPr baseline="30000" dirty="0" lang="en-US"/>
              <a:t>th</a:t>
            </a:r>
            <a:r>
              <a:rPr dirty="0" lang="en-US"/>
              <a:t> November, 1997 Nawaz Sharif inaugurated the Lahore-Islamabad motorway. </a:t>
            </a:r>
          </a:p>
          <a:p>
            <a:r>
              <a:rPr dirty="0" lang="en-US"/>
              <a:t>The motorway was aimed to link the land locked countries of central Asia to the sea port of Pakistan. </a:t>
            </a:r>
          </a:p>
          <a:p>
            <a:r>
              <a:rPr dirty="0" lang="en-US"/>
              <a:t>It was important for transporting the goods for agricultural and industrial development. </a:t>
            </a:r>
          </a:p>
          <a:p>
            <a:endParaRPr dirty="0" lang="en-US"/>
          </a:p>
        </p:txBody>
      </p:sp>
    </p:spTree>
    <p:extLst>
      <p:ext uri="{BB962C8B-B14F-4D97-AF65-F5344CB8AC3E}">
        <p14:creationId xmlns:p14="http://schemas.microsoft.com/office/powerpoint/2010/main" val="143539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numCol="1"/>
          <a:lstStyle/>
          <a:p>
            <a:pPr indent="0" marL="0">
              <a:buNone/>
            </a:pPr>
            <a:r>
              <a:rPr b="1" dirty="0" lang="en-US"/>
              <a:t>Nuclear Missile</a:t>
            </a:r>
          </a:p>
          <a:p>
            <a:r>
              <a:rPr dirty="0" lang="en-US"/>
              <a:t>On 28</a:t>
            </a:r>
            <a:r>
              <a:rPr baseline="30000" dirty="0" lang="en-US"/>
              <a:t>th</a:t>
            </a:r>
            <a:r>
              <a:rPr dirty="0" lang="en-US"/>
              <a:t> May, 1998, Pakistan in response to the nuclear explosions of India conducted explosion of nuclear weapons at </a:t>
            </a:r>
            <a:r>
              <a:rPr dirty="0" err="1" lang="en-US"/>
              <a:t>Chaghi</a:t>
            </a:r>
            <a:r>
              <a:rPr dirty="0" lang="en-US"/>
              <a:t>.</a:t>
            </a:r>
          </a:p>
          <a:p>
            <a:pPr indent="0" marL="0">
              <a:buNone/>
            </a:pPr>
            <a:r>
              <a:rPr b="1" dirty="0" lang="en-US"/>
              <a:t>Lahore Declaration</a:t>
            </a:r>
          </a:p>
          <a:p>
            <a:r>
              <a:rPr dirty="0" lang="en-US"/>
              <a:t>On 20</a:t>
            </a:r>
            <a:r>
              <a:rPr baseline="30000" dirty="0" lang="en-US"/>
              <a:t>th</a:t>
            </a:r>
            <a:r>
              <a:rPr dirty="0" lang="en-US"/>
              <a:t> February Indian Prime minister Atal Bihari Vajpayee came to Lahore for inauguration of Delhi-Lahore bus service.</a:t>
            </a:r>
          </a:p>
          <a:p>
            <a:r>
              <a:rPr dirty="0" lang="en-US"/>
              <a:t>Both the leaders decided to do every effort to bring peace in the country, and to commit themselves to the nuclear disarmament.</a:t>
            </a:r>
          </a:p>
          <a:p>
            <a:pPr indent="0" marL="0">
              <a:buNone/>
            </a:pPr>
            <a:endParaRPr dirty="0" lang="en-US"/>
          </a:p>
        </p:txBody>
      </p:sp>
    </p:spTree>
    <p:extLst>
      <p:ext uri="{BB962C8B-B14F-4D97-AF65-F5344CB8AC3E}">
        <p14:creationId xmlns:p14="http://schemas.microsoft.com/office/powerpoint/2010/main" val="3646857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numCol="1">
            <a:normAutofit fontScale="90000"/>
          </a:bodyPr>
          <a:lstStyle/>
          <a:p>
            <a:r>
              <a:rPr b="1" dirty="0" err="1" lang="en-US"/>
              <a:t>Musharaf</a:t>
            </a:r>
            <a:r>
              <a:rPr b="1" dirty="0" lang="en-US"/>
              <a:t> Era (1999-2008)</a:t>
            </a:r>
          </a:p>
        </p:txBody>
      </p:sp>
      <p:sp>
        <p:nvSpPr>
          <p:cNvPr id="3" name="Content Placeholder 2"/>
          <p:cNvSpPr>
            <a:spLocks noGrp="1"/>
          </p:cNvSpPr>
          <p:nvPr>
            <p:ph idx="1"/>
          </p:nvPr>
        </p:nvSpPr>
        <p:spPr>
          <a:xfrm>
            <a:off x="838200" y="1120462"/>
            <a:ext cx="10515600" cy="5056501"/>
          </a:xfrm>
        </p:spPr>
        <p:txBody>
          <a:bodyPr numCol="1">
            <a:normAutofit lnSpcReduction="10000"/>
          </a:bodyPr>
          <a:lstStyle/>
          <a:p>
            <a:r>
              <a:rPr dirty="0" lang="en-US"/>
              <a:t>The government of Nawaz Sharif was dismantled by the chief of army staff General </a:t>
            </a:r>
            <a:r>
              <a:rPr dirty="0" err="1" lang="en-US"/>
              <a:t>Pervaiz</a:t>
            </a:r>
            <a:r>
              <a:rPr dirty="0" lang="en-US"/>
              <a:t> </a:t>
            </a:r>
            <a:r>
              <a:rPr dirty="0" err="1" lang="en-US"/>
              <a:t>Musharaf</a:t>
            </a:r>
            <a:r>
              <a:rPr dirty="0" lang="en-US"/>
              <a:t>.</a:t>
            </a:r>
          </a:p>
          <a:p>
            <a:r>
              <a:rPr dirty="0" lang="en-US"/>
              <a:t>Nawaz Sharif has agreed to the cease fire on the </a:t>
            </a:r>
            <a:r>
              <a:rPr dirty="0" err="1" lang="en-US"/>
              <a:t>Kargil</a:t>
            </a:r>
            <a:r>
              <a:rPr dirty="0" lang="en-US"/>
              <a:t> issue on the advice of USA, and deposed General </a:t>
            </a:r>
            <a:r>
              <a:rPr dirty="0" err="1" lang="en-US"/>
              <a:t>Pervaiz</a:t>
            </a:r>
            <a:r>
              <a:rPr dirty="0" lang="en-US"/>
              <a:t> </a:t>
            </a:r>
            <a:r>
              <a:rPr dirty="0" err="1" lang="en-US"/>
              <a:t>Musharaf</a:t>
            </a:r>
            <a:r>
              <a:rPr dirty="0" lang="en-US"/>
              <a:t> as the chief of army staff. </a:t>
            </a:r>
          </a:p>
          <a:p>
            <a:r>
              <a:rPr dirty="0" lang="en-US"/>
              <a:t>The senate, national assembly and the four provincial assemblies were dissolved by General </a:t>
            </a:r>
            <a:r>
              <a:rPr dirty="0" err="1" lang="en-US"/>
              <a:t>Musharaf</a:t>
            </a:r>
            <a:r>
              <a:rPr dirty="0" lang="en-US"/>
              <a:t>. </a:t>
            </a:r>
          </a:p>
          <a:p>
            <a:r>
              <a:rPr dirty="0" lang="en-US"/>
              <a:t>He introduced the Local government setup on the similar lines on which it was existed on the rule of previous military rulers.</a:t>
            </a:r>
          </a:p>
          <a:p>
            <a:pPr indent="0" marL="0">
              <a:buNone/>
            </a:pPr>
            <a:r>
              <a:rPr b="1" dirty="0" lang="en-US"/>
              <a:t>Agra Summit</a:t>
            </a:r>
          </a:p>
          <a:p>
            <a:pPr indent="0" marL="0">
              <a:buNone/>
            </a:pPr>
            <a:r>
              <a:rPr dirty="0" lang="en-US"/>
              <a:t>As a result of the </a:t>
            </a:r>
            <a:r>
              <a:rPr dirty="0" err="1" lang="en-US"/>
              <a:t>Kargil</a:t>
            </a:r>
            <a:r>
              <a:rPr dirty="0" lang="en-US"/>
              <a:t> clash the relations between India and Pakistan was strained. </a:t>
            </a:r>
          </a:p>
        </p:txBody>
      </p:sp>
    </p:spTree>
    <p:extLst>
      <p:ext uri="{BB962C8B-B14F-4D97-AF65-F5344CB8AC3E}">
        <p14:creationId xmlns:p14="http://schemas.microsoft.com/office/powerpoint/2010/main" val="399925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ChangeAspect="1" noGrp="1"/>
          </p:cNvPicPr>
          <p:nvPr>
            <p:ph idx="1"/>
          </p:nvPr>
        </p:nvPicPr>
        <p:blipFill rotWithShape="1">
          <a:blip r:embed="rId2">
            <a:extLst>
              <a:ext uri="{28A0092B-C50C-407E-A947-70E740481C1C}">
                <a14:useLocalDpi xmlns:a14="http://schemas.microsoft.com/office/drawing/2010/main" val="0"/>
              </a:ext>
            </a:extLst>
          </a:blip>
          <a:srcRect b="4364"/>
          <a:stretch/>
        </p:blipFill>
        <p:spPr>
          <a:xfrm>
            <a:off x="1519707" y="193183"/>
            <a:ext cx="8680361" cy="6156102"/>
          </a:xfrm>
        </p:spPr>
      </p:pic>
    </p:spTree>
    <p:extLst>
      <p:ext uri="{BB962C8B-B14F-4D97-AF65-F5344CB8AC3E}">
        <p14:creationId xmlns:p14="http://schemas.microsoft.com/office/powerpoint/2010/main" val="3630663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numCol="1"/>
          <a:lstStyle/>
          <a:p>
            <a:r>
              <a:rPr dirty="0" lang="en-US"/>
              <a:t>Indian Prime minister Atal Bihari invited </a:t>
            </a:r>
            <a:r>
              <a:rPr dirty="0" err="1" lang="en-US"/>
              <a:t>Pervaiz</a:t>
            </a:r>
            <a:r>
              <a:rPr dirty="0" lang="en-US"/>
              <a:t> </a:t>
            </a:r>
            <a:r>
              <a:rPr dirty="0" err="1" lang="en-US"/>
              <a:t>Musharaf</a:t>
            </a:r>
            <a:r>
              <a:rPr dirty="0" lang="en-US"/>
              <a:t> for a dialogue. </a:t>
            </a:r>
          </a:p>
          <a:p>
            <a:r>
              <a:rPr dirty="0" err="1" lang="en-US"/>
              <a:t>Pervaiz</a:t>
            </a:r>
            <a:r>
              <a:rPr dirty="0" lang="en-US"/>
              <a:t> </a:t>
            </a:r>
            <a:r>
              <a:rPr dirty="0" err="1" lang="en-US"/>
              <a:t>Musharaf</a:t>
            </a:r>
            <a:r>
              <a:rPr dirty="0" lang="en-US"/>
              <a:t> started dialogue with Atal Bihari on 14</a:t>
            </a:r>
            <a:r>
              <a:rPr baseline="30000" dirty="0" lang="en-US"/>
              <a:t>th</a:t>
            </a:r>
            <a:r>
              <a:rPr dirty="0" lang="en-US"/>
              <a:t> August 2001.</a:t>
            </a:r>
          </a:p>
          <a:p>
            <a:r>
              <a:rPr dirty="0" lang="en-US"/>
              <a:t>They discussed the cooperation on trade, visa restriction, exchange of technology. </a:t>
            </a:r>
          </a:p>
          <a:p>
            <a:r>
              <a:rPr dirty="0" err="1" lang="en-US"/>
              <a:t>Pervaiz</a:t>
            </a:r>
            <a:r>
              <a:rPr dirty="0" lang="en-US"/>
              <a:t> </a:t>
            </a:r>
            <a:r>
              <a:rPr dirty="0" err="1" lang="en-US"/>
              <a:t>Musharaf</a:t>
            </a:r>
            <a:r>
              <a:rPr dirty="0" lang="en-US"/>
              <a:t> demanded that no peace and no agreement could be reached in between the two countries if the Kashmir issue has not been taken into account. </a:t>
            </a:r>
          </a:p>
          <a:p>
            <a:r>
              <a:rPr dirty="0" lang="en-US"/>
              <a:t>The talks failed on this point. </a:t>
            </a:r>
          </a:p>
          <a:p>
            <a:pPr indent="0" marL="0">
              <a:buNone/>
            </a:pPr>
            <a:r>
              <a:rPr b="1" dirty="0" lang="en-US"/>
              <a:t>War on terror</a:t>
            </a:r>
          </a:p>
          <a:p>
            <a:r>
              <a:rPr dirty="0" lang="en-US"/>
              <a:t>On 9</a:t>
            </a:r>
            <a:r>
              <a:rPr baseline="30000" dirty="0" lang="en-US"/>
              <a:t>th</a:t>
            </a:r>
            <a:r>
              <a:rPr dirty="0" lang="en-US"/>
              <a:t> September 2001, The World trade center, and Pentagon was attacked through the hijacked plane. </a:t>
            </a:r>
          </a:p>
        </p:txBody>
      </p:sp>
    </p:spTree>
    <p:extLst>
      <p:ext uri="{BB962C8B-B14F-4D97-AF65-F5344CB8AC3E}">
        <p14:creationId xmlns:p14="http://schemas.microsoft.com/office/powerpoint/2010/main" val="21809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numCol="1"/>
          <a:lstStyle/>
          <a:p>
            <a:r>
              <a:rPr dirty="0" lang="en-US"/>
              <a:t>USA held Osama Bin Laden responsible for the attacks and demanded the Taliban regime in Afghanistan to hand him over to them.</a:t>
            </a:r>
          </a:p>
          <a:p>
            <a:r>
              <a:rPr dirty="0" lang="en-US"/>
              <a:t>Taliban government has rejected the allegation of USA</a:t>
            </a:r>
          </a:p>
          <a:p>
            <a:r>
              <a:rPr dirty="0" lang="en-US"/>
              <a:t>On 7</a:t>
            </a:r>
            <a:r>
              <a:rPr baseline="30000" dirty="0" lang="en-US"/>
              <a:t>th</a:t>
            </a:r>
            <a:r>
              <a:rPr dirty="0" lang="en-US"/>
              <a:t> October, USA along with Britain invaded Afghanistan.</a:t>
            </a:r>
          </a:p>
          <a:p>
            <a:r>
              <a:rPr dirty="0" lang="en-US"/>
              <a:t>President Bush called </a:t>
            </a:r>
            <a:r>
              <a:rPr dirty="0" err="1" lang="en-US"/>
              <a:t>Musharaf</a:t>
            </a:r>
            <a:r>
              <a:rPr dirty="0" lang="en-US"/>
              <a:t> to ask that whether he is with him or on the side of the Taliban regime. </a:t>
            </a:r>
            <a:r>
              <a:rPr dirty="0" err="1" lang="en-US"/>
              <a:t>Musharaf</a:t>
            </a:r>
            <a:r>
              <a:rPr dirty="0" lang="en-US"/>
              <a:t> sided with USA.</a:t>
            </a:r>
          </a:p>
          <a:p>
            <a:r>
              <a:rPr dirty="0" lang="en-US"/>
              <a:t>The USA and Pakistan agreed that Pakistan would share the intelligence, provide the bases in Pakistan to launch attacks in Afghanistan, and provide logistical support.</a:t>
            </a:r>
          </a:p>
          <a:p>
            <a:r>
              <a:rPr dirty="0" lang="en-US"/>
              <a:t>The religious parties opposed the decision of the </a:t>
            </a:r>
            <a:r>
              <a:rPr dirty="0" err="1" lang="en-US"/>
              <a:t>Musharaf</a:t>
            </a:r>
            <a:r>
              <a:rPr dirty="0" lang="en-US"/>
              <a:t> regime for taking the side of USA. Demonstrations were held at Peshawar and Quetta.</a:t>
            </a:r>
          </a:p>
          <a:p>
            <a:endParaRPr dirty="0" lang="en-US"/>
          </a:p>
          <a:p>
            <a:endParaRPr dirty="0" lang="en-US"/>
          </a:p>
        </p:txBody>
      </p:sp>
    </p:spTree>
    <p:extLst>
      <p:ext uri="{BB962C8B-B14F-4D97-AF65-F5344CB8AC3E}">
        <p14:creationId xmlns:p14="http://schemas.microsoft.com/office/powerpoint/2010/main" val="1748012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numCol="1"/>
          <a:lstStyle/>
          <a:p>
            <a:pPr indent="0" marL="0">
              <a:buNone/>
            </a:pPr>
            <a:r>
              <a:rPr b="1" dirty="0" lang="en-US"/>
              <a:t>National Referendum 2002</a:t>
            </a:r>
          </a:p>
          <a:p>
            <a:r>
              <a:rPr dirty="0" lang="en-US"/>
              <a:t>Some political parties opposed it which included: PPP, PML(N), ANP, and MQM.</a:t>
            </a:r>
          </a:p>
          <a:p>
            <a:r>
              <a:rPr dirty="0" lang="en-US"/>
              <a:t>Some parties supported the referendum: PTI, and PAT</a:t>
            </a:r>
          </a:p>
          <a:p>
            <a:r>
              <a:rPr dirty="0" lang="en-US"/>
              <a:t>Despite of opposition Musharraf won the referendum.</a:t>
            </a:r>
          </a:p>
          <a:p>
            <a:pPr indent="0" marL="0">
              <a:buNone/>
            </a:pPr>
            <a:r>
              <a:rPr b="1" dirty="0" lang="en-US"/>
              <a:t>16</a:t>
            </a:r>
            <a:r>
              <a:rPr b="1" baseline="30000" dirty="0" lang="en-US"/>
              <a:t>th</a:t>
            </a:r>
            <a:r>
              <a:rPr b="1" dirty="0" lang="en-US"/>
              <a:t> Constitutional amendment</a:t>
            </a:r>
          </a:p>
          <a:p>
            <a:r>
              <a:rPr dirty="0" lang="en-US"/>
              <a:t>The article 58-2B was reintroduced that increased the power of the President to dismiss the provincial governments.</a:t>
            </a:r>
          </a:p>
          <a:p>
            <a:pPr indent="0" marL="0">
              <a:buNone/>
            </a:pPr>
            <a:r>
              <a:rPr b="1" dirty="0" lang="en-US"/>
              <a:t>17</a:t>
            </a:r>
            <a:r>
              <a:rPr b="1" baseline="30000" dirty="0" lang="en-US"/>
              <a:t>th</a:t>
            </a:r>
            <a:r>
              <a:rPr b="1" dirty="0" lang="en-US"/>
              <a:t> Constitutional amendment</a:t>
            </a:r>
          </a:p>
          <a:p>
            <a:r>
              <a:rPr dirty="0" lang="en-US"/>
              <a:t>It provided </a:t>
            </a:r>
            <a:r>
              <a:rPr dirty="0" err="1" lang="en-US"/>
              <a:t>Musharaf</a:t>
            </a:r>
            <a:r>
              <a:rPr dirty="0" lang="en-US"/>
              <a:t> to keep two offices at the same time that is chief of army staff and President. </a:t>
            </a:r>
          </a:p>
          <a:p>
            <a:endParaRPr dirty="0" lang="en-US"/>
          </a:p>
        </p:txBody>
      </p:sp>
    </p:spTree>
    <p:extLst>
      <p:ext uri="{BB962C8B-B14F-4D97-AF65-F5344CB8AC3E}">
        <p14:creationId xmlns:p14="http://schemas.microsoft.com/office/powerpoint/2010/main" val="3863359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numCol="1"/>
          <a:lstStyle/>
          <a:p>
            <a:r>
              <a:rPr b="1" dirty="0" lang="en-US"/>
              <a:t>Removal of Chief Justice of Pakistan</a:t>
            </a:r>
          </a:p>
          <a:p>
            <a:r>
              <a:rPr dirty="0" err="1" lang="en-US"/>
              <a:t>Musharaf</a:t>
            </a:r>
            <a:r>
              <a:rPr dirty="0" lang="en-US"/>
              <a:t> removed the chief justice of Pakistan on the charges of misconduct.</a:t>
            </a:r>
          </a:p>
          <a:p>
            <a:r>
              <a:rPr dirty="0" lang="en-US"/>
              <a:t>The lawyers started to stage protest  all over the country and demanded to restore the chief justice.</a:t>
            </a:r>
          </a:p>
          <a:p>
            <a:r>
              <a:rPr b="1" dirty="0" lang="en-US"/>
              <a:t>Charter of Democracy</a:t>
            </a:r>
          </a:p>
          <a:p>
            <a:r>
              <a:rPr dirty="0" lang="en-US"/>
              <a:t>Benazir and Nawaz Sharif were in exile. They met in London and signed charter of Democracy. The charter was aimed to promote democracy and eliminate the influence of the army in the politics of Pakistan.</a:t>
            </a:r>
          </a:p>
          <a:p>
            <a:r>
              <a:rPr dirty="0" lang="en-US"/>
              <a:t>Benazir arrived in Pakistan on 18</a:t>
            </a:r>
            <a:r>
              <a:rPr baseline="30000" dirty="0" lang="en-US"/>
              <a:t>th</a:t>
            </a:r>
            <a:r>
              <a:rPr dirty="0" lang="en-US"/>
              <a:t> October 2007, she was attacked on the day she arrived. The suicide attack at her rally killed almost 150 people.</a:t>
            </a:r>
          </a:p>
        </p:txBody>
      </p:sp>
    </p:spTree>
    <p:extLst>
      <p:ext uri="{BB962C8B-B14F-4D97-AF65-F5344CB8AC3E}">
        <p14:creationId xmlns:p14="http://schemas.microsoft.com/office/powerpoint/2010/main" val="2581915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numCol="1"/>
          <a:lstStyle/>
          <a:p>
            <a:r>
              <a:rPr dirty="0" err="1" lang="en-US"/>
              <a:t>Musharaf</a:t>
            </a:r>
            <a:r>
              <a:rPr dirty="0" lang="en-US"/>
              <a:t> declared emergency in Pakistan due to increase suicide bombings on the government and military institutions. The constitution was suspended. </a:t>
            </a:r>
          </a:p>
          <a:p>
            <a:r>
              <a:rPr dirty="0" lang="en-US"/>
              <a:t>The terrorist activity was increasing due to which </a:t>
            </a:r>
            <a:r>
              <a:rPr dirty="0" err="1" lang="en-US"/>
              <a:t>Musharaf</a:t>
            </a:r>
            <a:r>
              <a:rPr dirty="0" lang="en-US"/>
              <a:t> launched operation against Lal Masjid and its supporters in Swat. </a:t>
            </a:r>
          </a:p>
          <a:p>
            <a:r>
              <a:rPr dirty="0" lang="en-US"/>
              <a:t>Nawaz Sharif also returned from exile on 25</a:t>
            </a:r>
            <a:r>
              <a:rPr baseline="30000" dirty="0" lang="en-US"/>
              <a:t>th</a:t>
            </a:r>
            <a:r>
              <a:rPr dirty="0" lang="en-US"/>
              <a:t> November 2007 with the mediation of Saudi king.</a:t>
            </a:r>
          </a:p>
          <a:p>
            <a:r>
              <a:rPr dirty="0" err="1" lang="en-US"/>
              <a:t>Musharaf</a:t>
            </a:r>
            <a:r>
              <a:rPr dirty="0" lang="en-US"/>
              <a:t> abdicated from the post of Chief of army staff and General </a:t>
            </a:r>
            <a:r>
              <a:rPr dirty="0" err="1" lang="en-US"/>
              <a:t>Ashfaq</a:t>
            </a:r>
            <a:r>
              <a:rPr dirty="0" lang="en-US"/>
              <a:t> </a:t>
            </a:r>
            <a:r>
              <a:rPr dirty="0" err="1" lang="en-US"/>
              <a:t>Pervaiz</a:t>
            </a:r>
            <a:r>
              <a:rPr dirty="0" lang="en-US"/>
              <a:t> </a:t>
            </a:r>
            <a:r>
              <a:rPr dirty="0" err="1" lang="en-US"/>
              <a:t>Kiyani</a:t>
            </a:r>
            <a:r>
              <a:rPr dirty="0" lang="en-US"/>
              <a:t> became the new army chief. </a:t>
            </a:r>
          </a:p>
          <a:p>
            <a:pPr indent="0" marL="0">
              <a:buNone/>
            </a:pPr>
            <a:r>
              <a:rPr b="1" dirty="0" lang="en-US"/>
              <a:t>General Elections </a:t>
            </a:r>
          </a:p>
          <a:p>
            <a:r>
              <a:rPr dirty="0" lang="en-US"/>
              <a:t>The general elections were scheduled to be held on January 2008, but due to the assassination of Benazir Bhutto it was delayed. </a:t>
            </a:r>
          </a:p>
        </p:txBody>
      </p:sp>
    </p:spTree>
    <p:extLst>
      <p:ext uri="{BB962C8B-B14F-4D97-AF65-F5344CB8AC3E}">
        <p14:creationId xmlns:p14="http://schemas.microsoft.com/office/powerpoint/2010/main" val="2744477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numCol="1"/>
          <a:lstStyle/>
          <a:p>
            <a:r>
              <a:rPr dirty="0" lang="en-US"/>
              <a:t>The opposition started to demand the restoration of the judiciary and </a:t>
            </a:r>
            <a:r>
              <a:rPr dirty="0" err="1" lang="en-US"/>
              <a:t>Musharaf</a:t>
            </a:r>
            <a:r>
              <a:rPr dirty="0" lang="en-US"/>
              <a:t> to step down.</a:t>
            </a:r>
          </a:p>
          <a:p>
            <a:r>
              <a:rPr dirty="0" lang="en-US"/>
              <a:t>The PPP won major seats in three provinces of Baluchistan, Sindh, and Punjab. In NWFP ANP won majority.</a:t>
            </a:r>
          </a:p>
          <a:p>
            <a:pPr indent="0" marL="0">
              <a:buNone/>
            </a:pPr>
            <a:r>
              <a:rPr b="1" dirty="0" lang="en-US"/>
              <a:t>The long March of Lawyers</a:t>
            </a:r>
          </a:p>
          <a:p>
            <a:r>
              <a:rPr dirty="0" lang="en-US"/>
              <a:t>On 17</a:t>
            </a:r>
            <a:r>
              <a:rPr baseline="30000" dirty="0" lang="en-US"/>
              <a:t>th</a:t>
            </a:r>
            <a:r>
              <a:rPr dirty="0" lang="en-US"/>
              <a:t> May 2008, The Lawyers gathered in Lahore to discuss the restoration of the chief justice of Pakistan.</a:t>
            </a:r>
          </a:p>
          <a:p>
            <a:r>
              <a:rPr dirty="0" lang="en-US"/>
              <a:t>They decided to start a long march from Lahore to Islamabad.</a:t>
            </a:r>
          </a:p>
          <a:p>
            <a:r>
              <a:rPr dirty="0" lang="en-US"/>
              <a:t>The members of civil society and the political parties also joined them</a:t>
            </a:r>
          </a:p>
          <a:p>
            <a:r>
              <a:rPr dirty="0" lang="en-US"/>
              <a:t>The political parties which came to join hands with lawyers included PML-N, JI, PTI</a:t>
            </a:r>
          </a:p>
          <a:p>
            <a:pPr indent="0" marL="0">
              <a:buNone/>
            </a:pPr>
            <a:endParaRPr dirty="0" lang="en-US"/>
          </a:p>
        </p:txBody>
      </p:sp>
    </p:spTree>
    <p:extLst>
      <p:ext uri="{BB962C8B-B14F-4D97-AF65-F5344CB8AC3E}">
        <p14:creationId xmlns:p14="http://schemas.microsoft.com/office/powerpoint/2010/main" val="132824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numCol="1"/>
          <a:lstStyle/>
          <a:p>
            <a:pPr indent="0" lvl="0" marL="0">
              <a:buNone/>
            </a:pPr>
            <a:r>
              <a:rPr b="1" dirty="0" lang="en-US">
                <a:solidFill>
                  <a:prstClr val="black"/>
                </a:solidFill>
              </a:rPr>
              <a:t>Formation of the coalition government </a:t>
            </a:r>
          </a:p>
          <a:p>
            <a:pPr lvl="0"/>
            <a:r>
              <a:rPr dirty="0" lang="en-US">
                <a:solidFill>
                  <a:prstClr val="black"/>
                </a:solidFill>
              </a:rPr>
              <a:t>Nawaz Sharif joined the coalition of </a:t>
            </a:r>
            <a:r>
              <a:rPr dirty="0" err="1" lang="en-US">
                <a:solidFill>
                  <a:prstClr val="black"/>
                </a:solidFill>
              </a:rPr>
              <a:t>Zardari</a:t>
            </a:r>
            <a:r>
              <a:rPr dirty="0" lang="en-US">
                <a:solidFill>
                  <a:prstClr val="black"/>
                </a:solidFill>
              </a:rPr>
              <a:t> and ANP to form a coalition government </a:t>
            </a:r>
          </a:p>
          <a:p>
            <a:pPr lvl="0"/>
            <a:r>
              <a:rPr dirty="0" lang="en-US">
                <a:solidFill>
                  <a:prstClr val="black"/>
                </a:solidFill>
              </a:rPr>
              <a:t>Nawaz Sharif and </a:t>
            </a:r>
            <a:r>
              <a:rPr dirty="0" err="1" lang="en-US">
                <a:solidFill>
                  <a:prstClr val="black"/>
                </a:solidFill>
              </a:rPr>
              <a:t>Zardari</a:t>
            </a:r>
            <a:r>
              <a:rPr dirty="0" lang="en-US">
                <a:solidFill>
                  <a:prstClr val="black"/>
                </a:solidFill>
              </a:rPr>
              <a:t> signed Murree declaration in which it was decided to restore the deposed judges. </a:t>
            </a:r>
          </a:p>
          <a:p>
            <a:pPr lvl="0"/>
            <a:r>
              <a:rPr dirty="0" lang="en-US">
                <a:solidFill>
                  <a:prstClr val="black"/>
                </a:solidFill>
              </a:rPr>
              <a:t>The coalition also went ahead to compel </a:t>
            </a:r>
            <a:r>
              <a:rPr dirty="0" err="1" lang="en-US">
                <a:solidFill>
                  <a:prstClr val="black"/>
                </a:solidFill>
              </a:rPr>
              <a:t>Musharaf</a:t>
            </a:r>
            <a:r>
              <a:rPr dirty="0" lang="en-US">
                <a:solidFill>
                  <a:prstClr val="black"/>
                </a:solidFill>
              </a:rPr>
              <a:t> to step down. </a:t>
            </a:r>
          </a:p>
          <a:p>
            <a:pPr lvl="0"/>
            <a:r>
              <a:rPr dirty="0" lang="en-US">
                <a:solidFill>
                  <a:prstClr val="black"/>
                </a:solidFill>
              </a:rPr>
              <a:t>All of the four provincial assemblies passed the no confidence motion against </a:t>
            </a:r>
            <a:r>
              <a:rPr dirty="0" err="1" lang="en-US">
                <a:solidFill>
                  <a:prstClr val="black"/>
                </a:solidFill>
              </a:rPr>
              <a:t>Musharaf</a:t>
            </a:r>
            <a:r>
              <a:rPr dirty="0" lang="en-US">
                <a:solidFill>
                  <a:prstClr val="black"/>
                </a:solidFill>
              </a:rPr>
              <a:t>.</a:t>
            </a:r>
          </a:p>
          <a:p>
            <a:r>
              <a:rPr dirty="0" err="1" lang="en-US"/>
              <a:t>Musharaf</a:t>
            </a:r>
            <a:r>
              <a:rPr dirty="0" lang="en-US"/>
              <a:t> agreed to resign and on 18</a:t>
            </a:r>
            <a:r>
              <a:rPr baseline="30000" dirty="0" lang="en-US"/>
              <a:t>th</a:t>
            </a:r>
            <a:r>
              <a:rPr dirty="0" lang="en-US"/>
              <a:t> August 2008 </a:t>
            </a:r>
            <a:r>
              <a:rPr dirty="0" err="1" lang="en-US"/>
              <a:t>Musharaf</a:t>
            </a:r>
            <a:r>
              <a:rPr dirty="0" lang="en-US"/>
              <a:t> resigned from the post of President. </a:t>
            </a:r>
          </a:p>
          <a:p>
            <a:pPr indent="0" marL="0">
              <a:buNone/>
            </a:pPr>
            <a:endParaRPr dirty="0" lang="en-US"/>
          </a:p>
        </p:txBody>
      </p:sp>
    </p:spTree>
    <p:extLst>
      <p:ext uri="{BB962C8B-B14F-4D97-AF65-F5344CB8AC3E}">
        <p14:creationId xmlns:p14="http://schemas.microsoft.com/office/powerpoint/2010/main" val="196766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numCol="1"/>
          <a:lstStyle/>
          <a:p>
            <a:r>
              <a:rPr dirty="0" lang="en-US"/>
              <a:t>Asif Ali </a:t>
            </a:r>
            <a:r>
              <a:rPr dirty="0" err="1" lang="en-US"/>
              <a:t>Zardari</a:t>
            </a:r>
            <a:r>
              <a:rPr dirty="0" lang="en-US"/>
              <a:t> Era (2008-2013)</a:t>
            </a:r>
          </a:p>
        </p:txBody>
      </p:sp>
      <p:sp>
        <p:nvSpPr>
          <p:cNvPr id="3" name="Content Placeholder 2"/>
          <p:cNvSpPr>
            <a:spLocks noGrp="1"/>
          </p:cNvSpPr>
          <p:nvPr>
            <p:ph idx="1"/>
          </p:nvPr>
        </p:nvSpPr>
        <p:spPr>
          <a:xfrm>
            <a:off x="838200" y="1107584"/>
            <a:ext cx="10515600" cy="5254579"/>
          </a:xfrm>
        </p:spPr>
        <p:txBody>
          <a:bodyPr numCol="1">
            <a:normAutofit/>
          </a:bodyPr>
          <a:lstStyle/>
          <a:p>
            <a:r>
              <a:rPr dirty="0" lang="en-US"/>
              <a:t>Asif Ali </a:t>
            </a:r>
            <a:r>
              <a:rPr dirty="0" err="1" lang="en-US"/>
              <a:t>Zardari</a:t>
            </a:r>
            <a:r>
              <a:rPr dirty="0" lang="en-US"/>
              <a:t> became the President while Syed </a:t>
            </a:r>
            <a:r>
              <a:rPr dirty="0" err="1" lang="en-US"/>
              <a:t>Yousaf</a:t>
            </a:r>
            <a:r>
              <a:rPr dirty="0" lang="en-US"/>
              <a:t> Raza Gilani became the Prime minister of Pakistan.</a:t>
            </a:r>
          </a:p>
          <a:p>
            <a:pPr indent="0" marL="0">
              <a:buNone/>
            </a:pPr>
            <a:r>
              <a:rPr b="1" dirty="0" lang="en-US"/>
              <a:t>Pak-China Friendship</a:t>
            </a:r>
          </a:p>
          <a:p>
            <a:r>
              <a:rPr dirty="0" lang="en-US"/>
              <a:t>Asif Ali </a:t>
            </a:r>
            <a:r>
              <a:rPr dirty="0" err="1" lang="en-US"/>
              <a:t>Zardari</a:t>
            </a:r>
            <a:r>
              <a:rPr dirty="0" lang="en-US"/>
              <a:t> visited China on the invitation of China on 20</a:t>
            </a:r>
            <a:r>
              <a:rPr baseline="30000" dirty="0" lang="en-US"/>
              <a:t>th</a:t>
            </a:r>
            <a:r>
              <a:rPr dirty="0" lang="en-US"/>
              <a:t> February 2008.</a:t>
            </a:r>
          </a:p>
          <a:p>
            <a:r>
              <a:rPr dirty="0" lang="en-US"/>
              <a:t>Pakistan and China passed several agreements which included power, agriculture, finance, banking, infrastructure development, and bilateral trade.</a:t>
            </a:r>
          </a:p>
          <a:p>
            <a:r>
              <a:rPr dirty="0" lang="en-US"/>
              <a:t>It was decided that China would construct small dams in Pakistan. </a:t>
            </a:r>
          </a:p>
          <a:p>
            <a:r>
              <a:rPr dirty="0" lang="en-US"/>
              <a:t>China would invest $448 in the production of hydel power in Pakistan. </a:t>
            </a:r>
          </a:p>
          <a:p>
            <a:r>
              <a:rPr dirty="0" err="1" lang="en-US"/>
              <a:t>Gawader</a:t>
            </a:r>
            <a:r>
              <a:rPr dirty="0" lang="en-US"/>
              <a:t> port would be established by China.</a:t>
            </a:r>
          </a:p>
        </p:txBody>
      </p:sp>
    </p:spTree>
    <p:extLst>
      <p:ext uri="{BB962C8B-B14F-4D97-AF65-F5344CB8AC3E}">
        <p14:creationId xmlns:p14="http://schemas.microsoft.com/office/powerpoint/2010/main" val="1090643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numCol="1"/>
          <a:lstStyle/>
          <a:p>
            <a:r>
              <a:rPr dirty="0" lang="en-US"/>
              <a:t>China would open also open the commercial banks in Pakistan</a:t>
            </a:r>
          </a:p>
          <a:p>
            <a:r>
              <a:rPr dirty="0" lang="en-US"/>
              <a:t>The railway link and access to the </a:t>
            </a:r>
            <a:r>
              <a:rPr dirty="0" err="1" lang="en-US"/>
              <a:t>Gawader</a:t>
            </a:r>
            <a:r>
              <a:rPr dirty="0" lang="en-US"/>
              <a:t> port would be established as well.</a:t>
            </a:r>
          </a:p>
          <a:p>
            <a:pPr indent="0" marL="0">
              <a:buNone/>
            </a:pPr>
            <a:r>
              <a:rPr b="1" dirty="0" lang="en-US"/>
              <a:t>Second Long March</a:t>
            </a:r>
          </a:p>
          <a:p>
            <a:r>
              <a:rPr dirty="0" lang="en-US"/>
              <a:t>The first long march has not restored the deposed chief justice of Pakistan, hence the lawyers decided to conduct the second long march. </a:t>
            </a:r>
          </a:p>
          <a:p>
            <a:r>
              <a:rPr dirty="0" lang="en-US"/>
              <a:t>It was decided that they would began their second long march from Karachi to Islamabad.</a:t>
            </a:r>
          </a:p>
          <a:p>
            <a:r>
              <a:rPr dirty="0" lang="en-US"/>
              <a:t>PML-N and PTI joined the long march of the lawyers. </a:t>
            </a:r>
          </a:p>
          <a:p>
            <a:r>
              <a:rPr dirty="0" lang="en-US"/>
              <a:t>However, the chief justice was restored before the long march reached Islamabad. </a:t>
            </a:r>
          </a:p>
        </p:txBody>
      </p:sp>
    </p:spTree>
    <p:extLst>
      <p:ext uri="{BB962C8B-B14F-4D97-AF65-F5344CB8AC3E}">
        <p14:creationId xmlns:p14="http://schemas.microsoft.com/office/powerpoint/2010/main" val="585147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numCol="1"/>
          <a:lstStyle/>
          <a:p>
            <a:r>
              <a:rPr b="1" dirty="0" lang="en-US"/>
              <a:t>Military operations</a:t>
            </a:r>
          </a:p>
          <a:p>
            <a:r>
              <a:rPr dirty="0" lang="en-US"/>
              <a:t>The operation against Lal masjid in Islamabad by the </a:t>
            </a:r>
            <a:r>
              <a:rPr dirty="0" err="1" lang="en-US"/>
              <a:t>Musharaf</a:t>
            </a:r>
            <a:r>
              <a:rPr dirty="0" lang="en-US"/>
              <a:t> government had incited the expansion of the counter attacks by the religious fundamentalist in Swat.</a:t>
            </a:r>
          </a:p>
          <a:p>
            <a:r>
              <a:rPr dirty="0" lang="en-US"/>
              <a:t>The movement with the name of </a:t>
            </a:r>
            <a:r>
              <a:rPr dirty="0" err="1" lang="en-US"/>
              <a:t>Tanzeem</a:t>
            </a:r>
            <a:r>
              <a:rPr dirty="0" lang="en-US"/>
              <a:t>-e-</a:t>
            </a:r>
            <a:r>
              <a:rPr dirty="0" err="1" lang="en-US"/>
              <a:t>Nifaz</a:t>
            </a:r>
            <a:r>
              <a:rPr dirty="0" lang="en-US"/>
              <a:t>-e-</a:t>
            </a:r>
            <a:r>
              <a:rPr dirty="0" err="1" lang="en-US"/>
              <a:t>Shariat</a:t>
            </a:r>
            <a:r>
              <a:rPr dirty="0" lang="en-US"/>
              <a:t>-e-</a:t>
            </a:r>
            <a:r>
              <a:rPr dirty="0" err="1" lang="en-US"/>
              <a:t>Muhammadi</a:t>
            </a:r>
            <a:r>
              <a:rPr dirty="0" lang="en-US"/>
              <a:t> (TSNM) was launched by </a:t>
            </a:r>
            <a:r>
              <a:rPr dirty="0" err="1" lang="en-US"/>
              <a:t>Maulana</a:t>
            </a:r>
            <a:r>
              <a:rPr dirty="0" lang="en-US"/>
              <a:t> Sufi Muhammad.</a:t>
            </a:r>
          </a:p>
          <a:p>
            <a:r>
              <a:rPr dirty="0" lang="en-US"/>
              <a:t>Meanwhile the </a:t>
            </a:r>
            <a:r>
              <a:rPr dirty="0" err="1" lang="en-US"/>
              <a:t>Tehrek</a:t>
            </a:r>
            <a:r>
              <a:rPr dirty="0" lang="en-US"/>
              <a:t>-e-Taliban-</a:t>
            </a:r>
            <a:r>
              <a:rPr dirty="0" err="1" lang="en-US"/>
              <a:t>i</a:t>
            </a:r>
            <a:r>
              <a:rPr dirty="0" lang="en-US"/>
              <a:t>-Pakistan TTP which was waging a </a:t>
            </a:r>
            <a:r>
              <a:rPr dirty="0" err="1" lang="en-US"/>
              <a:t>Jehad</a:t>
            </a:r>
            <a:r>
              <a:rPr dirty="0" lang="en-US"/>
              <a:t> against the Pakistani military since the military has joined hands with the USA. TTP was attacking the NATO supply also.</a:t>
            </a:r>
          </a:p>
          <a:p>
            <a:r>
              <a:rPr dirty="0" lang="en-US"/>
              <a:t>TTP joined hands with TSNM </a:t>
            </a:r>
          </a:p>
          <a:p>
            <a:r>
              <a:rPr dirty="0" lang="en-US"/>
              <a:t>An agreement was signed between </a:t>
            </a:r>
            <a:r>
              <a:rPr dirty="0" err="1" lang="en-US"/>
              <a:t>Maulana</a:t>
            </a:r>
            <a:r>
              <a:rPr dirty="0" lang="en-US"/>
              <a:t> Sufi Muhammad and government </a:t>
            </a:r>
            <a:r>
              <a:rPr dirty="0" err="1" lang="en-US"/>
              <a:t>Nizam</a:t>
            </a:r>
            <a:r>
              <a:rPr dirty="0" lang="en-US"/>
              <a:t>-e-</a:t>
            </a:r>
            <a:r>
              <a:rPr dirty="0" err="1" lang="en-US"/>
              <a:t>Adl</a:t>
            </a:r>
            <a:r>
              <a:rPr dirty="0" lang="en-US"/>
              <a:t> regulation 2009, in which the Sharia was enforced in </a:t>
            </a:r>
            <a:r>
              <a:rPr dirty="0" err="1" lang="en-US"/>
              <a:t>Malakand</a:t>
            </a:r>
            <a:r>
              <a:rPr dirty="0" lang="en-US"/>
              <a:t> and </a:t>
            </a:r>
            <a:r>
              <a:rPr dirty="0" err="1" lang="en-US"/>
              <a:t>Bajaur</a:t>
            </a:r>
            <a:r>
              <a:rPr dirty="0" lang="en-US"/>
              <a:t> agency.</a:t>
            </a:r>
          </a:p>
        </p:txBody>
      </p:sp>
    </p:spTree>
    <p:extLst>
      <p:ext uri="{BB962C8B-B14F-4D97-AF65-F5344CB8AC3E}">
        <p14:creationId xmlns:p14="http://schemas.microsoft.com/office/powerpoint/2010/main" val="120998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numCol="1">
            <a:normAutofit/>
          </a:bodyPr>
          <a:lstStyle/>
          <a:p>
            <a:pPr algn="just"/>
            <a:r>
              <a:rPr dirty="0" lang="en-US"/>
              <a:t>Pakistan’s economy was predominantly agricultural and the water was the backbone of Pakistan’s economy. </a:t>
            </a:r>
          </a:p>
          <a:p>
            <a:pPr algn="just"/>
            <a:r>
              <a:rPr dirty="0" lang="en-US"/>
              <a:t>Pakistan was compelled to purchase the water from India in the initial times. </a:t>
            </a:r>
          </a:p>
          <a:p>
            <a:pPr algn="just"/>
            <a:r>
              <a:rPr dirty="0" lang="en-US"/>
              <a:t>Pakistan took the issue to World Bank; as a result of which, Indus water treaty was signed between India and Pakistan in 1960. </a:t>
            </a:r>
          </a:p>
          <a:p>
            <a:pPr algn="just"/>
            <a:r>
              <a:rPr dirty="0" lang="en-US"/>
              <a:t>The control of three eastern rivers: </a:t>
            </a:r>
            <a:r>
              <a:rPr dirty="0" err="1" lang="en-US"/>
              <a:t>Sultej</a:t>
            </a:r>
            <a:r>
              <a:rPr dirty="0" lang="en-US"/>
              <a:t>, Ravi, and Beas was given to India, and the control of three western rivers: Indus, </a:t>
            </a:r>
            <a:r>
              <a:rPr dirty="0" err="1" lang="en-US"/>
              <a:t>Jehlum</a:t>
            </a:r>
            <a:r>
              <a:rPr dirty="0" lang="en-US"/>
              <a:t>, and Chenab was given to Pakistan.</a:t>
            </a:r>
          </a:p>
          <a:p>
            <a:pPr algn="just"/>
            <a:r>
              <a:rPr b="1" dirty="0" lang="en-US"/>
              <a:t>The Accession of Princely States</a:t>
            </a:r>
            <a:endParaRPr dirty="0" lang="en-US"/>
          </a:p>
          <a:p>
            <a:pPr algn="just"/>
            <a:r>
              <a:rPr b="1" dirty="0" lang="en-US"/>
              <a:t>Junagarh</a:t>
            </a:r>
            <a:endParaRPr dirty="0" lang="en-US"/>
          </a:p>
          <a:p>
            <a:pPr algn="just"/>
            <a:r>
              <a:rPr dirty="0" lang="en-US"/>
              <a:t>The ruler of the princely state was a Muslim but the majority of the population were Hindus..</a:t>
            </a:r>
          </a:p>
          <a:p>
            <a:endParaRPr dirty="0" lang="en-US"/>
          </a:p>
        </p:txBody>
      </p:sp>
    </p:spTree>
    <p:extLst>
      <p:ext uri="{BB962C8B-B14F-4D97-AF65-F5344CB8AC3E}">
        <p14:creationId xmlns:p14="http://schemas.microsoft.com/office/powerpoint/2010/main" val="138263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numCol="1"/>
          <a:lstStyle/>
          <a:p>
            <a:r>
              <a:rPr b="1" dirty="0" lang="en-US"/>
              <a:t>Operation Rah-e-</a:t>
            </a:r>
            <a:r>
              <a:rPr b="1" dirty="0" err="1" lang="en-US"/>
              <a:t>Rast</a:t>
            </a:r>
            <a:endParaRPr b="1" dirty="0" lang="en-US"/>
          </a:p>
          <a:p>
            <a:r>
              <a:rPr dirty="0" lang="en-US"/>
              <a:t>Sufi Muhammad declared the rest of the country as </a:t>
            </a:r>
            <a:r>
              <a:rPr dirty="0" err="1" lang="en-US"/>
              <a:t>unIslamic</a:t>
            </a:r>
            <a:r>
              <a:rPr dirty="0" lang="en-US"/>
              <a:t> and all its institutions as </a:t>
            </a:r>
            <a:r>
              <a:rPr dirty="0" err="1" lang="en-US"/>
              <a:t>Wajib-ul-qatal</a:t>
            </a:r>
            <a:r>
              <a:rPr dirty="0" lang="en-US"/>
              <a:t>. They started to attack the government institutions and the law and order conditions of the region deteriorated.</a:t>
            </a:r>
          </a:p>
          <a:p>
            <a:pPr lvl="0"/>
            <a:r>
              <a:rPr dirty="0" lang="en-US">
                <a:solidFill>
                  <a:prstClr val="black"/>
                </a:solidFill>
              </a:rPr>
              <a:t>The government called an ALL Parties Conference to decide about the military operation in Swat all parties passed an unanimous resolution an approved the military operation in Swat. All political parties supported the resolution except PTI. Imran khan supported the actions of TTP and TSNM in Swat.</a:t>
            </a:r>
          </a:p>
          <a:p>
            <a:r>
              <a:rPr dirty="0" lang="en-US"/>
              <a:t>On 28</a:t>
            </a:r>
            <a:r>
              <a:rPr baseline="30000" dirty="0" lang="en-US"/>
              <a:t>th</a:t>
            </a:r>
            <a:r>
              <a:rPr dirty="0" lang="en-US"/>
              <a:t> April, 2009 the military launched an operation to get rid of the extremist forces of </a:t>
            </a:r>
            <a:r>
              <a:rPr dirty="0" err="1" lang="en-US"/>
              <a:t>Mualana</a:t>
            </a:r>
            <a:r>
              <a:rPr dirty="0" lang="en-US"/>
              <a:t> Sufi Muhammad.</a:t>
            </a:r>
          </a:p>
          <a:p>
            <a:endParaRPr dirty="0" lang="en-US"/>
          </a:p>
        </p:txBody>
      </p:sp>
    </p:spTree>
    <p:extLst>
      <p:ext uri="{BB962C8B-B14F-4D97-AF65-F5344CB8AC3E}">
        <p14:creationId xmlns:p14="http://schemas.microsoft.com/office/powerpoint/2010/main" val="1104734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numCol="1"/>
          <a:lstStyle/>
          <a:p>
            <a:r>
              <a:rPr b="1" dirty="0" lang="en-US"/>
              <a:t>Operation Rah-e-</a:t>
            </a:r>
            <a:r>
              <a:rPr b="1" dirty="0" err="1" lang="en-US"/>
              <a:t>Nijat</a:t>
            </a:r>
            <a:endParaRPr b="1" dirty="0" lang="en-US"/>
          </a:p>
          <a:p>
            <a:r>
              <a:rPr dirty="0" lang="en-US"/>
              <a:t>After the completion of the operation at Swat, the government contemplated another operation against the stronghold of TTP in South Waziristan. </a:t>
            </a:r>
          </a:p>
          <a:p>
            <a:r>
              <a:rPr b="1" dirty="0" lang="en-US"/>
              <a:t>18</a:t>
            </a:r>
            <a:r>
              <a:rPr b="1" baseline="30000" dirty="0" lang="en-US"/>
              <a:t>th</a:t>
            </a:r>
            <a:r>
              <a:rPr b="1" dirty="0" lang="en-US"/>
              <a:t> amendment </a:t>
            </a:r>
          </a:p>
          <a:p>
            <a:r>
              <a:rPr dirty="0" lang="en-US"/>
              <a:t>NWFP was renamed as Khyber Pakhtunkhwa</a:t>
            </a:r>
          </a:p>
          <a:p>
            <a:r>
              <a:rPr dirty="0" lang="en-US"/>
              <a:t>17 ministries were devolved to the provinces to bring forth the provincial autonomy. </a:t>
            </a:r>
          </a:p>
        </p:txBody>
      </p:sp>
    </p:spTree>
    <p:extLst>
      <p:ext uri="{BB962C8B-B14F-4D97-AF65-F5344CB8AC3E}">
        <p14:creationId xmlns:p14="http://schemas.microsoft.com/office/powerpoint/2010/main" val="41648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numCol="1">
            <a:normAutofit lnSpcReduction="10000"/>
          </a:bodyPr>
          <a:lstStyle/>
          <a:p>
            <a:pPr algn="just"/>
            <a:r>
              <a:rPr dirty="0" lang="en-US"/>
              <a:t>After the partition of India Junagarh and a small contagious princely state of </a:t>
            </a:r>
            <a:r>
              <a:rPr dirty="0" err="1" lang="en-US"/>
              <a:t>Manavadar</a:t>
            </a:r>
            <a:r>
              <a:rPr dirty="0" lang="en-US"/>
              <a:t> gave its accession to Pakistan. </a:t>
            </a:r>
          </a:p>
          <a:p>
            <a:pPr algn="just"/>
            <a:r>
              <a:rPr dirty="0" lang="en-US"/>
              <a:t>Mountbatten had not accepted the accession of these states to Pakistan and declared it as a violation of the sovereignty of India.</a:t>
            </a:r>
          </a:p>
          <a:p>
            <a:pPr algn="just"/>
            <a:r>
              <a:rPr dirty="0" lang="en-US"/>
              <a:t> He surrounded the princely state of Junagarh with Indian troops and put an economic blockade by cutting of its rail links with India.</a:t>
            </a:r>
          </a:p>
          <a:p>
            <a:pPr algn="just"/>
            <a:r>
              <a:rPr dirty="0" lang="en-US"/>
              <a:t> The Indian army conducted a referendum in Junagarh. </a:t>
            </a:r>
          </a:p>
          <a:p>
            <a:pPr algn="just"/>
            <a:r>
              <a:rPr dirty="0" lang="en-US"/>
              <a:t>As the majority of the population were Hindus they voted in favor of accession to India</a:t>
            </a:r>
          </a:p>
          <a:p>
            <a:pPr algn="just"/>
            <a:r>
              <a:rPr b="1" dirty="0" lang="en-US"/>
              <a:t>Hyderabad</a:t>
            </a:r>
            <a:endParaRPr dirty="0" lang="en-US"/>
          </a:p>
          <a:p>
            <a:pPr algn="just"/>
            <a:r>
              <a:rPr dirty="0" lang="en-US"/>
              <a:t>The ruler of Hyderabad was a Muslim who was known as </a:t>
            </a:r>
            <a:r>
              <a:rPr dirty="0" err="1" lang="en-US"/>
              <a:t>Nizam</a:t>
            </a:r>
            <a:r>
              <a:rPr dirty="0" lang="en-US"/>
              <a:t>. The State of Hyderabad was a rich state economically. The annual revenue of the state was </a:t>
            </a:r>
            <a:r>
              <a:rPr dirty="0" err="1" lang="en-US"/>
              <a:t>Rs</a:t>
            </a:r>
            <a:r>
              <a:rPr dirty="0" lang="en-US"/>
              <a:t> 260 million, and the state had its own system of currency and postage stamps. </a:t>
            </a:r>
          </a:p>
        </p:txBody>
      </p:sp>
    </p:spTree>
    <p:extLst>
      <p:ext uri="{BB962C8B-B14F-4D97-AF65-F5344CB8AC3E}">
        <p14:creationId xmlns:p14="http://schemas.microsoft.com/office/powerpoint/2010/main" val="30931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numCol="1">
            <a:normAutofit lnSpcReduction="10000"/>
          </a:bodyPr>
          <a:lstStyle/>
          <a:p>
            <a:pPr algn="just"/>
            <a:r>
              <a:rPr dirty="0" lang="en-US"/>
              <a:t>Therefore, the state asked for an independent status similar to that of Pakistan and India.</a:t>
            </a:r>
          </a:p>
          <a:p>
            <a:pPr algn="just"/>
            <a:r>
              <a:rPr dirty="0" lang="en-US"/>
              <a:t> Mountbatten made it clear that it was not possible for the British government to grant a dominion status to Hyderabad. </a:t>
            </a:r>
          </a:p>
          <a:p>
            <a:pPr algn="just"/>
            <a:r>
              <a:rPr dirty="0" lang="en-US"/>
              <a:t>He said that the state was surrounded by the Indian Territory on all of the four sides, hence it was not possible to give it an independent status.</a:t>
            </a:r>
          </a:p>
          <a:p>
            <a:pPr algn="just"/>
            <a:r>
              <a:rPr dirty="0" lang="en-US"/>
              <a:t> The </a:t>
            </a:r>
            <a:r>
              <a:rPr dirty="0" err="1" lang="en-US"/>
              <a:t>Nizam</a:t>
            </a:r>
            <a:r>
              <a:rPr dirty="0" lang="en-US"/>
              <a:t> instead of acceding of India demanded that the state would enter in a deal with India for combined defense, foreign affairs, and communication. </a:t>
            </a:r>
          </a:p>
          <a:p>
            <a:pPr algn="just"/>
            <a:r>
              <a:rPr dirty="0" lang="en-US"/>
              <a:t>The state launched complaint against the India in United Nations Security Council. </a:t>
            </a:r>
          </a:p>
          <a:p>
            <a:pPr algn="just"/>
            <a:r>
              <a:rPr dirty="0" lang="en-US"/>
              <a:t>However, before the UN could take any decision regarding the status of the state. The Indian army entered into the state and brought it forcefully under the control of India.</a:t>
            </a:r>
          </a:p>
          <a:p>
            <a:endParaRPr dirty="0" lang="en-US"/>
          </a:p>
        </p:txBody>
      </p:sp>
    </p:spTree>
    <p:extLst>
      <p:ext uri="{BB962C8B-B14F-4D97-AF65-F5344CB8AC3E}">
        <p14:creationId xmlns:p14="http://schemas.microsoft.com/office/powerpoint/2010/main" val="3310530169"/>
      </p:ext>
    </p:extLst>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Words>6656</Words>
  <Paragraphs>477</Paragraphs>
  <Slides>71</Slides>
  <Notes>0</Notes>
  <TotalTime>54</TotalTime>
  <HiddenSlides>0</HiddenSlides>
  <MMClips>0</MMClips>
  <ScaleCrop>false</ScaleCrop>
  <HeadingPairs>
    <vt:vector baseType="variant" size="6">
      <vt:variant>
        <vt:lpstr>Fonts Used</vt:lpstr>
      </vt:variant>
      <vt:variant>
        <vt:i4>3</vt:i4>
      </vt:variant>
      <vt:variant>
        <vt:lpstr>Theme</vt:lpstr>
      </vt:variant>
      <vt:variant>
        <vt:i4>1</vt:i4>
      </vt:variant>
      <vt:variant>
        <vt:lpstr>Slide Titles</vt:lpstr>
      </vt:variant>
      <vt:variant>
        <vt:i4>71</vt:i4>
      </vt:variant>
    </vt:vector>
  </HeadingPairs>
  <TitlesOfParts>
    <vt:vector baseType="lpstr" size="75">
      <vt:lpstr>Arial</vt:lpstr>
      <vt:lpstr>Calibri</vt:lpstr>
      <vt:lpstr>Calibri Light</vt:lpstr>
      <vt:lpstr>Office Theme</vt:lpstr>
      <vt:lpstr>Post Partition period  (1947-2013)</vt:lpstr>
      <vt:lpstr>Initial problems of Pakistan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Constitutional History of Pakistan</vt:lpstr>
      <vt:lpstr>Federalism (center and province distribution of Power)</vt:lpstr>
      <vt:lpstr>Representation</vt:lpstr>
      <vt:lpstr>PowerPoint Presentation</vt:lpstr>
      <vt:lpstr>Language Issue</vt:lpstr>
      <vt:lpstr>Constitution of 1956</vt:lpstr>
      <vt:lpstr>PowerPoint Presentation</vt:lpstr>
      <vt:lpstr>PowerPoint Presentation</vt:lpstr>
      <vt:lpstr>PowerPoint Presentation</vt:lpstr>
      <vt:lpstr>Reforms introduced by Ayub Khan</vt:lpstr>
      <vt:lpstr>PowerPoint Presentation</vt:lpstr>
      <vt:lpstr>PowerPoint Presentation</vt:lpstr>
      <vt:lpstr>Basic democracies</vt:lpstr>
      <vt:lpstr>Constitution of 1962</vt:lpstr>
      <vt:lpstr>PowerPoint Presentation</vt:lpstr>
      <vt:lpstr>1965 war</vt:lpstr>
      <vt:lpstr>PowerPoint Presentation</vt:lpstr>
      <vt:lpstr>Yahya Khan and separation of East Pakistan (1969-1971)</vt:lpstr>
      <vt:lpstr>PowerPoint Presentation</vt:lpstr>
      <vt:lpstr>PowerPoint Presentation</vt:lpstr>
      <vt:lpstr>PowerPoint Presentation</vt:lpstr>
      <vt:lpstr>PowerPoint Presentation</vt:lpstr>
      <vt:lpstr>PowerPoint Presentation</vt:lpstr>
      <vt:lpstr>PowerPoint Presentation</vt:lpstr>
      <vt:lpstr>Z.A Bhutto era (1972-1977)</vt:lpstr>
      <vt:lpstr>PowerPoint Presentation</vt:lpstr>
      <vt:lpstr>PowerPoint Presentation</vt:lpstr>
      <vt:lpstr>PowerPoint Presentation</vt:lpstr>
      <vt:lpstr>Constitution of 1973</vt:lpstr>
      <vt:lpstr>PowerPoint Presentation</vt:lpstr>
      <vt:lpstr>Zia-ul-Haq Era (1977-1988)</vt:lpstr>
      <vt:lpstr>PowerPoint Presentation</vt:lpstr>
      <vt:lpstr>PowerPoint Presentation</vt:lpstr>
      <vt:lpstr>PowerPoint Presentation</vt:lpstr>
      <vt:lpstr>Benazir Bhutto Era (1988-90)</vt:lpstr>
      <vt:lpstr>PowerPoint Presentation</vt:lpstr>
      <vt:lpstr>Nawaz Sharif Era (1990-1993)</vt:lpstr>
      <vt:lpstr>Dissolution of Nawaz Sharif government</vt:lpstr>
      <vt:lpstr>PowerPoint Presentation</vt:lpstr>
      <vt:lpstr>Benazir Bhutto Era (1993- 1996)</vt:lpstr>
      <vt:lpstr>PowerPoint Presentation</vt:lpstr>
      <vt:lpstr>Nawaz Sharif Era (1997-1999)</vt:lpstr>
      <vt:lpstr>PowerPoint Presentation</vt:lpstr>
      <vt:lpstr>PowerPoint Presentation</vt:lpstr>
      <vt:lpstr>Musharaf Era (1999-2008)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Asif Ali Zardari Era (2008-2013)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2020-10-28T05:52:28Z</dcterms:created>
  <dc:creator>IBRAHIM AHMED</dc:creator>
  <cp:lastModifiedBy>Kashif Ahmed</cp:lastModifiedBy>
  <dcterms:modified xsi:type="dcterms:W3CDTF">2023-10-31T10:36:37Z</dcterms:modified>
  <cp:revision>4</cp:revision>
  <dc:title>Post Partition period (1947-2013)</dc:title>
</cp:coreProperties>
</file>