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64" r:id="rId1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77CD84-EDB7-5D44-8B29-019E9CC487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 xmlns:a16="http://schemas.microsoft.com/office/drawing/2014/main" id="{4946EB67-6957-BC4E-97B5-828824C9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 xmlns:a16="http://schemas.microsoft.com/office/drawing/2014/main" id="{90708115-C8E4-194B-899F-BA05C5F3D56A}"/>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A5ACEDA7-4625-CB41-8AB3-79E7F690E2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3FA79F65-86BD-104F-93D7-07E003372AC4}"/>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44212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8FC1F4-4932-3947-88B6-8FA261F82590}"/>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F8191312-D75F-944E-AD9E-E8BA9CF29D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154BFB3D-9590-3141-B27E-4026D2744E8D}"/>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3EA42F8C-5B93-A44C-A777-593E1ED0FAE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0CDA2BFD-4DE4-0A4E-B8AA-281D4178F14A}"/>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322735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9AD503-6E31-344F-B752-5BD5CB3C552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 xmlns:a16="http://schemas.microsoft.com/office/drawing/2014/main" id="{45F8806B-ADF2-9649-A695-7B93D61B98F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D0C13720-08D7-2B4C-98D3-44BFE39E73AD}"/>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08589375-F704-1143-8462-6B8568E03CC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7AADA221-71AF-B74B-BC1A-4B3235309F64}"/>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3285936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BB573-D1B1-D940-9A57-5B109ECCE057}"/>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6F556518-36DA-C143-9CC6-DFF96574CA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6166DFF6-4E8A-C240-8A1E-B87A1E03BFA7}"/>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9286D170-A61E-524C-8760-C8C7120B5C6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2AD974D9-D2B4-814D-B2E8-53092D3F002C}"/>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163647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48CC4-A255-4F40-B5B2-D86900FF68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038C8EA6-B020-AB41-B9FA-1D2EB6336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27AA7789-8DA0-4F46-9F66-0C1B7726D2FC}"/>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0BAE405F-96F3-9940-81BA-444ADA23E97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32B8CE5C-8F5A-9E4B-8408-E88F4082950B}"/>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21498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004DAC-DEF6-1740-A1D6-7F9EEE0268B2}"/>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C9531277-B5FD-924E-AA4B-FA5C6A2E67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 xmlns:a16="http://schemas.microsoft.com/office/drawing/2014/main" id="{735757A0-B809-824E-BB39-6A6C4EDA712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 xmlns:a16="http://schemas.microsoft.com/office/drawing/2014/main" id="{D13786AF-BD65-EC4D-97CB-3CEFAAD2B97C}"/>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6" name="Footer Placeholder 5">
            <a:extLst>
              <a:ext uri="{FF2B5EF4-FFF2-40B4-BE49-F238E27FC236}">
                <a16:creationId xmlns="" xmlns:a16="http://schemas.microsoft.com/office/drawing/2014/main" id="{E64AB3A9-3E3C-7E4C-B2E8-C8AC197029F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BB5B9F0A-E76D-7344-975F-B271C031EA3D}"/>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215486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2BA82-FE99-8843-84B0-2F2331EB3DC3}"/>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8B217BF5-6B1A-3145-8308-F12C700FAF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10786982-1D97-4B4A-9F64-D17902FE14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 xmlns:a16="http://schemas.microsoft.com/office/drawing/2014/main" id="{111868E0-E730-9D49-934D-2F1553789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09DEB8CD-DF3C-BA4D-B5A4-873F37581F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 xmlns:a16="http://schemas.microsoft.com/office/drawing/2014/main" id="{24D1802E-3E5A-E94E-BFD0-31EE6475CA0B}"/>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8" name="Footer Placeholder 7">
            <a:extLst>
              <a:ext uri="{FF2B5EF4-FFF2-40B4-BE49-F238E27FC236}">
                <a16:creationId xmlns="" xmlns:a16="http://schemas.microsoft.com/office/drawing/2014/main" id="{0016B98E-227C-8647-9CCB-8E34737EF29C}"/>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75ADC14B-86A4-9B4E-ACDC-41D14C9EF8A1}"/>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12716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EE506-CF64-794D-ADDF-B1FF79D32DE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 xmlns:a16="http://schemas.microsoft.com/office/drawing/2014/main" id="{ECB9B9FC-D696-4E49-9A8F-8DDCBCC86416}"/>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4" name="Footer Placeholder 3">
            <a:extLst>
              <a:ext uri="{FF2B5EF4-FFF2-40B4-BE49-F238E27FC236}">
                <a16:creationId xmlns="" xmlns:a16="http://schemas.microsoft.com/office/drawing/2014/main" id="{599A4696-12DC-CA48-90E3-E064943D792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27385E80-10F5-4F40-9414-8A3DA6DA9C09}"/>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374128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F6D76C-15CD-B741-A520-B30D73097877}"/>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3" name="Footer Placeholder 2">
            <a:extLst>
              <a:ext uri="{FF2B5EF4-FFF2-40B4-BE49-F238E27FC236}">
                <a16:creationId xmlns="" xmlns:a16="http://schemas.microsoft.com/office/drawing/2014/main" id="{E9F9E985-0DFC-B345-AF68-B500C8E6102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9D27278-FC1C-BE44-9DD8-EF297DC7EBCF}"/>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2425719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5B8C5-0E50-0D4B-B65B-9D8231077D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 xmlns:a16="http://schemas.microsoft.com/office/drawing/2014/main" id="{033485B2-C66C-9140-8732-50695D51E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 xmlns:a16="http://schemas.microsoft.com/office/drawing/2014/main" id="{970DA381-7956-1F43-A3BE-1627B0458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6FABDF57-62AD-A949-93CF-5954DE6F8B0F}"/>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6" name="Footer Placeholder 5">
            <a:extLst>
              <a:ext uri="{FF2B5EF4-FFF2-40B4-BE49-F238E27FC236}">
                <a16:creationId xmlns="" xmlns:a16="http://schemas.microsoft.com/office/drawing/2014/main" id="{F86C6EFA-8728-6C4E-940D-F43902E3568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10899254-D2D7-1C4B-9FC5-556432D9C554}"/>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336500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9B8CD5-1CE2-0D42-9348-CE8332F325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 xmlns:a16="http://schemas.microsoft.com/office/drawing/2014/main" id="{F98E45B6-5C54-6D48-9984-75DC2B311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0DC86748-5AD5-1742-B244-B941AB9F1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B5B9962B-D3C6-0F4B-9CC7-AEDDB7B43877}"/>
              </a:ext>
            </a:extLst>
          </p:cNvPr>
          <p:cNvSpPr>
            <a:spLocks noGrp="1"/>
          </p:cNvSpPr>
          <p:nvPr>
            <p:ph type="dt" sz="half" idx="10"/>
          </p:nvPr>
        </p:nvSpPr>
        <p:spPr/>
        <p:txBody>
          <a:bodyPr/>
          <a:lstStyle/>
          <a:p>
            <a:fld id="{22BA347C-1A1F-DD4A-B351-A50295F67186}" type="datetimeFigureOut">
              <a:rPr lang="x-none" smtClean="0"/>
              <a:t>8/22/2022</a:t>
            </a:fld>
            <a:endParaRPr lang="x-none"/>
          </a:p>
        </p:txBody>
      </p:sp>
      <p:sp>
        <p:nvSpPr>
          <p:cNvPr id="6" name="Footer Placeholder 5">
            <a:extLst>
              <a:ext uri="{FF2B5EF4-FFF2-40B4-BE49-F238E27FC236}">
                <a16:creationId xmlns="" xmlns:a16="http://schemas.microsoft.com/office/drawing/2014/main" id="{657ABB77-ABEF-0A4D-A389-9338612DC9E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E6BC1275-AED3-1C43-8B4F-613880E2A511}"/>
              </a:ext>
            </a:extLst>
          </p:cNvPr>
          <p:cNvSpPr>
            <a:spLocks noGrp="1"/>
          </p:cNvSpPr>
          <p:nvPr>
            <p:ph type="sldNum" sz="quarter" idx="12"/>
          </p:nvPr>
        </p:nvSpPr>
        <p:spPr/>
        <p:txBody>
          <a:bodyPr/>
          <a:lstStyle/>
          <a:p>
            <a:fld id="{88272311-5772-A04F-A009-C7BA7DF7ABA1}" type="slidenum">
              <a:rPr lang="x-none" smtClean="0"/>
              <a:t>‹#›</a:t>
            </a:fld>
            <a:endParaRPr lang="x-none"/>
          </a:p>
        </p:txBody>
      </p:sp>
    </p:spTree>
    <p:extLst>
      <p:ext uri="{BB962C8B-B14F-4D97-AF65-F5344CB8AC3E}">
        <p14:creationId xmlns:p14="http://schemas.microsoft.com/office/powerpoint/2010/main" val="5847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34ACB79-5862-CC4C-A041-62271E45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 xmlns:a16="http://schemas.microsoft.com/office/drawing/2014/main" id="{FFAE622C-0873-154B-9238-DD438BAB4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 xmlns:a16="http://schemas.microsoft.com/office/drawing/2014/main" id="{203DD57D-EE4B-3B41-8808-3DB660FF5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A347C-1A1F-DD4A-B351-A50295F67186}" type="datetimeFigureOut">
              <a:rPr lang="x-none" smtClean="0"/>
              <a:t>8/22/2022</a:t>
            </a:fld>
            <a:endParaRPr lang="x-none"/>
          </a:p>
        </p:txBody>
      </p:sp>
      <p:sp>
        <p:nvSpPr>
          <p:cNvPr id="5" name="Footer Placeholder 4">
            <a:extLst>
              <a:ext uri="{FF2B5EF4-FFF2-40B4-BE49-F238E27FC236}">
                <a16:creationId xmlns="" xmlns:a16="http://schemas.microsoft.com/office/drawing/2014/main" id="{5EF2A1FA-FD98-EA44-91E1-C79F594B3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9A43BCB4-8746-494B-9B61-4041E609E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72311-5772-A04F-A009-C7BA7DF7ABA1}" type="slidenum">
              <a:rPr lang="x-none" smtClean="0"/>
              <a:t>‹#›</a:t>
            </a:fld>
            <a:endParaRPr lang="x-none"/>
          </a:p>
        </p:txBody>
      </p:sp>
    </p:spTree>
    <p:extLst>
      <p:ext uri="{BB962C8B-B14F-4D97-AF65-F5344CB8AC3E}">
        <p14:creationId xmlns:p14="http://schemas.microsoft.com/office/powerpoint/2010/main" val="99766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337B6-036E-9E41-8BE6-B9D3A19DB392}"/>
              </a:ext>
            </a:extLst>
          </p:cNvPr>
          <p:cNvSpPr>
            <a:spLocks noGrp="1"/>
          </p:cNvSpPr>
          <p:nvPr>
            <p:ph type="ctrTitle"/>
          </p:nvPr>
        </p:nvSpPr>
        <p:spPr>
          <a:xfrm>
            <a:off x="76200" y="936738"/>
            <a:ext cx="11734800" cy="1326923"/>
          </a:xfrm>
        </p:spPr>
        <p:txBody>
          <a:bodyPr>
            <a:normAutofit/>
          </a:bodyPr>
          <a:lstStyle/>
          <a:p>
            <a:r>
              <a:rPr lang="en-GB" b="1" dirty="0" smtClean="0">
                <a:latin typeface="Times New Roman" pitchFamily="18" charset="0"/>
                <a:cs typeface="Times New Roman" pitchFamily="18" charset="0"/>
              </a:rPr>
              <a:t>PAKISTAN STUDIES</a:t>
            </a:r>
            <a:endParaRPr lang="x-none" b="1"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C209EC9F-5BC8-FB4A-8317-EDF91191846B}"/>
              </a:ext>
            </a:extLst>
          </p:cNvPr>
          <p:cNvSpPr>
            <a:spLocks noGrp="1"/>
          </p:cNvSpPr>
          <p:nvPr>
            <p:ph type="subTitle" idx="1"/>
          </p:nvPr>
        </p:nvSpPr>
        <p:spPr>
          <a:xfrm>
            <a:off x="1524000" y="2938578"/>
            <a:ext cx="9144000" cy="3157422"/>
          </a:xfrm>
        </p:spPr>
        <p:txBody>
          <a:bodyPr>
            <a:normAutofit/>
          </a:bodyPr>
          <a:lstStyle/>
          <a:p>
            <a:r>
              <a:rPr lang="en-GB" sz="3900" b="1" dirty="0" smtClean="0">
                <a:latin typeface="Times New Roman" pitchFamily="18" charset="0"/>
                <a:cs typeface="Times New Roman" pitchFamily="18" charset="0"/>
              </a:rPr>
              <a:t>WEEK 1</a:t>
            </a:r>
          </a:p>
          <a:p>
            <a:r>
              <a:rPr lang="en-GB" sz="3900" b="1" dirty="0" smtClean="0">
                <a:latin typeface="Times New Roman" pitchFamily="18" charset="0"/>
                <a:cs typeface="Times New Roman" pitchFamily="18" charset="0"/>
              </a:rPr>
              <a:t>LECTURE </a:t>
            </a:r>
            <a:r>
              <a:rPr lang="en-GB" sz="3900" b="1" dirty="0">
                <a:latin typeface="Times New Roman" pitchFamily="18" charset="0"/>
                <a:cs typeface="Times New Roman" pitchFamily="18" charset="0"/>
              </a:rPr>
              <a:t>NO </a:t>
            </a:r>
            <a:r>
              <a:rPr lang="en-GB" sz="3900" b="1" dirty="0" smtClean="0">
                <a:latin typeface="Times New Roman" pitchFamily="18" charset="0"/>
                <a:cs typeface="Times New Roman" pitchFamily="18" charset="0"/>
              </a:rPr>
              <a:t>1</a:t>
            </a:r>
          </a:p>
          <a:p>
            <a:r>
              <a:rPr lang="en-US" sz="4000" b="1" dirty="0">
                <a:latin typeface="Times New Roman" panose="02020603050405020304" pitchFamily="18" charset="0"/>
                <a:cs typeface="Times New Roman" panose="02020603050405020304" pitchFamily="18" charset="0"/>
              </a:rPr>
              <a:t>Instructor </a:t>
            </a:r>
          </a:p>
          <a:p>
            <a:r>
              <a:rPr lang="en-US" sz="4000" b="1" dirty="0">
                <a:latin typeface="Times New Roman" panose="02020603050405020304" pitchFamily="18" charset="0"/>
                <a:cs typeface="Times New Roman" panose="02020603050405020304" pitchFamily="18" charset="0"/>
              </a:rPr>
              <a:t>Dr. </a:t>
            </a:r>
            <a:r>
              <a:rPr lang="en-US" sz="4000" b="1" dirty="0" err="1">
                <a:latin typeface="Times New Roman" panose="02020603050405020304" pitchFamily="18" charset="0"/>
                <a:cs typeface="Times New Roman" panose="02020603050405020304" pitchFamily="18" charset="0"/>
              </a:rPr>
              <a:t>Shahnawaz</a:t>
            </a:r>
            <a:r>
              <a:rPr lang="en-US" sz="4000" b="1" dirty="0">
                <a:latin typeface="Times New Roman" panose="02020603050405020304" pitchFamily="18" charset="0"/>
                <a:cs typeface="Times New Roman" panose="02020603050405020304" pitchFamily="18" charset="0"/>
              </a:rPr>
              <a:t> Muhammad Khan</a:t>
            </a:r>
          </a:p>
          <a:p>
            <a:endParaRPr lang="x-none" sz="3900" b="1" dirty="0"/>
          </a:p>
        </p:txBody>
      </p:sp>
    </p:spTree>
    <p:extLst>
      <p:ext uri="{BB962C8B-B14F-4D97-AF65-F5344CB8AC3E}">
        <p14:creationId xmlns:p14="http://schemas.microsoft.com/office/powerpoint/2010/main" val="4034845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 xmlns:a16="http://schemas.microsoft.com/office/drawing/2014/main" id="{BE188434-0DDE-6742-BAD0-451F1BEE8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51" y="642864"/>
            <a:ext cx="10857097" cy="5572271"/>
          </a:xfrm>
          <a:prstGeom prst="rect">
            <a:avLst/>
          </a:prstGeom>
        </p:spPr>
      </p:pic>
    </p:spTree>
    <p:extLst>
      <p:ext uri="{BB962C8B-B14F-4D97-AF65-F5344CB8AC3E}">
        <p14:creationId xmlns:p14="http://schemas.microsoft.com/office/powerpoint/2010/main" val="75047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British Imperialism</a:t>
            </a:r>
            <a:endParaRPr lang="en-US" dirty="0"/>
          </a:p>
        </p:txBody>
      </p:sp>
      <p:sp>
        <p:nvSpPr>
          <p:cNvPr id="3" name="Content Placeholder 2"/>
          <p:cNvSpPr>
            <a:spLocks noGrp="1"/>
          </p:cNvSpPr>
          <p:nvPr>
            <p:ph idx="1"/>
          </p:nvPr>
        </p:nvSpPr>
        <p:spPr>
          <a:xfrm>
            <a:off x="304800" y="1371600"/>
            <a:ext cx="11582400" cy="5105400"/>
          </a:xfrm>
        </p:spPr>
        <p:txBody>
          <a:bodyPr/>
          <a:lstStyle/>
          <a:p>
            <a:r>
              <a:rPr lang="en-US" dirty="0" smtClean="0"/>
              <a:t>The period </a:t>
            </a:r>
            <a:r>
              <a:rPr lang="en-US" dirty="0"/>
              <a:t>of direct British rule over the Indian subcontinent from 1858 until the independence </a:t>
            </a:r>
            <a:r>
              <a:rPr lang="en-US" dirty="0" smtClean="0"/>
              <a:t>of India and Pakistan in </a:t>
            </a:r>
            <a:r>
              <a:rPr lang="en-US" dirty="0"/>
              <a:t>1947. The raj succeeded management of the subcontinent by the </a:t>
            </a:r>
            <a:r>
              <a:rPr lang="en-US" dirty="0" smtClean="0"/>
              <a:t>British East India Company, </a:t>
            </a:r>
            <a:r>
              <a:rPr lang="en-US" dirty="0"/>
              <a:t>after general distrust and dissatisfaction with company leadership resulted in a widespread mutiny of </a:t>
            </a:r>
            <a:r>
              <a:rPr lang="en-US" dirty="0" err="1"/>
              <a:t>sepoy</a:t>
            </a:r>
            <a:r>
              <a:rPr lang="en-US" dirty="0"/>
              <a:t> troops in 1857, causing the British to reconsider the structure of governance in India. The British government took possession of the company’s assets and imposed direct rule. The raj was intended to increase Indian participation in governance, but the powerlessness of Indians to determine their own future without the consent of the British led to an </a:t>
            </a:r>
            <a:r>
              <a:rPr lang="en-US" dirty="0" smtClean="0"/>
              <a:t>increasingly inflexible national </a:t>
            </a:r>
            <a:r>
              <a:rPr lang="en-US" dirty="0"/>
              <a:t>independence movement.</a:t>
            </a:r>
            <a:endParaRPr lang="en-US" dirty="0"/>
          </a:p>
        </p:txBody>
      </p:sp>
    </p:spTree>
    <p:extLst>
      <p:ext uri="{BB962C8B-B14F-4D97-AF65-F5344CB8AC3E}">
        <p14:creationId xmlns:p14="http://schemas.microsoft.com/office/powerpoint/2010/main" val="171213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istorical Background</a:t>
            </a:r>
            <a:endParaRPr lang="en-US" dirty="0"/>
          </a:p>
        </p:txBody>
      </p:sp>
      <p:sp>
        <p:nvSpPr>
          <p:cNvPr id="3" name="Content Placeholder 2"/>
          <p:cNvSpPr>
            <a:spLocks noGrp="1"/>
          </p:cNvSpPr>
          <p:nvPr>
            <p:ph idx="1"/>
          </p:nvPr>
        </p:nvSpPr>
        <p:spPr/>
        <p:txBody>
          <a:bodyPr/>
          <a:lstStyle/>
          <a:p>
            <a:r>
              <a:rPr lang="en-US" dirty="0"/>
              <a:t>Though trade with India had been highly valued by Europeans since ancient times, the long route between them was subject to many potential obstacles and obfuscations from middlemen, making trade unsafe, unreliable, and expensive. This was especially true after the collapse of the Mongol empire and the rise of the Ottoman Empire all but blocked the ancient Silk Road. As Europeans, led by the Portuguese, began to explore maritime navigation routes to bypass middlemen, the distance of the venture required merchants to set up fortified posts.</a:t>
            </a:r>
          </a:p>
        </p:txBody>
      </p:sp>
    </p:spTree>
    <p:extLst>
      <p:ext uri="{BB962C8B-B14F-4D97-AF65-F5344CB8AC3E}">
        <p14:creationId xmlns:p14="http://schemas.microsoft.com/office/powerpoint/2010/main" val="218247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endParaRPr lang="en-US" dirty="0"/>
          </a:p>
        </p:txBody>
      </p:sp>
      <p:sp>
        <p:nvSpPr>
          <p:cNvPr id="3" name="Content Placeholder 2"/>
          <p:cNvSpPr>
            <a:spLocks noGrp="1"/>
          </p:cNvSpPr>
          <p:nvPr>
            <p:ph idx="1"/>
          </p:nvPr>
        </p:nvSpPr>
        <p:spPr>
          <a:xfrm>
            <a:off x="304800" y="838200"/>
            <a:ext cx="11049000" cy="5338763"/>
          </a:xfrm>
        </p:spPr>
        <p:txBody>
          <a:bodyPr>
            <a:normAutofit/>
          </a:bodyPr>
          <a:lstStyle/>
          <a:p>
            <a:r>
              <a:rPr lang="en-US" dirty="0"/>
              <a:t>The British entrusted this task to the East India Company, which initially established itself in India by obtaining permission from local authorities to own land, fortify its holdings, and conduct trade duty-free in mutually beneficial relationships. The company’s territorial </a:t>
            </a:r>
            <a:r>
              <a:rPr lang="en-US" dirty="0" err="1"/>
              <a:t>paramountcy</a:t>
            </a:r>
            <a:r>
              <a:rPr lang="en-US" dirty="0"/>
              <a:t> began after it became involved in hostilities, sidelining rival European companies and eventually overthrowing the </a:t>
            </a:r>
            <a:r>
              <a:rPr lang="en-US" dirty="0" err="1"/>
              <a:t>nawab</a:t>
            </a:r>
            <a:r>
              <a:rPr lang="en-US" dirty="0"/>
              <a:t> of Bengal and installing a puppet in 1757. The company’s control over Bengal was effectively consolidated in the 1770s when Warren Hastings brought the </a:t>
            </a:r>
            <a:r>
              <a:rPr lang="en-US" dirty="0" err="1"/>
              <a:t>nawab’s</a:t>
            </a:r>
            <a:r>
              <a:rPr lang="en-US" dirty="0"/>
              <a:t> administrative offices to Calcutta (now Kolkata) under his oversight. About the same time, the British Parliament began regulating the East India Company through successive India Acts, bringing Bengal under the indirect control of the British government. </a:t>
            </a:r>
          </a:p>
          <a:p>
            <a:endParaRPr lang="en-US" dirty="0"/>
          </a:p>
          <a:p>
            <a:endParaRPr lang="en-US" dirty="0"/>
          </a:p>
        </p:txBody>
      </p:sp>
    </p:spTree>
    <p:extLst>
      <p:ext uri="{BB962C8B-B14F-4D97-AF65-F5344CB8AC3E}">
        <p14:creationId xmlns:p14="http://schemas.microsoft.com/office/powerpoint/2010/main" val="395030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The </a:t>
            </a:r>
            <a:r>
              <a:rPr lang="en-US" dirty="0" err="1" smtClean="0"/>
              <a:t>Sepoy</a:t>
            </a:r>
            <a:r>
              <a:rPr lang="en-US" dirty="0" smtClean="0"/>
              <a:t> Mutiny</a:t>
            </a:r>
            <a:endParaRPr lang="en-US" dirty="0"/>
          </a:p>
        </p:txBody>
      </p:sp>
      <p:sp>
        <p:nvSpPr>
          <p:cNvPr id="3" name="Content Placeholder 2"/>
          <p:cNvSpPr>
            <a:spLocks noGrp="1"/>
          </p:cNvSpPr>
          <p:nvPr>
            <p:ph idx="1"/>
          </p:nvPr>
        </p:nvSpPr>
        <p:spPr>
          <a:xfrm>
            <a:off x="228600" y="1066800"/>
            <a:ext cx="11582400" cy="5181600"/>
          </a:xfrm>
        </p:spPr>
        <p:txBody>
          <a:bodyPr>
            <a:normAutofit/>
          </a:bodyPr>
          <a:lstStyle/>
          <a:p>
            <a:r>
              <a:rPr lang="en-US" dirty="0"/>
              <a:t>In late March 1857 a </a:t>
            </a:r>
            <a:r>
              <a:rPr lang="en-US" dirty="0" err="1"/>
              <a:t>sepoy</a:t>
            </a:r>
            <a:r>
              <a:rPr lang="en-US" dirty="0"/>
              <a:t> (Indian soldier) in the employ of the East India Company named </a:t>
            </a:r>
            <a:r>
              <a:rPr lang="en-US" dirty="0" err="1"/>
              <a:t>Mangal</a:t>
            </a:r>
            <a:r>
              <a:rPr lang="en-US" dirty="0"/>
              <a:t> </a:t>
            </a:r>
            <a:r>
              <a:rPr lang="en-US" dirty="0" err="1"/>
              <a:t>Pandey</a:t>
            </a:r>
            <a:r>
              <a:rPr lang="en-US" dirty="0"/>
              <a:t> attacked British officers at the military garrison in </a:t>
            </a:r>
            <a:r>
              <a:rPr lang="en-US" dirty="0" err="1"/>
              <a:t>Barrackpore</a:t>
            </a:r>
            <a:r>
              <a:rPr lang="en-US" dirty="0"/>
              <a:t>. He was arrested and then executed by the British in early April. Later in April </a:t>
            </a:r>
            <a:r>
              <a:rPr lang="en-US" dirty="0" err="1"/>
              <a:t>sepoy</a:t>
            </a:r>
            <a:r>
              <a:rPr lang="en-US" dirty="0"/>
              <a:t> troopers at Meerut, having heard a </a:t>
            </a:r>
            <a:r>
              <a:rPr lang="en-US" dirty="0" err="1"/>
              <a:t>rumour</a:t>
            </a:r>
            <a:r>
              <a:rPr lang="en-US" dirty="0"/>
              <a:t> that they would have to bite cartridges that had been greased with the lard of pigs and cows (forbidden for consumption by Muslims and Hindus, respectively) to ready them for use in their new Enfield rifles, refused the cartridges. As punishment, they were given long prison terms, fettered, and put in jail. This punishment incensed their comrades, who rose on May 10, shot their British officers, and marched to Delhi, where there were no European troops. </a:t>
            </a:r>
          </a:p>
          <a:p>
            <a:endParaRPr lang="en-US" dirty="0"/>
          </a:p>
        </p:txBody>
      </p:sp>
    </p:spTree>
    <p:extLst>
      <p:ext uri="{BB962C8B-B14F-4D97-AF65-F5344CB8AC3E}">
        <p14:creationId xmlns:p14="http://schemas.microsoft.com/office/powerpoint/2010/main" val="400294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There the local </a:t>
            </a:r>
            <a:r>
              <a:rPr lang="en-US" dirty="0" err="1"/>
              <a:t>sepoy</a:t>
            </a:r>
            <a:r>
              <a:rPr lang="en-US" dirty="0"/>
              <a:t> garrison joined the Meerut men, and by nightfall the aged </a:t>
            </a:r>
            <a:r>
              <a:rPr lang="en-US" dirty="0" err="1"/>
              <a:t>pensionary</a:t>
            </a:r>
            <a:r>
              <a:rPr lang="en-US" dirty="0"/>
              <a:t> Mughal emperor </a:t>
            </a:r>
            <a:r>
              <a:rPr lang="en-US" dirty="0" err="1"/>
              <a:t>Bahādur</a:t>
            </a:r>
            <a:r>
              <a:rPr lang="en-US" dirty="0"/>
              <a:t> Shah II had been nominally restored to power by a tumultuous soldiery. The seizure of Delhi provided a focus and set the pattern for the whole mutiny, which then spread throughout northern India. With the exception of the Mughal emperor and his sons and Nana Sahib, the adopted son of the deposed Maratha </a:t>
            </a:r>
            <a:r>
              <a:rPr lang="en-US" dirty="0" err="1"/>
              <a:t>peshwa</a:t>
            </a:r>
            <a:r>
              <a:rPr lang="en-US" dirty="0"/>
              <a:t>, none of the important Indian princes joined the mutineers. The mutiny officially came to an end on July 8, 1859.</a:t>
            </a:r>
          </a:p>
          <a:p>
            <a:endParaRPr lang="en-US" dirty="0"/>
          </a:p>
        </p:txBody>
      </p:sp>
    </p:spTree>
    <p:extLst>
      <p:ext uri="{BB962C8B-B14F-4D97-AF65-F5344CB8AC3E}">
        <p14:creationId xmlns:p14="http://schemas.microsoft.com/office/powerpoint/2010/main" val="6722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mutiny</a:t>
            </a:r>
            <a:endParaRPr lang="en-US" dirty="0"/>
          </a:p>
        </p:txBody>
      </p:sp>
      <p:sp>
        <p:nvSpPr>
          <p:cNvPr id="3" name="Content Placeholder 2"/>
          <p:cNvSpPr>
            <a:spLocks noGrp="1"/>
          </p:cNvSpPr>
          <p:nvPr>
            <p:ph idx="1"/>
          </p:nvPr>
        </p:nvSpPr>
        <p:spPr>
          <a:xfrm>
            <a:off x="228600" y="1295400"/>
            <a:ext cx="11582400" cy="5257800"/>
          </a:xfrm>
        </p:spPr>
        <p:txBody>
          <a:bodyPr>
            <a:normAutofit/>
          </a:bodyPr>
          <a:lstStyle/>
          <a:p>
            <a:r>
              <a:rPr lang="en-US" dirty="0"/>
              <a:t>The immediate result of the mutiny was a general housecleaning of the Indian administration. The East India Company was abolished in </a:t>
            </a:r>
            <a:r>
              <a:rPr lang="en-US" dirty="0" err="1"/>
              <a:t>favour</a:t>
            </a:r>
            <a:r>
              <a:rPr lang="en-US" dirty="0"/>
              <a:t> of the direct rule of India by the British government. </a:t>
            </a:r>
            <a:r>
              <a:rPr lang="en-US" dirty="0" smtClean="0"/>
              <a:t>The </a:t>
            </a:r>
            <a:r>
              <a:rPr lang="en-US" dirty="0"/>
              <a:t>financial crisis caused by the mutiny led to a reorganization of the Indian administration’s finances on a modern basis. The Indian army was also extensively reorganized.</a:t>
            </a:r>
          </a:p>
          <a:p>
            <a:r>
              <a:rPr lang="en-US" dirty="0"/>
              <a:t>Another significant result of the mutiny was the beginning of the policy of consultation with Indians. The Legislative Council of 1853 had contained only Europeans and had arrogantly behaved as if it were a full-fledged parliament. It was widely felt that a lack of communication with Indian opinion had helped to precipitate the crisis.</a:t>
            </a:r>
          </a:p>
          <a:p>
            <a:endParaRPr lang="en-US" dirty="0"/>
          </a:p>
        </p:txBody>
      </p:sp>
    </p:spTree>
    <p:extLst>
      <p:ext uri="{BB962C8B-B14F-4D97-AF65-F5344CB8AC3E}">
        <p14:creationId xmlns:p14="http://schemas.microsoft.com/office/powerpoint/2010/main" val="140603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endParaRPr lang="en-US" dirty="0"/>
          </a:p>
        </p:txBody>
      </p:sp>
      <p:sp>
        <p:nvSpPr>
          <p:cNvPr id="3" name="Content Placeholder 2"/>
          <p:cNvSpPr>
            <a:spLocks noGrp="1"/>
          </p:cNvSpPr>
          <p:nvPr>
            <p:ph idx="1"/>
          </p:nvPr>
        </p:nvSpPr>
        <p:spPr>
          <a:xfrm>
            <a:off x="304800" y="1143000"/>
            <a:ext cx="11049000" cy="5033963"/>
          </a:xfrm>
        </p:spPr>
        <p:txBody>
          <a:bodyPr/>
          <a:lstStyle/>
          <a:p>
            <a:r>
              <a:rPr lang="en-US" dirty="0"/>
              <a:t>Finally, there was the effect of the mutiny on the people of India themselves. Traditional society had made its protest against the incoming alien influences, and it had failed. The princes and other natural leaders had either held aloof from the mutiny or had proved, for the most part, incompetent. From this time all serious hope of a revival of the past or an exclusion of the West diminished. The traditional structure of Indian society began to break down and was eventually superseded by a Westernized class system, from which emerged a strong middle class with a heightened sense of Indian nationalism.</a:t>
            </a:r>
          </a:p>
          <a:p>
            <a:endParaRPr lang="en-US" dirty="0"/>
          </a:p>
          <a:p>
            <a:endParaRPr lang="en-US" dirty="0"/>
          </a:p>
        </p:txBody>
      </p:sp>
    </p:spTree>
    <p:extLst>
      <p:ext uri="{BB962C8B-B14F-4D97-AF65-F5344CB8AC3E}">
        <p14:creationId xmlns:p14="http://schemas.microsoft.com/office/powerpoint/2010/main" val="94723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a:t>Government of India Act of 1858</a:t>
            </a:r>
          </a:p>
        </p:txBody>
      </p:sp>
      <p:sp>
        <p:nvSpPr>
          <p:cNvPr id="3" name="Content Placeholder 2"/>
          <p:cNvSpPr>
            <a:spLocks noGrp="1"/>
          </p:cNvSpPr>
          <p:nvPr>
            <p:ph idx="1"/>
          </p:nvPr>
        </p:nvSpPr>
        <p:spPr>
          <a:xfrm>
            <a:off x="304800" y="1219200"/>
            <a:ext cx="11658600" cy="4957763"/>
          </a:xfrm>
        </p:spPr>
        <p:txBody>
          <a:bodyPr>
            <a:normAutofit lnSpcReduction="10000"/>
          </a:bodyPr>
          <a:lstStyle/>
          <a:p>
            <a:r>
              <a:rPr lang="en-US" dirty="0" smtClean="0"/>
              <a:t>Much </a:t>
            </a:r>
            <a:r>
              <a:rPr lang="en-US" dirty="0"/>
              <a:t>of the blame for the mutiny fell on the ineptitude of the East India Company. On August 2, 1858, Parliament passed the Government of India Act, transferring British power over India from the company to the crown. The merchant company’s residual powers were vested in the secretary of state for India, a minister of Great Britain’s cabinet, who would preside over the India Office in London and be assisted and advised, especially in financial matters, by a Council of India, which consisted initially of 15 Britons, 7 of whom were elected from among the old company’s court of directors and 8 of whom were appointed by the crown. Though some of Britain’s most powerful political leaders became secretaries of state for India in the latter half of the 19th century, actual control over the government of India remained in the hands of British viceroys—who divided their time between Calcutta (Kolkata) and </a:t>
            </a:r>
            <a:r>
              <a:rPr lang="en-US" dirty="0" err="1"/>
              <a:t>Simla</a:t>
            </a:r>
            <a:r>
              <a:rPr lang="en-US" dirty="0"/>
              <a:t> (Shimla)—and their “steel frame” of approximately 1,500 Indian Civil Service (ICS) officials posted “on the spot” throughout British India.</a:t>
            </a:r>
          </a:p>
        </p:txBody>
      </p:sp>
    </p:spTree>
    <p:extLst>
      <p:ext uri="{BB962C8B-B14F-4D97-AF65-F5344CB8AC3E}">
        <p14:creationId xmlns:p14="http://schemas.microsoft.com/office/powerpoint/2010/main" val="37987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1047</Words>
  <Application>Microsoft Office PowerPoint</Application>
  <PresentationFormat>Custom</PresentationFormat>
  <Paragraphs>19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PAKISTAN STUDIES</vt:lpstr>
      <vt:lpstr>British Imperialism</vt:lpstr>
      <vt:lpstr>Historical Background</vt:lpstr>
      <vt:lpstr>PowerPoint Presentation</vt:lpstr>
      <vt:lpstr>The Sepoy Mutiny</vt:lpstr>
      <vt:lpstr>PowerPoint Presentation</vt:lpstr>
      <vt:lpstr>Results of mutiny</vt:lpstr>
      <vt:lpstr>PowerPoint Presentation</vt:lpstr>
      <vt:lpstr>Government of India Act of 1858</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ENVIRONMENTAL STUDIES</dc:title>
  <dc:creator>zobia bhadelia</dc:creator>
  <cp:lastModifiedBy>haroon traders</cp:lastModifiedBy>
  <cp:revision>12</cp:revision>
  <dcterms:created xsi:type="dcterms:W3CDTF">2022-02-24T02:48:43Z</dcterms:created>
  <dcterms:modified xsi:type="dcterms:W3CDTF">2022-08-22T04:37:22Z</dcterms:modified>
</cp:coreProperties>
</file>