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9" r:id="rId19"/>
    <p:sldId id="310" r:id="rId20"/>
    <p:sldId id="311"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302" r:id="rId43"/>
    <p:sldId id="303" r:id="rId44"/>
    <p:sldId id="304" r:id="rId45"/>
    <p:sldId id="305" r:id="rId46"/>
    <p:sldId id="306" r:id="rId47"/>
    <p:sldId id="307" r:id="rId48"/>
    <p:sldId id="308" r:id="rId49"/>
  </p:sldIdLst>
  <p:sldSz cx="12192000" cy="6858000"/>
  <p:notesSz cx="6858000" cy="9144000"/>
  <p:embeddedFontLst>
    <p:embeddedFont>
      <p:font typeface="Century Gothic" panose="020B0502020202020204" pitchFamily="34" charset="0"/>
      <p:regular r:id="rId51"/>
      <p:bold r:id="rId52"/>
      <p:italic r:id="rId53"/>
      <p:boldItalic r:id="rId54"/>
    </p:embeddedFont>
    <p:embeddedFont>
      <p:font typeface="Garamond" panose="02020404030301010803" pitchFamily="18" charset="0"/>
      <p:regular r:id="rId55"/>
      <p:bold r:id="rId56"/>
      <p:italic r:id="rId57"/>
    </p:embeddedFont>
    <p:embeddedFont>
      <p:font typeface="Old Standard TT" panose="020B0604020202020204" charset="0"/>
      <p:regular r:id="rId58"/>
      <p:bold r:id="rId59"/>
      <p: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gcKnKCO4zbx5YBDbI/gG2Xwq5A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93FB8A-0359-4458-8694-68FD276BE6E6}">
  <a:tblStyle styleId="{B993FB8A-0359-4458-8694-68FD276BE6E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74"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70" Type="http://customschemas.google.com/relationships/presentationmetadata" Target="metadata"/><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9169C993-8DE3-44FC-A93A-00B047C2DCCB}"/>
    <pc:docChg chg="custSel delSld modSld">
      <pc:chgData name="Rawal Abbasi" userId="204d2a36f0ecac39" providerId="LiveId" clId="{9169C993-8DE3-44FC-A93A-00B047C2DCCB}" dt="2024-01-29T08:37:43.204" v="15" actId="47"/>
      <pc:docMkLst>
        <pc:docMk/>
      </pc:docMkLst>
      <pc:sldChg chg="modSp mod">
        <pc:chgData name="Rawal Abbasi" userId="204d2a36f0ecac39" providerId="LiveId" clId="{9169C993-8DE3-44FC-A93A-00B047C2DCCB}" dt="2024-01-24T05:09:03.630" v="5" actId="14100"/>
        <pc:sldMkLst>
          <pc:docMk/>
          <pc:sldMk cId="0" sldId="273"/>
        </pc:sldMkLst>
        <pc:picChg chg="mod">
          <ac:chgData name="Rawal Abbasi" userId="204d2a36f0ecac39" providerId="LiveId" clId="{9169C993-8DE3-44FC-A93A-00B047C2DCCB}" dt="2024-01-24T05:09:03.630" v="5" actId="14100"/>
          <ac:picMkLst>
            <pc:docMk/>
            <pc:sldMk cId="0" sldId="273"/>
            <ac:picMk id="240" creationId="{00000000-0000-0000-0000-000000000000}"/>
          </ac:picMkLst>
        </pc:picChg>
      </pc:sldChg>
      <pc:sldChg chg="modSp mod">
        <pc:chgData name="Rawal Abbasi" userId="204d2a36f0ecac39" providerId="LiveId" clId="{9169C993-8DE3-44FC-A93A-00B047C2DCCB}" dt="2024-01-24T05:11:29.269" v="6" actId="33524"/>
        <pc:sldMkLst>
          <pc:docMk/>
          <pc:sldMk cId="0" sldId="274"/>
        </pc:sldMkLst>
        <pc:spChg chg="mod">
          <ac:chgData name="Rawal Abbasi" userId="204d2a36f0ecac39" providerId="LiveId" clId="{9169C993-8DE3-44FC-A93A-00B047C2DCCB}" dt="2024-01-24T05:11:29.269" v="6" actId="33524"/>
          <ac:spMkLst>
            <pc:docMk/>
            <pc:sldMk cId="0" sldId="274"/>
            <ac:spMk id="245" creationId="{00000000-0000-0000-0000-000000000000}"/>
          </ac:spMkLst>
        </pc:spChg>
      </pc:sldChg>
      <pc:sldChg chg="modSp mod">
        <pc:chgData name="Rawal Abbasi" userId="204d2a36f0ecac39" providerId="LiveId" clId="{9169C993-8DE3-44FC-A93A-00B047C2DCCB}" dt="2024-01-24T05:21:42.782" v="7" actId="20577"/>
        <pc:sldMkLst>
          <pc:docMk/>
          <pc:sldMk cId="0" sldId="291"/>
        </pc:sldMkLst>
        <pc:spChg chg="mod">
          <ac:chgData name="Rawal Abbasi" userId="204d2a36f0ecac39" providerId="LiveId" clId="{9169C993-8DE3-44FC-A93A-00B047C2DCCB}" dt="2024-01-24T05:21:42.782" v="7" actId="20577"/>
          <ac:spMkLst>
            <pc:docMk/>
            <pc:sldMk cId="0" sldId="291"/>
            <ac:spMk id="361" creationId="{00000000-0000-0000-0000-000000000000}"/>
          </ac:spMkLst>
        </pc:spChg>
      </pc:sldChg>
      <pc:sldChg chg="del">
        <pc:chgData name="Rawal Abbasi" userId="204d2a36f0ecac39" providerId="LiveId" clId="{9169C993-8DE3-44FC-A93A-00B047C2DCCB}" dt="2024-01-29T08:37:13.137" v="8" actId="47"/>
        <pc:sldMkLst>
          <pc:docMk/>
          <pc:sldMk cId="0" sldId="294"/>
        </pc:sldMkLst>
      </pc:sldChg>
      <pc:sldChg chg="del">
        <pc:chgData name="Rawal Abbasi" userId="204d2a36f0ecac39" providerId="LiveId" clId="{9169C993-8DE3-44FC-A93A-00B047C2DCCB}" dt="2024-01-29T08:37:14.641" v="9" actId="47"/>
        <pc:sldMkLst>
          <pc:docMk/>
          <pc:sldMk cId="0" sldId="295"/>
        </pc:sldMkLst>
      </pc:sldChg>
      <pc:sldChg chg="del">
        <pc:chgData name="Rawal Abbasi" userId="204d2a36f0ecac39" providerId="LiveId" clId="{9169C993-8DE3-44FC-A93A-00B047C2DCCB}" dt="2024-01-29T08:37:19.880" v="10" actId="47"/>
        <pc:sldMkLst>
          <pc:docMk/>
          <pc:sldMk cId="0" sldId="296"/>
        </pc:sldMkLst>
      </pc:sldChg>
      <pc:sldChg chg="del">
        <pc:chgData name="Rawal Abbasi" userId="204d2a36f0ecac39" providerId="LiveId" clId="{9169C993-8DE3-44FC-A93A-00B047C2DCCB}" dt="2024-01-29T08:37:21.699" v="11" actId="47"/>
        <pc:sldMkLst>
          <pc:docMk/>
          <pc:sldMk cId="0" sldId="297"/>
        </pc:sldMkLst>
      </pc:sldChg>
      <pc:sldChg chg="del">
        <pc:chgData name="Rawal Abbasi" userId="204d2a36f0ecac39" providerId="LiveId" clId="{9169C993-8DE3-44FC-A93A-00B047C2DCCB}" dt="2024-01-29T08:37:24.811" v="12" actId="47"/>
        <pc:sldMkLst>
          <pc:docMk/>
          <pc:sldMk cId="0" sldId="298"/>
        </pc:sldMkLst>
      </pc:sldChg>
      <pc:sldChg chg="del">
        <pc:chgData name="Rawal Abbasi" userId="204d2a36f0ecac39" providerId="LiveId" clId="{9169C993-8DE3-44FC-A93A-00B047C2DCCB}" dt="2024-01-29T08:37:40.726" v="13" actId="47"/>
        <pc:sldMkLst>
          <pc:docMk/>
          <pc:sldMk cId="0" sldId="299"/>
        </pc:sldMkLst>
      </pc:sldChg>
      <pc:sldChg chg="del">
        <pc:chgData name="Rawal Abbasi" userId="204d2a36f0ecac39" providerId="LiveId" clId="{9169C993-8DE3-44FC-A93A-00B047C2DCCB}" dt="2024-01-29T08:37:42.292" v="14" actId="47"/>
        <pc:sldMkLst>
          <pc:docMk/>
          <pc:sldMk cId="0" sldId="300"/>
        </pc:sldMkLst>
      </pc:sldChg>
      <pc:sldChg chg="del">
        <pc:chgData name="Rawal Abbasi" userId="204d2a36f0ecac39" providerId="LiveId" clId="{9169C993-8DE3-44FC-A93A-00B047C2DCCB}" dt="2024-01-29T08:37:43.204" v="15" actId="47"/>
        <pc:sldMkLst>
          <pc:docMk/>
          <pc:sldMk cId="0" sldId="301"/>
        </pc:sldMkLst>
      </pc:sldChg>
    </pc:docChg>
  </pc:docChgLst>
  <pc:docChgLst>
    <pc:chgData name="Rawal Abbasi" userId="204d2a36f0ecac39" providerId="LiveId" clId="{702435CF-2D12-408F-9769-9E18A9D1DE51}"/>
    <pc:docChg chg="custSel addSld modSld">
      <pc:chgData name="Rawal Abbasi" userId="204d2a36f0ecac39" providerId="LiveId" clId="{702435CF-2D12-408F-9769-9E18A9D1DE51}" dt="2024-01-21T18:54:59.735" v="181" actId="478"/>
      <pc:docMkLst>
        <pc:docMk/>
      </pc:docMkLst>
      <pc:sldChg chg="modSp mod">
        <pc:chgData name="Rawal Abbasi" userId="204d2a36f0ecac39" providerId="LiveId" clId="{702435CF-2D12-408F-9769-9E18A9D1DE51}" dt="2024-01-21T08:19:17.733" v="72" actId="20577"/>
        <pc:sldMkLst>
          <pc:docMk/>
          <pc:sldMk cId="0" sldId="256"/>
        </pc:sldMkLst>
        <pc:spChg chg="mod">
          <ac:chgData name="Rawal Abbasi" userId="204d2a36f0ecac39" providerId="LiveId" clId="{702435CF-2D12-408F-9769-9E18A9D1DE51}" dt="2024-01-21T08:19:17.733" v="72" actId="20577"/>
          <ac:spMkLst>
            <pc:docMk/>
            <pc:sldMk cId="0" sldId="256"/>
            <ac:spMk id="116" creationId="{00000000-0000-0000-0000-000000000000}"/>
          </ac:spMkLst>
        </pc:spChg>
      </pc:sldChg>
      <pc:sldChg chg="modSp mod">
        <pc:chgData name="Rawal Abbasi" userId="204d2a36f0ecac39" providerId="LiveId" clId="{702435CF-2D12-408F-9769-9E18A9D1DE51}" dt="2024-01-21T18:44:34.072" v="180" actId="6549"/>
        <pc:sldMkLst>
          <pc:docMk/>
          <pc:sldMk cId="0" sldId="265"/>
        </pc:sldMkLst>
        <pc:spChg chg="mod">
          <ac:chgData name="Rawal Abbasi" userId="204d2a36f0ecac39" providerId="LiveId" clId="{702435CF-2D12-408F-9769-9E18A9D1DE51}" dt="2024-01-21T18:44:34.072" v="180" actId="6549"/>
          <ac:spMkLst>
            <pc:docMk/>
            <pc:sldMk cId="0" sldId="265"/>
            <ac:spMk id="176" creationId="{00000000-0000-0000-0000-000000000000}"/>
          </ac:spMkLst>
        </pc:spChg>
      </pc:sldChg>
      <pc:sldChg chg="delSp mod">
        <pc:chgData name="Rawal Abbasi" userId="204d2a36f0ecac39" providerId="LiveId" clId="{702435CF-2D12-408F-9769-9E18A9D1DE51}" dt="2024-01-21T18:54:59.735" v="181" actId="478"/>
        <pc:sldMkLst>
          <pc:docMk/>
          <pc:sldMk cId="0" sldId="272"/>
        </pc:sldMkLst>
        <pc:spChg chg="del">
          <ac:chgData name="Rawal Abbasi" userId="204d2a36f0ecac39" providerId="LiveId" clId="{702435CF-2D12-408F-9769-9E18A9D1DE51}" dt="2024-01-21T18:54:59.735" v="181" actId="478"/>
          <ac:spMkLst>
            <pc:docMk/>
            <pc:sldMk cId="0" sldId="272"/>
            <ac:spMk id="232" creationId="{00000000-0000-0000-0000-000000000000}"/>
          </ac:spMkLst>
        </pc:spChg>
      </pc:sldChg>
      <pc:sldChg chg="addSp modSp new mod">
        <pc:chgData name="Rawal Abbasi" userId="204d2a36f0ecac39" providerId="LiveId" clId="{702435CF-2D12-408F-9769-9E18A9D1DE51}" dt="2024-01-21T18:21:08.391" v="127" actId="20577"/>
        <pc:sldMkLst>
          <pc:docMk/>
          <pc:sldMk cId="3926916873" sldId="309"/>
        </pc:sldMkLst>
        <pc:spChg chg="mod">
          <ac:chgData name="Rawal Abbasi" userId="204d2a36f0ecac39" providerId="LiveId" clId="{702435CF-2D12-408F-9769-9E18A9D1DE51}" dt="2024-01-21T18:21:08.391" v="127" actId="20577"/>
          <ac:spMkLst>
            <pc:docMk/>
            <pc:sldMk cId="3926916873" sldId="309"/>
            <ac:spMk id="2" creationId="{55FC5AC7-BD07-800D-324B-0C1E732EA63D}"/>
          </ac:spMkLst>
        </pc:spChg>
        <pc:spChg chg="mod">
          <ac:chgData name="Rawal Abbasi" userId="204d2a36f0ecac39" providerId="LiveId" clId="{702435CF-2D12-408F-9769-9E18A9D1DE51}" dt="2024-01-21T18:20:07.367" v="74" actId="5793"/>
          <ac:spMkLst>
            <pc:docMk/>
            <pc:sldMk cId="3926916873" sldId="309"/>
            <ac:spMk id="3" creationId="{C9E74FB4-89D0-8603-D7B4-99E32BEBE2FD}"/>
          </ac:spMkLst>
        </pc:spChg>
        <pc:picChg chg="add mod">
          <ac:chgData name="Rawal Abbasi" userId="204d2a36f0ecac39" providerId="LiveId" clId="{702435CF-2D12-408F-9769-9E18A9D1DE51}" dt="2024-01-21T18:20:40.337" v="77" actId="14100"/>
          <ac:picMkLst>
            <pc:docMk/>
            <pc:sldMk cId="3926916873" sldId="309"/>
            <ac:picMk id="5" creationId="{537FBF93-5753-E429-E570-8BA4083F9CCF}"/>
          </ac:picMkLst>
        </pc:picChg>
      </pc:sldChg>
      <pc:sldChg chg="addSp modSp new mod">
        <pc:chgData name="Rawal Abbasi" userId="204d2a36f0ecac39" providerId="LiveId" clId="{702435CF-2D12-408F-9769-9E18A9D1DE51}" dt="2024-01-21T18:22:11.499" v="142" actId="14100"/>
        <pc:sldMkLst>
          <pc:docMk/>
          <pc:sldMk cId="502180188" sldId="310"/>
        </pc:sldMkLst>
        <pc:spChg chg="mod">
          <ac:chgData name="Rawal Abbasi" userId="204d2a36f0ecac39" providerId="LiveId" clId="{702435CF-2D12-408F-9769-9E18A9D1DE51}" dt="2024-01-21T18:21:45.637" v="139" actId="20577"/>
          <ac:spMkLst>
            <pc:docMk/>
            <pc:sldMk cId="502180188" sldId="310"/>
            <ac:spMk id="2" creationId="{191B3BED-43D6-0E58-AC7F-65CAA5AB2C75}"/>
          </ac:spMkLst>
        </pc:spChg>
        <pc:spChg chg="mod">
          <ac:chgData name="Rawal Abbasi" userId="204d2a36f0ecac39" providerId="LiveId" clId="{702435CF-2D12-408F-9769-9E18A9D1DE51}" dt="2024-01-21T18:21:31.813" v="129" actId="5793"/>
          <ac:spMkLst>
            <pc:docMk/>
            <pc:sldMk cId="502180188" sldId="310"/>
            <ac:spMk id="3" creationId="{9DB66490-CD45-6DFE-1D30-3B64FE87B394}"/>
          </ac:spMkLst>
        </pc:spChg>
        <pc:picChg chg="add mod">
          <ac:chgData name="Rawal Abbasi" userId="204d2a36f0ecac39" providerId="LiveId" clId="{702435CF-2D12-408F-9769-9E18A9D1DE51}" dt="2024-01-21T18:21:41.048" v="132" actId="14100"/>
          <ac:picMkLst>
            <pc:docMk/>
            <pc:sldMk cId="502180188" sldId="310"/>
            <ac:picMk id="5" creationId="{681A1CAF-511D-5D1F-C343-9DA9233C9DEB}"/>
          </ac:picMkLst>
        </pc:picChg>
        <pc:picChg chg="add mod">
          <ac:chgData name="Rawal Abbasi" userId="204d2a36f0ecac39" providerId="LiveId" clId="{702435CF-2D12-408F-9769-9E18A9D1DE51}" dt="2024-01-21T18:22:11.499" v="142" actId="14100"/>
          <ac:picMkLst>
            <pc:docMk/>
            <pc:sldMk cId="502180188" sldId="310"/>
            <ac:picMk id="7" creationId="{76561666-4132-5CE7-3CC2-576C5ED55466}"/>
          </ac:picMkLst>
        </pc:picChg>
      </pc:sldChg>
      <pc:sldChg chg="addSp modSp new mod">
        <pc:chgData name="Rawal Abbasi" userId="204d2a36f0ecac39" providerId="LiveId" clId="{702435CF-2D12-408F-9769-9E18A9D1DE51}" dt="2024-01-21T18:23:00.302" v="179" actId="20577"/>
        <pc:sldMkLst>
          <pc:docMk/>
          <pc:sldMk cId="2547564054" sldId="311"/>
        </pc:sldMkLst>
        <pc:spChg chg="mod">
          <ac:chgData name="Rawal Abbasi" userId="204d2a36f0ecac39" providerId="LiveId" clId="{702435CF-2D12-408F-9769-9E18A9D1DE51}" dt="2024-01-21T18:23:00.302" v="179" actId="20577"/>
          <ac:spMkLst>
            <pc:docMk/>
            <pc:sldMk cId="2547564054" sldId="311"/>
            <ac:spMk id="2" creationId="{53ED22C3-BA9C-3A07-D216-C4C2BC317076}"/>
          </ac:spMkLst>
        </pc:spChg>
        <pc:picChg chg="add mod">
          <ac:chgData name="Rawal Abbasi" userId="204d2a36f0ecac39" providerId="LiveId" clId="{702435CF-2D12-408F-9769-9E18A9D1DE51}" dt="2024-01-21T18:22:47.490" v="146" actId="14100"/>
          <ac:picMkLst>
            <pc:docMk/>
            <pc:sldMk cId="2547564054" sldId="311"/>
            <ac:picMk id="5" creationId="{B1B894E5-C8A5-20C1-F64A-8CCE72E55D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
        <p:nvSpPr>
          <p:cNvPr id="179" name="Google Shape;17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ef76091d25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f76091d25_0_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ef76091d25_0_1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33</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E1DBC9"/>
            </a:gs>
            <a:gs pos="77000">
              <a:srgbClr val="C8C1B0"/>
            </a:gs>
            <a:gs pos="100000">
              <a:srgbClr val="C0BAAA"/>
            </a:gs>
          </a:gsLst>
          <a:lin ang="5400000" scaled="0"/>
        </a:gradFill>
        <a:effectLst/>
      </p:bgPr>
    </p:bg>
    <p:spTree>
      <p:nvGrpSpPr>
        <p:cNvPr id="1" name="Shape 16"/>
        <p:cNvGrpSpPr/>
        <p:nvPr/>
      </p:nvGrpSpPr>
      <p:grpSpPr>
        <a:xfrm>
          <a:off x="0" y="0"/>
          <a:ext cx="0" cy="0"/>
          <a:chOff x="0" y="0"/>
          <a:chExt cx="0" cy="0"/>
        </a:xfrm>
      </p:grpSpPr>
      <p:sp>
        <p:nvSpPr>
          <p:cNvPr id="17" name="Google Shape;17;g1ef76091d25_0_7"/>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g1ef76091d25_0_7"/>
          <p:cNvSpPr/>
          <p:nvPr/>
        </p:nvSpPr>
        <p:spPr>
          <a:xfrm>
            <a:off x="1307870" y="1267730"/>
            <a:ext cx="9576300" cy="430800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g1ef76091d25_0_7"/>
          <p:cNvSpPr/>
          <p:nvPr/>
        </p:nvSpPr>
        <p:spPr>
          <a:xfrm>
            <a:off x="1447801" y="1411615"/>
            <a:ext cx="9296400" cy="40347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1ef76091d25_0_7"/>
          <p:cNvSpPr/>
          <p:nvPr/>
        </p:nvSpPr>
        <p:spPr>
          <a:xfrm>
            <a:off x="5135880" y="1267730"/>
            <a:ext cx="1920300" cy="73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g1ef76091d25_0_7"/>
          <p:cNvGrpSpPr/>
          <p:nvPr/>
        </p:nvGrpSpPr>
        <p:grpSpPr>
          <a:xfrm>
            <a:off x="5250113" y="1267730"/>
            <a:ext cx="1691620" cy="645295"/>
            <a:chOff x="5318306" y="1386268"/>
            <a:chExt cx="1567331" cy="645295"/>
          </a:xfrm>
        </p:grpSpPr>
        <p:cxnSp>
          <p:nvCxnSpPr>
            <p:cNvPr id="22" name="Google Shape;22;g1ef76091d25_0_7"/>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3" name="Google Shape;23;g1ef76091d25_0_7"/>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4" name="Google Shape;24;g1ef76091d25_0_7"/>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5" name="Google Shape;25;g1ef76091d25_0_7"/>
          <p:cNvSpPr txBox="1">
            <a:spLocks noGrp="1"/>
          </p:cNvSpPr>
          <p:nvPr>
            <p:ph type="ctrTitle"/>
          </p:nvPr>
        </p:nvSpPr>
        <p:spPr>
          <a:xfrm>
            <a:off x="1561708" y="2091263"/>
            <a:ext cx="9068700"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g1ef76091d25_0_7"/>
          <p:cNvSpPr txBox="1">
            <a:spLocks noGrp="1"/>
          </p:cNvSpPr>
          <p:nvPr>
            <p:ph type="subTitle" idx="1"/>
          </p:nvPr>
        </p:nvSpPr>
        <p:spPr>
          <a:xfrm>
            <a:off x="1562100" y="4682062"/>
            <a:ext cx="9070800" cy="457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7" name="Google Shape;27;g1ef76091d25_0_7"/>
          <p:cNvSpPr txBox="1">
            <a:spLocks noGrp="1"/>
          </p:cNvSpPr>
          <p:nvPr>
            <p:ph type="dt" idx="10"/>
          </p:nvPr>
        </p:nvSpPr>
        <p:spPr>
          <a:xfrm>
            <a:off x="5318760" y="1341255"/>
            <a:ext cx="1554600" cy="5271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g1ef76091d25_0_7"/>
          <p:cNvSpPr txBox="1">
            <a:spLocks noGrp="1"/>
          </p:cNvSpPr>
          <p:nvPr>
            <p:ph type="ftr" idx="11"/>
          </p:nvPr>
        </p:nvSpPr>
        <p:spPr>
          <a:xfrm>
            <a:off x="1453896" y="521106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g1ef76091d25_0_7"/>
          <p:cNvSpPr txBox="1">
            <a:spLocks noGrp="1"/>
          </p:cNvSpPr>
          <p:nvPr>
            <p:ph type="sldNum" idx="12"/>
          </p:nvPr>
        </p:nvSpPr>
        <p:spPr>
          <a:xfrm>
            <a:off x="8606919" y="5212080"/>
            <a:ext cx="211200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3F3F3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3F3F3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3F3F3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3F3F3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3F3F3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3F3F3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3F3F3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3F3F3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g1ef76091d25_0_8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g1ef76091d25_0_85"/>
          <p:cNvSpPr txBox="1">
            <a:spLocks noGrp="1"/>
          </p:cNvSpPr>
          <p:nvPr>
            <p:ph type="body" idx="1"/>
          </p:nvPr>
        </p:nvSpPr>
        <p:spPr>
          <a:xfrm rot="5400000">
            <a:off x="4130100" y="-960180"/>
            <a:ext cx="393180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g1ef76091d25_0_85"/>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g1ef76091d25_0_85"/>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g1ef76091d25_0_85"/>
          <p:cNvSpPr txBox="1">
            <a:spLocks noGrp="1"/>
          </p:cNvSpPr>
          <p:nvPr>
            <p:ph type="sldNum" idx="12"/>
          </p:nvPr>
        </p:nvSpPr>
        <p:spPr>
          <a:xfrm>
            <a:off x="10469880" y="6307672"/>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g1ef76091d25_0_91"/>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g1ef76091d25_0_91"/>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g1ef76091d25_0_91"/>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g1ef76091d25_0_91"/>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g1ef76091d25_0_91"/>
          <p:cNvSpPr txBox="1">
            <a:spLocks noGrp="1"/>
          </p:cNvSpPr>
          <p:nvPr>
            <p:ph type="sldNum" idx="12"/>
          </p:nvPr>
        </p:nvSpPr>
        <p:spPr>
          <a:xfrm>
            <a:off x="10469880" y="6307672"/>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6"/>
        <p:cNvGrpSpPr/>
        <p:nvPr/>
      </p:nvGrpSpPr>
      <p:grpSpPr>
        <a:xfrm>
          <a:off x="0" y="0"/>
          <a:ext cx="0" cy="0"/>
          <a:chOff x="0" y="0"/>
          <a:chExt cx="0" cy="0"/>
        </a:xfrm>
      </p:grpSpPr>
      <p:sp>
        <p:nvSpPr>
          <p:cNvPr id="107" name="Google Shape;107;g1ef76091d25_0_97"/>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1ef76091d25_0_97"/>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lvl1pPr lvl="0" algn="l" rtl="0">
              <a:lnSpc>
                <a:spcPct val="100000"/>
              </a:lnSpc>
              <a:spcBef>
                <a:spcPts val="0"/>
              </a:spcBef>
              <a:spcAft>
                <a:spcPts val="0"/>
              </a:spcAft>
              <a:buSzPts val="4000"/>
              <a:buNone/>
              <a:defRPr/>
            </a:lvl1pPr>
            <a:lvl2pPr lvl="1" algn="l" rtl="0">
              <a:lnSpc>
                <a:spcPct val="100000"/>
              </a:lnSpc>
              <a:spcBef>
                <a:spcPts val="0"/>
              </a:spcBef>
              <a:spcAft>
                <a:spcPts val="0"/>
              </a:spcAft>
              <a:buSzPts val="4000"/>
              <a:buNone/>
              <a:defRPr/>
            </a:lvl2pPr>
            <a:lvl3pPr lvl="2" algn="l" rtl="0">
              <a:lnSpc>
                <a:spcPct val="100000"/>
              </a:lnSpc>
              <a:spcBef>
                <a:spcPts val="0"/>
              </a:spcBef>
              <a:spcAft>
                <a:spcPts val="0"/>
              </a:spcAft>
              <a:buSzPts val="4000"/>
              <a:buNone/>
              <a:defRPr/>
            </a:lvl3pPr>
            <a:lvl4pPr lvl="3" algn="l" rtl="0">
              <a:lnSpc>
                <a:spcPct val="100000"/>
              </a:lnSpc>
              <a:spcBef>
                <a:spcPts val="0"/>
              </a:spcBef>
              <a:spcAft>
                <a:spcPts val="0"/>
              </a:spcAft>
              <a:buSzPts val="4000"/>
              <a:buNone/>
              <a:defRPr/>
            </a:lvl4pPr>
            <a:lvl5pPr lvl="4" algn="l" rtl="0">
              <a:lnSpc>
                <a:spcPct val="100000"/>
              </a:lnSpc>
              <a:spcBef>
                <a:spcPts val="0"/>
              </a:spcBef>
              <a:spcAft>
                <a:spcPts val="0"/>
              </a:spcAft>
              <a:buSzPts val="4000"/>
              <a:buNone/>
              <a:defRPr/>
            </a:lvl5pPr>
            <a:lvl6pPr lvl="5" algn="l" rtl="0">
              <a:lnSpc>
                <a:spcPct val="100000"/>
              </a:lnSpc>
              <a:spcBef>
                <a:spcPts val="0"/>
              </a:spcBef>
              <a:spcAft>
                <a:spcPts val="0"/>
              </a:spcAft>
              <a:buSzPts val="4000"/>
              <a:buNone/>
              <a:defRPr/>
            </a:lvl6pPr>
            <a:lvl7pPr lvl="6" algn="l" rtl="0">
              <a:lnSpc>
                <a:spcPct val="100000"/>
              </a:lnSpc>
              <a:spcBef>
                <a:spcPts val="0"/>
              </a:spcBef>
              <a:spcAft>
                <a:spcPts val="0"/>
              </a:spcAft>
              <a:buSzPts val="4000"/>
              <a:buNone/>
              <a:defRPr/>
            </a:lvl7pPr>
            <a:lvl8pPr lvl="7" algn="l" rtl="0">
              <a:lnSpc>
                <a:spcPct val="100000"/>
              </a:lnSpc>
              <a:spcBef>
                <a:spcPts val="0"/>
              </a:spcBef>
              <a:spcAft>
                <a:spcPts val="0"/>
              </a:spcAft>
              <a:buSzPts val="4000"/>
              <a:buNone/>
              <a:defRPr/>
            </a:lvl8pPr>
            <a:lvl9pPr lvl="8" algn="l" rtl="0">
              <a:lnSpc>
                <a:spcPct val="100000"/>
              </a:lnSpc>
              <a:spcBef>
                <a:spcPts val="0"/>
              </a:spcBef>
              <a:spcAft>
                <a:spcPts val="0"/>
              </a:spcAft>
              <a:buSzPts val="4000"/>
              <a:buNone/>
              <a:defRPr/>
            </a:lvl9pPr>
          </a:lstStyle>
          <a:p>
            <a:endParaRPr/>
          </a:p>
        </p:txBody>
      </p:sp>
      <p:sp>
        <p:nvSpPr>
          <p:cNvPr id="109" name="Google Shape;109;g1ef76091d25_0_97"/>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lvl1pPr marL="457200" lvl="0" indent="-381000" algn="l" rtl="0">
              <a:lnSpc>
                <a:spcPct val="115000"/>
              </a:lnSpc>
              <a:spcBef>
                <a:spcPts val="0"/>
              </a:spcBef>
              <a:spcAft>
                <a:spcPts val="0"/>
              </a:spcAft>
              <a:buSzPts val="2400"/>
              <a:buChar char="●"/>
              <a:defRPr/>
            </a:lvl1pPr>
            <a:lvl2pPr marL="914400" lvl="1" indent="-349250" algn="l" rtl="0">
              <a:lnSpc>
                <a:spcPct val="115000"/>
              </a:lnSpc>
              <a:spcBef>
                <a:spcPts val="0"/>
              </a:spcBef>
              <a:spcAft>
                <a:spcPts val="0"/>
              </a:spcAft>
              <a:buSzPts val="1900"/>
              <a:buChar char="○"/>
              <a:defRPr/>
            </a:lvl2pPr>
            <a:lvl3pPr marL="1371600" lvl="2" indent="-349250" algn="l" rtl="0">
              <a:lnSpc>
                <a:spcPct val="115000"/>
              </a:lnSpc>
              <a:spcBef>
                <a:spcPts val="0"/>
              </a:spcBef>
              <a:spcAft>
                <a:spcPts val="0"/>
              </a:spcAft>
              <a:buSzPts val="1900"/>
              <a:buChar char="■"/>
              <a:defRPr/>
            </a:lvl3pPr>
            <a:lvl4pPr marL="1828800" lvl="3" indent="-349250" algn="l" rtl="0">
              <a:lnSpc>
                <a:spcPct val="115000"/>
              </a:lnSpc>
              <a:spcBef>
                <a:spcPts val="0"/>
              </a:spcBef>
              <a:spcAft>
                <a:spcPts val="0"/>
              </a:spcAft>
              <a:buSzPts val="1900"/>
              <a:buChar char="●"/>
              <a:defRPr/>
            </a:lvl4pPr>
            <a:lvl5pPr marL="2286000" lvl="4" indent="-349250" algn="l" rtl="0">
              <a:lnSpc>
                <a:spcPct val="115000"/>
              </a:lnSpc>
              <a:spcBef>
                <a:spcPts val="0"/>
              </a:spcBef>
              <a:spcAft>
                <a:spcPts val="0"/>
              </a:spcAft>
              <a:buSzPts val="1900"/>
              <a:buChar char="○"/>
              <a:defRPr/>
            </a:lvl5pPr>
            <a:lvl6pPr marL="2743200" lvl="5" indent="-349250" algn="l" rtl="0">
              <a:lnSpc>
                <a:spcPct val="115000"/>
              </a:lnSpc>
              <a:spcBef>
                <a:spcPts val="0"/>
              </a:spcBef>
              <a:spcAft>
                <a:spcPts val="0"/>
              </a:spcAft>
              <a:buSzPts val="1900"/>
              <a:buChar char="■"/>
              <a:defRPr/>
            </a:lvl6pPr>
            <a:lvl7pPr marL="3200400" lvl="6" indent="-349250" algn="l" rtl="0">
              <a:lnSpc>
                <a:spcPct val="115000"/>
              </a:lnSpc>
              <a:spcBef>
                <a:spcPts val="0"/>
              </a:spcBef>
              <a:spcAft>
                <a:spcPts val="0"/>
              </a:spcAft>
              <a:buSzPts val="1900"/>
              <a:buChar char="●"/>
              <a:defRPr/>
            </a:lvl7pPr>
            <a:lvl8pPr marL="3657600" lvl="7" indent="-349250" algn="l" rtl="0">
              <a:lnSpc>
                <a:spcPct val="115000"/>
              </a:lnSpc>
              <a:spcBef>
                <a:spcPts val="0"/>
              </a:spcBef>
              <a:spcAft>
                <a:spcPts val="0"/>
              </a:spcAft>
              <a:buSzPts val="1900"/>
              <a:buChar char="○"/>
              <a:defRPr/>
            </a:lvl8pPr>
            <a:lvl9pPr marL="4114800" lvl="8" indent="-349250" algn="l" rtl="0">
              <a:lnSpc>
                <a:spcPct val="115000"/>
              </a:lnSpc>
              <a:spcBef>
                <a:spcPts val="0"/>
              </a:spcBef>
              <a:spcAft>
                <a:spcPts val="0"/>
              </a:spcAft>
              <a:buSzPts val="1900"/>
              <a:buChar char="■"/>
              <a:defRPr/>
            </a:lvl9pPr>
          </a:lstStyle>
          <a:p>
            <a:endParaRPr/>
          </a:p>
        </p:txBody>
      </p:sp>
      <p:sp>
        <p:nvSpPr>
          <p:cNvPr id="110" name="Google Shape;110;g1ef76091d25_0_9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g1ef76091d25_0_2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g1ef76091d25_0_21"/>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g1ef76091d25_0_21"/>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g1ef76091d25_0_21"/>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g1ef76091d25_0_21"/>
          <p:cNvSpPr txBox="1">
            <a:spLocks noGrp="1"/>
          </p:cNvSpPr>
          <p:nvPr>
            <p:ph type="sldNum" idx="12"/>
          </p:nvPr>
        </p:nvSpPr>
        <p:spPr>
          <a:xfrm>
            <a:off x="10469880" y="6307672"/>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36"/>
        <p:cNvGrpSpPr/>
        <p:nvPr/>
      </p:nvGrpSpPr>
      <p:grpSpPr>
        <a:xfrm>
          <a:off x="0" y="0"/>
          <a:ext cx="0" cy="0"/>
          <a:chOff x="0" y="0"/>
          <a:chExt cx="0" cy="0"/>
        </a:xfrm>
      </p:grpSpPr>
      <p:sp>
        <p:nvSpPr>
          <p:cNvPr id="37" name="Google Shape;37;g1ef76091d25_0_27"/>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g1ef76091d25_0_27"/>
          <p:cNvSpPr/>
          <p:nvPr/>
        </p:nvSpPr>
        <p:spPr>
          <a:xfrm>
            <a:off x="1307870" y="1267730"/>
            <a:ext cx="9576300" cy="430800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1ef76091d25_0_27"/>
          <p:cNvSpPr/>
          <p:nvPr/>
        </p:nvSpPr>
        <p:spPr>
          <a:xfrm>
            <a:off x="1447800" y="1411615"/>
            <a:ext cx="9296400" cy="40347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g1ef76091d25_0_27"/>
          <p:cNvSpPr/>
          <p:nvPr/>
        </p:nvSpPr>
        <p:spPr>
          <a:xfrm>
            <a:off x="5135880" y="1267730"/>
            <a:ext cx="1920300" cy="73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g1ef76091d25_0_27"/>
          <p:cNvGrpSpPr/>
          <p:nvPr/>
        </p:nvGrpSpPr>
        <p:grpSpPr>
          <a:xfrm>
            <a:off x="5250113" y="1267730"/>
            <a:ext cx="1691620" cy="645295"/>
            <a:chOff x="5318306" y="1386268"/>
            <a:chExt cx="1567331" cy="645295"/>
          </a:xfrm>
        </p:grpSpPr>
        <p:cxnSp>
          <p:nvCxnSpPr>
            <p:cNvPr id="42" name="Google Shape;42;g1ef76091d25_0_27"/>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 name="Google Shape;43;g1ef76091d25_0_27"/>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4" name="Google Shape;44;g1ef76091d25_0_27"/>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5" name="Google Shape;45;g1ef76091d25_0_27"/>
          <p:cNvSpPr txBox="1">
            <a:spLocks noGrp="1"/>
          </p:cNvSpPr>
          <p:nvPr>
            <p:ph type="title"/>
          </p:nvPr>
        </p:nvSpPr>
        <p:spPr>
          <a:xfrm>
            <a:off x="1563623" y="2094309"/>
            <a:ext cx="9070800" cy="2587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g1ef76091d25_0_27"/>
          <p:cNvSpPr txBox="1">
            <a:spLocks noGrp="1"/>
          </p:cNvSpPr>
          <p:nvPr>
            <p:ph type="body" idx="1"/>
          </p:nvPr>
        </p:nvSpPr>
        <p:spPr>
          <a:xfrm>
            <a:off x="1563624" y="4682062"/>
            <a:ext cx="9070800"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47" name="Google Shape;47;g1ef76091d25_0_27"/>
          <p:cNvSpPr txBox="1">
            <a:spLocks noGrp="1"/>
          </p:cNvSpPr>
          <p:nvPr>
            <p:ph type="dt" idx="10"/>
          </p:nvPr>
        </p:nvSpPr>
        <p:spPr>
          <a:xfrm>
            <a:off x="5321808" y="1344502"/>
            <a:ext cx="1554600" cy="5304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g1ef76091d25_0_27"/>
          <p:cNvSpPr txBox="1">
            <a:spLocks noGrp="1"/>
          </p:cNvSpPr>
          <p:nvPr>
            <p:ph type="ftr" idx="11"/>
          </p:nvPr>
        </p:nvSpPr>
        <p:spPr>
          <a:xfrm>
            <a:off x="1453553" y="5211060"/>
            <a:ext cx="59070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g1ef76091d25_0_27"/>
          <p:cNvSpPr txBox="1">
            <a:spLocks noGrp="1"/>
          </p:cNvSpPr>
          <p:nvPr>
            <p:ph type="sldNum" idx="12"/>
          </p:nvPr>
        </p:nvSpPr>
        <p:spPr>
          <a:xfrm>
            <a:off x="8604504" y="5211060"/>
            <a:ext cx="211230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g1ef76091d25_0_4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g1ef76091d25_0_41"/>
          <p:cNvSpPr txBox="1">
            <a:spLocks noGrp="1"/>
          </p:cNvSpPr>
          <p:nvPr>
            <p:ph type="body" idx="1"/>
          </p:nvPr>
        </p:nvSpPr>
        <p:spPr>
          <a:xfrm>
            <a:off x="1066800" y="2103120"/>
            <a:ext cx="4755000" cy="37491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3" name="Google Shape;53;g1ef76091d25_0_41"/>
          <p:cNvSpPr txBox="1">
            <a:spLocks noGrp="1"/>
          </p:cNvSpPr>
          <p:nvPr>
            <p:ph type="body" idx="2"/>
          </p:nvPr>
        </p:nvSpPr>
        <p:spPr>
          <a:xfrm>
            <a:off x="6370320" y="2103120"/>
            <a:ext cx="4755000" cy="37491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4" name="Google Shape;54;g1ef76091d25_0_41"/>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g1ef76091d25_0_41"/>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g1ef76091d25_0_41"/>
          <p:cNvSpPr txBox="1">
            <a:spLocks noGrp="1"/>
          </p:cNvSpPr>
          <p:nvPr>
            <p:ph type="sldNum" idx="12"/>
          </p:nvPr>
        </p:nvSpPr>
        <p:spPr>
          <a:xfrm>
            <a:off x="10469880" y="6307672"/>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g1ef76091d25_0_4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g1ef76091d25_0_48"/>
          <p:cNvSpPr txBox="1">
            <a:spLocks noGrp="1"/>
          </p:cNvSpPr>
          <p:nvPr>
            <p:ph type="body" idx="1"/>
          </p:nvPr>
        </p:nvSpPr>
        <p:spPr>
          <a:xfrm>
            <a:off x="1069848" y="2074334"/>
            <a:ext cx="4755000" cy="6402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g1ef76091d25_0_48"/>
          <p:cNvSpPr txBox="1">
            <a:spLocks noGrp="1"/>
          </p:cNvSpPr>
          <p:nvPr>
            <p:ph type="body" idx="2"/>
          </p:nvPr>
        </p:nvSpPr>
        <p:spPr>
          <a:xfrm>
            <a:off x="1069848" y="2755898"/>
            <a:ext cx="475500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1" name="Google Shape;61;g1ef76091d25_0_48"/>
          <p:cNvSpPr txBox="1">
            <a:spLocks noGrp="1"/>
          </p:cNvSpPr>
          <p:nvPr>
            <p:ph type="body" idx="3"/>
          </p:nvPr>
        </p:nvSpPr>
        <p:spPr>
          <a:xfrm>
            <a:off x="6373368" y="2074334"/>
            <a:ext cx="4755000" cy="6402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2" name="Google Shape;62;g1ef76091d25_0_48"/>
          <p:cNvSpPr txBox="1">
            <a:spLocks noGrp="1"/>
          </p:cNvSpPr>
          <p:nvPr>
            <p:ph type="body" idx="4"/>
          </p:nvPr>
        </p:nvSpPr>
        <p:spPr>
          <a:xfrm>
            <a:off x="6373368" y="2756581"/>
            <a:ext cx="475500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3" name="Google Shape;63;g1ef76091d25_0_48"/>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1ef76091d25_0_48"/>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g1ef76091d25_0_48"/>
          <p:cNvSpPr txBox="1">
            <a:spLocks noGrp="1"/>
          </p:cNvSpPr>
          <p:nvPr>
            <p:ph type="sldNum" idx="12"/>
          </p:nvPr>
        </p:nvSpPr>
        <p:spPr>
          <a:xfrm>
            <a:off x="10469880" y="6307672"/>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g1ef76091d25_0_5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g1ef76091d25_0_57"/>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g1ef76091d25_0_57"/>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g1ef76091d25_0_57"/>
          <p:cNvSpPr txBox="1">
            <a:spLocks noGrp="1"/>
          </p:cNvSpPr>
          <p:nvPr>
            <p:ph type="sldNum" idx="12"/>
          </p:nvPr>
        </p:nvSpPr>
        <p:spPr>
          <a:xfrm>
            <a:off x="10469880" y="6307672"/>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g1ef76091d25_0_62"/>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g1ef76091d25_0_62"/>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g1ef76091d25_0_62"/>
          <p:cNvSpPr txBox="1">
            <a:spLocks noGrp="1"/>
          </p:cNvSpPr>
          <p:nvPr>
            <p:ph type="sldNum" idx="12"/>
          </p:nvPr>
        </p:nvSpPr>
        <p:spPr>
          <a:xfrm>
            <a:off x="10469880" y="6307672"/>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g1ef76091d25_0_66"/>
          <p:cNvSpPr/>
          <p:nvPr/>
        </p:nvSpPr>
        <p:spPr>
          <a:xfrm>
            <a:off x="245529" y="237744"/>
            <a:ext cx="8531400" cy="638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1ef76091d25_0_66"/>
          <p:cNvSpPr/>
          <p:nvPr/>
        </p:nvSpPr>
        <p:spPr>
          <a:xfrm>
            <a:off x="9020386" y="237744"/>
            <a:ext cx="2926200" cy="638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1ef76091d25_0_66"/>
          <p:cNvSpPr txBox="1">
            <a:spLocks noGrp="1"/>
          </p:cNvSpPr>
          <p:nvPr>
            <p:ph type="title"/>
          </p:nvPr>
        </p:nvSpPr>
        <p:spPr>
          <a:xfrm>
            <a:off x="9296400" y="607392"/>
            <a:ext cx="2430900" cy="1645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g1ef76091d25_0_66"/>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g1ef76091d25_0_66"/>
          <p:cNvSpPr txBox="1">
            <a:spLocks noGrp="1"/>
          </p:cNvSpPr>
          <p:nvPr>
            <p:ph type="body" idx="2"/>
          </p:nvPr>
        </p:nvSpPr>
        <p:spPr>
          <a:xfrm>
            <a:off x="9296400" y="2286000"/>
            <a:ext cx="243090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g1ef76091d25_0_66"/>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g1ef76091d25_0_66"/>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g1ef76091d25_0_66"/>
          <p:cNvSpPr txBox="1">
            <a:spLocks noGrp="1"/>
          </p:cNvSpPr>
          <p:nvPr>
            <p:ph type="sldNum" idx="12"/>
          </p:nvPr>
        </p:nvSpPr>
        <p:spPr>
          <a:xfrm>
            <a:off x="10393677" y="6223002"/>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g1ef76091d25_0_66"/>
          <p:cNvSpPr/>
          <p:nvPr/>
        </p:nvSpPr>
        <p:spPr>
          <a:xfrm>
            <a:off x="9157546" y="374904"/>
            <a:ext cx="2651700" cy="6108300"/>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g1ef76091d25_0_76"/>
          <p:cNvSpPr/>
          <p:nvPr/>
        </p:nvSpPr>
        <p:spPr>
          <a:xfrm>
            <a:off x="9020386" y="237744"/>
            <a:ext cx="2926200" cy="638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1ef76091d25_0_76"/>
          <p:cNvSpPr txBox="1">
            <a:spLocks noGrp="1"/>
          </p:cNvSpPr>
          <p:nvPr>
            <p:ph type="title"/>
          </p:nvPr>
        </p:nvSpPr>
        <p:spPr>
          <a:xfrm>
            <a:off x="9296400" y="603504"/>
            <a:ext cx="2432400" cy="1645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g1ef76091d25_0_76"/>
          <p:cNvSpPr>
            <a:spLocks noGrp="1"/>
          </p:cNvSpPr>
          <p:nvPr>
            <p:ph type="pic" idx="2"/>
          </p:nvPr>
        </p:nvSpPr>
        <p:spPr>
          <a:xfrm>
            <a:off x="228599" y="237744"/>
            <a:ext cx="8531400" cy="6382500"/>
          </a:xfrm>
          <a:prstGeom prst="rect">
            <a:avLst/>
          </a:prstGeom>
          <a:solidFill>
            <a:srgbClr val="76CEEF"/>
          </a:solidFill>
          <a:ln>
            <a:noFill/>
          </a:ln>
        </p:spPr>
      </p:sp>
      <p:sp>
        <p:nvSpPr>
          <p:cNvPr id="89" name="Google Shape;89;g1ef76091d25_0_76"/>
          <p:cNvSpPr txBox="1">
            <a:spLocks noGrp="1"/>
          </p:cNvSpPr>
          <p:nvPr>
            <p:ph type="body" idx="1"/>
          </p:nvPr>
        </p:nvSpPr>
        <p:spPr>
          <a:xfrm>
            <a:off x="9296400" y="2286000"/>
            <a:ext cx="2432400" cy="3502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g1ef76091d25_0_76"/>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g1ef76091d25_0_76"/>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g1ef76091d25_0_76"/>
          <p:cNvSpPr txBox="1">
            <a:spLocks noGrp="1"/>
          </p:cNvSpPr>
          <p:nvPr>
            <p:ph type="sldNum" idx="12"/>
          </p:nvPr>
        </p:nvSpPr>
        <p:spPr>
          <a:xfrm>
            <a:off x="10396728" y="6227064"/>
            <a:ext cx="1463100" cy="274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g1ef76091d25_0_76"/>
          <p:cNvSpPr/>
          <p:nvPr/>
        </p:nvSpPr>
        <p:spPr>
          <a:xfrm>
            <a:off x="9157546" y="374904"/>
            <a:ext cx="2651700" cy="6108300"/>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1ef76091d25_0_0"/>
          <p:cNvSpPr/>
          <p:nvPr/>
        </p:nvSpPr>
        <p:spPr>
          <a:xfrm>
            <a:off x="234696" y="237744"/>
            <a:ext cx="11722500" cy="638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g1ef76091d25_0_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g1ef76091d25_0_0"/>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g1ef76091d25_0_0"/>
          <p:cNvSpPr txBox="1">
            <a:spLocks noGrp="1"/>
          </p:cNvSpPr>
          <p:nvPr>
            <p:ph type="dt" idx="10"/>
          </p:nvPr>
        </p:nvSpPr>
        <p:spPr>
          <a:xfrm>
            <a:off x="274320" y="6307672"/>
            <a:ext cx="2743200" cy="274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g1ef76091d25_0_0"/>
          <p:cNvSpPr txBox="1">
            <a:spLocks noGrp="1"/>
          </p:cNvSpPr>
          <p:nvPr>
            <p:ph type="ftr" idx="11"/>
          </p:nvPr>
        </p:nvSpPr>
        <p:spPr>
          <a:xfrm>
            <a:off x="3489960" y="6307672"/>
            <a:ext cx="5212200" cy="274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g1ef76091d25_0_0"/>
          <p:cNvSpPr txBox="1">
            <a:spLocks noGrp="1"/>
          </p:cNvSpPr>
          <p:nvPr>
            <p:ph type="sldNum" idx="12"/>
          </p:nvPr>
        </p:nvSpPr>
        <p:spPr>
          <a:xfrm>
            <a:off x="10469880" y="6307672"/>
            <a:ext cx="1463100" cy="274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1561708" y="2091263"/>
            <a:ext cx="9068586" cy="2002942"/>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262626"/>
              </a:buClr>
              <a:buSzPts val="4000"/>
              <a:buFont typeface="Century Gothic"/>
              <a:buNone/>
            </a:pPr>
            <a:r>
              <a:rPr lang="en-US" sz="4000"/>
              <a:t>OBJECT-ORIENTED PROGRAMMING (OOP)</a:t>
            </a:r>
            <a:endParaRPr sz="4000"/>
          </a:p>
          <a:p>
            <a:pPr marL="0" lvl="0" indent="0" algn="ctr" rtl="0">
              <a:lnSpc>
                <a:spcPct val="83000"/>
              </a:lnSpc>
              <a:spcBef>
                <a:spcPts val="0"/>
              </a:spcBef>
              <a:spcAft>
                <a:spcPts val="0"/>
              </a:spcAft>
              <a:buClr>
                <a:srgbClr val="262626"/>
              </a:buClr>
              <a:buSzPts val="4000"/>
              <a:buFont typeface="Century Gothic"/>
              <a:buNone/>
            </a:pPr>
            <a:endParaRPr sz="4000"/>
          </a:p>
        </p:txBody>
      </p:sp>
      <p:sp>
        <p:nvSpPr>
          <p:cNvPr id="116" name="Google Shape;116;p1"/>
          <p:cNvSpPr txBox="1">
            <a:spLocks noGrp="1"/>
          </p:cNvSpPr>
          <p:nvPr>
            <p:ph type="subTitle" idx="1"/>
          </p:nvPr>
        </p:nvSpPr>
        <p:spPr>
          <a:xfrm>
            <a:off x="1389106" y="4094205"/>
            <a:ext cx="9070848" cy="45720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sz="1800" dirty="0"/>
              <a:t>Week – </a:t>
            </a:r>
            <a:r>
              <a:rPr lang="en-US" sz="1800"/>
              <a:t>01 </a:t>
            </a:r>
            <a:endParaRPr dirty="0"/>
          </a:p>
          <a:p>
            <a:pPr marL="0" lvl="0" indent="0" algn="ctr" rtl="0">
              <a:lnSpc>
                <a:spcPct val="100000"/>
              </a:lnSpc>
              <a:spcBef>
                <a:spcPts val="0"/>
              </a:spcBef>
              <a:spcAft>
                <a:spcPts val="0"/>
              </a:spcAft>
              <a:buSzPts val="1800"/>
              <a:buNone/>
            </a:pPr>
            <a:r>
              <a:rPr lang="en-US" sz="1800" dirty="0" err="1"/>
              <a:t>Bakhtawer</a:t>
            </a:r>
            <a:r>
              <a:rPr lang="en-US" sz="1800" dirty="0"/>
              <a:t> </a:t>
            </a:r>
            <a:r>
              <a:rPr lang="en-US" sz="1800" dirty="0" err="1"/>
              <a:t>abbasi</a:t>
            </a:r>
            <a:endParaRPr sz="1800" dirty="0"/>
          </a:p>
          <a:p>
            <a:pPr marL="0" lvl="0" indent="0" algn="ctr" rtl="0">
              <a:lnSpc>
                <a:spcPct val="100000"/>
              </a:lnSpc>
              <a:spcBef>
                <a:spcPts val="0"/>
              </a:spcBef>
              <a:spcAft>
                <a:spcPts val="0"/>
              </a:spcAft>
              <a:buSzPts val="1800"/>
              <a:buNone/>
            </a:pPr>
            <a:r>
              <a:rPr lang="en-US" sz="1800" dirty="0"/>
              <a:t>Bakhtawer.abbasi@nu.edu.pk</a:t>
            </a:r>
            <a:endParaRPr sz="1800" dirty="0"/>
          </a:p>
          <a:p>
            <a:pPr marL="0" lvl="0" indent="0" algn="ctr" rtl="0">
              <a:lnSpc>
                <a:spcPct val="100000"/>
              </a:lnSpc>
              <a:spcBef>
                <a:spcPts val="0"/>
              </a:spcBef>
              <a:spcAft>
                <a:spcPts val="0"/>
              </a:spcAft>
              <a:buSzPts val="1400"/>
              <a:buNone/>
            </a:pPr>
            <a:endParaRPr sz="1400" dirty="0"/>
          </a:p>
          <a:p>
            <a:pPr marL="0" lvl="0" indent="0" algn="ctr" rtl="0">
              <a:lnSpc>
                <a:spcPct val="100000"/>
              </a:lnSpc>
              <a:spcBef>
                <a:spcPts val="0"/>
              </a:spcBef>
              <a:spcAft>
                <a:spcPts val="0"/>
              </a:spcAft>
              <a:buSzPts val="1400"/>
              <a:buNone/>
            </a:pPr>
            <a:br>
              <a:rPr lang="en-US" sz="1400" dirty="0"/>
            </a:br>
            <a:endParaRPr sz="1100" dirty="0"/>
          </a:p>
          <a:p>
            <a:pPr marL="0" lvl="0" indent="0" algn="ctr" rtl="0">
              <a:lnSpc>
                <a:spcPct val="100000"/>
              </a:lnSpc>
              <a:spcBef>
                <a:spcPts val="0"/>
              </a:spcBef>
              <a:spcAft>
                <a:spcPts val="0"/>
              </a:spcAft>
              <a:buSzPts val="1100"/>
              <a:buNone/>
            </a:pP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Third Generation Languages (cont’d.)</a:t>
            </a:r>
            <a:endParaRPr/>
          </a:p>
        </p:txBody>
      </p:sp>
      <p:sp>
        <p:nvSpPr>
          <p:cNvPr id="176" name="Google Shape;176;p12"/>
          <p:cNvSpPr txBox="1">
            <a:spLocks noGrp="1"/>
          </p:cNvSpPr>
          <p:nvPr>
            <p:ph type="body" idx="1"/>
          </p:nvPr>
        </p:nvSpPr>
        <p:spPr>
          <a:xfrm>
            <a:off x="2216225" y="1502925"/>
            <a:ext cx="87192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900"/>
              </a:spcBef>
              <a:spcAft>
                <a:spcPts val="0"/>
              </a:spcAft>
              <a:buSzPts val="1800"/>
              <a:buChar char="●"/>
            </a:pPr>
            <a:r>
              <a:rPr lang="en-US" dirty="0"/>
              <a:t>Common third generation languages</a:t>
            </a:r>
            <a:endParaRPr dirty="0"/>
          </a:p>
          <a:p>
            <a:pPr marL="457200" lvl="1" indent="-182880" algn="l" rtl="0">
              <a:lnSpc>
                <a:spcPct val="90000"/>
              </a:lnSpc>
              <a:spcBef>
                <a:spcPts val="500"/>
              </a:spcBef>
              <a:spcAft>
                <a:spcPts val="0"/>
              </a:spcAft>
              <a:buSzPts val="1600"/>
              <a:buChar char="○"/>
            </a:pPr>
            <a:r>
              <a:rPr lang="en-US" dirty="0"/>
              <a:t>FORTRAN</a:t>
            </a:r>
            <a:endParaRPr dirty="0"/>
          </a:p>
          <a:p>
            <a:pPr marL="457200" lvl="1" indent="-182880" algn="l" rtl="0">
              <a:lnSpc>
                <a:spcPct val="90000"/>
              </a:lnSpc>
              <a:spcBef>
                <a:spcPts val="500"/>
              </a:spcBef>
              <a:spcAft>
                <a:spcPts val="0"/>
              </a:spcAft>
              <a:buSzPts val="1600"/>
              <a:buChar char="○"/>
            </a:pPr>
            <a:r>
              <a:rPr lang="en-US" dirty="0"/>
              <a:t>COBOL</a:t>
            </a:r>
            <a:endParaRPr dirty="0"/>
          </a:p>
          <a:p>
            <a:pPr marL="457200" lvl="1" indent="-182880" algn="l" rtl="0">
              <a:lnSpc>
                <a:spcPct val="90000"/>
              </a:lnSpc>
              <a:spcBef>
                <a:spcPts val="500"/>
              </a:spcBef>
              <a:spcAft>
                <a:spcPts val="0"/>
              </a:spcAft>
              <a:buSzPts val="1600"/>
              <a:buChar char="○"/>
            </a:pPr>
            <a:r>
              <a:rPr lang="en-US" dirty="0"/>
              <a:t>C and C++</a:t>
            </a:r>
            <a:endParaRPr dirty="0"/>
          </a:p>
          <a:p>
            <a:pPr marL="457200" lvl="1" indent="-182880" algn="l" rtl="0">
              <a:lnSpc>
                <a:spcPct val="90000"/>
              </a:lnSpc>
              <a:spcBef>
                <a:spcPts val="500"/>
              </a:spcBef>
              <a:spcAft>
                <a:spcPts val="0"/>
              </a:spcAft>
              <a:buSzPts val="1600"/>
              <a:buChar char="○"/>
            </a:pPr>
            <a:r>
              <a:rPr lang="en-US" dirty="0"/>
              <a:t>Visual Basic</a:t>
            </a:r>
            <a:endParaRPr dirty="0"/>
          </a:p>
          <a:p>
            <a:pPr marL="182880" lvl="0" indent="-68578" algn="l" rtl="0">
              <a:lnSpc>
                <a:spcPct val="90000"/>
              </a:lnSpc>
              <a:spcBef>
                <a:spcPts val="900"/>
              </a:spcBef>
              <a:spcAft>
                <a:spcPts val="0"/>
              </a:spcAft>
              <a:buSzPts val="1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Fourth Generation Languages</a:t>
            </a:r>
            <a:endParaRPr/>
          </a:p>
        </p:txBody>
      </p:sp>
      <p:sp>
        <p:nvSpPr>
          <p:cNvPr id="183" name="Google Shape;183;p13"/>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800"/>
              <a:buChar char="●"/>
            </a:pPr>
            <a:r>
              <a:rPr lang="en-US"/>
              <a:t>Event based programming</a:t>
            </a:r>
            <a:endParaRPr/>
          </a:p>
          <a:p>
            <a:pPr marL="182880" lvl="0" indent="-182880" algn="l" rtl="0">
              <a:lnSpc>
                <a:spcPct val="90000"/>
              </a:lnSpc>
              <a:spcBef>
                <a:spcPts val="900"/>
              </a:spcBef>
              <a:spcAft>
                <a:spcPts val="0"/>
              </a:spcAft>
              <a:buSzPts val="1800"/>
              <a:buChar char="●"/>
            </a:pPr>
            <a:r>
              <a:rPr lang="en-US"/>
              <a:t>A high level language (</a:t>
            </a:r>
            <a:r>
              <a:rPr lang="en-US">
                <a:solidFill>
                  <a:srgbClr val="333399"/>
                </a:solidFill>
              </a:rPr>
              <a:t>4GL</a:t>
            </a:r>
            <a:r>
              <a:rPr lang="en-US"/>
              <a:t>) that requires fewer instructions to accomplish a task than a third generation language.</a:t>
            </a:r>
            <a:endParaRPr/>
          </a:p>
          <a:p>
            <a:pPr marL="182880" lvl="0" indent="-182880" algn="l" rtl="0">
              <a:lnSpc>
                <a:spcPct val="90000"/>
              </a:lnSpc>
              <a:spcBef>
                <a:spcPts val="900"/>
              </a:spcBef>
              <a:spcAft>
                <a:spcPts val="0"/>
              </a:spcAft>
              <a:buSzPts val="1800"/>
              <a:buChar char="●"/>
            </a:pPr>
            <a:r>
              <a:rPr lang="en-US"/>
              <a:t>Used with databases</a:t>
            </a:r>
            <a:endParaRPr/>
          </a:p>
          <a:p>
            <a:pPr marL="457200" lvl="1" indent="-182880" algn="l" rtl="0">
              <a:lnSpc>
                <a:spcPct val="90000"/>
              </a:lnSpc>
              <a:spcBef>
                <a:spcPts val="500"/>
              </a:spcBef>
              <a:spcAft>
                <a:spcPts val="0"/>
              </a:spcAft>
              <a:buSzPts val="1600"/>
              <a:buChar char="○"/>
            </a:pPr>
            <a:r>
              <a:rPr lang="en-US"/>
              <a:t>Query languages</a:t>
            </a:r>
            <a:endParaRPr/>
          </a:p>
          <a:p>
            <a:pPr marL="457200" lvl="1" indent="-182880" algn="l" rtl="0">
              <a:lnSpc>
                <a:spcPct val="90000"/>
              </a:lnSpc>
              <a:spcBef>
                <a:spcPts val="500"/>
              </a:spcBef>
              <a:spcAft>
                <a:spcPts val="0"/>
              </a:spcAft>
              <a:buSzPts val="1600"/>
              <a:buChar char="○"/>
            </a:pPr>
            <a:r>
              <a:rPr lang="en-US"/>
              <a:t>Report generators</a:t>
            </a:r>
            <a:endParaRPr/>
          </a:p>
          <a:p>
            <a:pPr marL="457200" lvl="1" indent="-182880" algn="l" rtl="0">
              <a:lnSpc>
                <a:spcPct val="90000"/>
              </a:lnSpc>
              <a:spcBef>
                <a:spcPts val="500"/>
              </a:spcBef>
              <a:spcAft>
                <a:spcPts val="0"/>
              </a:spcAft>
              <a:buSzPts val="1600"/>
              <a:buChar char="○"/>
            </a:pPr>
            <a:r>
              <a:rPr lang="en-US"/>
              <a:t>Forms designers</a:t>
            </a:r>
            <a:endParaRPr/>
          </a:p>
          <a:p>
            <a:pPr marL="457200" lvl="1" indent="-182880" algn="l" rtl="0">
              <a:lnSpc>
                <a:spcPct val="90000"/>
              </a:lnSpc>
              <a:spcBef>
                <a:spcPts val="500"/>
              </a:spcBef>
              <a:spcAft>
                <a:spcPts val="1600"/>
              </a:spcAft>
              <a:buSzPts val="1600"/>
              <a:buChar char="○"/>
            </a:pPr>
            <a:r>
              <a:rPr lang="en-US"/>
              <a:t>Application generators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Fifth Generation Languages</a:t>
            </a:r>
            <a:endParaRPr/>
          </a:p>
        </p:txBody>
      </p:sp>
      <p:sp>
        <p:nvSpPr>
          <p:cNvPr id="189" name="Google Shape;189;p14"/>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Artificial Intelligence</a:t>
            </a:r>
            <a:endParaRPr/>
          </a:p>
          <a:p>
            <a:pPr marL="182880" lvl="0" indent="-182880" algn="l" rtl="0">
              <a:lnSpc>
                <a:spcPct val="100000"/>
              </a:lnSpc>
              <a:spcBef>
                <a:spcPts val="900"/>
              </a:spcBef>
              <a:spcAft>
                <a:spcPts val="0"/>
              </a:spcAft>
              <a:buSzPts val="1800"/>
              <a:buChar char="●"/>
            </a:pPr>
            <a:r>
              <a:rPr lang="en-US"/>
              <a:t>Machines that can think like humans</a:t>
            </a:r>
            <a:endParaRPr/>
          </a:p>
          <a:p>
            <a:pPr marL="182880" lvl="0" indent="-182880" algn="l" rtl="0">
              <a:lnSpc>
                <a:spcPct val="100000"/>
              </a:lnSpc>
              <a:spcBef>
                <a:spcPts val="900"/>
              </a:spcBef>
              <a:spcAft>
                <a:spcPts val="0"/>
              </a:spcAft>
              <a:buSzPts val="1800"/>
              <a:buChar char="●"/>
            </a:pPr>
            <a:r>
              <a:rPr lang="en-US"/>
              <a:t>Machines that takes its own decisions</a:t>
            </a:r>
            <a:endParaRPr/>
          </a:p>
          <a:p>
            <a:pPr marL="457200" lvl="1" indent="-182880" algn="l" rtl="0">
              <a:lnSpc>
                <a:spcPct val="100000"/>
              </a:lnSpc>
              <a:spcBef>
                <a:spcPts val="500"/>
              </a:spcBef>
              <a:spcAft>
                <a:spcPts val="0"/>
              </a:spcAft>
              <a:buSzPts val="1600"/>
              <a:buChar char="○"/>
            </a:pPr>
            <a:r>
              <a:rPr lang="en-US"/>
              <a:t>These languages can be used to query the database in a fast and efficient manner.</a:t>
            </a:r>
            <a:endParaRPr/>
          </a:p>
          <a:p>
            <a:pPr marL="457200" lvl="1" indent="-182880" algn="l" rtl="0">
              <a:lnSpc>
                <a:spcPct val="100000"/>
              </a:lnSpc>
              <a:spcBef>
                <a:spcPts val="500"/>
              </a:spcBef>
              <a:spcAft>
                <a:spcPts val="0"/>
              </a:spcAft>
              <a:buSzPts val="1600"/>
              <a:buChar char="○"/>
            </a:pPr>
            <a:r>
              <a:rPr lang="en-US"/>
              <a:t>In this generation of language, the user can communicate with the computer system in a simple and an easy manner.</a:t>
            </a:r>
            <a:endParaRPr/>
          </a:p>
          <a:p>
            <a:pPr marL="457200" lvl="1" indent="-81279" algn="l" rtl="0">
              <a:lnSpc>
                <a:spcPct val="100000"/>
              </a:lnSpc>
              <a:spcBef>
                <a:spcPts val="500"/>
              </a:spcBef>
              <a:spcAft>
                <a:spcPts val="0"/>
              </a:spcAft>
              <a:buSzPts val="1600"/>
              <a:buNone/>
            </a:pPr>
            <a:endParaRPr/>
          </a:p>
          <a:p>
            <a:pPr marL="182880" lvl="0" indent="-68578" algn="l" rtl="0">
              <a:lnSpc>
                <a:spcPct val="100000"/>
              </a:lnSpc>
              <a:spcBef>
                <a:spcPts val="900"/>
              </a:spcBef>
              <a:spcAft>
                <a:spcPts val="0"/>
              </a:spcAft>
              <a:buSzPts val="1800"/>
              <a:buNone/>
            </a:pPr>
            <a:endParaRPr/>
          </a:p>
          <a:p>
            <a:pPr marL="182880" lvl="0" indent="-182880" algn="l" rtl="0">
              <a:lnSpc>
                <a:spcPct val="100000"/>
              </a:lnSpc>
              <a:spcBef>
                <a:spcPts val="900"/>
              </a:spcBef>
              <a:spcAft>
                <a:spcPts val="0"/>
              </a:spcAft>
              <a:buSzPts val="1800"/>
              <a:buFont typeface="Century Gothic"/>
              <a:buNone/>
            </a:pPr>
            <a:endParaRPr/>
          </a:p>
          <a:p>
            <a:pPr marL="182880" lvl="0" indent="-68578" algn="l" rtl="0">
              <a:lnSpc>
                <a:spcPct val="100000"/>
              </a:lnSpc>
              <a:spcBef>
                <a:spcPts val="900"/>
              </a:spcBef>
              <a:spcAft>
                <a:spcPts val="0"/>
              </a:spcAft>
              <a:buSzPts val="1800"/>
              <a:buNone/>
            </a:pPr>
            <a:endParaRPr/>
          </a:p>
          <a:p>
            <a:pPr marL="182880" lvl="0" indent="-68578" algn="l" rtl="0">
              <a:lnSpc>
                <a:spcPct val="100000"/>
              </a:lnSpc>
              <a:spcBef>
                <a:spcPts val="900"/>
              </a:spcBef>
              <a:spcAft>
                <a:spcPts val="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The first two generations are called low level languages. The next three generations are called high level languages.</a:t>
            </a:r>
            <a:endParaRPr/>
          </a:p>
          <a:p>
            <a:pPr marL="182880" lvl="0" indent="-68578" algn="l" rtl="0">
              <a:lnSpc>
                <a:spcPct val="100000"/>
              </a:lnSpc>
              <a:spcBef>
                <a:spcPts val="900"/>
              </a:spcBef>
              <a:spcAft>
                <a:spcPts val="0"/>
              </a:spcAft>
              <a:buSzPts val="1800"/>
              <a:buNone/>
            </a:pPr>
            <a:endParaRPr/>
          </a:p>
        </p:txBody>
      </p:sp>
      <p:sp>
        <p:nvSpPr>
          <p:cNvPr id="195" name="Google Shape;195;p1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t>13</a:t>
            </a:fld>
            <a:endParaRPr/>
          </a:p>
        </p:txBody>
      </p:sp>
      <p:pic>
        <p:nvPicPr>
          <p:cNvPr id="196" name="Google Shape;196;p15"/>
          <p:cNvPicPr preferRelativeResize="0"/>
          <p:nvPr/>
        </p:nvPicPr>
        <p:blipFill rotWithShape="1">
          <a:blip r:embed="rId3">
            <a:alphaModFix/>
          </a:blip>
          <a:srcRect l="12398" t="31519" r="13800" b="27866"/>
          <a:stretch/>
        </p:blipFill>
        <p:spPr>
          <a:xfrm>
            <a:off x="1979168" y="2276856"/>
            <a:ext cx="8997696" cy="3094736"/>
          </a:xfrm>
          <a:prstGeom prst="rect">
            <a:avLst/>
          </a:prstGeom>
          <a:noFill/>
          <a:ln>
            <a:noFill/>
          </a:ln>
        </p:spPr>
      </p:pic>
      <p:sp>
        <p:nvSpPr>
          <p:cNvPr id="197" name="Google Shape;197;p15"/>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ef76091d25_0_112"/>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sz="4220"/>
              <a:t>COMPILER VS INTERPRETER VS ASSEMBLER</a:t>
            </a:r>
            <a:endParaRPr sz="4220"/>
          </a:p>
        </p:txBody>
      </p:sp>
      <p:pic>
        <p:nvPicPr>
          <p:cNvPr id="204" name="Google Shape;204;g1ef76091d25_0_112"/>
          <p:cNvPicPr preferRelativeResize="0"/>
          <p:nvPr/>
        </p:nvPicPr>
        <p:blipFill rotWithShape="1">
          <a:blip r:embed="rId3">
            <a:alphaModFix/>
          </a:blip>
          <a:srcRect t="14471"/>
          <a:stretch/>
        </p:blipFill>
        <p:spPr>
          <a:xfrm>
            <a:off x="2011175" y="1767475"/>
            <a:ext cx="8441526" cy="351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37931"/>
              <a:buFont typeface="Arial"/>
              <a:buNone/>
            </a:pPr>
            <a:r>
              <a:rPr lang="en-US" sz="2900" b="1">
                <a:latin typeface="Times New Roman"/>
                <a:ea typeface="Times New Roman"/>
                <a:cs typeface="Times New Roman"/>
                <a:sym typeface="Times New Roman"/>
              </a:rPr>
              <a:t>The C++ language features most directly support four programming styles</a:t>
            </a:r>
            <a:endParaRPr sz="4700" b="1"/>
          </a:p>
        </p:txBody>
      </p:sp>
      <p:sp>
        <p:nvSpPr>
          <p:cNvPr id="210" name="Google Shape;210;p16"/>
          <p:cNvSpPr txBox="1"/>
          <p:nvPr/>
        </p:nvSpPr>
        <p:spPr>
          <a:xfrm>
            <a:off x="284775" y="2210325"/>
            <a:ext cx="3412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 Procedural programming</a:t>
            </a:r>
            <a:endParaRPr sz="1400" b="0" i="0" u="none" strike="noStrike" cap="none">
              <a:solidFill>
                <a:srgbClr val="000000"/>
              </a:solidFill>
              <a:latin typeface="Arial"/>
              <a:ea typeface="Arial"/>
              <a:cs typeface="Arial"/>
              <a:sym typeface="Arial"/>
            </a:endParaRPr>
          </a:p>
        </p:txBody>
      </p:sp>
      <p:sp>
        <p:nvSpPr>
          <p:cNvPr id="211" name="Google Shape;211;p16"/>
          <p:cNvSpPr txBox="1"/>
          <p:nvPr/>
        </p:nvSpPr>
        <p:spPr>
          <a:xfrm>
            <a:off x="3839975" y="2210325"/>
            <a:ext cx="3412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Data abstraction</a:t>
            </a:r>
            <a:endParaRPr sz="2200" b="0" i="0" u="none" strike="noStrike" cap="none">
              <a:solidFill>
                <a:schemeClr val="dk1"/>
              </a:solidFill>
              <a:latin typeface="Times New Roman"/>
              <a:ea typeface="Times New Roman"/>
              <a:cs typeface="Times New Roman"/>
              <a:sym typeface="Times New Roman"/>
            </a:endParaRPr>
          </a:p>
        </p:txBody>
      </p:sp>
      <p:sp>
        <p:nvSpPr>
          <p:cNvPr id="212" name="Google Shape;212;p16"/>
          <p:cNvSpPr txBox="1"/>
          <p:nvPr/>
        </p:nvSpPr>
        <p:spPr>
          <a:xfrm>
            <a:off x="6229525" y="2232038"/>
            <a:ext cx="3412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 OOP programming</a:t>
            </a:r>
            <a:endParaRPr sz="1400" b="0" i="0" u="none" strike="noStrike" cap="none">
              <a:solidFill>
                <a:srgbClr val="000000"/>
              </a:solidFill>
              <a:latin typeface="Arial"/>
              <a:ea typeface="Arial"/>
              <a:cs typeface="Arial"/>
              <a:sym typeface="Arial"/>
            </a:endParaRPr>
          </a:p>
        </p:txBody>
      </p:sp>
      <p:sp>
        <p:nvSpPr>
          <p:cNvPr id="213" name="Google Shape;213;p16"/>
          <p:cNvSpPr txBox="1"/>
          <p:nvPr/>
        </p:nvSpPr>
        <p:spPr>
          <a:xfrm>
            <a:off x="8938375" y="2232038"/>
            <a:ext cx="3412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 Generic programming</a:t>
            </a:r>
            <a:endParaRPr sz="1400" b="0" i="0" u="none" strike="noStrike" cap="none">
              <a:solidFill>
                <a:srgbClr val="000000"/>
              </a:solidFill>
              <a:latin typeface="Arial"/>
              <a:ea typeface="Arial"/>
              <a:cs typeface="Arial"/>
              <a:sym typeface="Arial"/>
            </a:endParaRPr>
          </a:p>
        </p:txBody>
      </p:sp>
      <p:sp>
        <p:nvSpPr>
          <p:cNvPr id="214" name="Google Shape;214;p16"/>
          <p:cNvSpPr/>
          <p:nvPr/>
        </p:nvSpPr>
        <p:spPr>
          <a:xfrm>
            <a:off x="122475" y="2844050"/>
            <a:ext cx="2826600" cy="3614400"/>
          </a:xfrm>
          <a:prstGeom prst="snip1Rect">
            <a:avLst>
              <a:gd name="adj" fmla="val 1666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PP can be defined as a programming model which is derived from structured programming, based upon the concept of calling procedure. Procedures, also known as routines, subroutines or functions</a:t>
            </a:r>
            <a:endParaRPr sz="2000" b="0" i="0" u="none" strike="noStrike" cap="none">
              <a:solidFill>
                <a:schemeClr val="dk1"/>
              </a:solidFill>
              <a:latin typeface="Times New Roman"/>
              <a:ea typeface="Times New Roman"/>
              <a:cs typeface="Times New Roman"/>
              <a:sym typeface="Times New Roman"/>
            </a:endParaRPr>
          </a:p>
        </p:txBody>
      </p:sp>
      <p:sp>
        <p:nvSpPr>
          <p:cNvPr id="215" name="Google Shape;215;p16"/>
          <p:cNvSpPr/>
          <p:nvPr/>
        </p:nvSpPr>
        <p:spPr>
          <a:xfrm>
            <a:off x="3194300" y="2929650"/>
            <a:ext cx="2776800" cy="36144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This is programming focused on the design of interfaces, hiding implementation details in general and representations</a:t>
            </a:r>
            <a:endParaRPr sz="2000" b="0" i="0" u="none" strike="noStrike" cap="none">
              <a:solidFill>
                <a:srgbClr val="000000"/>
              </a:solidFill>
              <a:latin typeface="Times New Roman"/>
              <a:ea typeface="Times New Roman"/>
              <a:cs typeface="Times New Roman"/>
              <a:sym typeface="Times New Roman"/>
            </a:endParaRPr>
          </a:p>
        </p:txBody>
      </p:sp>
      <p:sp>
        <p:nvSpPr>
          <p:cNvPr id="216" name="Google Shape;216;p16"/>
          <p:cNvSpPr/>
          <p:nvPr/>
        </p:nvSpPr>
        <p:spPr>
          <a:xfrm>
            <a:off x="6264175" y="2929650"/>
            <a:ext cx="2826600" cy="36144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OOP can be defined as a programming model which is based upon the concept of objects</a:t>
            </a:r>
            <a:endParaRPr sz="2000" b="0" i="0" u="none" strike="noStrike" cap="none">
              <a:solidFill>
                <a:srgbClr val="000000"/>
              </a:solidFill>
              <a:latin typeface="Times New Roman"/>
              <a:ea typeface="Times New Roman"/>
              <a:cs typeface="Times New Roman"/>
              <a:sym typeface="Times New Roman"/>
            </a:endParaRPr>
          </a:p>
        </p:txBody>
      </p:sp>
      <p:sp>
        <p:nvSpPr>
          <p:cNvPr id="217" name="Google Shape;217;p16"/>
          <p:cNvSpPr/>
          <p:nvPr/>
        </p:nvSpPr>
        <p:spPr>
          <a:xfrm>
            <a:off x="9307450" y="2917325"/>
            <a:ext cx="2826600" cy="36144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Times New Roman"/>
                <a:ea typeface="Times New Roman"/>
                <a:cs typeface="Times New Roman"/>
                <a:sym typeface="Times New Roman"/>
              </a:rPr>
              <a:t>This is programming focused on the design, implementation, and use</a:t>
            </a:r>
            <a:endParaRPr sz="23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Times New Roman"/>
                <a:ea typeface="Times New Roman"/>
                <a:cs typeface="Times New Roman"/>
                <a:sym typeface="Times New Roman"/>
              </a:rPr>
              <a:t>of general algorithms.</a:t>
            </a:r>
            <a:endParaRPr sz="2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Agenda </a:t>
            </a:r>
            <a:endParaRPr/>
          </a:p>
        </p:txBody>
      </p:sp>
      <p:sp>
        <p:nvSpPr>
          <p:cNvPr id="224" name="Google Shape;224;p17"/>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0"/>
              </a:spcAft>
              <a:buSzPts val="2400"/>
              <a:buNone/>
            </a:pPr>
            <a:r>
              <a:rPr lang="en-US"/>
              <a:t>What is programing Paradigm?</a:t>
            </a:r>
            <a:endParaRPr/>
          </a:p>
          <a:p>
            <a:pPr marL="0" lvl="0" indent="0" algn="l" rtl="0">
              <a:lnSpc>
                <a:spcPct val="115000"/>
              </a:lnSpc>
              <a:spcBef>
                <a:spcPts val="1600"/>
              </a:spcBef>
              <a:spcAft>
                <a:spcPts val="0"/>
              </a:spcAft>
              <a:buSzPts val="2400"/>
              <a:buNone/>
            </a:pPr>
            <a:r>
              <a:rPr lang="en-US"/>
              <a:t>What is POP</a:t>
            </a:r>
            <a:endParaRPr/>
          </a:p>
          <a:p>
            <a:pPr marL="0" lvl="0" indent="0" algn="l" rtl="0">
              <a:lnSpc>
                <a:spcPct val="115000"/>
              </a:lnSpc>
              <a:spcBef>
                <a:spcPts val="1600"/>
              </a:spcBef>
              <a:spcAft>
                <a:spcPts val="0"/>
              </a:spcAft>
              <a:buSzPts val="2400"/>
              <a:buNone/>
            </a:pPr>
            <a:r>
              <a:rPr lang="en-US"/>
              <a:t>What is OOP</a:t>
            </a:r>
            <a:endParaRPr/>
          </a:p>
          <a:p>
            <a:pPr marL="0" lvl="0" indent="0" algn="l" rtl="0">
              <a:lnSpc>
                <a:spcPct val="115000"/>
              </a:lnSpc>
              <a:spcBef>
                <a:spcPts val="1600"/>
              </a:spcBef>
              <a:spcAft>
                <a:spcPts val="0"/>
              </a:spcAft>
              <a:buSzPts val="2400"/>
              <a:buNone/>
            </a:pPr>
            <a:r>
              <a:rPr lang="en-US"/>
              <a:t>Languages for OOP &amp; POP</a:t>
            </a:r>
            <a:endParaRPr/>
          </a:p>
          <a:p>
            <a:pPr marL="0" lvl="0" indent="0" algn="l" rtl="0">
              <a:lnSpc>
                <a:spcPct val="115000"/>
              </a:lnSpc>
              <a:spcBef>
                <a:spcPts val="1600"/>
              </a:spcBef>
              <a:spcAft>
                <a:spcPts val="0"/>
              </a:spcAft>
              <a:buSzPts val="2400"/>
              <a:buNone/>
            </a:pPr>
            <a:r>
              <a:rPr lang="en-US"/>
              <a:t>POP vs OOP</a:t>
            </a:r>
            <a:endParaRPr/>
          </a:p>
          <a:p>
            <a:pPr marL="0" lvl="0" indent="0" algn="l" rtl="0">
              <a:lnSpc>
                <a:spcPct val="115000"/>
              </a:lnSpc>
              <a:spcBef>
                <a:spcPts val="1600"/>
              </a:spcBef>
              <a:spcAft>
                <a:spcPts val="1600"/>
              </a:spcAft>
              <a:buSzPts val="2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What is POP </a:t>
            </a:r>
            <a:endParaRPr/>
          </a:p>
        </p:txBody>
      </p:sp>
      <p:sp>
        <p:nvSpPr>
          <p:cNvPr id="231" name="Google Shape;231;p18"/>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sz="2200" dirty="0">
                <a:latin typeface="Times New Roman"/>
                <a:ea typeface="Times New Roman"/>
                <a:cs typeface="Times New Roman"/>
                <a:sym typeface="Times New Roman"/>
              </a:rPr>
              <a:t>A procedural language is a sort of computer programming language that has a set of functions, instructions, and statements that must be executed in a certain order to accomplish a job or program. </a:t>
            </a:r>
            <a:endParaRPr sz="2200" dirty="0">
              <a:latin typeface="Times New Roman"/>
              <a:ea typeface="Times New Roman"/>
              <a:cs typeface="Times New Roman"/>
              <a:sym typeface="Times New Roman"/>
            </a:endParaRPr>
          </a:p>
          <a:p>
            <a:pPr marL="0" lvl="0" indent="0" algn="l" rtl="0">
              <a:lnSpc>
                <a:spcPct val="115000"/>
              </a:lnSpc>
              <a:spcBef>
                <a:spcPts val="1600"/>
              </a:spcBef>
              <a:spcAft>
                <a:spcPts val="0"/>
              </a:spcAft>
              <a:buSzPts val="2400"/>
              <a:buNone/>
            </a:pPr>
            <a:r>
              <a:rPr lang="en-US" sz="2200" dirty="0">
                <a:latin typeface="Times New Roman"/>
                <a:ea typeface="Times New Roman"/>
                <a:cs typeface="Times New Roman"/>
                <a:sym typeface="Times New Roman"/>
              </a:rPr>
              <a:t>Procedural languages include BASIC, C, FORTRAN, Java, and Pascal, to name a few.</a:t>
            </a:r>
            <a:endParaRPr sz="2200" dirty="0">
              <a:latin typeface="Times New Roman"/>
              <a:ea typeface="Times New Roman"/>
              <a:cs typeface="Times New Roman"/>
              <a:sym typeface="Times New Roman"/>
            </a:endParaRPr>
          </a:p>
          <a:p>
            <a:pPr marL="0" lvl="0" indent="0" algn="l" rtl="0">
              <a:lnSpc>
                <a:spcPct val="115000"/>
              </a:lnSpc>
              <a:spcBef>
                <a:spcPts val="1600"/>
              </a:spcBef>
              <a:spcAft>
                <a:spcPts val="0"/>
              </a:spcAft>
              <a:buSzPts val="2400"/>
              <a:buNone/>
            </a:pPr>
            <a:r>
              <a:rPr lang="en-US" b="1" i="1" dirty="0">
                <a:latin typeface="Times New Roman"/>
                <a:ea typeface="Times New Roman"/>
                <a:cs typeface="Times New Roman"/>
                <a:sym typeface="Times New Roman"/>
              </a:rPr>
              <a:t>features: 													</a:t>
            </a:r>
            <a:endParaRPr b="1" i="1" dirty="0">
              <a:latin typeface="Times New Roman"/>
              <a:ea typeface="Times New Roman"/>
              <a:cs typeface="Times New Roman"/>
              <a:sym typeface="Times New Roman"/>
            </a:endParaRPr>
          </a:p>
          <a:p>
            <a:pPr marL="914400" lvl="1" indent="-349250" algn="l" rtl="0">
              <a:lnSpc>
                <a:spcPct val="115000"/>
              </a:lnSpc>
              <a:spcBef>
                <a:spcPts val="1600"/>
              </a:spcBef>
              <a:spcAft>
                <a:spcPts val="0"/>
              </a:spcAft>
              <a:buSzPts val="1900"/>
              <a:buFont typeface="Times New Roman"/>
              <a:buAutoNum type="alphaLcPeriod"/>
            </a:pPr>
            <a:r>
              <a:rPr lang="en-US" dirty="0">
                <a:latin typeface="Times New Roman"/>
                <a:ea typeface="Times New Roman"/>
                <a:cs typeface="Times New Roman"/>
                <a:sym typeface="Times New Roman"/>
              </a:rPr>
              <a:t>Modularity </a:t>
            </a:r>
            <a:endParaRPr dirty="0">
              <a:latin typeface="Times New Roman"/>
              <a:ea typeface="Times New Roman"/>
              <a:cs typeface="Times New Roman"/>
              <a:sym typeface="Times New Roman"/>
            </a:endParaRPr>
          </a:p>
          <a:p>
            <a:pPr marL="914400" lvl="1" indent="-349250" algn="l" rtl="0">
              <a:lnSpc>
                <a:spcPct val="115000"/>
              </a:lnSpc>
              <a:spcBef>
                <a:spcPts val="0"/>
              </a:spcBef>
              <a:spcAft>
                <a:spcPts val="0"/>
              </a:spcAft>
              <a:buSzPts val="1900"/>
              <a:buFont typeface="Times New Roman"/>
              <a:buAutoNum type="alphaLcPeriod"/>
            </a:pPr>
            <a:r>
              <a:rPr lang="en-US" dirty="0">
                <a:latin typeface="Times New Roman"/>
                <a:ea typeface="Times New Roman"/>
                <a:cs typeface="Times New Roman"/>
                <a:sym typeface="Times New Roman"/>
              </a:rPr>
              <a:t>Predefined Function</a:t>
            </a:r>
            <a:endParaRPr dirty="0">
              <a:latin typeface="Times New Roman"/>
              <a:ea typeface="Times New Roman"/>
              <a:cs typeface="Times New Roman"/>
              <a:sym typeface="Times New Roman"/>
            </a:endParaRPr>
          </a:p>
          <a:p>
            <a:pPr marL="914400" lvl="1" indent="-349250" algn="l" rtl="0">
              <a:lnSpc>
                <a:spcPct val="115000"/>
              </a:lnSpc>
              <a:spcBef>
                <a:spcPts val="0"/>
              </a:spcBef>
              <a:spcAft>
                <a:spcPts val="0"/>
              </a:spcAft>
              <a:buSzPts val="1900"/>
              <a:buFont typeface="Times New Roman"/>
              <a:buAutoNum type="alphaLcPeriod"/>
            </a:pPr>
            <a:r>
              <a:rPr lang="en-US" dirty="0">
                <a:latin typeface="Times New Roman"/>
                <a:ea typeface="Times New Roman"/>
                <a:cs typeface="Times New Roman"/>
                <a:sym typeface="Times New Roman"/>
              </a:rPr>
              <a:t>Scoping</a:t>
            </a:r>
            <a:endParaRPr dirty="0">
              <a:latin typeface="Times New Roman"/>
              <a:ea typeface="Times New Roman"/>
              <a:cs typeface="Times New Roman"/>
              <a:sym typeface="Times New Roman"/>
            </a:endParaRPr>
          </a:p>
        </p:txBody>
      </p:sp>
      <p:sp>
        <p:nvSpPr>
          <p:cNvPr id="233" name="Google Shape;233;p18"/>
          <p:cNvSpPr txBox="1"/>
          <p:nvPr/>
        </p:nvSpPr>
        <p:spPr>
          <a:xfrm>
            <a:off x="8536550" y="3810525"/>
            <a:ext cx="2674500" cy="1754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dk1"/>
                </a:solidFill>
                <a:latin typeface="Old Standard TT"/>
                <a:ea typeface="Old Standard TT"/>
                <a:cs typeface="Old Standard TT"/>
                <a:sym typeface="Old Standard TT"/>
              </a:rPr>
              <a:t>Disadvantages</a:t>
            </a:r>
            <a:endParaRPr sz="1700" b="1"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Char char="●"/>
            </a:pPr>
            <a:r>
              <a:rPr lang="en-US" sz="1700" b="0" i="0" u="none" strike="noStrike" cap="none">
                <a:solidFill>
                  <a:schemeClr val="dk1"/>
                </a:solidFill>
                <a:latin typeface="Old Standard TT"/>
                <a:ea typeface="Old Standard TT"/>
                <a:cs typeface="Old Standard TT"/>
                <a:sym typeface="Old Standard TT"/>
              </a:rPr>
              <a:t>large scale</a:t>
            </a:r>
            <a:endParaRPr sz="1700" b="0"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Char char="●"/>
            </a:pPr>
            <a:r>
              <a:rPr lang="en-US" sz="1700" b="0" i="0" u="none" strike="noStrike" cap="none">
                <a:solidFill>
                  <a:schemeClr val="dk1"/>
                </a:solidFill>
                <a:latin typeface="Old Standard TT"/>
                <a:ea typeface="Old Standard TT"/>
                <a:cs typeface="Old Standard TT"/>
                <a:sym typeface="Old Standard TT"/>
              </a:rPr>
              <a:t>not work for real world problem</a:t>
            </a:r>
            <a:endParaRPr sz="1700" b="0"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Char char="●"/>
            </a:pPr>
            <a:r>
              <a:rPr lang="en-US" sz="1700" b="0" i="0" u="none" strike="noStrike" cap="none">
                <a:solidFill>
                  <a:schemeClr val="dk1"/>
                </a:solidFill>
                <a:latin typeface="Old Standard TT"/>
                <a:ea typeface="Old Standard TT"/>
                <a:cs typeface="Old Standard TT"/>
                <a:sym typeface="Old Standard TT"/>
              </a:rPr>
              <a:t>Data Security </a:t>
            </a:r>
            <a:endParaRPr sz="1700" b="0" i="0" u="none" strike="noStrike" cap="none">
              <a:solidFill>
                <a:schemeClr val="dk1"/>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lt2"/>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5AC7-BD07-800D-324B-0C1E732EA63D}"/>
              </a:ext>
            </a:extLst>
          </p:cNvPr>
          <p:cNvSpPr>
            <a:spLocks noGrp="1"/>
          </p:cNvSpPr>
          <p:nvPr>
            <p:ph type="title"/>
          </p:nvPr>
        </p:nvSpPr>
        <p:spPr/>
        <p:txBody>
          <a:bodyPr>
            <a:normAutofit fontScale="90000"/>
          </a:bodyPr>
          <a:lstStyle/>
          <a:p>
            <a:r>
              <a:rPr lang="en-US" dirty="0"/>
              <a:t>Introduction to Class Attributes</a:t>
            </a:r>
          </a:p>
        </p:txBody>
      </p:sp>
      <p:sp>
        <p:nvSpPr>
          <p:cNvPr id="3" name="Text Placeholder 2">
            <a:extLst>
              <a:ext uri="{FF2B5EF4-FFF2-40B4-BE49-F238E27FC236}">
                <a16:creationId xmlns:a16="http://schemas.microsoft.com/office/drawing/2014/main" id="{C9E74FB4-89D0-8603-D7B4-99E32BEBE2FD}"/>
              </a:ext>
            </a:extLst>
          </p:cNvPr>
          <p:cNvSpPr>
            <a:spLocks noGrp="1"/>
          </p:cNvSpPr>
          <p:nvPr>
            <p:ph type="body" idx="1"/>
          </p:nvPr>
        </p:nvSpPr>
        <p:spPr/>
        <p:txBody>
          <a:bodyPr/>
          <a:lstStyle/>
          <a:p>
            <a:pPr marL="76200" indent="0">
              <a:buNone/>
            </a:pPr>
            <a:endParaRPr lang="en-US" dirty="0"/>
          </a:p>
        </p:txBody>
      </p:sp>
      <p:pic>
        <p:nvPicPr>
          <p:cNvPr id="5" name="Picture 4">
            <a:extLst>
              <a:ext uri="{FF2B5EF4-FFF2-40B4-BE49-F238E27FC236}">
                <a16:creationId xmlns:a16="http://schemas.microsoft.com/office/drawing/2014/main" id="{537FBF93-5753-E429-E570-8BA4083F9CCF}"/>
              </a:ext>
            </a:extLst>
          </p:cNvPr>
          <p:cNvPicPr>
            <a:picLocks noChangeAspect="1"/>
          </p:cNvPicPr>
          <p:nvPr/>
        </p:nvPicPr>
        <p:blipFill>
          <a:blip r:embed="rId2"/>
          <a:stretch>
            <a:fillRect/>
          </a:stretch>
        </p:blipFill>
        <p:spPr>
          <a:xfrm>
            <a:off x="415600" y="1562133"/>
            <a:ext cx="11338980" cy="4428359"/>
          </a:xfrm>
          <a:prstGeom prst="rect">
            <a:avLst/>
          </a:prstGeom>
        </p:spPr>
      </p:pic>
    </p:spTree>
    <p:extLst>
      <p:ext uri="{BB962C8B-B14F-4D97-AF65-F5344CB8AC3E}">
        <p14:creationId xmlns:p14="http://schemas.microsoft.com/office/powerpoint/2010/main" val="392691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3BED-43D6-0E58-AC7F-65CAA5AB2C75}"/>
              </a:ext>
            </a:extLst>
          </p:cNvPr>
          <p:cNvSpPr>
            <a:spLocks noGrp="1"/>
          </p:cNvSpPr>
          <p:nvPr>
            <p:ph type="title"/>
          </p:nvPr>
        </p:nvSpPr>
        <p:spPr/>
        <p:txBody>
          <a:bodyPr>
            <a:normAutofit fontScale="90000"/>
          </a:bodyPr>
          <a:lstStyle/>
          <a:p>
            <a:r>
              <a:rPr lang="en-US" dirty="0"/>
              <a:t>Entity</a:t>
            </a:r>
          </a:p>
        </p:txBody>
      </p:sp>
      <p:sp>
        <p:nvSpPr>
          <p:cNvPr id="3" name="Text Placeholder 2">
            <a:extLst>
              <a:ext uri="{FF2B5EF4-FFF2-40B4-BE49-F238E27FC236}">
                <a16:creationId xmlns:a16="http://schemas.microsoft.com/office/drawing/2014/main" id="{9DB66490-CD45-6DFE-1D30-3B64FE87B394}"/>
              </a:ext>
            </a:extLst>
          </p:cNvPr>
          <p:cNvSpPr>
            <a:spLocks noGrp="1"/>
          </p:cNvSpPr>
          <p:nvPr>
            <p:ph type="body" idx="1"/>
          </p:nvPr>
        </p:nvSpPr>
        <p:spPr/>
        <p:txBody>
          <a:bodyPr/>
          <a:lstStyle/>
          <a:p>
            <a:pPr marL="76200" indent="0">
              <a:buNone/>
            </a:pPr>
            <a:endParaRPr lang="en-US" dirty="0"/>
          </a:p>
        </p:txBody>
      </p:sp>
      <p:pic>
        <p:nvPicPr>
          <p:cNvPr id="5" name="Picture 4">
            <a:extLst>
              <a:ext uri="{FF2B5EF4-FFF2-40B4-BE49-F238E27FC236}">
                <a16:creationId xmlns:a16="http://schemas.microsoft.com/office/drawing/2014/main" id="{681A1CAF-511D-5D1F-C343-9DA9233C9DEB}"/>
              </a:ext>
            </a:extLst>
          </p:cNvPr>
          <p:cNvPicPr>
            <a:picLocks noChangeAspect="1"/>
          </p:cNvPicPr>
          <p:nvPr/>
        </p:nvPicPr>
        <p:blipFill>
          <a:blip r:embed="rId2"/>
          <a:stretch>
            <a:fillRect/>
          </a:stretch>
        </p:blipFill>
        <p:spPr>
          <a:xfrm>
            <a:off x="415600" y="1669224"/>
            <a:ext cx="4918400" cy="4403923"/>
          </a:xfrm>
          <a:prstGeom prst="rect">
            <a:avLst/>
          </a:prstGeom>
        </p:spPr>
      </p:pic>
      <p:pic>
        <p:nvPicPr>
          <p:cNvPr id="7" name="Picture 6">
            <a:extLst>
              <a:ext uri="{FF2B5EF4-FFF2-40B4-BE49-F238E27FC236}">
                <a16:creationId xmlns:a16="http://schemas.microsoft.com/office/drawing/2014/main" id="{76561666-4132-5CE7-3CC2-576C5ED55466}"/>
              </a:ext>
            </a:extLst>
          </p:cNvPr>
          <p:cNvPicPr>
            <a:picLocks noChangeAspect="1"/>
          </p:cNvPicPr>
          <p:nvPr/>
        </p:nvPicPr>
        <p:blipFill>
          <a:blip r:embed="rId3"/>
          <a:stretch>
            <a:fillRect/>
          </a:stretch>
        </p:blipFill>
        <p:spPr>
          <a:xfrm>
            <a:off x="5881640" y="1669223"/>
            <a:ext cx="5558974" cy="4180591"/>
          </a:xfrm>
          <a:prstGeom prst="rect">
            <a:avLst/>
          </a:prstGeom>
        </p:spPr>
      </p:pic>
    </p:spTree>
    <p:extLst>
      <p:ext uri="{BB962C8B-B14F-4D97-AF65-F5344CB8AC3E}">
        <p14:creationId xmlns:p14="http://schemas.microsoft.com/office/powerpoint/2010/main" val="50218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xfrm>
            <a:off x="308975" y="426400"/>
            <a:ext cx="3541800" cy="817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Course Outline</a:t>
            </a:r>
            <a:endParaRPr/>
          </a:p>
        </p:txBody>
      </p:sp>
      <p:sp>
        <p:nvSpPr>
          <p:cNvPr id="122" name="Google Shape;122;p2"/>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123" name="Google Shape;123;p2"/>
          <p:cNvPicPr preferRelativeResize="0"/>
          <p:nvPr/>
        </p:nvPicPr>
        <p:blipFill>
          <a:blip r:embed="rId3">
            <a:alphaModFix/>
          </a:blip>
          <a:stretch>
            <a:fillRect/>
          </a:stretch>
        </p:blipFill>
        <p:spPr>
          <a:xfrm>
            <a:off x="3850800" y="593375"/>
            <a:ext cx="7569625" cy="59957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22C3-BA9C-3A07-D216-C4C2BC317076}"/>
              </a:ext>
            </a:extLst>
          </p:cNvPr>
          <p:cNvSpPr>
            <a:spLocks noGrp="1"/>
          </p:cNvSpPr>
          <p:nvPr>
            <p:ph type="title"/>
          </p:nvPr>
        </p:nvSpPr>
        <p:spPr/>
        <p:txBody>
          <a:bodyPr>
            <a:normAutofit fontScale="90000"/>
          </a:bodyPr>
          <a:lstStyle/>
          <a:p>
            <a:r>
              <a:rPr lang="en-US" dirty="0"/>
              <a:t>Instance Object and </a:t>
            </a:r>
            <a:r>
              <a:rPr lang="en-US" dirty="0" err="1"/>
              <a:t>Clas</a:t>
            </a:r>
            <a:endParaRPr lang="en-US" dirty="0"/>
          </a:p>
        </p:txBody>
      </p:sp>
      <p:sp>
        <p:nvSpPr>
          <p:cNvPr id="3" name="Text Placeholder 2">
            <a:extLst>
              <a:ext uri="{FF2B5EF4-FFF2-40B4-BE49-F238E27FC236}">
                <a16:creationId xmlns:a16="http://schemas.microsoft.com/office/drawing/2014/main" id="{93C2BF1E-0FF5-39CC-BF4D-EB8694C22A01}"/>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B1B894E5-C8A5-20C1-F64A-8CCE72E55D29}"/>
              </a:ext>
            </a:extLst>
          </p:cNvPr>
          <p:cNvPicPr>
            <a:picLocks noChangeAspect="1"/>
          </p:cNvPicPr>
          <p:nvPr/>
        </p:nvPicPr>
        <p:blipFill>
          <a:blip r:embed="rId2"/>
          <a:stretch>
            <a:fillRect/>
          </a:stretch>
        </p:blipFill>
        <p:spPr>
          <a:xfrm>
            <a:off x="415600" y="1645752"/>
            <a:ext cx="9185600" cy="4308665"/>
          </a:xfrm>
          <a:prstGeom prst="rect">
            <a:avLst/>
          </a:prstGeom>
        </p:spPr>
      </p:pic>
    </p:spTree>
    <p:extLst>
      <p:ext uri="{BB962C8B-B14F-4D97-AF65-F5344CB8AC3E}">
        <p14:creationId xmlns:p14="http://schemas.microsoft.com/office/powerpoint/2010/main" val="2547564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9"/>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let’s talk about OOP</a:t>
            </a:r>
            <a:endParaRPr/>
          </a:p>
        </p:txBody>
      </p:sp>
      <p:sp>
        <p:nvSpPr>
          <p:cNvPr id="239" name="Google Shape;239;p19"/>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900"/>
              </a:spcBef>
              <a:spcAft>
                <a:spcPts val="0"/>
              </a:spcAft>
              <a:buSzPts val="1800"/>
              <a:buChar char="●"/>
            </a:pPr>
            <a:r>
              <a:rPr lang="en-US"/>
              <a:t>Object-Oriented Programming (OOP) is a programming paradigm in computer science that relies on the concept of classes and objects. </a:t>
            </a:r>
            <a:endParaRPr/>
          </a:p>
          <a:p>
            <a:pPr marL="182880" lvl="0" indent="-182880" algn="l" rtl="0">
              <a:lnSpc>
                <a:spcPct val="100000"/>
              </a:lnSpc>
              <a:spcBef>
                <a:spcPts val="900"/>
              </a:spcBef>
              <a:spcAft>
                <a:spcPts val="0"/>
              </a:spcAft>
              <a:buSzPts val="1800"/>
              <a:buChar char="●"/>
            </a:pPr>
            <a:r>
              <a:rPr lang="en-US"/>
              <a:t>It is used to structure a software program into simple, reusable pieces of code blueprints (usually called classes), </a:t>
            </a:r>
            <a:endParaRPr/>
          </a:p>
          <a:p>
            <a:pPr marL="182880" lvl="0" indent="-182880" algn="l" rtl="0">
              <a:lnSpc>
                <a:spcPct val="100000"/>
              </a:lnSpc>
              <a:spcBef>
                <a:spcPts val="900"/>
              </a:spcBef>
              <a:spcAft>
                <a:spcPts val="0"/>
              </a:spcAft>
              <a:buSzPts val="1800"/>
              <a:buChar char="●"/>
            </a:pPr>
            <a:r>
              <a:rPr lang="en-US"/>
              <a:t>which are used to create individual instances of objects.</a:t>
            </a:r>
            <a:endParaRPr/>
          </a:p>
        </p:txBody>
      </p:sp>
      <p:pic>
        <p:nvPicPr>
          <p:cNvPr id="240" name="Google Shape;240;p19"/>
          <p:cNvPicPr preferRelativeResize="0"/>
          <p:nvPr/>
        </p:nvPicPr>
        <p:blipFill rotWithShape="1">
          <a:blip r:embed="rId3">
            <a:alphaModFix/>
          </a:blip>
          <a:srcRect/>
          <a:stretch/>
        </p:blipFill>
        <p:spPr>
          <a:xfrm>
            <a:off x="7482298" y="2871020"/>
            <a:ext cx="4216601" cy="37067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dirty="0"/>
              <a:t>Basic Concepts of Object-Oriented Programming </a:t>
            </a:r>
            <a:endParaRPr dirty="0"/>
          </a:p>
        </p:txBody>
      </p:sp>
      <p:sp>
        <p:nvSpPr>
          <p:cNvPr id="246" name="Google Shape;246;p20"/>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dirty="0"/>
              <a:t>It is necessary to understand some of the concepts used extensively in object-oriented programming. These include: </a:t>
            </a:r>
            <a:endParaRPr dirty="0"/>
          </a:p>
          <a:p>
            <a:pPr marL="731520" lvl="2" indent="-182879" algn="l" rtl="0">
              <a:lnSpc>
                <a:spcPct val="100000"/>
              </a:lnSpc>
              <a:spcBef>
                <a:spcPts val="500"/>
              </a:spcBef>
              <a:spcAft>
                <a:spcPts val="0"/>
              </a:spcAft>
              <a:buSzPts val="1400"/>
              <a:buChar char="■"/>
            </a:pPr>
            <a:r>
              <a:rPr lang="en-US" dirty="0"/>
              <a:t>Objects </a:t>
            </a:r>
            <a:endParaRPr dirty="0"/>
          </a:p>
          <a:p>
            <a:pPr marL="731520" lvl="2" indent="-182879" algn="l" rtl="0">
              <a:lnSpc>
                <a:spcPct val="100000"/>
              </a:lnSpc>
              <a:spcBef>
                <a:spcPts val="500"/>
              </a:spcBef>
              <a:spcAft>
                <a:spcPts val="0"/>
              </a:spcAft>
              <a:buSzPts val="1400"/>
              <a:buChar char="■"/>
            </a:pPr>
            <a:r>
              <a:rPr lang="en-US" dirty="0"/>
              <a:t>Classes </a:t>
            </a:r>
            <a:endParaRPr dirty="0"/>
          </a:p>
          <a:p>
            <a:pPr marL="731520" lvl="2" indent="-182879" algn="l" rtl="0">
              <a:lnSpc>
                <a:spcPct val="100000"/>
              </a:lnSpc>
              <a:spcBef>
                <a:spcPts val="500"/>
              </a:spcBef>
              <a:spcAft>
                <a:spcPts val="0"/>
              </a:spcAft>
              <a:buSzPts val="1400"/>
              <a:buChar char="■"/>
            </a:pPr>
            <a:r>
              <a:rPr lang="en-US" dirty="0"/>
              <a:t>Data abstraction and encapsulation </a:t>
            </a:r>
            <a:endParaRPr dirty="0"/>
          </a:p>
          <a:p>
            <a:pPr marL="731520" lvl="2" indent="-182879" algn="l" rtl="0">
              <a:lnSpc>
                <a:spcPct val="100000"/>
              </a:lnSpc>
              <a:spcBef>
                <a:spcPts val="500"/>
              </a:spcBef>
              <a:spcAft>
                <a:spcPts val="0"/>
              </a:spcAft>
              <a:buSzPts val="1400"/>
              <a:buChar char="■"/>
            </a:pPr>
            <a:r>
              <a:rPr lang="en-US" dirty="0"/>
              <a:t>Inheritance </a:t>
            </a:r>
            <a:endParaRPr dirty="0"/>
          </a:p>
          <a:p>
            <a:pPr marL="731520" lvl="2" indent="-182879" algn="l" rtl="0">
              <a:lnSpc>
                <a:spcPct val="100000"/>
              </a:lnSpc>
              <a:spcBef>
                <a:spcPts val="500"/>
              </a:spcBef>
              <a:spcAft>
                <a:spcPts val="0"/>
              </a:spcAft>
              <a:buSzPts val="1400"/>
              <a:buChar char="■"/>
            </a:pPr>
            <a:r>
              <a:rPr lang="en-US" dirty="0"/>
              <a:t>Polymorphism </a:t>
            </a:r>
            <a:endParaRPr dirty="0"/>
          </a:p>
          <a:p>
            <a:pPr marL="731520" lvl="2" indent="-182879" algn="l" rtl="0">
              <a:lnSpc>
                <a:spcPct val="100000"/>
              </a:lnSpc>
              <a:spcBef>
                <a:spcPts val="500"/>
              </a:spcBef>
              <a:spcAft>
                <a:spcPts val="0"/>
              </a:spcAft>
              <a:buSzPts val="1400"/>
              <a:buChar char="■"/>
            </a:pPr>
            <a:r>
              <a:rPr lang="en-US" dirty="0"/>
              <a:t>Dynamic binding </a:t>
            </a:r>
            <a:endParaRPr dirty="0"/>
          </a:p>
          <a:p>
            <a:pPr marL="731520" lvl="2" indent="-182879" algn="l" rtl="0">
              <a:lnSpc>
                <a:spcPct val="100000"/>
              </a:lnSpc>
              <a:spcBef>
                <a:spcPts val="500"/>
              </a:spcBef>
              <a:spcAft>
                <a:spcPts val="1600"/>
              </a:spcAft>
              <a:buSzPts val="1400"/>
              <a:buChar char="■"/>
            </a:pPr>
            <a:r>
              <a:rPr lang="en-US" dirty="0"/>
              <a:t>Message passing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What is object-oriented programming?</a:t>
            </a:r>
            <a:endParaRPr/>
          </a:p>
        </p:txBody>
      </p:sp>
      <p:sp>
        <p:nvSpPr>
          <p:cNvPr id="253" name="Google Shape;253;p21"/>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0"/>
              </a:spcAft>
              <a:buSzPts val="2400"/>
              <a:buNone/>
            </a:pPr>
            <a:r>
              <a:rPr lang="en-US"/>
              <a:t>There are four features of object-oriented programming to know:</a:t>
            </a:r>
            <a:endParaRPr/>
          </a:p>
          <a:p>
            <a:pPr marL="0" lvl="0" indent="0" algn="l" rtl="0">
              <a:lnSpc>
                <a:spcPct val="115000"/>
              </a:lnSpc>
              <a:spcBef>
                <a:spcPts val="1600"/>
              </a:spcBef>
              <a:spcAft>
                <a:spcPts val="0"/>
              </a:spcAft>
              <a:buSzPts val="2400"/>
              <a:buNone/>
            </a:pPr>
            <a:endParaRPr/>
          </a:p>
          <a:p>
            <a:pPr marL="457200" lvl="0" indent="-381000" algn="l" rtl="0">
              <a:lnSpc>
                <a:spcPct val="115000"/>
              </a:lnSpc>
              <a:spcBef>
                <a:spcPts val="1600"/>
              </a:spcBef>
              <a:spcAft>
                <a:spcPts val="0"/>
              </a:spcAft>
              <a:buSzPts val="2400"/>
              <a:buAutoNum type="arabicPeriod"/>
            </a:pPr>
            <a:r>
              <a:rPr lang="en-US" b="1"/>
              <a:t>Encapsulation</a:t>
            </a:r>
            <a:endParaRPr/>
          </a:p>
          <a:p>
            <a:pPr marL="457200" lvl="0" indent="-381000" algn="l" rtl="0">
              <a:lnSpc>
                <a:spcPct val="115000"/>
              </a:lnSpc>
              <a:spcBef>
                <a:spcPts val="0"/>
              </a:spcBef>
              <a:spcAft>
                <a:spcPts val="0"/>
              </a:spcAft>
              <a:buSzPts val="2400"/>
              <a:buAutoNum type="arabicPeriod"/>
            </a:pPr>
            <a:r>
              <a:rPr lang="en-US" b="1"/>
              <a:t>Abstraction</a:t>
            </a:r>
            <a:endParaRPr/>
          </a:p>
          <a:p>
            <a:pPr marL="457200" lvl="0" indent="-381000" algn="l" rtl="0">
              <a:lnSpc>
                <a:spcPct val="115000"/>
              </a:lnSpc>
              <a:spcBef>
                <a:spcPts val="0"/>
              </a:spcBef>
              <a:spcAft>
                <a:spcPts val="0"/>
              </a:spcAft>
              <a:buSzPts val="2400"/>
              <a:buAutoNum type="arabicPeriod"/>
            </a:pPr>
            <a:r>
              <a:rPr lang="en-US" b="1"/>
              <a:t>Inheritance</a:t>
            </a:r>
            <a:endParaRPr b="1"/>
          </a:p>
          <a:p>
            <a:pPr marL="457200" lvl="0" indent="-381000" algn="l" rtl="0">
              <a:lnSpc>
                <a:spcPct val="115000"/>
              </a:lnSpc>
              <a:spcBef>
                <a:spcPts val="0"/>
              </a:spcBef>
              <a:spcAft>
                <a:spcPts val="0"/>
              </a:spcAft>
              <a:buSzPts val="2400"/>
              <a:buAutoNum type="arabicPeriod"/>
            </a:pPr>
            <a:r>
              <a:rPr lang="en-US" b="1"/>
              <a:t>Polymorphism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900"/>
              </a:spcBef>
              <a:spcAft>
                <a:spcPts val="0"/>
              </a:spcAft>
              <a:buClr>
                <a:schemeClr val="dk1"/>
              </a:buClr>
              <a:buSzPts val="1100"/>
              <a:buFont typeface="Arial"/>
              <a:buNone/>
            </a:pPr>
            <a:r>
              <a:rPr lang="en-US" sz="3000" b="1"/>
              <a:t>Inheritance</a:t>
            </a:r>
            <a:endParaRPr sz="3000"/>
          </a:p>
        </p:txBody>
      </p:sp>
      <p:sp>
        <p:nvSpPr>
          <p:cNvPr id="260" name="Google Shape;260;p22"/>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a:latin typeface="Times New Roman"/>
                <a:ea typeface="Times New Roman"/>
                <a:cs typeface="Times New Roman"/>
                <a:sym typeface="Times New Roman"/>
              </a:rPr>
              <a:t>Inheritance is a features of OOP which allow the user to inherit the common properties from other class </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SzPts val="2400"/>
              <a:buNone/>
            </a:pPr>
            <a:r>
              <a:rPr lang="en-US">
                <a:latin typeface="Times New Roman"/>
                <a:ea typeface="Times New Roman"/>
                <a:cs typeface="Times New Roman"/>
                <a:sym typeface="Times New Roman"/>
              </a:rPr>
              <a:t>For example, Class Vehicle  and class bike and Class car</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SzPts val="2400"/>
              <a:buNone/>
            </a:pPr>
            <a:r>
              <a:rPr lang="en-US" b="1">
                <a:latin typeface="Times New Roman"/>
                <a:ea typeface="Times New Roman"/>
                <a:cs typeface="Times New Roman"/>
                <a:sym typeface="Times New Roman"/>
              </a:rPr>
              <a:t>	Types of inheritance:</a:t>
            </a:r>
            <a:endParaRPr b="1">
              <a:latin typeface="Times New Roman"/>
              <a:ea typeface="Times New Roman"/>
              <a:cs typeface="Times New Roman"/>
              <a:sym typeface="Times New Roman"/>
            </a:endParaRPr>
          </a:p>
          <a:p>
            <a:pPr marL="457200" lvl="0" indent="-381000" algn="l" rtl="0">
              <a:lnSpc>
                <a:spcPct val="115000"/>
              </a:lnSpc>
              <a:spcBef>
                <a:spcPts val="1600"/>
              </a:spcBef>
              <a:spcAft>
                <a:spcPts val="0"/>
              </a:spcAft>
              <a:buSzPts val="2400"/>
              <a:buFont typeface="Times New Roman"/>
              <a:buAutoNum type="arabicPeriod"/>
            </a:pPr>
            <a:r>
              <a:rPr lang="en-US">
                <a:latin typeface="Times New Roman"/>
                <a:ea typeface="Times New Roman"/>
                <a:cs typeface="Times New Roman"/>
                <a:sym typeface="Times New Roman"/>
              </a:rPr>
              <a:t>Single </a:t>
            </a:r>
            <a:endParaRPr>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Multiple</a:t>
            </a:r>
            <a:endParaRPr>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Multivel</a:t>
            </a:r>
            <a:endParaRPr>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Hierarchical </a:t>
            </a:r>
            <a:endParaRPr>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Hybrid</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Polymorphism</a:t>
            </a:r>
            <a:endParaRPr/>
          </a:p>
        </p:txBody>
      </p:sp>
      <p:sp>
        <p:nvSpPr>
          <p:cNvPr id="267" name="Google Shape;267;p23"/>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a:t>polymorphism refers to ability to exist in multiple form. Multiple interface can be given to a single interface</a:t>
            </a:r>
            <a:endParaRPr/>
          </a:p>
          <a:p>
            <a:pPr marL="0" lvl="0" indent="0" algn="l" rtl="0">
              <a:lnSpc>
                <a:spcPct val="115000"/>
              </a:lnSpc>
              <a:spcBef>
                <a:spcPts val="1600"/>
              </a:spcBef>
              <a:spcAft>
                <a:spcPts val="0"/>
              </a:spcAft>
              <a:buSzPts val="2400"/>
              <a:buNone/>
            </a:pPr>
            <a:r>
              <a:rPr lang="en-US" b="1"/>
              <a:t>For example: </a:t>
            </a:r>
            <a:r>
              <a:rPr lang="en-US" sz="2300"/>
              <a:t>First, define an abstract class named Person that has an abstract method called greet().</a:t>
            </a:r>
            <a:endParaRPr sz="2300"/>
          </a:p>
          <a:p>
            <a:pPr marL="0" lvl="0" indent="0" algn="l" rtl="0">
              <a:lnSpc>
                <a:spcPct val="115000"/>
              </a:lnSpc>
              <a:spcBef>
                <a:spcPts val="1600"/>
              </a:spcBef>
              <a:spcAft>
                <a:spcPts val="0"/>
              </a:spcAft>
              <a:buSzPts val="2400"/>
              <a:buNone/>
            </a:pPr>
            <a:r>
              <a:rPr lang="en-US"/>
              <a:t>Type f Polymorphism: </a:t>
            </a:r>
            <a:endParaRPr/>
          </a:p>
          <a:p>
            <a:pPr marL="914400" lvl="1" indent="-349250" algn="l" rtl="0">
              <a:lnSpc>
                <a:spcPct val="115000"/>
              </a:lnSpc>
              <a:spcBef>
                <a:spcPts val="1600"/>
              </a:spcBef>
              <a:spcAft>
                <a:spcPts val="0"/>
              </a:spcAft>
              <a:buSzPts val="1900"/>
              <a:buAutoNum type="alphaLcPeriod"/>
            </a:pPr>
            <a:r>
              <a:rPr lang="en-US"/>
              <a:t>Static / Compile time ( Overloading)</a:t>
            </a:r>
            <a:endParaRPr/>
          </a:p>
          <a:p>
            <a:pPr marL="914400" lvl="1" indent="-349250" algn="l" rtl="0">
              <a:lnSpc>
                <a:spcPct val="115000"/>
              </a:lnSpc>
              <a:spcBef>
                <a:spcPts val="0"/>
              </a:spcBef>
              <a:spcAft>
                <a:spcPts val="0"/>
              </a:spcAft>
              <a:buSzPts val="1900"/>
              <a:buAutoNum type="alphaLcPeriod"/>
            </a:pPr>
            <a:r>
              <a:rPr lang="en-US"/>
              <a:t>Dynamic/ Run time (Overriding)</a:t>
            </a:r>
            <a:endParaRPr/>
          </a:p>
        </p:txBody>
      </p:sp>
      <p:sp>
        <p:nvSpPr>
          <p:cNvPr id="268" name="Google Shape;268;p23"/>
          <p:cNvSpPr txBox="1"/>
          <p:nvPr/>
        </p:nvSpPr>
        <p:spPr>
          <a:xfrm>
            <a:off x="0" y="0"/>
            <a:ext cx="300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https://www.phptutorial.net/php-oop/php-polymorphism/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Encapsulation</a:t>
            </a:r>
            <a:endParaRPr/>
          </a:p>
        </p:txBody>
      </p:sp>
      <p:sp>
        <p:nvSpPr>
          <p:cNvPr id="275" name="Google Shape;275;p24"/>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a:t>Encapsulation refers to binding the data and code that works on together in single unit. </a:t>
            </a:r>
            <a:endParaRPr/>
          </a:p>
          <a:p>
            <a:pPr marL="0" lvl="0" indent="0" algn="l" rtl="0">
              <a:lnSpc>
                <a:spcPct val="115000"/>
              </a:lnSpc>
              <a:spcBef>
                <a:spcPts val="1600"/>
              </a:spcBef>
              <a:spcAft>
                <a:spcPts val="0"/>
              </a:spcAft>
              <a:buSzPts val="2400"/>
              <a:buNone/>
            </a:pPr>
            <a:r>
              <a:rPr lang="en-US"/>
              <a:t>For example: </a:t>
            </a:r>
            <a:r>
              <a:rPr lang="en-US" sz="2100"/>
              <a:t>we have a class named as car and we have all the member functions and member variables wrapped inside this single unit and this binding of data is known as encapsulation.</a:t>
            </a:r>
            <a:endParaRPr sz="2100"/>
          </a:p>
          <a:p>
            <a:pPr marL="0" lvl="0" indent="0" algn="l" rtl="0">
              <a:lnSpc>
                <a:spcPct val="115000"/>
              </a:lnSpc>
              <a:spcBef>
                <a:spcPts val="1600"/>
              </a:spcBef>
              <a:spcAft>
                <a:spcPts val="0"/>
              </a:spcAft>
              <a:buSzPts val="2400"/>
              <a:buNone/>
            </a:pPr>
            <a:r>
              <a:rPr lang="en-US" sz="2100"/>
              <a:t>Access Modifier:</a:t>
            </a:r>
            <a:endParaRPr sz="2100"/>
          </a:p>
          <a:p>
            <a:pPr marL="914400" lvl="1" indent="-361950" algn="l" rtl="0">
              <a:lnSpc>
                <a:spcPct val="115000"/>
              </a:lnSpc>
              <a:spcBef>
                <a:spcPts val="1600"/>
              </a:spcBef>
              <a:spcAft>
                <a:spcPts val="0"/>
              </a:spcAft>
              <a:buSzPts val="2100"/>
              <a:buChar char="○"/>
            </a:pPr>
            <a:r>
              <a:rPr lang="en-US" sz="2100"/>
              <a:t>Public</a:t>
            </a:r>
            <a:endParaRPr sz="2100"/>
          </a:p>
          <a:p>
            <a:pPr marL="914400" lvl="1" indent="-361950" algn="l" rtl="0">
              <a:lnSpc>
                <a:spcPct val="115000"/>
              </a:lnSpc>
              <a:spcBef>
                <a:spcPts val="0"/>
              </a:spcBef>
              <a:spcAft>
                <a:spcPts val="0"/>
              </a:spcAft>
              <a:buSzPts val="2100"/>
              <a:buChar char="○"/>
            </a:pPr>
            <a:r>
              <a:rPr lang="en-US" sz="2100"/>
              <a:t>Private</a:t>
            </a:r>
            <a:endParaRPr sz="2100"/>
          </a:p>
          <a:p>
            <a:pPr marL="914400" lvl="1" indent="-361950" algn="l" rtl="0">
              <a:lnSpc>
                <a:spcPct val="115000"/>
              </a:lnSpc>
              <a:spcBef>
                <a:spcPts val="0"/>
              </a:spcBef>
              <a:spcAft>
                <a:spcPts val="0"/>
              </a:spcAft>
              <a:buSzPts val="2100"/>
              <a:buChar char="○"/>
            </a:pPr>
            <a:r>
              <a:rPr lang="en-US" sz="2100"/>
              <a:t>Protected</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Abstraction</a:t>
            </a:r>
            <a:endParaRPr/>
          </a:p>
        </p:txBody>
      </p:sp>
      <p:sp>
        <p:nvSpPr>
          <p:cNvPr id="282" name="Google Shape;282;p25"/>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a:t>Abstraction concept only allowing to display the important information and hide the implementation details from user.</a:t>
            </a:r>
            <a:endParaRPr/>
          </a:p>
          <a:p>
            <a:pPr marL="0" lvl="0" indent="0" algn="l" rtl="0">
              <a:lnSpc>
                <a:spcPct val="115000"/>
              </a:lnSpc>
              <a:spcBef>
                <a:spcPts val="1600"/>
              </a:spcBef>
              <a:spcAft>
                <a:spcPts val="0"/>
              </a:spcAft>
              <a:buSzPts val="2400"/>
              <a:buNone/>
            </a:pPr>
            <a:r>
              <a:rPr lang="en-US" b="1"/>
              <a:t>Achieve by:</a:t>
            </a:r>
            <a:endParaRPr b="1"/>
          </a:p>
          <a:p>
            <a:pPr marL="457200" lvl="0" indent="-381000" algn="l" rtl="0">
              <a:lnSpc>
                <a:spcPct val="115000"/>
              </a:lnSpc>
              <a:spcBef>
                <a:spcPts val="1600"/>
              </a:spcBef>
              <a:spcAft>
                <a:spcPts val="0"/>
              </a:spcAft>
              <a:buSzPts val="2400"/>
              <a:buChar char="●"/>
            </a:pPr>
            <a:r>
              <a:rPr lang="en-US"/>
              <a:t>Abstract Class </a:t>
            </a:r>
            <a:endParaRPr/>
          </a:p>
          <a:p>
            <a:pPr marL="457200" lvl="0" indent="-381000" algn="l" rtl="0">
              <a:lnSpc>
                <a:spcPct val="115000"/>
              </a:lnSpc>
              <a:spcBef>
                <a:spcPts val="0"/>
              </a:spcBef>
              <a:spcAft>
                <a:spcPts val="0"/>
              </a:spcAft>
              <a:buSzPts val="2400"/>
              <a:buChar char="●"/>
            </a:pPr>
            <a:r>
              <a:rPr lang="en-US"/>
              <a:t>Abstract Method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Real-life Example</a:t>
            </a:r>
            <a:endParaRPr/>
          </a:p>
        </p:txBody>
      </p:sp>
      <p:sp>
        <p:nvSpPr>
          <p:cNvPr id="288" name="Google Shape;288;p26"/>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We can take a real-life example of an Air conditioner (AC). </a:t>
            </a:r>
            <a:endParaRPr/>
          </a:p>
          <a:p>
            <a:pPr marL="182880" lvl="0" indent="-182880" algn="l" rtl="0">
              <a:lnSpc>
                <a:spcPct val="100000"/>
              </a:lnSpc>
              <a:spcBef>
                <a:spcPts val="900"/>
              </a:spcBef>
              <a:spcAft>
                <a:spcPts val="0"/>
              </a:spcAft>
              <a:buSzPts val="1800"/>
              <a:buChar char="●"/>
            </a:pPr>
            <a:r>
              <a:rPr lang="en-US"/>
              <a:t>We have a remote control in order to control the various AC functions like start, stop, increase/decrease the temperature, control humidity, etc. </a:t>
            </a:r>
            <a:endParaRPr/>
          </a:p>
          <a:p>
            <a:pPr marL="182880" lvl="0" indent="-182880" algn="l" rtl="0">
              <a:lnSpc>
                <a:spcPct val="100000"/>
              </a:lnSpc>
              <a:spcBef>
                <a:spcPts val="900"/>
              </a:spcBef>
              <a:spcAft>
                <a:spcPts val="0"/>
              </a:spcAft>
              <a:buSzPts val="1800"/>
              <a:buChar char="●"/>
            </a:pPr>
            <a:r>
              <a:rPr lang="en-US"/>
              <a:t>We can control these functions just with a clock of a button but internally there is a complex logic that is implemented to perform these functions.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Data Abstraction (Example)</a:t>
            </a:r>
            <a:endParaRPr/>
          </a:p>
        </p:txBody>
      </p:sp>
      <p:pic>
        <p:nvPicPr>
          <p:cNvPr id="294" name="Google Shape;294;p27"/>
          <p:cNvPicPr preferRelativeResize="0"/>
          <p:nvPr/>
        </p:nvPicPr>
        <p:blipFill rotWithShape="1">
          <a:blip r:embed="rId3">
            <a:alphaModFix/>
          </a:blip>
          <a:srcRect/>
          <a:stretch/>
        </p:blipFill>
        <p:spPr>
          <a:xfrm>
            <a:off x="4314568" y="2627870"/>
            <a:ext cx="3200400" cy="3377513"/>
          </a:xfrm>
          <a:prstGeom prst="rect">
            <a:avLst/>
          </a:prstGeom>
          <a:noFill/>
          <a:ln>
            <a:noFill/>
          </a:ln>
        </p:spPr>
      </p:pic>
      <p:sp>
        <p:nvSpPr>
          <p:cNvPr id="295" name="Google Shape;295;p27"/>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1600"/>
              </a:spcAft>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Books</a:t>
            </a:r>
            <a:endParaRPr/>
          </a:p>
        </p:txBody>
      </p:sp>
      <p:sp>
        <p:nvSpPr>
          <p:cNvPr id="129" name="Google Shape;129;p5"/>
          <p:cNvSpPr txBox="1">
            <a:spLocks noGrp="1"/>
          </p:cNvSpPr>
          <p:nvPr>
            <p:ph type="body" idx="1"/>
          </p:nvPr>
        </p:nvSpPr>
        <p:spPr>
          <a:xfrm>
            <a:off x="2464975" y="1562125"/>
            <a:ext cx="9311400" cy="4529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900"/>
              </a:spcBef>
              <a:spcAft>
                <a:spcPts val="0"/>
              </a:spcAft>
              <a:buSzPts val="1800"/>
              <a:buNone/>
            </a:pPr>
            <a:r>
              <a:rPr lang="en-US" sz="2200"/>
              <a:t>Textbook: </a:t>
            </a:r>
            <a:endParaRPr sz="2200"/>
          </a:p>
          <a:p>
            <a:pPr marL="457200" lvl="0" indent="-368300" algn="l" rtl="0">
              <a:lnSpc>
                <a:spcPct val="80000"/>
              </a:lnSpc>
              <a:spcBef>
                <a:spcPts val="900"/>
              </a:spcBef>
              <a:spcAft>
                <a:spcPts val="0"/>
              </a:spcAft>
              <a:buSzPts val="2200"/>
              <a:buAutoNum type="arabicPeriod"/>
            </a:pPr>
            <a:r>
              <a:rPr lang="en-US" sz="2200"/>
              <a:t>"Problem Solving with C++", 9e Global Edition, Walter    Savitch      ISBN-13:9781292018249, Addison-Wesley, 2015. </a:t>
            </a:r>
            <a:endParaRPr sz="2200"/>
          </a:p>
          <a:p>
            <a:pPr marL="457200" lvl="0" indent="-368300" algn="l" rtl="0">
              <a:lnSpc>
                <a:spcPct val="80000"/>
              </a:lnSpc>
              <a:spcBef>
                <a:spcPts val="0"/>
              </a:spcBef>
              <a:spcAft>
                <a:spcPts val="0"/>
              </a:spcAft>
              <a:buSzPts val="2200"/>
              <a:buAutoNum type="arabicPeriod"/>
            </a:pPr>
            <a:r>
              <a:rPr lang="en-US" sz="2200"/>
              <a:t>C++ How to program By Deitel &amp; Deitel. </a:t>
            </a:r>
            <a:endParaRPr sz="2200"/>
          </a:p>
          <a:p>
            <a:pPr marL="0" lvl="0" indent="0" algn="l" rtl="0">
              <a:lnSpc>
                <a:spcPct val="80000"/>
              </a:lnSpc>
              <a:spcBef>
                <a:spcPts val="900"/>
              </a:spcBef>
              <a:spcAft>
                <a:spcPts val="0"/>
              </a:spcAft>
              <a:buSzPts val="1800"/>
              <a:buNone/>
            </a:pPr>
            <a:r>
              <a:rPr lang="en-US" sz="2200"/>
              <a:t>Reference books: </a:t>
            </a:r>
            <a:endParaRPr sz="2200"/>
          </a:p>
          <a:p>
            <a:pPr marL="457200" lvl="0" indent="-368300" algn="l" rtl="0">
              <a:lnSpc>
                <a:spcPct val="80000"/>
              </a:lnSpc>
              <a:spcBef>
                <a:spcPts val="900"/>
              </a:spcBef>
              <a:spcAft>
                <a:spcPts val="0"/>
              </a:spcAft>
              <a:buSzPts val="2200"/>
              <a:buAutoNum type="arabicPeriod"/>
            </a:pPr>
            <a:r>
              <a:rPr lang="en-US" sz="2200"/>
              <a:t>The C++ Programming Language by Bjarne Stroustrup. </a:t>
            </a:r>
            <a:endParaRPr sz="2200"/>
          </a:p>
          <a:p>
            <a:pPr marL="457200" lvl="0" indent="-368300" algn="l" rtl="0">
              <a:lnSpc>
                <a:spcPct val="80000"/>
              </a:lnSpc>
              <a:spcBef>
                <a:spcPts val="0"/>
              </a:spcBef>
              <a:spcAft>
                <a:spcPts val="0"/>
              </a:spcAft>
              <a:buSzPts val="2200"/>
              <a:buAutoNum type="arabicPeriod"/>
            </a:pPr>
            <a:r>
              <a:rPr lang="en-US" sz="2200"/>
              <a:t>Object Oriented Software Engineering by Jacobson. </a:t>
            </a:r>
            <a:endParaRPr sz="2200"/>
          </a:p>
          <a:p>
            <a:pPr marL="457200" lvl="0" indent="-368300" algn="l" rtl="0">
              <a:lnSpc>
                <a:spcPct val="80000"/>
              </a:lnSpc>
              <a:spcBef>
                <a:spcPts val="0"/>
              </a:spcBef>
              <a:spcAft>
                <a:spcPts val="0"/>
              </a:spcAft>
              <a:buSzPts val="2200"/>
              <a:buAutoNum type="arabicPeriod"/>
            </a:pPr>
            <a:r>
              <a:rPr lang="en-US" sz="2200"/>
              <a:t> C# 4.0: The Complete Reference by Herbert Schildt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Example-Data Abstraction</a:t>
            </a:r>
            <a:endParaRPr/>
          </a:p>
        </p:txBody>
      </p:sp>
      <p:pic>
        <p:nvPicPr>
          <p:cNvPr id="301" name="Google Shape;301;p28"/>
          <p:cNvPicPr preferRelativeResize="0">
            <a:picLocks noGrp="1"/>
          </p:cNvPicPr>
          <p:nvPr>
            <p:ph type="body" idx="1"/>
          </p:nvPr>
        </p:nvPicPr>
        <p:blipFill rotWithShape="1">
          <a:blip r:embed="rId3">
            <a:alphaModFix/>
          </a:blip>
          <a:srcRect l="12187" t="14458" r="43268" b="32992"/>
          <a:stretch/>
        </p:blipFill>
        <p:spPr>
          <a:xfrm>
            <a:off x="415600" y="1562133"/>
            <a:ext cx="11360700" cy="4529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Advantages of Information Hiding</a:t>
            </a:r>
            <a:endParaRPr/>
          </a:p>
        </p:txBody>
      </p:sp>
      <p:sp>
        <p:nvSpPr>
          <p:cNvPr id="307" name="Google Shape;307;p29"/>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Simplifies the model by hiding implementation details</a:t>
            </a:r>
            <a:endParaRPr/>
          </a:p>
          <a:p>
            <a:pPr marL="182880" lvl="0" indent="-68578" algn="l" rtl="0">
              <a:lnSpc>
                <a:spcPct val="100000"/>
              </a:lnSpc>
              <a:spcBef>
                <a:spcPts val="900"/>
              </a:spcBef>
              <a:spcAft>
                <a:spcPts val="0"/>
              </a:spcAft>
              <a:buSzPts val="1800"/>
              <a:buNone/>
            </a:pPr>
            <a:endParaRPr/>
          </a:p>
          <a:p>
            <a:pPr marL="182880" lvl="0" indent="-182880" algn="l" rtl="0">
              <a:lnSpc>
                <a:spcPct val="100000"/>
              </a:lnSpc>
              <a:spcBef>
                <a:spcPts val="900"/>
              </a:spcBef>
              <a:spcAft>
                <a:spcPts val="0"/>
              </a:spcAft>
              <a:buSzPts val="1800"/>
              <a:buChar char="●"/>
            </a:pPr>
            <a:r>
              <a:rPr lang="en-US"/>
              <a:t>Prevents accidental access</a:t>
            </a:r>
            <a:endParaRPr/>
          </a:p>
          <a:p>
            <a:pPr marL="182880" lvl="0" indent="-68578" algn="l" rtl="0">
              <a:lnSpc>
                <a:spcPct val="100000"/>
              </a:lnSpc>
              <a:spcBef>
                <a:spcPts val="900"/>
              </a:spcBef>
              <a:spcAft>
                <a:spcPts val="0"/>
              </a:spcAft>
              <a:buSzPts val="1800"/>
              <a:buNone/>
            </a:pPr>
            <a:endParaRPr/>
          </a:p>
          <a:p>
            <a:pPr marL="182880" lvl="0" indent="-182880" algn="l" rtl="0">
              <a:lnSpc>
                <a:spcPct val="100000"/>
              </a:lnSpc>
              <a:spcBef>
                <a:spcPts val="900"/>
              </a:spcBef>
              <a:spcAft>
                <a:spcPts val="0"/>
              </a:spcAft>
              <a:buSzPts val="1800"/>
              <a:buChar char="●"/>
            </a:pPr>
            <a:r>
              <a:rPr lang="en-US"/>
              <a:t>Prevents illegal access or manipulation</a:t>
            </a:r>
            <a:endParaRPr/>
          </a:p>
          <a:p>
            <a:pPr marL="182880" lvl="0" indent="-68578" algn="l" rtl="0">
              <a:lnSpc>
                <a:spcPct val="100000"/>
              </a:lnSpc>
              <a:spcBef>
                <a:spcPts val="900"/>
              </a:spcBef>
              <a:spcAft>
                <a:spcPts val="0"/>
              </a:spcAft>
              <a:buSzPts val="1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0"/>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endParaRPr/>
          </a:p>
        </p:txBody>
      </p:sp>
      <p:pic>
        <p:nvPicPr>
          <p:cNvPr id="314" name="Google Shape;314;p30"/>
          <p:cNvPicPr preferRelativeResize="0"/>
          <p:nvPr/>
        </p:nvPicPr>
        <p:blipFill rotWithShape="1">
          <a:blip r:embed="rId3">
            <a:alphaModFix/>
          </a:blip>
          <a:srcRect t="8650"/>
          <a:stretch/>
        </p:blipFill>
        <p:spPr>
          <a:xfrm>
            <a:off x="1972650" y="2023475"/>
            <a:ext cx="7682448" cy="39474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1"/>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Procedural vs OOP</a:t>
            </a:r>
            <a:endParaRPr/>
          </a:p>
        </p:txBody>
      </p:sp>
      <p:sp>
        <p:nvSpPr>
          <p:cNvPr id="321" name="Google Shape;321;p31"/>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0"/>
              </a:spcAft>
              <a:buSzPts val="2824"/>
              <a:buNone/>
            </a:pPr>
            <a:r>
              <a:rPr lang="en-US">
                <a:latin typeface="Times New Roman"/>
                <a:ea typeface="Times New Roman"/>
                <a:cs typeface="Times New Roman"/>
                <a:sym typeface="Times New Roman"/>
              </a:rPr>
              <a:t>Flexibility</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SzPts val="2824"/>
              <a:buNone/>
            </a:pPr>
            <a:r>
              <a:rPr lang="en-US">
                <a:latin typeface="Times New Roman"/>
                <a:ea typeface="Times New Roman"/>
                <a:cs typeface="Times New Roman"/>
                <a:sym typeface="Times New Roman"/>
              </a:rPr>
              <a:t>Object-oriented programming provides flexibility for your codebase through inheritance and polymorphism. Classes and objects (depending on the language) can also share properties and methods through inheritance. The child class or object inherits everything from its parent. When a child redefines something inherited from a parent, it is polymorphism.</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SzPts val="2824"/>
              <a:buNone/>
            </a:pPr>
            <a:endParaRPr>
              <a:latin typeface="Times New Roman"/>
              <a:ea typeface="Times New Roman"/>
              <a:cs typeface="Times New Roman"/>
              <a:sym typeface="Times New Roman"/>
            </a:endParaRPr>
          </a:p>
          <a:p>
            <a:pPr marL="0" lvl="0" indent="0" algn="l" rtl="0">
              <a:lnSpc>
                <a:spcPct val="115000"/>
              </a:lnSpc>
              <a:spcBef>
                <a:spcPts val="1600"/>
              </a:spcBef>
              <a:spcAft>
                <a:spcPts val="1600"/>
              </a:spcAft>
              <a:buSzPts val="2824"/>
              <a:buNone/>
            </a:pPr>
            <a:r>
              <a:rPr lang="en-US">
                <a:latin typeface="Times New Roman"/>
                <a:ea typeface="Times New Roman"/>
                <a:cs typeface="Times New Roman"/>
                <a:sym typeface="Times New Roman"/>
              </a:rPr>
              <a:t>Example: If you have an object called vehicle with a property of number of wheels and a method called drive, then you could create a child object called motorcycle. motorcycle would inherit drive and number of wheels, but you could update number of wheels to have a value of “2." If you ever update the method called drive on the vehicle object, then every child object (like motorcycle, scooter, or bus) would have the new drive method.</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2"/>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Class</a:t>
            </a:r>
            <a:endParaRPr/>
          </a:p>
        </p:txBody>
      </p:sp>
      <p:sp>
        <p:nvSpPr>
          <p:cNvPr id="327" name="Google Shape;327;p32"/>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A class in C++ can be viewed as a blueprint or a skeleton of a particular entity. Class is a user-defined data type. It contains the general information or data for that particular entity and the functions that operate on that entity.</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In C++ syntax, we define a class with keyword “class” followed by the name of the class.</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The class name is followed by the details of the class enclosed in curly braces and is terminated by a semicolon.</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Syntax of Class</a:t>
            </a:r>
            <a:endParaRPr/>
          </a:p>
        </p:txBody>
      </p:sp>
      <p:pic>
        <p:nvPicPr>
          <p:cNvPr id="333" name="Google Shape;333;p33"/>
          <p:cNvPicPr preferRelativeResize="0"/>
          <p:nvPr/>
        </p:nvPicPr>
        <p:blipFill rotWithShape="1">
          <a:blip r:embed="rId3">
            <a:alphaModFix/>
          </a:blip>
          <a:srcRect l="5307" t="55347" r="57779" b="15252"/>
          <a:stretch/>
        </p:blipFill>
        <p:spPr>
          <a:xfrm>
            <a:off x="1962912" y="2274697"/>
            <a:ext cx="7815072" cy="3995016"/>
          </a:xfrm>
          <a:prstGeom prst="rect">
            <a:avLst/>
          </a:prstGeom>
          <a:noFill/>
          <a:ln>
            <a:noFill/>
          </a:ln>
        </p:spPr>
      </p:pic>
      <p:sp>
        <p:nvSpPr>
          <p:cNvPr id="334" name="Google Shape;334;p33"/>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1600"/>
              </a:spcAft>
              <a:buSzPts val="24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Example-Class</a:t>
            </a:r>
            <a:endParaRPr/>
          </a:p>
        </p:txBody>
      </p:sp>
      <p:pic>
        <p:nvPicPr>
          <p:cNvPr id="340" name="Google Shape;340;p34"/>
          <p:cNvPicPr preferRelativeResize="0">
            <a:picLocks noGrp="1"/>
          </p:cNvPicPr>
          <p:nvPr>
            <p:ph type="body" idx="1"/>
          </p:nvPr>
        </p:nvPicPr>
        <p:blipFill rotWithShape="1">
          <a:blip r:embed="rId3">
            <a:alphaModFix/>
          </a:blip>
          <a:srcRect l="3313" t="14155" r="33454" b="12459"/>
          <a:stretch/>
        </p:blipFill>
        <p:spPr>
          <a:xfrm>
            <a:off x="415600" y="1562133"/>
            <a:ext cx="11360700" cy="4529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Specification of Class</a:t>
            </a:r>
            <a:endParaRPr/>
          </a:p>
        </p:txBody>
      </p:sp>
      <p:sp>
        <p:nvSpPr>
          <p:cNvPr id="346" name="Google Shape;346;p35"/>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b="1">
                <a:latin typeface="Times New Roman"/>
                <a:ea typeface="Times New Roman"/>
                <a:cs typeface="Times New Roman"/>
                <a:sym typeface="Times New Roman"/>
              </a:rPr>
              <a:t>Class</a:t>
            </a:r>
            <a:r>
              <a:rPr lang="en-US" sz="2400">
                <a:latin typeface="Times New Roman"/>
                <a:ea typeface="Times New Roman"/>
                <a:cs typeface="Times New Roman"/>
                <a:sym typeface="Times New Roman"/>
              </a:rPr>
              <a:t>:  Keyword</a:t>
            </a:r>
            <a:endParaRPr/>
          </a:p>
          <a:p>
            <a:pPr marL="182880" lvl="0" indent="-182880" algn="l" rtl="0">
              <a:lnSpc>
                <a:spcPct val="100000"/>
              </a:lnSpc>
              <a:spcBef>
                <a:spcPts val="900"/>
              </a:spcBef>
              <a:spcAft>
                <a:spcPts val="0"/>
              </a:spcAft>
              <a:buSzPts val="2400"/>
              <a:buChar char="●"/>
            </a:pPr>
            <a:r>
              <a:rPr lang="en-US" sz="2400" b="1">
                <a:latin typeface="Times New Roman"/>
                <a:ea typeface="Times New Roman"/>
                <a:cs typeface="Times New Roman"/>
                <a:sym typeface="Times New Roman"/>
              </a:rPr>
              <a:t>Class-name</a:t>
            </a:r>
            <a:r>
              <a:rPr lang="en-US" sz="2400">
                <a:latin typeface="Times New Roman"/>
                <a:ea typeface="Times New Roman"/>
                <a:cs typeface="Times New Roman"/>
                <a:sym typeface="Times New Roman"/>
              </a:rPr>
              <a:t>: User define</a:t>
            </a:r>
            <a:endParaRPr/>
          </a:p>
          <a:p>
            <a:pPr marL="182880" lvl="0" indent="-182880" algn="l" rtl="0">
              <a:lnSpc>
                <a:spcPct val="100000"/>
              </a:lnSpc>
              <a:spcBef>
                <a:spcPts val="900"/>
              </a:spcBef>
              <a:spcAft>
                <a:spcPts val="0"/>
              </a:spcAft>
              <a:buSzPts val="2400"/>
              <a:buChar char="●"/>
            </a:pPr>
            <a:r>
              <a:rPr lang="en-US" sz="2400" b="1">
                <a:latin typeface="Times New Roman"/>
                <a:ea typeface="Times New Roman"/>
                <a:cs typeface="Times New Roman"/>
                <a:sym typeface="Times New Roman"/>
              </a:rPr>
              <a:t>Access Specifiers</a:t>
            </a:r>
            <a:r>
              <a:rPr lang="en-US" sz="2400">
                <a:latin typeface="Times New Roman"/>
                <a:ea typeface="Times New Roman"/>
                <a:cs typeface="Times New Roman"/>
                <a:sym typeface="Times New Roman"/>
              </a:rPr>
              <a:t>: Public, Private, Protected</a:t>
            </a:r>
            <a:endParaRPr/>
          </a:p>
          <a:p>
            <a:pPr marL="182880" lvl="0" indent="-182880" algn="l" rtl="0">
              <a:lnSpc>
                <a:spcPct val="100000"/>
              </a:lnSpc>
              <a:spcBef>
                <a:spcPts val="900"/>
              </a:spcBef>
              <a:spcAft>
                <a:spcPts val="0"/>
              </a:spcAft>
              <a:buSzPts val="2400"/>
              <a:buChar char="●"/>
            </a:pPr>
            <a:r>
              <a:rPr lang="en-US" sz="2400" b="1">
                <a:latin typeface="Times New Roman"/>
                <a:ea typeface="Times New Roman"/>
                <a:cs typeface="Times New Roman"/>
                <a:sym typeface="Times New Roman"/>
              </a:rPr>
              <a:t>Data members</a:t>
            </a:r>
            <a:r>
              <a:rPr lang="en-US" sz="2400">
                <a:latin typeface="Times New Roman"/>
                <a:ea typeface="Times New Roman"/>
                <a:cs typeface="Times New Roman"/>
                <a:sym typeface="Times New Roman"/>
              </a:rPr>
              <a:t>: Data members are the data variables</a:t>
            </a:r>
            <a:endParaRPr/>
          </a:p>
          <a:p>
            <a:pPr marL="182880" lvl="0" indent="-182880" algn="l" rtl="0">
              <a:lnSpc>
                <a:spcPct val="100000"/>
              </a:lnSpc>
              <a:spcBef>
                <a:spcPts val="900"/>
              </a:spcBef>
              <a:spcAft>
                <a:spcPts val="0"/>
              </a:spcAft>
              <a:buSzPts val="2400"/>
              <a:buChar char="●"/>
            </a:pPr>
            <a:r>
              <a:rPr lang="en-US" sz="2400" b="1">
                <a:latin typeface="Times New Roman"/>
                <a:ea typeface="Times New Roman"/>
                <a:cs typeface="Times New Roman"/>
                <a:sym typeface="Times New Roman"/>
              </a:rPr>
              <a:t>Member Function</a:t>
            </a:r>
            <a:r>
              <a:rPr lang="en-US" sz="2400">
                <a:latin typeface="Times New Roman"/>
                <a:ea typeface="Times New Roman"/>
                <a:cs typeface="Times New Roman"/>
                <a:sym typeface="Times New Roman"/>
              </a:rPr>
              <a:t>: Member functions define the operations on data members.</a:t>
            </a:r>
            <a:endParaRPr sz="24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6"/>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Times New Roman"/>
              <a:buNone/>
            </a:pPr>
            <a:r>
              <a:rPr lang="en-US" b="1">
                <a:latin typeface="Times New Roman"/>
                <a:ea typeface="Times New Roman"/>
                <a:cs typeface="Times New Roman"/>
                <a:sym typeface="Times New Roman"/>
              </a:rPr>
              <a:t>Access Specifiers</a:t>
            </a:r>
            <a:endParaRPr/>
          </a:p>
        </p:txBody>
      </p:sp>
      <p:sp>
        <p:nvSpPr>
          <p:cNvPr id="352" name="Google Shape;352;p36"/>
          <p:cNvSpPr txBox="1">
            <a:spLocks noGrp="1"/>
          </p:cNvSpPr>
          <p:nvPr>
            <p:ph type="body" idx="1"/>
          </p:nvPr>
        </p:nvSpPr>
        <p:spPr>
          <a:xfrm>
            <a:off x="415600" y="1562133"/>
            <a:ext cx="5522062" cy="4529700"/>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1800"/>
              <a:buChar char="●"/>
            </a:pPr>
            <a:r>
              <a:rPr lang="en-US">
                <a:latin typeface="Times New Roman"/>
                <a:ea typeface="Times New Roman"/>
                <a:cs typeface="Times New Roman"/>
                <a:sym typeface="Times New Roman"/>
              </a:rPr>
              <a:t>The class members that have been declared as private can be accessed only from within the class. This facilitates data hiding which is also one of the key features of object-oriented programming.</a:t>
            </a:r>
            <a:endParaRPr/>
          </a:p>
          <a:p>
            <a:pPr marL="182880" lvl="0" indent="-182880" algn="just" rtl="0">
              <a:lnSpc>
                <a:spcPct val="100000"/>
              </a:lnSpc>
              <a:spcBef>
                <a:spcPts val="900"/>
              </a:spcBef>
              <a:spcAft>
                <a:spcPts val="0"/>
              </a:spcAft>
              <a:buSzPts val="1800"/>
              <a:buChar char="●"/>
            </a:pPr>
            <a:r>
              <a:rPr lang="en-US">
                <a:latin typeface="Times New Roman"/>
                <a:ea typeface="Times New Roman"/>
                <a:cs typeface="Times New Roman"/>
                <a:sym typeface="Times New Roman"/>
              </a:rPr>
              <a:t>The class members that has been declared as protected are accessible within the class and also in the derived class.</a:t>
            </a:r>
            <a:endParaRPr/>
          </a:p>
          <a:p>
            <a:pPr marL="182880" lvl="0" indent="-182880" algn="just" rtl="0">
              <a:lnSpc>
                <a:spcPct val="100000"/>
              </a:lnSpc>
              <a:spcBef>
                <a:spcPts val="900"/>
              </a:spcBef>
              <a:spcAft>
                <a:spcPts val="0"/>
              </a:spcAft>
              <a:buSzPts val="1800"/>
              <a:buChar char="●"/>
            </a:pPr>
            <a:r>
              <a:rPr lang="en-US">
                <a:latin typeface="Times New Roman"/>
                <a:ea typeface="Times New Roman"/>
                <a:cs typeface="Times New Roman"/>
                <a:sym typeface="Times New Roman"/>
              </a:rPr>
              <a:t> Public members can be accessed from outside of class as we</a:t>
            </a:r>
            <a:endParaRPr/>
          </a:p>
          <a:p>
            <a:pPr marL="182880" lvl="0" indent="-68578" algn="just" rtl="0">
              <a:lnSpc>
                <a:spcPct val="100000"/>
              </a:lnSpc>
              <a:spcBef>
                <a:spcPts val="900"/>
              </a:spcBef>
              <a:spcAft>
                <a:spcPts val="0"/>
              </a:spcAft>
              <a:buSzPts val="1800"/>
              <a:buNone/>
            </a:pPr>
            <a:endParaRPr>
              <a:latin typeface="Times New Roman"/>
              <a:ea typeface="Times New Roman"/>
              <a:cs typeface="Times New Roman"/>
              <a:sym typeface="Times New Roman"/>
            </a:endParaRPr>
          </a:p>
        </p:txBody>
      </p:sp>
      <p:sp>
        <p:nvSpPr>
          <p:cNvPr id="353" name="Google Shape;353;p36"/>
          <p:cNvSpPr/>
          <p:nvPr/>
        </p:nvSpPr>
        <p:spPr>
          <a:xfrm>
            <a:off x="6693724" y="1404212"/>
            <a:ext cx="4777839" cy="3693319"/>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352"/>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class MyClass {</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  </a:t>
            </a:r>
            <a:r>
              <a:rPr lang="en-US" sz="1800" b="1" i="0" u="none" strike="noStrike" cap="none">
                <a:solidFill>
                  <a:schemeClr val="lt1"/>
                </a:solidFill>
                <a:latin typeface="Times New Roman"/>
                <a:ea typeface="Times New Roman"/>
                <a:cs typeface="Times New Roman"/>
                <a:sym typeface="Times New Roman"/>
              </a:rPr>
              <a:t>public:</a:t>
            </a:r>
            <a:r>
              <a:rPr lang="en-US" sz="1800" b="0" i="0" u="none" strike="noStrike" cap="none">
                <a:solidFill>
                  <a:schemeClr val="lt1"/>
                </a:solidFill>
                <a:latin typeface="Times New Roman"/>
                <a:ea typeface="Times New Roman"/>
                <a:cs typeface="Times New Roman"/>
                <a:sym typeface="Times New Roman"/>
              </a:rPr>
              <a:t>    // Public access specifier</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    int x;   // Public attribute</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  </a:t>
            </a:r>
            <a:r>
              <a:rPr lang="en-US" sz="1800" b="1" i="0" u="none" strike="noStrike" cap="none">
                <a:solidFill>
                  <a:schemeClr val="lt1"/>
                </a:solidFill>
                <a:latin typeface="Times New Roman"/>
                <a:ea typeface="Times New Roman"/>
                <a:cs typeface="Times New Roman"/>
                <a:sym typeface="Times New Roman"/>
              </a:rPr>
              <a:t>private:</a:t>
            </a:r>
            <a:r>
              <a:rPr lang="en-US" sz="1800" b="0" i="0" u="none" strike="noStrike" cap="none">
                <a:solidFill>
                  <a:schemeClr val="lt1"/>
                </a:solidFill>
                <a:latin typeface="Times New Roman"/>
                <a:ea typeface="Times New Roman"/>
                <a:cs typeface="Times New Roman"/>
                <a:sym typeface="Times New Roman"/>
              </a:rPr>
              <a:t>   // Private access specifier</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    int y;   // Private attribute</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a:t>
            </a:r>
            <a:br>
              <a:rPr lang="en-US" sz="1800" b="0" i="0" u="none" strike="noStrike" cap="none">
                <a:solidFill>
                  <a:schemeClr val="lt1"/>
                </a:solidFill>
                <a:latin typeface="Times New Roman"/>
                <a:ea typeface="Times New Roman"/>
                <a:cs typeface="Times New Roman"/>
                <a:sym typeface="Times New Roman"/>
              </a:rPr>
            </a:b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int main() {</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  MyClass myObj;</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  myObj.x = 25;  // Allowed (public)</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  myObj.y = 50;  // Not allowed (private)</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  return 0;</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a:t>
            </a:r>
            <a:endParaRPr sz="1800" b="0" i="0" u="none" strike="noStrike" cap="none">
              <a:solidFill>
                <a:schemeClr val="lt1"/>
              </a:solidFill>
              <a:latin typeface="Times New Roman"/>
              <a:ea typeface="Times New Roman"/>
              <a:cs typeface="Times New Roman"/>
              <a:sym typeface="Times New Roman"/>
            </a:endParaRPr>
          </a:p>
        </p:txBody>
      </p:sp>
      <p:sp>
        <p:nvSpPr>
          <p:cNvPr id="354" name="Google Shape;354;p36"/>
          <p:cNvSpPr/>
          <p:nvPr/>
        </p:nvSpPr>
        <p:spPr>
          <a:xfrm>
            <a:off x="7116775" y="5524396"/>
            <a:ext cx="3749147" cy="369332"/>
          </a:xfrm>
          <a:prstGeom prst="rect">
            <a:avLst/>
          </a:prstGeom>
          <a:gradFill>
            <a:gsLst>
              <a:gs pos="0">
                <a:schemeClr val="dk1"/>
              </a:gs>
              <a:gs pos="50000">
                <a:schemeClr val="dk1"/>
              </a:gs>
              <a:gs pos="100000">
                <a:schemeClr val="dk1"/>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entury Gothic"/>
                <a:ea typeface="Century Gothic"/>
                <a:cs typeface="Century Gothic"/>
                <a:sym typeface="Century Gothic"/>
              </a:rPr>
              <a:t>error: y is private</a:t>
            </a:r>
            <a:endParaRPr sz="1800" b="0" i="0" u="none" strike="noStrike" cap="none">
              <a:solidFill>
                <a:schemeClr val="lt1"/>
              </a:solidFill>
              <a:latin typeface="Century Gothic"/>
              <a:ea typeface="Century Gothic"/>
              <a:cs typeface="Century Gothic"/>
              <a:sym typeface="Century Gothic"/>
            </a:endParaRPr>
          </a:p>
        </p:txBody>
      </p:sp>
      <p:sp>
        <p:nvSpPr>
          <p:cNvPr id="355" name="Google Shape;355;p36"/>
          <p:cNvSpPr txBox="1"/>
          <p:nvPr/>
        </p:nvSpPr>
        <p:spPr>
          <a:xfrm>
            <a:off x="5937662" y="5628904"/>
            <a:ext cx="104502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OutPut</a:t>
            </a: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7"/>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Objects</a:t>
            </a:r>
            <a:br>
              <a:rPr lang="en-US"/>
            </a:br>
            <a:endParaRPr/>
          </a:p>
        </p:txBody>
      </p:sp>
      <p:sp>
        <p:nvSpPr>
          <p:cNvPr id="361" name="Google Shape;361;p37"/>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dirty="0">
                <a:latin typeface="Times New Roman"/>
                <a:ea typeface="Times New Roman"/>
                <a:cs typeface="Times New Roman"/>
                <a:sym typeface="Times New Roman"/>
              </a:rPr>
              <a:t>In order to use the class functionality, we need to instantiate the class to create an object. An object is an instance of a class. In simple words, we can say that an object is a variable of type class.</a:t>
            </a:r>
            <a:endParaRPr dirty="0"/>
          </a:p>
          <a:p>
            <a:pPr marL="2500000" lvl="8" indent="-228600" algn="l" rtl="0">
              <a:lnSpc>
                <a:spcPct val="100000"/>
              </a:lnSpc>
              <a:spcBef>
                <a:spcPts val="500"/>
              </a:spcBef>
              <a:spcAft>
                <a:spcPts val="0"/>
              </a:spcAft>
              <a:buSzPts val="2200"/>
              <a:buChar char="■"/>
            </a:pPr>
            <a:r>
              <a:rPr lang="en-US" sz="2200" b="1" dirty="0" err="1">
                <a:solidFill>
                  <a:srgbClr val="FF0000"/>
                </a:solidFill>
                <a:latin typeface="Times New Roman"/>
                <a:ea typeface="Times New Roman"/>
                <a:cs typeface="Times New Roman"/>
                <a:sym typeface="Times New Roman"/>
              </a:rPr>
              <a:t>classname</a:t>
            </a:r>
            <a:r>
              <a:rPr lang="en-US" sz="2200" b="1" dirty="0">
                <a:solidFill>
                  <a:srgbClr val="FF0000"/>
                </a:solidFill>
                <a:latin typeface="Times New Roman"/>
                <a:ea typeface="Times New Roman"/>
                <a:cs typeface="Times New Roman"/>
                <a:sym typeface="Times New Roman"/>
              </a:rPr>
              <a:t>  object name;</a:t>
            </a:r>
            <a:endParaRPr dirty="0"/>
          </a:p>
          <a:p>
            <a:pPr marL="182880" lvl="2" indent="-93978" algn="l" rtl="0">
              <a:lnSpc>
                <a:spcPct val="100000"/>
              </a:lnSpc>
              <a:spcBef>
                <a:spcPts val="900"/>
              </a:spcBef>
              <a:spcAft>
                <a:spcPts val="0"/>
              </a:spcAft>
              <a:buSzPts val="1400"/>
              <a:buNone/>
            </a:pPr>
            <a:endParaRPr dirty="0">
              <a:latin typeface="Times New Roman"/>
              <a:ea typeface="Times New Roman"/>
              <a:cs typeface="Times New Roman"/>
              <a:sym typeface="Times New Roman"/>
            </a:endParaRPr>
          </a:p>
          <a:p>
            <a:pPr marL="182880" lvl="2" indent="-182880" algn="l" rtl="0">
              <a:lnSpc>
                <a:spcPct val="100000"/>
              </a:lnSpc>
              <a:spcBef>
                <a:spcPts val="900"/>
              </a:spcBef>
              <a:spcAft>
                <a:spcPts val="0"/>
              </a:spcAft>
              <a:buSzPts val="1800"/>
              <a:buChar char="■"/>
            </a:pPr>
            <a:r>
              <a:rPr lang="en-US" sz="1800" dirty="0">
                <a:latin typeface="Times New Roman"/>
                <a:ea typeface="Times New Roman"/>
                <a:cs typeface="Times New Roman"/>
                <a:sym typeface="Times New Roman"/>
              </a:rPr>
              <a:t>Once the object is created, it can be used to access the data members and functions of that class.</a:t>
            </a:r>
            <a:endParaRPr sz="1800" b="1" dirty="0">
              <a:latin typeface="Times New Roman"/>
              <a:ea typeface="Times New Roman"/>
              <a:cs typeface="Times New Roman"/>
              <a:sym typeface="Times New Roman"/>
            </a:endParaRPr>
          </a:p>
          <a:p>
            <a:pPr marL="182880" lvl="0" indent="-68578" algn="l" rtl="0">
              <a:lnSpc>
                <a:spcPct val="100000"/>
              </a:lnSpc>
              <a:spcBef>
                <a:spcPts val="900"/>
              </a:spcBef>
              <a:spcAft>
                <a:spcPts val="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Marks Distribution (Assessments / Grading)</a:t>
            </a:r>
            <a:endParaRPr/>
          </a:p>
        </p:txBody>
      </p:sp>
      <p:sp>
        <p:nvSpPr>
          <p:cNvPr id="135" name="Google Shape;135;p6"/>
          <p:cNvSpPr txBox="1">
            <a:spLocks noGrp="1"/>
          </p:cNvSpPr>
          <p:nvPr>
            <p:ph type="body" idx="1"/>
          </p:nvPr>
        </p:nvSpPr>
        <p:spPr>
          <a:xfrm>
            <a:off x="4027150" y="1645025"/>
            <a:ext cx="33771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0"/>
              </a:spcAft>
              <a:buSzPts val="2400"/>
              <a:buNone/>
            </a:pPr>
            <a:r>
              <a:rPr lang="en-US"/>
              <a:t>Mid - 30 wtg</a:t>
            </a:r>
            <a:endParaRPr/>
          </a:p>
          <a:p>
            <a:pPr marL="0" lvl="0" indent="0" algn="l" rtl="0">
              <a:lnSpc>
                <a:spcPct val="115000"/>
              </a:lnSpc>
              <a:spcBef>
                <a:spcPts val="1600"/>
              </a:spcBef>
              <a:spcAft>
                <a:spcPts val="0"/>
              </a:spcAft>
              <a:buSzPts val="2400"/>
              <a:buNone/>
            </a:pPr>
            <a:r>
              <a:rPr lang="en-US"/>
              <a:t>Assignment - 8 wtg</a:t>
            </a:r>
            <a:endParaRPr/>
          </a:p>
          <a:p>
            <a:pPr marL="0" lvl="0" indent="0" algn="l" rtl="0">
              <a:lnSpc>
                <a:spcPct val="115000"/>
              </a:lnSpc>
              <a:spcBef>
                <a:spcPts val="1600"/>
              </a:spcBef>
              <a:spcAft>
                <a:spcPts val="0"/>
              </a:spcAft>
              <a:buSzPts val="2400"/>
              <a:buNone/>
            </a:pPr>
            <a:r>
              <a:rPr lang="en-US"/>
              <a:t>Quiz - 12 wtg</a:t>
            </a:r>
            <a:endParaRPr/>
          </a:p>
          <a:p>
            <a:pPr marL="0" lvl="0" indent="0" algn="l" rtl="0">
              <a:lnSpc>
                <a:spcPct val="115000"/>
              </a:lnSpc>
              <a:spcBef>
                <a:spcPts val="1600"/>
              </a:spcBef>
              <a:spcAft>
                <a:spcPts val="1600"/>
              </a:spcAft>
              <a:buSzPts val="2400"/>
              <a:buNone/>
            </a:pPr>
            <a:r>
              <a:rPr lang="en-US"/>
              <a:t>Final - 50</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8"/>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Syntax of Class and Object</a:t>
            </a:r>
            <a:endParaRPr/>
          </a:p>
        </p:txBody>
      </p:sp>
      <p:pic>
        <p:nvPicPr>
          <p:cNvPr id="367" name="Google Shape;367;p38"/>
          <p:cNvPicPr preferRelativeResize="0">
            <a:picLocks noGrp="1"/>
          </p:cNvPicPr>
          <p:nvPr>
            <p:ph type="body" idx="1"/>
          </p:nvPr>
        </p:nvPicPr>
        <p:blipFill rotWithShape="1">
          <a:blip r:embed="rId3">
            <a:alphaModFix/>
          </a:blip>
          <a:srcRect l="12600" t="14719" r="56589" b="52104"/>
          <a:stretch/>
        </p:blipFill>
        <p:spPr>
          <a:xfrm>
            <a:off x="415600" y="1562133"/>
            <a:ext cx="11360700" cy="4529700"/>
          </a:xfrm>
          <a:prstGeom prst="rect">
            <a:avLst/>
          </a:prstGeom>
          <a:noFill/>
          <a:ln>
            <a:noFill/>
          </a:ln>
        </p:spPr>
      </p:pic>
      <p:pic>
        <p:nvPicPr>
          <p:cNvPr id="368" name="Google Shape;368;p38"/>
          <p:cNvPicPr preferRelativeResize="0"/>
          <p:nvPr/>
        </p:nvPicPr>
        <p:blipFill rotWithShape="1">
          <a:blip r:embed="rId4">
            <a:alphaModFix/>
          </a:blip>
          <a:srcRect l="12672" t="46793" r="58621" b="26310"/>
          <a:stretch/>
        </p:blipFill>
        <p:spPr>
          <a:xfrm>
            <a:off x="6413903" y="2388986"/>
            <a:ext cx="5147470" cy="30142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9"/>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Example-Student Info</a:t>
            </a:r>
            <a:endParaRPr/>
          </a:p>
        </p:txBody>
      </p:sp>
      <p:sp>
        <p:nvSpPr>
          <p:cNvPr id="374" name="Google Shape;374;p39"/>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Write Code that take input from user student-id , student-age , student-name and print all information.</a:t>
            </a:r>
            <a:endParaRPr/>
          </a:p>
          <a:p>
            <a:pPr marL="457200" lvl="1" indent="-182880" algn="l" rtl="0">
              <a:lnSpc>
                <a:spcPct val="100000"/>
              </a:lnSpc>
              <a:spcBef>
                <a:spcPts val="500"/>
              </a:spcBef>
              <a:spcAft>
                <a:spcPts val="0"/>
              </a:spcAft>
              <a:buSzPts val="1600"/>
              <a:buChar char="○"/>
            </a:pPr>
            <a:r>
              <a:rPr lang="en-US"/>
              <a:t>Hint: Two method will be declare</a:t>
            </a:r>
            <a:endParaRPr/>
          </a:p>
          <a:p>
            <a:pPr marL="457200" lvl="1" indent="-81279" algn="l" rtl="0">
              <a:lnSpc>
                <a:spcPct val="100000"/>
              </a:lnSpc>
              <a:spcBef>
                <a:spcPts val="500"/>
              </a:spcBef>
              <a:spcAft>
                <a:spcPts val="1600"/>
              </a:spcAft>
              <a:buSzPts val="16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1800"/>
              <a:buNone/>
            </a:pPr>
            <a:r>
              <a:rPr lang="en-US"/>
              <a:t>Class Methods</a:t>
            </a:r>
            <a:endParaRPr/>
          </a:p>
        </p:txBody>
      </p:sp>
      <p:sp>
        <p:nvSpPr>
          <p:cNvPr id="440" name="Google Shape;440;p48"/>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900"/>
              </a:spcBef>
              <a:spcAft>
                <a:spcPts val="0"/>
              </a:spcAft>
              <a:buSzPts val="1800"/>
              <a:buChar char="●"/>
            </a:pPr>
            <a:r>
              <a:rPr lang="en-US" sz="2400">
                <a:latin typeface="Times New Roman"/>
                <a:ea typeface="Times New Roman"/>
                <a:cs typeface="Times New Roman"/>
                <a:sym typeface="Times New Roman"/>
              </a:rPr>
              <a:t>Methods are </a:t>
            </a:r>
            <a:r>
              <a:rPr lang="en-US" sz="2400" b="1">
                <a:latin typeface="Times New Roman"/>
                <a:ea typeface="Times New Roman"/>
                <a:cs typeface="Times New Roman"/>
                <a:sym typeface="Times New Roman"/>
              </a:rPr>
              <a:t>functions</a:t>
            </a:r>
            <a:r>
              <a:rPr lang="en-US" sz="2400">
                <a:latin typeface="Times New Roman"/>
                <a:ea typeface="Times New Roman"/>
                <a:cs typeface="Times New Roman"/>
                <a:sym typeface="Times New Roman"/>
              </a:rPr>
              <a:t> that belongs to the class.</a:t>
            </a:r>
            <a:endParaRPr/>
          </a:p>
          <a:p>
            <a:pPr marL="457200" lvl="0" indent="-342900" algn="l" rtl="0">
              <a:lnSpc>
                <a:spcPct val="100000"/>
              </a:lnSpc>
              <a:spcBef>
                <a:spcPts val="900"/>
              </a:spcBef>
              <a:spcAft>
                <a:spcPts val="0"/>
              </a:spcAft>
              <a:buSzPts val="1800"/>
              <a:buChar char="●"/>
            </a:pPr>
            <a:r>
              <a:rPr lang="en-US" sz="2400">
                <a:latin typeface="Times New Roman"/>
                <a:ea typeface="Times New Roman"/>
                <a:cs typeface="Times New Roman"/>
                <a:sym typeface="Times New Roman"/>
              </a:rPr>
              <a:t>There are two ways to define functions that belongs to a class:</a:t>
            </a:r>
            <a:endParaRPr/>
          </a:p>
          <a:p>
            <a:pPr marL="914400" lvl="1" indent="-342900" algn="l" rtl="0">
              <a:lnSpc>
                <a:spcPct val="100000"/>
              </a:lnSpc>
              <a:spcBef>
                <a:spcPts val="500"/>
              </a:spcBef>
              <a:spcAft>
                <a:spcPts val="0"/>
              </a:spcAft>
              <a:buSzPts val="1800"/>
              <a:buChar char="◦"/>
            </a:pPr>
            <a:r>
              <a:rPr lang="en-US" sz="2000">
                <a:latin typeface="Times New Roman"/>
                <a:ea typeface="Times New Roman"/>
                <a:cs typeface="Times New Roman"/>
                <a:sym typeface="Times New Roman"/>
              </a:rPr>
              <a:t>Inside class definition</a:t>
            </a:r>
            <a:endParaRPr/>
          </a:p>
          <a:p>
            <a:pPr marL="914400" lvl="1" indent="-342900" algn="l" rtl="0">
              <a:lnSpc>
                <a:spcPct val="100000"/>
              </a:lnSpc>
              <a:spcBef>
                <a:spcPts val="500"/>
              </a:spcBef>
              <a:spcAft>
                <a:spcPts val="0"/>
              </a:spcAft>
              <a:buSzPts val="1800"/>
              <a:buChar char="◦"/>
            </a:pPr>
            <a:r>
              <a:rPr lang="en-US" sz="2000">
                <a:latin typeface="Times New Roman"/>
                <a:ea typeface="Times New Roman"/>
                <a:cs typeface="Times New Roman"/>
                <a:sym typeface="Times New Roman"/>
              </a:rPr>
              <a:t>Outside class definition</a:t>
            </a:r>
            <a:endParaRPr/>
          </a:p>
          <a:p>
            <a:pPr marL="457200" lvl="0" indent="-228600" algn="l" rtl="0">
              <a:lnSpc>
                <a:spcPct val="100000"/>
              </a:lnSpc>
              <a:spcBef>
                <a:spcPts val="900"/>
              </a:spcBef>
              <a:spcAft>
                <a:spcPts val="0"/>
              </a:spcAft>
              <a:buSzPts val="1800"/>
              <a:buNone/>
            </a:pPr>
            <a:endParaRPr sz="24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1800"/>
              <a:buNone/>
            </a:pPr>
            <a:r>
              <a:rPr lang="en-US"/>
              <a:t>Inside Example</a:t>
            </a:r>
            <a:endParaRPr/>
          </a:p>
        </p:txBody>
      </p:sp>
      <p:sp>
        <p:nvSpPr>
          <p:cNvPr id="446" name="Google Shape;446;p49"/>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a:bodyPr>
          <a:lstStyle/>
          <a:p>
            <a:pPr marL="457200" lvl="0" indent="-352167" algn="l" rtl="0">
              <a:lnSpc>
                <a:spcPct val="100000"/>
              </a:lnSpc>
              <a:spcBef>
                <a:spcPts val="900"/>
              </a:spcBef>
              <a:spcAft>
                <a:spcPts val="0"/>
              </a:spcAft>
              <a:buSzPts val="1946"/>
              <a:buChar char="●"/>
            </a:pPr>
            <a:r>
              <a:rPr lang="en-US">
                <a:latin typeface="Times New Roman"/>
                <a:ea typeface="Times New Roman"/>
                <a:cs typeface="Times New Roman"/>
                <a:sym typeface="Times New Roman"/>
              </a:rPr>
              <a:t>class MyClass {       </a:t>
            </a:r>
            <a:r>
              <a:rPr lang="en-US">
                <a:solidFill>
                  <a:srgbClr val="FF0000"/>
                </a:solidFill>
                <a:latin typeface="Times New Roman"/>
                <a:ea typeface="Times New Roman"/>
                <a:cs typeface="Times New Roman"/>
                <a:sym typeface="Times New Roman"/>
              </a:rPr>
              <a:t> // The 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public:              </a:t>
            </a:r>
            <a:r>
              <a:rPr lang="en-US">
                <a:solidFill>
                  <a:srgbClr val="FF0000"/>
                </a:solidFill>
                <a:latin typeface="Times New Roman"/>
                <a:ea typeface="Times New Roman"/>
                <a:cs typeface="Times New Roman"/>
                <a:sym typeface="Times New Roman"/>
              </a:rPr>
              <a:t>// Access specifier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void myMethod() {  </a:t>
            </a:r>
            <a:r>
              <a:rPr lang="en-US">
                <a:solidFill>
                  <a:srgbClr val="FF0000"/>
                </a:solidFill>
                <a:latin typeface="Times New Roman"/>
                <a:ea typeface="Times New Roman"/>
                <a:cs typeface="Times New Roman"/>
                <a:sym typeface="Times New Roman"/>
              </a:rPr>
              <a:t>// Method/function defined inside the class</a:t>
            </a:r>
            <a:br>
              <a:rPr lang="en-US">
                <a:solidFill>
                  <a:srgbClr val="FF0000"/>
                </a:solidFill>
                <a:latin typeface="Times New Roman"/>
                <a:ea typeface="Times New Roman"/>
                <a:cs typeface="Times New Roman"/>
                <a:sym typeface="Times New Roman"/>
              </a:rPr>
            </a:br>
            <a:r>
              <a:rPr lang="en-US">
                <a:latin typeface="Times New Roman"/>
                <a:ea typeface="Times New Roman"/>
                <a:cs typeface="Times New Roman"/>
                <a:sym typeface="Times New Roman"/>
              </a:rPr>
              <a:t>      cout &lt;&lt; "Hello World!";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 main()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MyClass myObj;     </a:t>
            </a:r>
            <a:r>
              <a:rPr lang="en-US">
                <a:solidFill>
                  <a:srgbClr val="FF0000"/>
                </a:solidFill>
                <a:latin typeface="Times New Roman"/>
                <a:ea typeface="Times New Roman"/>
                <a:cs typeface="Times New Roman"/>
                <a:sym typeface="Times New Roman"/>
              </a:rPr>
              <a:t>// Create an object of MyClass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myObj.myMethod();  </a:t>
            </a:r>
            <a:r>
              <a:rPr lang="en-US">
                <a:solidFill>
                  <a:srgbClr val="FF0000"/>
                </a:solidFill>
                <a:latin typeface="Times New Roman"/>
                <a:ea typeface="Times New Roman"/>
                <a:cs typeface="Times New Roman"/>
                <a:sym typeface="Times New Roman"/>
              </a:rPr>
              <a:t>// Call the method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return 0;</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1800"/>
              <a:buNone/>
            </a:pPr>
            <a:r>
              <a:rPr lang="en-US"/>
              <a:t>Outside Example</a:t>
            </a:r>
            <a:endParaRPr/>
          </a:p>
        </p:txBody>
      </p:sp>
      <p:sp>
        <p:nvSpPr>
          <p:cNvPr id="452" name="Google Shape;452;p50"/>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lnSpcReduction="10000"/>
          </a:bodyPr>
          <a:lstStyle/>
          <a:p>
            <a:pPr marL="457200" lvl="0" indent="-363070" algn="l" rtl="0">
              <a:lnSpc>
                <a:spcPct val="100000"/>
              </a:lnSpc>
              <a:spcBef>
                <a:spcPts val="900"/>
              </a:spcBef>
              <a:spcAft>
                <a:spcPts val="0"/>
              </a:spcAft>
              <a:buSzPts val="2118"/>
              <a:buChar char="●"/>
            </a:pPr>
            <a:r>
              <a:rPr lang="en-US">
                <a:latin typeface="Times New Roman"/>
                <a:ea typeface="Times New Roman"/>
                <a:cs typeface="Times New Roman"/>
                <a:sym typeface="Times New Roman"/>
              </a:rPr>
              <a:t>class MyClass {       </a:t>
            </a:r>
            <a:r>
              <a:rPr lang="en-US">
                <a:solidFill>
                  <a:srgbClr val="FF0000"/>
                </a:solidFill>
                <a:latin typeface="Times New Roman"/>
                <a:ea typeface="Times New Roman"/>
                <a:cs typeface="Times New Roman"/>
                <a:sym typeface="Times New Roman"/>
              </a:rPr>
              <a:t> // The 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public:              </a:t>
            </a:r>
            <a:r>
              <a:rPr lang="en-US">
                <a:solidFill>
                  <a:srgbClr val="FF0000"/>
                </a:solidFill>
                <a:latin typeface="Times New Roman"/>
                <a:ea typeface="Times New Roman"/>
                <a:cs typeface="Times New Roman"/>
                <a:sym typeface="Times New Roman"/>
              </a:rPr>
              <a:t>// Access specifier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void myMethod();   </a:t>
            </a:r>
            <a:r>
              <a:rPr lang="en-US">
                <a:solidFill>
                  <a:srgbClr val="FF0000"/>
                </a:solidFill>
                <a:latin typeface="Times New Roman"/>
                <a:ea typeface="Times New Roman"/>
                <a:cs typeface="Times New Roman"/>
                <a:sym typeface="Times New Roman"/>
              </a:rPr>
              <a:t>// Method/function declaration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solidFill>
                  <a:srgbClr val="FF0000"/>
                </a:solidFill>
                <a:latin typeface="Times New Roman"/>
                <a:ea typeface="Times New Roman"/>
                <a:cs typeface="Times New Roman"/>
                <a:sym typeface="Times New Roman"/>
              </a:rPr>
              <a:t>// Method/function definition outside the 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void </a:t>
            </a:r>
            <a:r>
              <a:rPr lang="en-US" b="1">
                <a:latin typeface="Times New Roman"/>
                <a:ea typeface="Times New Roman"/>
                <a:cs typeface="Times New Roman"/>
                <a:sym typeface="Times New Roman"/>
              </a:rPr>
              <a:t>MyClass::myMethod()</a:t>
            </a: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cout &lt;&lt; "Hello World!";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 main()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MyClass myObj;    </a:t>
            </a:r>
            <a:r>
              <a:rPr lang="en-US">
                <a:solidFill>
                  <a:srgbClr val="FF0000"/>
                </a:solidFill>
                <a:latin typeface="Times New Roman"/>
                <a:ea typeface="Times New Roman"/>
                <a:cs typeface="Times New Roman"/>
                <a:sym typeface="Times New Roman"/>
              </a:rPr>
              <a:t> // Create an object of MyClass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myObj.myMethod();  </a:t>
            </a:r>
            <a:r>
              <a:rPr lang="en-US">
                <a:solidFill>
                  <a:srgbClr val="FF0000"/>
                </a:solidFill>
                <a:latin typeface="Times New Roman"/>
                <a:ea typeface="Times New Roman"/>
                <a:cs typeface="Times New Roman"/>
                <a:sym typeface="Times New Roman"/>
              </a:rPr>
              <a:t>// Call the method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return 0;</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endParaRPr/>
          </a:p>
        </p:txBody>
      </p:sp>
      <p:sp>
        <p:nvSpPr>
          <p:cNvPr id="453" name="Google Shape;453;p50"/>
          <p:cNvSpPr txBox="1"/>
          <p:nvPr/>
        </p:nvSpPr>
        <p:spPr>
          <a:xfrm>
            <a:off x="7048500" y="1968500"/>
            <a:ext cx="425450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To define a function outside the class definition, you have to declare it inside the class and then define it outside of the class. This is done by specifiying the name of the class, followed the scope resolution :: operator, followed by the name of the function: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37500"/>
              <a:buNone/>
            </a:pPr>
            <a:r>
              <a:rPr lang="en-US"/>
              <a:t>Class Outside Example-Parameter</a:t>
            </a:r>
            <a:endParaRPr/>
          </a:p>
        </p:txBody>
      </p:sp>
      <p:sp>
        <p:nvSpPr>
          <p:cNvPr id="459" name="Google Shape;459;p51"/>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lnSpcReduction="20000"/>
          </a:bodyPr>
          <a:lstStyle/>
          <a:p>
            <a:pPr marL="457200" lvl="0" indent="-391885" algn="l" rtl="0">
              <a:lnSpc>
                <a:spcPct val="100000"/>
              </a:lnSpc>
              <a:spcBef>
                <a:spcPts val="900"/>
              </a:spcBef>
              <a:spcAft>
                <a:spcPts val="0"/>
              </a:spcAft>
              <a:buSzPts val="2571"/>
              <a:buChar char="●"/>
            </a:pPr>
            <a:r>
              <a:rPr lang="en-US">
                <a:latin typeface="Times New Roman"/>
                <a:ea typeface="Times New Roman"/>
                <a:cs typeface="Times New Roman"/>
                <a:sym typeface="Times New Roman"/>
              </a:rPr>
              <a:t>#include &lt;iostream&gt;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using namespace std;</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class Car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public:</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int speed(int maxSpeed);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 Car::speed(int maxSpeed)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return maxSpeed;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 main()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Car myObj; // Create an object of Car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cout &lt;&lt; myObj.speed(200); </a:t>
            </a:r>
            <a:r>
              <a:rPr lang="en-US">
                <a:solidFill>
                  <a:srgbClr val="FF0000"/>
                </a:solidFill>
                <a:latin typeface="Times New Roman"/>
                <a:ea typeface="Times New Roman"/>
                <a:cs typeface="Times New Roman"/>
                <a:sym typeface="Times New Roman"/>
              </a:rPr>
              <a:t>// Call the method with an argument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return 0;</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1800"/>
              <a:buNone/>
            </a:pPr>
            <a:r>
              <a:rPr lang="en-US"/>
              <a:t>Multiple Objects</a:t>
            </a:r>
            <a:endParaRPr/>
          </a:p>
        </p:txBody>
      </p:sp>
      <p:sp>
        <p:nvSpPr>
          <p:cNvPr id="465" name="Google Shape;465;p52"/>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You can create multiple objects of one class.</a:t>
            </a:r>
            <a:endParaRPr/>
          </a:p>
          <a:p>
            <a:pPr marL="457200" lvl="0" indent="-34290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The benefit of multiple instances of a single class is that each of them can hold different values to their variables, and the methods only affect that specific object, so each of them have the same skeleton, but are in independent states.</a:t>
            </a:r>
            <a:endParaRPr/>
          </a:p>
          <a:p>
            <a:pPr marL="457200" lvl="0" indent="-34290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An </a:t>
            </a:r>
            <a:r>
              <a:rPr lang="en-US" b="1">
                <a:latin typeface="Times New Roman"/>
                <a:ea typeface="Times New Roman"/>
                <a:cs typeface="Times New Roman"/>
                <a:sym typeface="Times New Roman"/>
              </a:rPr>
              <a:t>example</a:t>
            </a:r>
            <a:r>
              <a:rPr lang="en-US">
                <a:latin typeface="Times New Roman"/>
                <a:ea typeface="Times New Roman"/>
                <a:cs typeface="Times New Roman"/>
                <a:sym typeface="Times New Roman"/>
              </a:rPr>
              <a:t> of this is an enemy class in a game. If you have multiple enemies, you can create multiple instances of a class, where each enemy is an instance. They all may be in a different position, which could be a private variable of the class.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37500"/>
              <a:buNone/>
            </a:pPr>
            <a:r>
              <a:rPr lang="en-US"/>
              <a:t>Introduction To Multiple Objects Into Real World</a:t>
            </a:r>
            <a:endParaRPr/>
          </a:p>
        </p:txBody>
      </p:sp>
      <p:pic>
        <p:nvPicPr>
          <p:cNvPr id="471" name="Google Shape;471;p53"/>
          <p:cNvPicPr preferRelativeResize="0"/>
          <p:nvPr/>
        </p:nvPicPr>
        <p:blipFill rotWithShape="1">
          <a:blip r:embed="rId3">
            <a:alphaModFix/>
          </a:blip>
          <a:srcRect l="8318" t="9083" r="56708" b="23085"/>
          <a:stretch/>
        </p:blipFill>
        <p:spPr>
          <a:xfrm>
            <a:off x="760604" y="1890626"/>
            <a:ext cx="4338617" cy="4733295"/>
          </a:xfrm>
          <a:prstGeom prst="rect">
            <a:avLst/>
          </a:prstGeom>
          <a:noFill/>
          <a:ln>
            <a:noFill/>
          </a:ln>
        </p:spPr>
      </p:pic>
      <p:pic>
        <p:nvPicPr>
          <p:cNvPr id="472" name="Google Shape;472;p53"/>
          <p:cNvPicPr preferRelativeResize="0"/>
          <p:nvPr/>
        </p:nvPicPr>
        <p:blipFill rotWithShape="1">
          <a:blip r:embed="rId4">
            <a:alphaModFix/>
          </a:blip>
          <a:srcRect l="8914" t="15852" r="55450" b="51919"/>
          <a:stretch/>
        </p:blipFill>
        <p:spPr>
          <a:xfrm>
            <a:off x="6310015" y="1890626"/>
            <a:ext cx="4687788" cy="23848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37500"/>
              <a:buNone/>
            </a:pPr>
            <a:r>
              <a:rPr lang="en-US"/>
              <a:t>Introduction To Objects Into Real World</a:t>
            </a:r>
            <a:endParaRPr/>
          </a:p>
        </p:txBody>
      </p:sp>
      <p:sp>
        <p:nvSpPr>
          <p:cNvPr id="478" name="Google Shape;478;p54"/>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lnSpcReduction="10000"/>
          </a:bodyPr>
          <a:lstStyle/>
          <a:p>
            <a:pPr marL="457200" lvl="0" indent="-352167" algn="l" rtl="0">
              <a:lnSpc>
                <a:spcPct val="100000"/>
              </a:lnSpc>
              <a:spcBef>
                <a:spcPts val="900"/>
              </a:spcBef>
              <a:spcAft>
                <a:spcPts val="0"/>
              </a:spcAft>
              <a:buSzPts val="1946"/>
              <a:buChar char="●"/>
            </a:pPr>
            <a:r>
              <a:rPr lang="en-US" b="1">
                <a:latin typeface="Times New Roman"/>
                <a:ea typeface="Times New Roman"/>
                <a:cs typeface="Times New Roman"/>
                <a:sym typeface="Times New Roman"/>
              </a:rPr>
              <a:t>Object</a:t>
            </a:r>
            <a:endParaRPr/>
          </a:p>
          <a:p>
            <a:pPr marL="914400" lvl="1" indent="-352167" algn="l" rtl="0">
              <a:lnSpc>
                <a:spcPct val="100000"/>
              </a:lnSpc>
              <a:spcBef>
                <a:spcPts val="500"/>
              </a:spcBef>
              <a:spcAft>
                <a:spcPts val="0"/>
              </a:spcAft>
              <a:buSzPts val="1946"/>
              <a:buChar char="◦"/>
            </a:pPr>
            <a:r>
              <a:rPr lang="en-US">
                <a:latin typeface="Times New Roman"/>
                <a:ea typeface="Times New Roman"/>
                <a:cs typeface="Times New Roman"/>
                <a:sym typeface="Times New Roman"/>
              </a:rPr>
              <a:t> instance of class</a:t>
            </a:r>
            <a:endParaRPr b="1">
              <a:latin typeface="Times New Roman"/>
              <a:ea typeface="Times New Roman"/>
              <a:cs typeface="Times New Roman"/>
              <a:sym typeface="Times New Roman"/>
            </a:endParaRPr>
          </a:p>
          <a:p>
            <a:pPr marL="457200" lvl="0" indent="-352167" algn="l" rtl="0">
              <a:lnSpc>
                <a:spcPct val="100000"/>
              </a:lnSpc>
              <a:spcBef>
                <a:spcPts val="900"/>
              </a:spcBef>
              <a:spcAft>
                <a:spcPts val="0"/>
              </a:spcAft>
              <a:buSzPts val="1946"/>
              <a:buChar char="●"/>
            </a:pPr>
            <a:r>
              <a:rPr lang="en-US" b="1">
                <a:latin typeface="Times New Roman"/>
                <a:ea typeface="Times New Roman"/>
                <a:cs typeface="Times New Roman"/>
                <a:sym typeface="Times New Roman"/>
              </a:rPr>
              <a:t>State of an object</a:t>
            </a:r>
            <a:endParaRPr/>
          </a:p>
          <a:p>
            <a:pPr marL="914400" lvl="1" indent="-352167" algn="l" rtl="0">
              <a:lnSpc>
                <a:spcPct val="100000"/>
              </a:lnSpc>
              <a:spcBef>
                <a:spcPts val="500"/>
              </a:spcBef>
              <a:spcAft>
                <a:spcPts val="0"/>
              </a:spcAft>
              <a:buSzPts val="1946"/>
              <a:buChar char="◦"/>
            </a:pPr>
            <a:r>
              <a:rPr lang="en-US">
                <a:latin typeface="Times New Roman"/>
                <a:ea typeface="Times New Roman"/>
                <a:cs typeface="Times New Roman"/>
                <a:sym typeface="Times New Roman"/>
              </a:rPr>
              <a:t>Static and Dynamic</a:t>
            </a:r>
            <a:endParaRPr/>
          </a:p>
          <a:p>
            <a:pPr marL="457200" lvl="0" indent="-352167" algn="l" rtl="0">
              <a:lnSpc>
                <a:spcPct val="100000"/>
              </a:lnSpc>
              <a:spcBef>
                <a:spcPts val="900"/>
              </a:spcBef>
              <a:spcAft>
                <a:spcPts val="0"/>
              </a:spcAft>
              <a:buSzPts val="1946"/>
              <a:buChar char="●"/>
            </a:pPr>
            <a:r>
              <a:rPr lang="en-US" b="1">
                <a:latin typeface="Times New Roman"/>
                <a:ea typeface="Times New Roman"/>
                <a:cs typeface="Times New Roman"/>
                <a:sym typeface="Times New Roman"/>
              </a:rPr>
              <a:t>Behavior of an object</a:t>
            </a:r>
            <a:endParaRPr/>
          </a:p>
          <a:p>
            <a:pPr marL="914400" lvl="1" indent="-352167" algn="l" rtl="0">
              <a:lnSpc>
                <a:spcPct val="100000"/>
              </a:lnSpc>
              <a:spcBef>
                <a:spcPts val="500"/>
              </a:spcBef>
              <a:spcAft>
                <a:spcPts val="0"/>
              </a:spcAft>
              <a:buSzPts val="1946"/>
              <a:buChar char="◦"/>
            </a:pPr>
            <a:r>
              <a:rPr lang="en-US">
                <a:latin typeface="Times New Roman"/>
                <a:ea typeface="Times New Roman"/>
                <a:cs typeface="Times New Roman"/>
                <a:sym typeface="Times New Roman"/>
              </a:rPr>
              <a:t>Behavior is how an object acts &amp; reacts, in terms of its state change and message passing.</a:t>
            </a:r>
            <a:endParaRPr/>
          </a:p>
          <a:p>
            <a:pPr marL="457200" lvl="0" indent="-352167" algn="l" rtl="0">
              <a:lnSpc>
                <a:spcPct val="100000"/>
              </a:lnSpc>
              <a:spcBef>
                <a:spcPts val="900"/>
              </a:spcBef>
              <a:spcAft>
                <a:spcPts val="0"/>
              </a:spcAft>
              <a:buSzPts val="1946"/>
              <a:buChar char="●"/>
            </a:pPr>
            <a:r>
              <a:rPr lang="en-US" b="1">
                <a:latin typeface="Times New Roman"/>
                <a:ea typeface="Times New Roman"/>
                <a:cs typeface="Times New Roman"/>
                <a:sym typeface="Times New Roman"/>
              </a:rPr>
              <a:t>Identity of an object</a:t>
            </a:r>
            <a:endParaRPr/>
          </a:p>
          <a:p>
            <a:pPr marL="914400" lvl="1" indent="-352167" algn="l" rtl="0">
              <a:lnSpc>
                <a:spcPct val="100000"/>
              </a:lnSpc>
              <a:spcBef>
                <a:spcPts val="500"/>
              </a:spcBef>
              <a:spcAft>
                <a:spcPts val="0"/>
              </a:spcAft>
              <a:buSzPts val="1946"/>
              <a:buChar char="◦"/>
            </a:pPr>
            <a:r>
              <a:rPr lang="en-US" b="1">
                <a:latin typeface="Times New Roman"/>
                <a:ea typeface="Times New Roman"/>
                <a:cs typeface="Times New Roman"/>
                <a:sym typeface="Times New Roman"/>
              </a:rPr>
              <a:t>Employee</a:t>
            </a:r>
            <a:r>
              <a:rPr lang="en-US">
                <a:latin typeface="Times New Roman"/>
                <a:ea typeface="Times New Roman"/>
                <a:cs typeface="Times New Roman"/>
                <a:sym typeface="Times New Roman"/>
              </a:rPr>
              <a:t> - Empid, Name, Gender, Mobile_No</a:t>
            </a:r>
            <a:endParaRPr b="1">
              <a:latin typeface="Times New Roman"/>
              <a:ea typeface="Times New Roman"/>
              <a:cs typeface="Times New Roman"/>
              <a:sym typeface="Times New Roman"/>
            </a:endParaRPr>
          </a:p>
          <a:p>
            <a:pPr marL="457200" lvl="0" indent="-352167" algn="l" rtl="0">
              <a:lnSpc>
                <a:spcPct val="100000"/>
              </a:lnSpc>
              <a:spcBef>
                <a:spcPts val="900"/>
              </a:spcBef>
              <a:spcAft>
                <a:spcPts val="0"/>
              </a:spcAft>
              <a:buSzPts val="1946"/>
              <a:buChar char="●"/>
            </a:pPr>
            <a:r>
              <a:rPr lang="en-US" b="1">
                <a:latin typeface="Times New Roman"/>
                <a:ea typeface="Times New Roman"/>
                <a:cs typeface="Times New Roman"/>
                <a:sym typeface="Times New Roman"/>
              </a:rPr>
              <a:t>Responsibility of an object</a:t>
            </a:r>
            <a:endParaRPr/>
          </a:p>
          <a:p>
            <a:pPr marL="914400" lvl="1" indent="-352167" algn="l" rtl="0">
              <a:lnSpc>
                <a:spcPct val="100000"/>
              </a:lnSpc>
              <a:spcBef>
                <a:spcPts val="500"/>
              </a:spcBef>
              <a:spcAft>
                <a:spcPts val="0"/>
              </a:spcAft>
              <a:buSzPts val="1946"/>
              <a:buChar char="◦"/>
            </a:pPr>
            <a:r>
              <a:rPr lang="en-US">
                <a:latin typeface="Times New Roman"/>
                <a:ea typeface="Times New Roman"/>
                <a:cs typeface="Times New Roman"/>
                <a:sym typeface="Times New Roman"/>
              </a:rPr>
              <a:t>Responsibility of an object is the role it serves within the system.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a:buNone/>
            </a:pPr>
            <a:r>
              <a:rPr lang="en-US"/>
              <a:t>Week one – Class 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What Are the Types of Programming Languages</a:t>
            </a:r>
            <a:endParaRPr/>
          </a:p>
        </p:txBody>
      </p:sp>
      <p:sp>
        <p:nvSpPr>
          <p:cNvPr id="147" name="Google Shape;147;p8"/>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a:t>Programming languages allow programmers to code software.</a:t>
            </a:r>
            <a:endParaRPr/>
          </a:p>
          <a:p>
            <a:pPr marL="1600000" lvl="5" indent="-228600" algn="l" rtl="0">
              <a:lnSpc>
                <a:spcPct val="100000"/>
              </a:lnSpc>
              <a:spcBef>
                <a:spcPts val="500"/>
              </a:spcBef>
              <a:spcAft>
                <a:spcPts val="0"/>
              </a:spcAft>
              <a:buSzPts val="2000"/>
              <a:buChar char="■"/>
            </a:pPr>
            <a:r>
              <a:rPr lang="en-US" sz="2000"/>
              <a:t>First Generation Languages</a:t>
            </a:r>
            <a:endParaRPr/>
          </a:p>
          <a:p>
            <a:pPr marL="1600000" lvl="5" indent="-228600" algn="l" rtl="0">
              <a:lnSpc>
                <a:spcPct val="100000"/>
              </a:lnSpc>
              <a:spcBef>
                <a:spcPts val="500"/>
              </a:spcBef>
              <a:spcAft>
                <a:spcPts val="0"/>
              </a:spcAft>
              <a:buSzPts val="2000"/>
              <a:buChar char="■"/>
            </a:pPr>
            <a:r>
              <a:rPr lang="en-US" sz="2000"/>
              <a:t>Second Generation Languages</a:t>
            </a:r>
            <a:endParaRPr/>
          </a:p>
          <a:p>
            <a:pPr marL="1600000" lvl="5" indent="-228600" algn="l" rtl="0">
              <a:lnSpc>
                <a:spcPct val="100000"/>
              </a:lnSpc>
              <a:spcBef>
                <a:spcPts val="500"/>
              </a:spcBef>
              <a:spcAft>
                <a:spcPts val="0"/>
              </a:spcAft>
              <a:buSzPts val="2000"/>
              <a:buChar char="■"/>
            </a:pPr>
            <a:r>
              <a:rPr lang="en-US" sz="2000"/>
              <a:t>Third Generation Languages</a:t>
            </a:r>
            <a:endParaRPr/>
          </a:p>
          <a:p>
            <a:pPr marL="1600000" lvl="5" indent="-228600" algn="l" rtl="0">
              <a:lnSpc>
                <a:spcPct val="100000"/>
              </a:lnSpc>
              <a:spcBef>
                <a:spcPts val="500"/>
              </a:spcBef>
              <a:spcAft>
                <a:spcPts val="0"/>
              </a:spcAft>
              <a:buSzPts val="2000"/>
              <a:buChar char="■"/>
            </a:pPr>
            <a:r>
              <a:rPr lang="en-US" sz="2000"/>
              <a:t>Fourth Generation Languages</a:t>
            </a:r>
            <a:endParaRPr/>
          </a:p>
          <a:p>
            <a:pPr marL="1600000" lvl="5" indent="-228600" algn="l" rtl="0">
              <a:lnSpc>
                <a:spcPct val="100000"/>
              </a:lnSpc>
              <a:spcBef>
                <a:spcPts val="500"/>
              </a:spcBef>
              <a:spcAft>
                <a:spcPts val="1600"/>
              </a:spcAft>
              <a:buSzPts val="2000"/>
              <a:buChar char="■"/>
            </a:pPr>
            <a:r>
              <a:rPr lang="en-US" sz="2000"/>
              <a:t>Fifth Generation Languages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First Generation Languages</a:t>
            </a:r>
            <a:endParaRPr/>
          </a:p>
        </p:txBody>
      </p:sp>
      <p:sp>
        <p:nvSpPr>
          <p:cNvPr id="154" name="Google Shape;154;p9"/>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lnSpcReduction="10000"/>
          </a:bodyPr>
          <a:lstStyle/>
          <a:p>
            <a:pPr marL="457200" lvl="0" indent="0" algn="l" rtl="0">
              <a:lnSpc>
                <a:spcPct val="100000"/>
              </a:lnSpc>
              <a:spcBef>
                <a:spcPts val="0"/>
              </a:spcBef>
              <a:spcAft>
                <a:spcPts val="0"/>
              </a:spcAft>
              <a:buClr>
                <a:schemeClr val="dk1"/>
              </a:buClr>
              <a:buSzPts val="1100"/>
              <a:buFont typeface="Arial"/>
              <a:buNone/>
            </a:pPr>
            <a:r>
              <a:rPr lang="en-US"/>
              <a:t>The first-generation languages are also called machine languages/ 1G language. This language is machine-dependent. The machine language statements are written in binary code (0/1 form) because the computer can understand only binary language.</a:t>
            </a:r>
            <a:endParaRPr/>
          </a:p>
          <a:p>
            <a:pPr marL="457200" lvl="0" indent="0" algn="l" rtl="0">
              <a:lnSpc>
                <a:spcPct val="100000"/>
              </a:lnSpc>
              <a:spcBef>
                <a:spcPts val="0"/>
              </a:spcBef>
              <a:spcAft>
                <a:spcPts val="0"/>
              </a:spcAft>
              <a:buClr>
                <a:schemeClr val="dk1"/>
              </a:buClr>
              <a:buSzPts val="1100"/>
              <a:buFont typeface="Arial"/>
              <a:buNone/>
            </a:pPr>
            <a:endParaRPr/>
          </a:p>
          <a:p>
            <a:pPr marL="457200" lvl="0" indent="0" algn="l" rtl="0">
              <a:lnSpc>
                <a:spcPct val="100000"/>
              </a:lnSpc>
              <a:spcBef>
                <a:spcPts val="0"/>
              </a:spcBef>
              <a:spcAft>
                <a:spcPts val="0"/>
              </a:spcAft>
              <a:buClr>
                <a:schemeClr val="dk1"/>
              </a:buClr>
              <a:buSzPts val="1100"/>
              <a:buFont typeface="Arial"/>
              <a:buNone/>
            </a:pPr>
            <a:r>
              <a:rPr lang="en-US"/>
              <a:t>Advantages :</a:t>
            </a:r>
            <a:endParaRPr/>
          </a:p>
          <a:p>
            <a:pPr marL="457200" lvl="0" indent="0" algn="l" rtl="0">
              <a:lnSpc>
                <a:spcPct val="100000"/>
              </a:lnSpc>
              <a:spcBef>
                <a:spcPts val="0"/>
              </a:spcBef>
              <a:spcAft>
                <a:spcPts val="0"/>
              </a:spcAft>
              <a:buClr>
                <a:schemeClr val="dk1"/>
              </a:buClr>
              <a:buSzPts val="1100"/>
              <a:buFont typeface="Arial"/>
              <a:buNone/>
            </a:pPr>
            <a:endParaRPr/>
          </a:p>
          <a:p>
            <a:pPr marL="914400" lvl="0" indent="0" algn="l" rtl="0">
              <a:lnSpc>
                <a:spcPct val="100000"/>
              </a:lnSpc>
              <a:spcBef>
                <a:spcPts val="0"/>
              </a:spcBef>
              <a:spcAft>
                <a:spcPts val="0"/>
              </a:spcAft>
              <a:buClr>
                <a:schemeClr val="dk1"/>
              </a:buClr>
              <a:buSzPts val="1100"/>
              <a:buFont typeface="Arial"/>
              <a:buNone/>
            </a:pPr>
            <a:r>
              <a:rPr lang="en-US"/>
              <a:t>1. Fast &amp; efficient as statements are directly written in binary language.</a:t>
            </a:r>
            <a:endParaRPr/>
          </a:p>
          <a:p>
            <a:pPr marL="914400" lvl="0" indent="0" algn="l" rtl="0">
              <a:lnSpc>
                <a:spcPct val="100000"/>
              </a:lnSpc>
              <a:spcBef>
                <a:spcPts val="0"/>
              </a:spcBef>
              <a:spcAft>
                <a:spcPts val="0"/>
              </a:spcAft>
              <a:buClr>
                <a:schemeClr val="dk1"/>
              </a:buClr>
              <a:buSzPts val="1100"/>
              <a:buFont typeface="Arial"/>
              <a:buNone/>
            </a:pPr>
            <a:endParaRPr/>
          </a:p>
          <a:p>
            <a:pPr marL="914400" lvl="0" indent="0" algn="l" rtl="0">
              <a:lnSpc>
                <a:spcPct val="100000"/>
              </a:lnSpc>
              <a:spcBef>
                <a:spcPts val="0"/>
              </a:spcBef>
              <a:spcAft>
                <a:spcPts val="0"/>
              </a:spcAft>
              <a:buClr>
                <a:schemeClr val="dk1"/>
              </a:buClr>
              <a:buSzPts val="1100"/>
              <a:buFont typeface="Arial"/>
              <a:buNone/>
            </a:pPr>
            <a:r>
              <a:rPr lang="en-US"/>
              <a:t>2. No translator is required.</a:t>
            </a:r>
            <a:endParaRPr/>
          </a:p>
          <a:p>
            <a:pPr marL="457200" lvl="0" indent="0" algn="l" rtl="0">
              <a:lnSpc>
                <a:spcPct val="100000"/>
              </a:lnSpc>
              <a:spcBef>
                <a:spcPts val="0"/>
              </a:spcBef>
              <a:spcAft>
                <a:spcPts val="0"/>
              </a:spcAft>
              <a:buClr>
                <a:schemeClr val="dk1"/>
              </a:buClr>
              <a:buSzPts val="1100"/>
              <a:buFont typeface="Arial"/>
              <a:buNone/>
            </a:pPr>
            <a:endParaRPr/>
          </a:p>
          <a:p>
            <a:pPr marL="457200" lvl="0" indent="0" algn="l" rtl="0">
              <a:lnSpc>
                <a:spcPct val="100000"/>
              </a:lnSpc>
              <a:spcBef>
                <a:spcPts val="0"/>
              </a:spcBef>
              <a:spcAft>
                <a:spcPts val="0"/>
              </a:spcAft>
              <a:buClr>
                <a:schemeClr val="dk1"/>
              </a:buClr>
              <a:buSzPts val="1100"/>
              <a:buFont typeface="Arial"/>
              <a:buNone/>
            </a:pPr>
            <a:r>
              <a:rPr lang="en-US"/>
              <a:t>Disadvantages :</a:t>
            </a:r>
            <a:endParaRPr/>
          </a:p>
          <a:p>
            <a:pPr marL="457200" lvl="0" indent="0" algn="l" rtl="0">
              <a:lnSpc>
                <a:spcPct val="100000"/>
              </a:lnSpc>
              <a:spcBef>
                <a:spcPts val="0"/>
              </a:spcBef>
              <a:spcAft>
                <a:spcPts val="0"/>
              </a:spcAft>
              <a:buClr>
                <a:schemeClr val="dk1"/>
              </a:buClr>
              <a:buSzPts val="1100"/>
              <a:buFont typeface="Arial"/>
              <a:buNone/>
            </a:pPr>
            <a:endParaRPr/>
          </a:p>
          <a:p>
            <a:pPr marL="914400" lvl="0" indent="0" algn="l" rtl="0">
              <a:lnSpc>
                <a:spcPct val="100000"/>
              </a:lnSpc>
              <a:spcBef>
                <a:spcPts val="0"/>
              </a:spcBef>
              <a:spcAft>
                <a:spcPts val="0"/>
              </a:spcAft>
              <a:buClr>
                <a:schemeClr val="dk1"/>
              </a:buClr>
              <a:buSzPts val="1100"/>
              <a:buFont typeface="Arial"/>
              <a:buNone/>
            </a:pPr>
            <a:r>
              <a:rPr lang="en-US"/>
              <a:t>1.  Difficult to learn binary codes.</a:t>
            </a:r>
            <a:endParaRPr/>
          </a:p>
          <a:p>
            <a:pPr marL="914400" lvl="0" indent="0" algn="l" rtl="0">
              <a:lnSpc>
                <a:spcPct val="100000"/>
              </a:lnSpc>
              <a:spcBef>
                <a:spcPts val="0"/>
              </a:spcBef>
              <a:spcAft>
                <a:spcPts val="0"/>
              </a:spcAft>
              <a:buClr>
                <a:schemeClr val="dk1"/>
              </a:buClr>
              <a:buSzPts val="1100"/>
              <a:buFont typeface="Arial"/>
              <a:buNone/>
            </a:pPr>
            <a:endParaRPr/>
          </a:p>
          <a:p>
            <a:pPr marL="914400" lvl="0" indent="0" algn="l" rtl="0">
              <a:lnSpc>
                <a:spcPct val="100000"/>
              </a:lnSpc>
              <a:spcBef>
                <a:spcPts val="0"/>
              </a:spcBef>
              <a:spcAft>
                <a:spcPts val="0"/>
              </a:spcAft>
              <a:buClr>
                <a:schemeClr val="dk1"/>
              </a:buClr>
              <a:buSzPts val="1100"/>
              <a:buFont typeface="Arial"/>
              <a:buNone/>
            </a:pPr>
            <a:r>
              <a:rPr lang="en-US"/>
              <a:t>2. Difficult to understand – both programs &amp; where the error occurred.</a:t>
            </a:r>
            <a:endParaRPr/>
          </a:p>
          <a:p>
            <a:pPr marL="457200" lvl="0" indent="0" algn="l" rtl="0">
              <a:lnSpc>
                <a:spcPct val="100000"/>
              </a:lnSpc>
              <a:spcBef>
                <a:spcPts val="0"/>
              </a:spcBef>
              <a:spcAft>
                <a:spcPts val="0"/>
              </a:spcAft>
              <a:buNone/>
            </a:pPr>
            <a:endParaRPr/>
          </a:p>
          <a:p>
            <a:pPr marL="457200" lvl="1" indent="-182880" algn="l" rtl="0">
              <a:lnSpc>
                <a:spcPct val="100000"/>
              </a:lnSpc>
              <a:spcBef>
                <a:spcPts val="500"/>
              </a:spcBef>
              <a:spcAft>
                <a:spcPts val="1600"/>
              </a:spcAft>
              <a:buSzPts val="16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Second Generation Languages</a:t>
            </a:r>
            <a:endParaRPr/>
          </a:p>
        </p:txBody>
      </p:sp>
      <p:sp>
        <p:nvSpPr>
          <p:cNvPr id="161" name="Google Shape;161;p10"/>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Assembly languages</a:t>
            </a:r>
            <a:endParaRPr/>
          </a:p>
          <a:p>
            <a:pPr marL="457200" lvl="1" indent="-182880" algn="l" rtl="0">
              <a:lnSpc>
                <a:spcPct val="100000"/>
              </a:lnSpc>
              <a:spcBef>
                <a:spcPts val="500"/>
              </a:spcBef>
              <a:spcAft>
                <a:spcPts val="0"/>
              </a:spcAft>
              <a:buSzPts val="1600"/>
              <a:buChar char="○"/>
            </a:pPr>
            <a:r>
              <a:rPr lang="en-US"/>
              <a:t>Symbolic operation codes replaced binary operation codes.</a:t>
            </a:r>
            <a:endParaRPr/>
          </a:p>
          <a:p>
            <a:pPr marL="457200" lvl="1" indent="-182880" algn="l" rtl="0">
              <a:lnSpc>
                <a:spcPct val="100000"/>
              </a:lnSpc>
              <a:spcBef>
                <a:spcPts val="500"/>
              </a:spcBef>
              <a:spcAft>
                <a:spcPts val="0"/>
              </a:spcAft>
              <a:buSzPts val="1600"/>
              <a:buChar char="○"/>
            </a:pPr>
            <a:r>
              <a:rPr lang="en-US"/>
              <a:t>Assembly language programs needed to be “assembled” for execution by the computer.  Each assembly language instruction is translated into one machine language instruction.</a:t>
            </a:r>
            <a:endParaRPr/>
          </a:p>
          <a:p>
            <a:pPr marL="457200" lvl="1" indent="-182880" algn="l" rtl="0">
              <a:lnSpc>
                <a:spcPct val="100000"/>
              </a:lnSpc>
              <a:spcBef>
                <a:spcPts val="500"/>
              </a:spcBef>
              <a:spcAft>
                <a:spcPts val="0"/>
              </a:spcAft>
              <a:buSzPts val="1600"/>
              <a:buChar char="○"/>
            </a:pPr>
            <a:r>
              <a:rPr lang="en-US"/>
              <a:t>Very efficient code and easier to write.</a:t>
            </a:r>
            <a:endParaRPr/>
          </a:p>
          <a:p>
            <a:pPr marL="457200" lvl="1" indent="-182880" algn="l" rtl="0">
              <a:lnSpc>
                <a:spcPct val="100000"/>
              </a:lnSpc>
              <a:spcBef>
                <a:spcPts val="500"/>
              </a:spcBef>
              <a:spcAft>
                <a:spcPts val="0"/>
              </a:spcAft>
              <a:buSzPts val="1600"/>
              <a:buChar char="○"/>
            </a:pPr>
            <a:r>
              <a:rPr lang="en-US"/>
              <a:t>These are low-level assembly languages </a:t>
            </a:r>
            <a:endParaRPr/>
          </a:p>
          <a:p>
            <a:pPr marL="457200" lvl="1" indent="-182880" algn="l" rtl="0">
              <a:lnSpc>
                <a:spcPct val="100000"/>
              </a:lnSpc>
              <a:spcBef>
                <a:spcPts val="500"/>
              </a:spcBef>
              <a:spcAft>
                <a:spcPts val="0"/>
              </a:spcAft>
              <a:buSzPts val="1600"/>
              <a:buNone/>
            </a:pPr>
            <a:r>
              <a:rPr lang="en-US"/>
              <a:t>	 used in kernels and hardware drives.</a:t>
            </a:r>
            <a:endParaRPr/>
          </a:p>
          <a:p>
            <a:pPr marL="457200" lvl="0" indent="-182880" algn="l" rtl="0">
              <a:lnSpc>
                <a:spcPct val="100000"/>
              </a:lnSpc>
              <a:spcBef>
                <a:spcPts val="500"/>
              </a:spcBef>
              <a:spcAft>
                <a:spcPts val="0"/>
              </a:spcAft>
              <a:buClr>
                <a:schemeClr val="dk1"/>
              </a:buClr>
              <a:buSzPts val="1100"/>
              <a:buFont typeface="Arial"/>
              <a:buNone/>
            </a:pPr>
            <a:r>
              <a:rPr lang="en-US"/>
              <a:t>Disadvantages :</a:t>
            </a:r>
            <a:endParaRPr/>
          </a:p>
          <a:p>
            <a:pPr marL="457200" lvl="0" indent="-182880" algn="l" rtl="0">
              <a:lnSpc>
                <a:spcPct val="100000"/>
              </a:lnSpc>
              <a:spcBef>
                <a:spcPts val="500"/>
              </a:spcBef>
              <a:spcAft>
                <a:spcPts val="0"/>
              </a:spcAft>
              <a:buClr>
                <a:schemeClr val="dk1"/>
              </a:buClr>
              <a:buSzPts val="1100"/>
              <a:buFont typeface="Arial"/>
              <a:buNone/>
            </a:pPr>
            <a:r>
              <a:rPr lang="en-US"/>
              <a:t>1. Assembler is required.</a:t>
            </a:r>
            <a:endParaRPr/>
          </a:p>
          <a:p>
            <a:pPr marL="457200" lvl="1" indent="-182880" algn="l" rtl="0">
              <a:lnSpc>
                <a:spcPct val="100000"/>
              </a:lnSpc>
              <a:spcBef>
                <a:spcPts val="500"/>
              </a:spcBef>
              <a:spcAft>
                <a:spcPts val="0"/>
              </a:spcAft>
              <a:buSzPts val="1600"/>
              <a:buNone/>
            </a:pPr>
            <a:endParaRPr/>
          </a:p>
          <a:p>
            <a:pPr marL="457200" lvl="1" indent="-182880" algn="l" rtl="0">
              <a:lnSpc>
                <a:spcPct val="100000"/>
              </a:lnSpc>
              <a:spcBef>
                <a:spcPts val="500"/>
              </a:spcBef>
              <a:spcAft>
                <a:spcPts val="1600"/>
              </a:spcAft>
              <a:buSzPts val="1600"/>
              <a:buNone/>
            </a:pPr>
            <a:endParaRPr/>
          </a:p>
        </p:txBody>
      </p:sp>
      <p:pic>
        <p:nvPicPr>
          <p:cNvPr id="162" name="Google Shape;162;p10" descr="PPT - Assembly &amp; Machine Language PowerPoint Presentation, free download -  ID:5674619"/>
          <p:cNvPicPr preferRelativeResize="0"/>
          <p:nvPr/>
        </p:nvPicPr>
        <p:blipFill rotWithShape="1">
          <a:blip r:embed="rId3">
            <a:alphaModFix/>
          </a:blip>
          <a:srcRect t="20372" r="1922" b="17144"/>
          <a:stretch/>
        </p:blipFill>
        <p:spPr>
          <a:xfrm>
            <a:off x="6232045" y="3803904"/>
            <a:ext cx="4899251" cy="23408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Third Generation Languages</a:t>
            </a:r>
            <a:endParaRPr/>
          </a:p>
        </p:txBody>
      </p:sp>
      <p:sp>
        <p:nvSpPr>
          <p:cNvPr id="169" name="Google Shape;169;p11"/>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High Level Languages</a:t>
            </a:r>
            <a:endParaRPr/>
          </a:p>
          <a:p>
            <a:pPr marL="182880" lvl="0" indent="-182880" algn="l" rtl="0">
              <a:lnSpc>
                <a:spcPct val="100000"/>
              </a:lnSpc>
              <a:spcBef>
                <a:spcPts val="900"/>
              </a:spcBef>
              <a:spcAft>
                <a:spcPts val="0"/>
              </a:spcAft>
              <a:buSzPts val="1800"/>
              <a:buChar char="●"/>
            </a:pPr>
            <a:r>
              <a:rPr lang="en-US"/>
              <a:t>Closer to English but included simple mathematical notation.</a:t>
            </a:r>
            <a:endParaRPr/>
          </a:p>
          <a:p>
            <a:pPr marL="457200" lvl="1" indent="-182880" algn="l" rtl="0">
              <a:lnSpc>
                <a:spcPct val="100000"/>
              </a:lnSpc>
              <a:spcBef>
                <a:spcPts val="500"/>
              </a:spcBef>
              <a:spcAft>
                <a:spcPts val="0"/>
              </a:spcAft>
              <a:buSzPts val="1600"/>
              <a:buChar char="○"/>
            </a:pPr>
            <a:r>
              <a:rPr lang="en-US"/>
              <a:t>Programs written in </a:t>
            </a:r>
            <a:r>
              <a:rPr lang="en-US">
                <a:solidFill>
                  <a:srgbClr val="333399"/>
                </a:solidFill>
              </a:rPr>
              <a:t>source code</a:t>
            </a:r>
            <a:r>
              <a:rPr lang="en-US"/>
              <a:t> which must be translated into machine language programs called </a:t>
            </a:r>
            <a:r>
              <a:rPr lang="en-US">
                <a:solidFill>
                  <a:srgbClr val="333399"/>
                </a:solidFill>
              </a:rPr>
              <a:t>object code</a:t>
            </a:r>
            <a:r>
              <a:rPr lang="en-US"/>
              <a:t>.</a:t>
            </a:r>
            <a:endParaRPr/>
          </a:p>
          <a:p>
            <a:pPr marL="457200" lvl="1" indent="-182880" algn="l" rtl="0">
              <a:lnSpc>
                <a:spcPct val="100000"/>
              </a:lnSpc>
              <a:spcBef>
                <a:spcPts val="500"/>
              </a:spcBef>
              <a:spcAft>
                <a:spcPts val="1600"/>
              </a:spcAft>
              <a:buSzPts val="1600"/>
              <a:buChar char="○"/>
            </a:pPr>
            <a:r>
              <a:rPr lang="en-US"/>
              <a:t>The translation of source code to object code is accomplished by a machine language system program called a </a:t>
            </a:r>
            <a:r>
              <a:rPr lang="en-US">
                <a:solidFill>
                  <a:srgbClr val="333399"/>
                </a:solidFill>
              </a:rPr>
              <a:t>compiler</a:t>
            </a:r>
            <a:r>
              <a:rPr lang="en-US"/>
              <a:t>.</a:t>
            </a:r>
            <a:endParaRPr/>
          </a:p>
        </p:txBody>
      </p:sp>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2196</Words>
  <Application>Microsoft Office PowerPoint</Application>
  <PresentationFormat>Widescreen</PresentationFormat>
  <Paragraphs>250</Paragraphs>
  <Slides>48</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Calibri</vt:lpstr>
      <vt:lpstr>Century Gothic</vt:lpstr>
      <vt:lpstr>Garamond</vt:lpstr>
      <vt:lpstr>Old Standard TT</vt:lpstr>
      <vt:lpstr>Arial</vt:lpstr>
      <vt:lpstr>Times New Roman</vt:lpstr>
      <vt:lpstr>Savon</vt:lpstr>
      <vt:lpstr>OBJECT-ORIENTED PROGRAMMING (OOP) </vt:lpstr>
      <vt:lpstr>Course Outline</vt:lpstr>
      <vt:lpstr>Books</vt:lpstr>
      <vt:lpstr>Marks Distribution (Assessments / Grading)</vt:lpstr>
      <vt:lpstr>Week one – Class One</vt:lpstr>
      <vt:lpstr>What Are the Types of Programming Languages</vt:lpstr>
      <vt:lpstr>First Generation Languages</vt:lpstr>
      <vt:lpstr>Second Generation Languages</vt:lpstr>
      <vt:lpstr>Third Generation Languages</vt:lpstr>
      <vt:lpstr>Third Generation Languages (cont’d.)</vt:lpstr>
      <vt:lpstr>Fourth Generation Languages</vt:lpstr>
      <vt:lpstr>Fifth Generation Languages</vt:lpstr>
      <vt:lpstr>PowerPoint Presentation</vt:lpstr>
      <vt:lpstr>COMPILER VS INTERPRETER VS ASSEMBLER</vt:lpstr>
      <vt:lpstr>The C++ language features most directly support four programming styles</vt:lpstr>
      <vt:lpstr>Agenda </vt:lpstr>
      <vt:lpstr>What is POP </vt:lpstr>
      <vt:lpstr>Introduction to Class Attributes</vt:lpstr>
      <vt:lpstr>Entity</vt:lpstr>
      <vt:lpstr>Instance Object and Clas</vt:lpstr>
      <vt:lpstr>let’s talk about OOP</vt:lpstr>
      <vt:lpstr>Basic Concepts of Object-Oriented Programming </vt:lpstr>
      <vt:lpstr>What is object-oriented programming?</vt:lpstr>
      <vt:lpstr>Inheritance</vt:lpstr>
      <vt:lpstr>Polymorphism</vt:lpstr>
      <vt:lpstr>Encapsulation</vt:lpstr>
      <vt:lpstr>Abstraction</vt:lpstr>
      <vt:lpstr>Real-life Example</vt:lpstr>
      <vt:lpstr>Data Abstraction (Example)</vt:lpstr>
      <vt:lpstr>Example-Data Abstraction</vt:lpstr>
      <vt:lpstr>Advantages of Information Hiding</vt:lpstr>
      <vt:lpstr>PowerPoint Presentation</vt:lpstr>
      <vt:lpstr>Procedural vs OOP</vt:lpstr>
      <vt:lpstr>Class</vt:lpstr>
      <vt:lpstr>Syntax of Class</vt:lpstr>
      <vt:lpstr>Example-Class</vt:lpstr>
      <vt:lpstr>Specification of Class</vt:lpstr>
      <vt:lpstr>Access Specifiers</vt:lpstr>
      <vt:lpstr>Objects </vt:lpstr>
      <vt:lpstr>Syntax of Class and Object</vt:lpstr>
      <vt:lpstr>Example-Student Info</vt:lpstr>
      <vt:lpstr>Class Methods</vt:lpstr>
      <vt:lpstr>Inside Example</vt:lpstr>
      <vt:lpstr>Outside Example</vt:lpstr>
      <vt:lpstr>Class Outside Example-Parameter</vt:lpstr>
      <vt:lpstr>Multiple Objects</vt:lpstr>
      <vt:lpstr>Introduction To Multiple Objects Into Real World</vt:lpstr>
      <vt:lpstr>Introduction To Objects Into Real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 </dc:title>
  <dc:creator>Administrator</dc:creator>
  <cp:lastModifiedBy>Rawal Abbasi</cp:lastModifiedBy>
  <cp:revision>1</cp:revision>
  <dcterms:modified xsi:type="dcterms:W3CDTF">2024-01-29T08:37:49Z</dcterms:modified>
</cp:coreProperties>
</file>