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autoAdjust="0" sz="15000"/>
    <p:restoredTop sz="94660"/>
  </p:normalViewPr>
  <p:slideViewPr>
    <p:cSldViewPr snapToGrid="0">
      <p:cViewPr varScale="1">
        <p:scale>
          <a:sx d="100" n="82"/>
          <a:sy d="100" n="82"/>
        </p:scale>
        <p:origin x="720" y="72"/>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63" Target="slides/slide57.xml" Type="http://schemas.openxmlformats.org/officeDocument/2006/relationships/slide"/><Relationship Id="rId62" Target="slides/slide56.xml" Type="http://schemas.openxmlformats.org/officeDocument/2006/relationships/slide"/><Relationship Id="rId61" Target="slides/slide55.xml" Type="http://schemas.openxmlformats.org/officeDocument/2006/relationships/slide"/><Relationship Id="rId60" Target="slides/slide54.xml" Type="http://schemas.openxmlformats.org/officeDocument/2006/relationships/slide"/><Relationship Id="rId53" Target="slides/slide47.xml" Type="http://schemas.openxmlformats.org/officeDocument/2006/relationships/slide"/><Relationship Id="rId52" Target="slides/slide46.xml" Type="http://schemas.openxmlformats.org/officeDocument/2006/relationships/slide"/><Relationship Id="rId51" Target="slides/slide45.xml" Type="http://schemas.openxmlformats.org/officeDocument/2006/relationships/slide"/><Relationship Id="rId50" Target="slides/slide44.xml" Type="http://schemas.openxmlformats.org/officeDocument/2006/relationships/slide"/><Relationship Id="rId5" Target="slideMasters/slideMaster1.xml" Type="http://schemas.openxmlformats.org/officeDocument/2006/relationships/slideMaster"/><Relationship Id="rId39" Target="slides/slide33.xml" Type="http://schemas.openxmlformats.org/officeDocument/2006/relationships/slide"/><Relationship Id="rId4" Target="tableStyles.xml" Type="http://schemas.openxmlformats.org/officeDocument/2006/relationships/tableStyles"/><Relationship Id="rId38" Target="slides/slide32.xml" Type="http://schemas.openxmlformats.org/officeDocument/2006/relationships/slide"/><Relationship Id="rId3" Target="presProps.xml" Type="http://schemas.openxmlformats.org/officeDocument/2006/relationships/presProps"/><Relationship Id="rId37" Target="slides/slide31.xml" Type="http://schemas.openxmlformats.org/officeDocument/2006/relationships/slide"/><Relationship Id="rId2" Target="viewProps.xml" Type="http://schemas.openxmlformats.org/officeDocument/2006/relationships/viewProps"/><Relationship Id="rId36" Target="slides/slide30.xml" Type="http://schemas.openxmlformats.org/officeDocument/2006/relationships/slide"/><Relationship Id="rId1" Target="theme/theme1.xml" Type="http://schemas.openxmlformats.org/officeDocument/2006/relationships/theme"/><Relationship Id="rId35" Target="slides/slide29.xml" Type="http://schemas.openxmlformats.org/officeDocument/2006/relationships/slide"/><Relationship Id="rId34" Target="slides/slide28.xml" Type="http://schemas.openxmlformats.org/officeDocument/2006/relationships/slide"/><Relationship Id="rId33" Target="slides/slide27.xml" Type="http://schemas.openxmlformats.org/officeDocument/2006/relationships/slide"/><Relationship Id="rId32" Target="slides/slide26.xml" Type="http://schemas.openxmlformats.org/officeDocument/2006/relationships/slide"/><Relationship Id="rId31" Target="slides/slide25.xml" Type="http://schemas.openxmlformats.org/officeDocument/2006/relationships/slide"/><Relationship Id="rId64" Target="slides/slide58.xml" Type="http://schemas.openxmlformats.org/officeDocument/2006/relationships/slide"/><Relationship Id="rId30" Target="slides/slide24.xml" Type="http://schemas.openxmlformats.org/officeDocument/2006/relationships/slide"/><Relationship Id="rId27" Target="slides/slide21.xml" Type="http://schemas.openxmlformats.org/officeDocument/2006/relationships/slide"/><Relationship Id="rId26" Target="slides/slide20.xml" Type="http://schemas.openxmlformats.org/officeDocument/2006/relationships/slide"/><Relationship Id="rId59" Target="slides/slide53.xml" Type="http://schemas.openxmlformats.org/officeDocument/2006/relationships/slide"/><Relationship Id="rId25" Target="slides/slide19.xml" Type="http://schemas.openxmlformats.org/officeDocument/2006/relationships/slide"/><Relationship Id="rId58" Target="slides/slide52.xml" Type="http://schemas.openxmlformats.org/officeDocument/2006/relationships/slide"/><Relationship Id="rId24" Target="slides/slide18.xml" Type="http://schemas.openxmlformats.org/officeDocument/2006/relationships/slide"/><Relationship Id="rId55" Target="slides/slide49.xml" Type="http://schemas.openxmlformats.org/officeDocument/2006/relationships/slide"/><Relationship Id="rId21" Target="slides/slide15.xml" Type="http://schemas.openxmlformats.org/officeDocument/2006/relationships/slide"/><Relationship Id="rId19" Target="slides/slide13.xml" Type="http://schemas.openxmlformats.org/officeDocument/2006/relationships/slide"/><Relationship Id="rId54" Target="slides/slide48.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3" Target="slides/slide7.xml" Type="http://schemas.openxmlformats.org/officeDocument/2006/relationships/slide"/><Relationship Id="rId47" Target="slides/slide41.xml" Type="http://schemas.openxmlformats.org/officeDocument/2006/relationships/slide"/><Relationship Id="rId16" Target="slides/slide10.xml" Type="http://schemas.openxmlformats.org/officeDocument/2006/relationships/slide"/><Relationship Id="rId12" Target="slides/slide6.xml" Type="http://schemas.openxmlformats.org/officeDocument/2006/relationships/slide"/><Relationship Id="rId46" Target="slides/slide40.xml" Type="http://schemas.openxmlformats.org/officeDocument/2006/relationships/slide"/><Relationship Id="rId49" Target="slides/slide43.xml" Type="http://schemas.openxmlformats.org/officeDocument/2006/relationships/slide"/><Relationship Id="rId15" Target="slides/slide9.xml" Type="http://schemas.openxmlformats.org/officeDocument/2006/relationships/slide"/><Relationship Id="rId11" Target="slides/slide5.xml" Type="http://schemas.openxmlformats.org/officeDocument/2006/relationships/slide"/><Relationship Id="rId45" Target="slides/slide39.xml" Type="http://schemas.openxmlformats.org/officeDocument/2006/relationships/slide"/><Relationship Id="rId48" Target="slides/slide42.xml" Type="http://schemas.openxmlformats.org/officeDocument/2006/relationships/slide"/><Relationship Id="rId14" Target="slides/slide8.xml" Type="http://schemas.openxmlformats.org/officeDocument/2006/relationships/slide"/><Relationship Id="rId10" Target="slides/slide4.xml" Type="http://schemas.openxmlformats.org/officeDocument/2006/relationships/slide"/><Relationship Id="rId44" Target="slides/slide38.xml" Type="http://schemas.openxmlformats.org/officeDocument/2006/relationships/slide"/><Relationship Id="rId43" Target="slides/slide37.xml" Type="http://schemas.openxmlformats.org/officeDocument/2006/relationships/slide"/><Relationship Id="rId42" Target="slides/slide36.xml" Type="http://schemas.openxmlformats.org/officeDocument/2006/relationships/slide"/><Relationship Id="rId41" Target="slides/slide35.xml" Type="http://schemas.openxmlformats.org/officeDocument/2006/relationships/slide"/><Relationship Id="rId9" Target="slides/slide3.xml" Type="http://schemas.openxmlformats.org/officeDocument/2006/relationships/slide"/><Relationship Id="rId40" Target="slides/slide34.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7" Target="slides/slide51.xml" Type="http://schemas.openxmlformats.org/officeDocument/2006/relationships/slide"/><Relationship Id="rId23" Target="slides/slide17.xml" Type="http://schemas.openxmlformats.org/officeDocument/2006/relationships/slide"/><Relationship Id="rId29" Target="slides/slide23.xml" Type="http://schemas.openxmlformats.org/officeDocument/2006/relationships/slide"/><Relationship Id="rId56" Target="slides/slide50.xml" Type="http://schemas.openxmlformats.org/officeDocument/2006/relationships/slide"/><Relationship Id="rId22" Target="slides/slide16.xml" Type="http://schemas.openxmlformats.org/officeDocument/2006/relationships/slide"/><Relationship Id="rId28" Target="slides/slide22.xml" Type="http://schemas.openxmlformats.org/officeDocument/2006/relationships/slid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numCol="1" rIns="91440" rtlCol="0" tIns="45720" vert="horz"/>
          <a:lstStyle>
            <a:lvl1pPr algn="r">
              <a:defRPr sz="1200"/>
            </a:lvl1pPr>
          </a:lstStyle>
          <a:p>
            <a:fld id="{4CC009B8-5793-4A61-B124-8F54C512200E}" type="datetimeFigureOut">
              <a:rPr lang="en-US" smtClean="0"/>
              <a:t>3/25/2024</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numCol="1" rIns="91440" rtlCol="0" tIns="45720"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numCol="1" rIns="91440" rtlCol="0" tIns="45720" vert="horz"/>
          <a:lstStyle>
            <a:lvl1pPr algn="r">
              <a:defRPr sz="1200"/>
            </a:lvl1pPr>
          </a:lstStyle>
          <a:p>
            <a:fld id="{4519F1DC-869A-4A2F-9B55-51904DBB6E64}" type="slidenum">
              <a:rPr lang="en-US" smtClean="0"/>
              <a:t>‹#›</a:t>
            </a:fld>
            <a:endParaRPr lang="en-US"/>
          </a:p>
        </p:txBody>
      </p:sp>
    </p:spTree>
    <p:extLst>
      <p:ext uri="{BB962C8B-B14F-4D97-AF65-F5344CB8AC3E}">
        <p14:creationId xmlns:p14="http://schemas.microsoft.com/office/powerpoint/2010/main" val="12068245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5.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6.xml" Type="http://schemas.openxmlformats.org/officeDocument/2006/relationships/slide"/><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2" Target="../slides/slide7.xml" Type="http://schemas.openxmlformats.org/officeDocument/2006/relationships/slide"/><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2" Target="../slides/slide8.xml" Type="http://schemas.openxmlformats.org/officeDocument/2006/relationships/slide"/><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2" Target="../slides/slide11.xml" Type="http://schemas.openxmlformats.org/officeDocument/2006/relationships/slide"/><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2" Target="../slides/slide12.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2233019a301_0_799: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
        <p:nvSpPr>
          <p:cNvPr id="308" name="Google Shape;308;g2233019a301_0_799: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3"/>
        <p:cNvGrpSpPr/>
        <p:nvPr/>
      </p:nvGrpSpPr>
      <p:grpSpPr>
        <a:xfrm>
          <a:off x="0" y="0"/>
          <a:ext cx="0" cy="0"/>
          <a:chOff x="0" y="0"/>
          <a:chExt cx="0" cy="0"/>
        </a:xfrm>
      </p:grpSpPr>
      <p:sp>
        <p:nvSpPr>
          <p:cNvPr id="314" name="Google Shape;314;g2233019a301_0_805: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
        <p:nvSpPr>
          <p:cNvPr id="315" name="Google Shape;315;g2233019a301_0_805: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
        <p:cNvGrpSpPr/>
        <p:nvPr/>
      </p:nvGrpSpPr>
      <p:grpSpPr>
        <a:xfrm>
          <a:off x="0" y="0"/>
          <a:ext cx="0" cy="0"/>
          <a:chOff x="0" y="0"/>
          <a:chExt cx="0" cy="0"/>
        </a:xfrm>
      </p:grpSpPr>
      <p:sp>
        <p:nvSpPr>
          <p:cNvPr id="321" name="Google Shape;321;g2233019a301_0_811: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
        <p:nvSpPr>
          <p:cNvPr id="322" name="Google Shape;322;g2233019a301_0_811: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g2233019a301_0_818: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
        <p:nvSpPr>
          <p:cNvPr id="330" name="Google Shape;330;g2233019a301_0_818: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2233019a301_0_823: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
        <p:nvSpPr>
          <p:cNvPr id="336" name="Google Shape;336;g2233019a301_0_823: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233019a301_0_829:notes"/>
          <p:cNvSpPr txBox="1">
            <a:spLocks noGrp="1"/>
          </p:cNvSpPr>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endParaRPr/>
          </a:p>
        </p:txBody>
      </p:sp>
      <p:sp>
        <p:nvSpPr>
          <p:cNvPr id="343" name="Google Shape;343;g2233019a301_0_829:notes"/>
          <p:cNvSpPr>
            <a:spLocks noChangeAspect="1" noGrp="1" noRot="1"/>
          </p:cNvSpPr>
          <p:nvPr>
            <p:ph idx="2" type="sldImg"/>
          </p:nvPr>
        </p:nvSpPr>
        <p:spPr>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D668-CB3D-427E-B404-71616C639DB2}"/>
              </a:ext>
            </a:extLst>
          </p:cNvPr>
          <p:cNvSpPr>
            <a:spLocks noGrp="1"/>
          </p:cNvSpPr>
          <p:nvPr>
            <p:ph type="ctrTitle"/>
          </p:nvPr>
        </p:nvSpPr>
        <p:spPr>
          <a:xfrm>
            <a:off x="1524000" y="1122363"/>
            <a:ext cx="9144000" cy="2387600"/>
          </a:xfrm>
        </p:spPr>
        <p:txBody>
          <a:bodyPr anchor="b" numCol="1"/>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DACD4D-BD31-4BEC-BEE6-4E153AB14AC4}"/>
              </a:ext>
            </a:extLst>
          </p:cNvPr>
          <p:cNvSpPr>
            <a:spLocks noGrp="1"/>
          </p:cNvSpPr>
          <p:nvPr>
            <p:ph idx="1" type="subTitle"/>
          </p:nvPr>
        </p:nvSpPr>
        <p:spPr>
          <a:xfrm>
            <a:off x="1524000" y="3602038"/>
            <a:ext cx="9144000" cy="1655762"/>
          </a:xfrm>
        </p:spPr>
        <p:txBody>
          <a:bodyPr numCol="1"/>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35401-A83A-4116-B0EB-3F53D135D8D7}"/>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756028E9-FD18-46A0-9168-11B6B66685BC}"/>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8A2663DB-8259-4081-9E09-4A7E8954E718}"/>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25047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7257-3CF2-452F-8C57-38EB7A569F5C}"/>
              </a:ext>
            </a:extLst>
          </p:cNvPr>
          <p:cNvSpPr>
            <a:spLocks noGrp="1"/>
          </p:cNvSpPr>
          <p:nvPr>
            <p:ph type="title"/>
          </p:nvPr>
        </p:nvSpPr>
        <p:spPr/>
        <p:txBody>
          <a:bodyPr numCol="1"/>
          <a:lstStyle/>
          <a:p>
            <a:r>
              <a:rPr lang="en-US"/>
              <a:t>Click to edit Master title style</a:t>
            </a:r>
          </a:p>
        </p:txBody>
      </p:sp>
      <p:sp>
        <p:nvSpPr>
          <p:cNvPr id="3" name="Vertical Text Placeholder 2">
            <a:extLst>
              <a:ext uri="{FF2B5EF4-FFF2-40B4-BE49-F238E27FC236}">
                <a16:creationId xmlns:a16="http://schemas.microsoft.com/office/drawing/2014/main" id="{2DC768CA-EFFE-484C-BF09-3EEF770AE3EB}"/>
              </a:ext>
            </a:extLst>
          </p:cNvPr>
          <p:cNvSpPr>
            <a:spLocks noGrp="1"/>
          </p:cNvSpPr>
          <p:nvPr>
            <p:ph idx="1" orient="vert" type="body"/>
          </p:nvPr>
        </p:nvSpPr>
        <p:spPr/>
        <p:txBody>
          <a:bodyPr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9C777-1AFB-45DD-B8FE-F0467A8B18E5}"/>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FBA6D70D-8CA3-4DE9-8A90-132764312DD7}"/>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5EAAA889-17E4-4D28-B448-822CA0CE7726}"/>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141300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A5960-7AE3-430F-82F6-177C1F91E47C}"/>
              </a:ext>
            </a:extLst>
          </p:cNvPr>
          <p:cNvSpPr>
            <a:spLocks noGrp="1"/>
          </p:cNvSpPr>
          <p:nvPr>
            <p:ph orient="vert" type="title"/>
          </p:nvPr>
        </p:nvSpPr>
        <p:spPr>
          <a:xfrm>
            <a:off x="8724900" y="365125"/>
            <a:ext cx="2628900" cy="5811838"/>
          </a:xfrm>
        </p:spPr>
        <p:txBody>
          <a:bodyPr numCol="1" vert="eaVert"/>
          <a:lstStyle/>
          <a:p>
            <a:r>
              <a:rPr lang="en-US"/>
              <a:t>Click to edit Master title style</a:t>
            </a:r>
          </a:p>
        </p:txBody>
      </p:sp>
      <p:sp>
        <p:nvSpPr>
          <p:cNvPr id="3" name="Vertical Text Placeholder 2">
            <a:extLst>
              <a:ext uri="{FF2B5EF4-FFF2-40B4-BE49-F238E27FC236}">
                <a16:creationId xmlns:a16="http://schemas.microsoft.com/office/drawing/2014/main" id="{98F9D4E2-6A1E-4731-AC9D-0E0E9580C89A}"/>
              </a:ext>
            </a:extLst>
          </p:cNvPr>
          <p:cNvSpPr>
            <a:spLocks noGrp="1"/>
          </p:cNvSpPr>
          <p:nvPr>
            <p:ph idx="1" orient="vert" type="body"/>
          </p:nvPr>
        </p:nvSpPr>
        <p:spPr>
          <a:xfrm>
            <a:off x="838200" y="365125"/>
            <a:ext cx="7734300" cy="5811838"/>
          </a:xfrm>
        </p:spPr>
        <p:txBody>
          <a:bodyPr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DB9E-7ED4-434C-9968-956D40F47651}"/>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490B9491-306D-4737-AA05-4AA2F29DB1BD}"/>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7DA07EA5-DAC5-49F3-93C6-BFBD76591733}"/>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23135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899C-C36B-489B-BDE2-7E0931C87808}"/>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57C767E2-E336-4423-904E-0E8CA1D2329A}"/>
              </a:ext>
            </a:extLst>
          </p:cNvPr>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21EA9-02D1-4647-ADB7-5B92F9E545A6}"/>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6816FAFF-FF0D-42B8-BFB7-F5B781DCBD5D}"/>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04DFF56D-EF88-4FFA-B46A-3B19C329047A}"/>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411003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C00B-31FF-439C-9221-83975E952B88}"/>
              </a:ext>
            </a:extLst>
          </p:cNvPr>
          <p:cNvSpPr>
            <a:spLocks noGrp="1"/>
          </p:cNvSpPr>
          <p:nvPr>
            <p:ph type="title"/>
          </p:nvPr>
        </p:nvSpPr>
        <p:spPr>
          <a:xfrm>
            <a:off x="831850" y="1709738"/>
            <a:ext cx="10515600" cy="2852737"/>
          </a:xfrm>
        </p:spPr>
        <p:txBody>
          <a:bodyPr anchor="b" numCol="1"/>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083F8A-F56C-4DBE-81B1-41F42FC1C377}"/>
              </a:ext>
            </a:extLst>
          </p:cNvPr>
          <p:cNvSpPr>
            <a:spLocks noGrp="1"/>
          </p:cNvSpPr>
          <p:nvPr>
            <p:ph idx="1" type="body"/>
          </p:nvPr>
        </p:nvSpPr>
        <p:spPr>
          <a:xfrm>
            <a:off x="831850" y="4589463"/>
            <a:ext cx="10515600" cy="1500187"/>
          </a:xfrm>
        </p:spPr>
        <p:txBody>
          <a:bodyPr numCol="1"/>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AD702-93B0-4A71-94FA-86D8FA331337}"/>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D7BEE525-9FD8-43DD-BD6B-24FE085641FA}"/>
              </a:ext>
            </a:extLst>
          </p:cNvPr>
          <p:cNvSpPr>
            <a:spLocks noGrp="1"/>
          </p:cNvSpPr>
          <p:nvPr>
            <p:ph idx="11" sz="quarter" type="ftr"/>
          </p:nvPr>
        </p:nvSpPr>
        <p:spPr/>
        <p:txBody>
          <a:bodyPr numCol="1"/>
          <a:lstStyle/>
          <a:p>
            <a:endParaRPr lang="en-US"/>
          </a:p>
        </p:txBody>
      </p:sp>
      <p:sp>
        <p:nvSpPr>
          <p:cNvPr id="6" name="Slide Number Placeholder 5">
            <a:extLst>
              <a:ext uri="{FF2B5EF4-FFF2-40B4-BE49-F238E27FC236}">
                <a16:creationId xmlns:a16="http://schemas.microsoft.com/office/drawing/2014/main" id="{42766CB5-FC70-455B-86AE-00EDD4F5ABD5}"/>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416433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67D0-7340-4E3C-B89A-32A1A58A6EFE}"/>
              </a:ext>
            </a:extLst>
          </p:cNvPr>
          <p:cNvSpPr>
            <a:spLocks noGrp="1"/>
          </p:cNvSpPr>
          <p:nvPr>
            <p:ph type="title"/>
          </p:nvPr>
        </p:nvSpPr>
        <p:spPr/>
        <p:txBody>
          <a:bodyPr numCol="1"/>
          <a:lstStyle/>
          <a:p>
            <a:r>
              <a:rPr lang="en-US"/>
              <a:t>Click to edit Master title style</a:t>
            </a:r>
          </a:p>
        </p:txBody>
      </p:sp>
      <p:sp>
        <p:nvSpPr>
          <p:cNvPr id="3" name="Content Placeholder 2">
            <a:extLst>
              <a:ext uri="{FF2B5EF4-FFF2-40B4-BE49-F238E27FC236}">
                <a16:creationId xmlns:a16="http://schemas.microsoft.com/office/drawing/2014/main" id="{722E4404-0ABF-466C-9D04-A15B585D18DC}"/>
              </a:ext>
            </a:extLst>
          </p:cNvPr>
          <p:cNvSpPr>
            <a:spLocks noGrp="1"/>
          </p:cNvSpPr>
          <p:nvPr>
            <p:ph idx="1" sz="half"/>
          </p:nvPr>
        </p:nvSpPr>
        <p:spPr>
          <a:xfrm>
            <a:off x="838200" y="1825625"/>
            <a:ext cx="5181600" cy="43513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DD887-9BA5-44CA-9538-853E439ED419}"/>
              </a:ext>
            </a:extLst>
          </p:cNvPr>
          <p:cNvSpPr>
            <a:spLocks noGrp="1"/>
          </p:cNvSpPr>
          <p:nvPr>
            <p:ph idx="2" sz="half"/>
          </p:nvPr>
        </p:nvSpPr>
        <p:spPr>
          <a:xfrm>
            <a:off x="6172200" y="1825625"/>
            <a:ext cx="5181600" cy="43513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C5FC87-5355-442C-B713-3D4BB1679508}"/>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6" name="Footer Placeholder 5">
            <a:extLst>
              <a:ext uri="{FF2B5EF4-FFF2-40B4-BE49-F238E27FC236}">
                <a16:creationId xmlns:a16="http://schemas.microsoft.com/office/drawing/2014/main" id="{6186FFDC-2FE4-4DDC-85D2-4D9C25AF2BF5}"/>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CA58D73C-0AEF-4533-B72B-C2307A11DEC2}"/>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225615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FCFA-00DA-4D45-9550-A0208C219FF6}"/>
              </a:ext>
            </a:extLst>
          </p:cNvPr>
          <p:cNvSpPr>
            <a:spLocks noGrp="1"/>
          </p:cNvSpPr>
          <p:nvPr>
            <p:ph type="title"/>
          </p:nvPr>
        </p:nvSpPr>
        <p:spPr>
          <a:xfrm>
            <a:off x="839788" y="365125"/>
            <a:ext cx="10515600" cy="1325563"/>
          </a:xfrm>
        </p:spPr>
        <p:txBody>
          <a:bodyPr numCol="1"/>
          <a:lstStyle/>
          <a:p>
            <a:r>
              <a:rPr lang="en-US"/>
              <a:t>Click to edit Master title style</a:t>
            </a:r>
          </a:p>
        </p:txBody>
      </p:sp>
      <p:sp>
        <p:nvSpPr>
          <p:cNvPr id="3" name="Text Placeholder 2">
            <a:extLst>
              <a:ext uri="{FF2B5EF4-FFF2-40B4-BE49-F238E27FC236}">
                <a16:creationId xmlns:a16="http://schemas.microsoft.com/office/drawing/2014/main" id="{E4F9E14C-4F13-4A36-93DF-8BC35248431C}"/>
              </a:ext>
            </a:extLst>
          </p:cNvPr>
          <p:cNvSpPr>
            <a:spLocks noGrp="1"/>
          </p:cNvSpPr>
          <p:nvPr>
            <p:ph idx="1" type="body"/>
          </p:nvPr>
        </p:nvSpPr>
        <p:spPr>
          <a:xfrm>
            <a:off x="839788" y="1681163"/>
            <a:ext cx="5157787"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4" name="Content Placeholder 3">
            <a:extLst>
              <a:ext uri="{FF2B5EF4-FFF2-40B4-BE49-F238E27FC236}">
                <a16:creationId xmlns:a16="http://schemas.microsoft.com/office/drawing/2014/main" id="{05B50C0E-3967-4AAE-92B7-E6C4CDBCAC4B}"/>
              </a:ext>
            </a:extLst>
          </p:cNvPr>
          <p:cNvSpPr>
            <a:spLocks noGrp="1"/>
          </p:cNvSpPr>
          <p:nvPr>
            <p:ph idx="2" sz="half"/>
          </p:nvPr>
        </p:nvSpPr>
        <p:spPr>
          <a:xfrm>
            <a:off x="839788" y="2505075"/>
            <a:ext cx="5157787" cy="368458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7B9C6-58ED-4929-B973-50F9967E5103}"/>
              </a:ext>
            </a:extLst>
          </p:cNvPr>
          <p:cNvSpPr>
            <a:spLocks noGrp="1"/>
          </p:cNvSpPr>
          <p:nvPr>
            <p:ph idx="3" sz="quarter" type="body"/>
          </p:nvPr>
        </p:nvSpPr>
        <p:spPr>
          <a:xfrm>
            <a:off x="6172200" y="1681163"/>
            <a:ext cx="5183188"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6" name="Content Placeholder 5">
            <a:extLst>
              <a:ext uri="{FF2B5EF4-FFF2-40B4-BE49-F238E27FC236}">
                <a16:creationId xmlns:a16="http://schemas.microsoft.com/office/drawing/2014/main" id="{D23603D0-D979-4D35-9D7D-1B157E6BA06F}"/>
              </a:ext>
            </a:extLst>
          </p:cNvPr>
          <p:cNvSpPr>
            <a:spLocks noGrp="1"/>
          </p:cNvSpPr>
          <p:nvPr>
            <p:ph idx="4" sz="quarter"/>
          </p:nvPr>
        </p:nvSpPr>
        <p:spPr>
          <a:xfrm>
            <a:off x="6172200" y="2505075"/>
            <a:ext cx="5183188" cy="368458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66187-711D-478A-9E67-49FAE894F765}"/>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8" name="Footer Placeholder 7">
            <a:extLst>
              <a:ext uri="{FF2B5EF4-FFF2-40B4-BE49-F238E27FC236}">
                <a16:creationId xmlns:a16="http://schemas.microsoft.com/office/drawing/2014/main" id="{5F958EDC-E75A-4A83-AD3B-6FC1D9739FD8}"/>
              </a:ext>
            </a:extLst>
          </p:cNvPr>
          <p:cNvSpPr>
            <a:spLocks noGrp="1"/>
          </p:cNvSpPr>
          <p:nvPr>
            <p:ph idx="11" sz="quarter" type="ftr"/>
          </p:nvPr>
        </p:nvSpPr>
        <p:spPr/>
        <p:txBody>
          <a:bodyPr numCol="1"/>
          <a:lstStyle/>
          <a:p>
            <a:endParaRPr lang="en-US"/>
          </a:p>
        </p:txBody>
      </p:sp>
      <p:sp>
        <p:nvSpPr>
          <p:cNvPr id="9" name="Slide Number Placeholder 8">
            <a:extLst>
              <a:ext uri="{FF2B5EF4-FFF2-40B4-BE49-F238E27FC236}">
                <a16:creationId xmlns:a16="http://schemas.microsoft.com/office/drawing/2014/main" id="{6F472998-342D-4C51-BCCE-F6FA52F5CD01}"/>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142443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03B3-C9D6-44DB-8C4F-331480C528B7}"/>
              </a:ext>
            </a:extLst>
          </p:cNvPr>
          <p:cNvSpPr>
            <a:spLocks noGrp="1"/>
          </p:cNvSpPr>
          <p:nvPr>
            <p:ph type="title"/>
          </p:nvPr>
        </p:nvSpPr>
        <p:spPr/>
        <p:txBody>
          <a:bodyPr numCol="1"/>
          <a:lstStyle/>
          <a:p>
            <a:r>
              <a:rPr lang="en-US"/>
              <a:t>Click to edit Master title style</a:t>
            </a:r>
          </a:p>
        </p:txBody>
      </p:sp>
      <p:sp>
        <p:nvSpPr>
          <p:cNvPr id="3" name="Date Placeholder 2">
            <a:extLst>
              <a:ext uri="{FF2B5EF4-FFF2-40B4-BE49-F238E27FC236}">
                <a16:creationId xmlns:a16="http://schemas.microsoft.com/office/drawing/2014/main" id="{EE2844F5-0E0E-4B14-935C-FA3CDB78E431}"/>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4" name="Footer Placeholder 3">
            <a:extLst>
              <a:ext uri="{FF2B5EF4-FFF2-40B4-BE49-F238E27FC236}">
                <a16:creationId xmlns:a16="http://schemas.microsoft.com/office/drawing/2014/main" id="{9F4EBB20-0F07-4F85-9B4A-F13FF1AAF334}"/>
              </a:ext>
            </a:extLst>
          </p:cNvPr>
          <p:cNvSpPr>
            <a:spLocks noGrp="1"/>
          </p:cNvSpPr>
          <p:nvPr>
            <p:ph idx="11" sz="quarter" type="ftr"/>
          </p:nvPr>
        </p:nvSpPr>
        <p:spPr/>
        <p:txBody>
          <a:bodyPr numCol="1"/>
          <a:lstStyle/>
          <a:p>
            <a:endParaRPr lang="en-US"/>
          </a:p>
        </p:txBody>
      </p:sp>
      <p:sp>
        <p:nvSpPr>
          <p:cNvPr id="5" name="Slide Number Placeholder 4">
            <a:extLst>
              <a:ext uri="{FF2B5EF4-FFF2-40B4-BE49-F238E27FC236}">
                <a16:creationId xmlns:a16="http://schemas.microsoft.com/office/drawing/2014/main" id="{6C2B53A8-EA7C-4228-B3AD-9F00F9D4631D}"/>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307865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47278-9115-4179-95FB-BD569D719479}"/>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3" name="Footer Placeholder 2">
            <a:extLst>
              <a:ext uri="{FF2B5EF4-FFF2-40B4-BE49-F238E27FC236}">
                <a16:creationId xmlns:a16="http://schemas.microsoft.com/office/drawing/2014/main" id="{E20BFA17-6521-4C4E-AB0B-3D1BC048F9D0}"/>
              </a:ext>
            </a:extLst>
          </p:cNvPr>
          <p:cNvSpPr>
            <a:spLocks noGrp="1"/>
          </p:cNvSpPr>
          <p:nvPr>
            <p:ph idx="11" sz="quarter" type="ftr"/>
          </p:nvPr>
        </p:nvSpPr>
        <p:spPr/>
        <p:txBody>
          <a:bodyPr numCol="1"/>
          <a:lstStyle/>
          <a:p>
            <a:endParaRPr lang="en-US"/>
          </a:p>
        </p:txBody>
      </p:sp>
      <p:sp>
        <p:nvSpPr>
          <p:cNvPr id="4" name="Slide Number Placeholder 3">
            <a:extLst>
              <a:ext uri="{FF2B5EF4-FFF2-40B4-BE49-F238E27FC236}">
                <a16:creationId xmlns:a16="http://schemas.microsoft.com/office/drawing/2014/main" id="{13B2F201-A581-46B1-882F-084CF51AE573}"/>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164351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63BD-3D55-4A66-874D-015FADFBC391}"/>
              </a:ext>
            </a:extLst>
          </p:cNvPr>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898B2-61A7-4EB5-A1EF-4A99508104DA}"/>
              </a:ext>
            </a:extLst>
          </p:cNvPr>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F4745E-82EA-4D64-AB33-4CBA6757318C}"/>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87D71-6779-4733-BED1-B640A3BB49DE}"/>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6" name="Footer Placeholder 5">
            <a:extLst>
              <a:ext uri="{FF2B5EF4-FFF2-40B4-BE49-F238E27FC236}">
                <a16:creationId xmlns:a16="http://schemas.microsoft.com/office/drawing/2014/main" id="{986FE2C1-99BE-48F8-BE70-69988F305BC4}"/>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9E387782-5038-4F34-B918-7111DC6EAFB6}"/>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37986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DC42-BB0D-4CE9-82E9-735B5B70E664}"/>
              </a:ext>
            </a:extLst>
          </p:cNvPr>
          <p:cNvSpPr>
            <a:spLocks noGrp="1"/>
          </p:cNvSpPr>
          <p:nvPr>
            <p:ph type="title"/>
          </p:nvPr>
        </p:nvSpPr>
        <p:spPr>
          <a:xfrm>
            <a:off x="839788" y="457200"/>
            <a:ext cx="3932237" cy="1600200"/>
          </a:xfrm>
        </p:spPr>
        <p:txBody>
          <a:bodyPr anchor="b" numCol="1"/>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6985F-D4E9-495F-BCC0-4CFB8AB783E0}"/>
              </a:ext>
            </a:extLst>
          </p:cNvPr>
          <p:cNvSpPr>
            <a:spLocks noGrp="1"/>
          </p:cNvSpPr>
          <p:nvPr>
            <p:ph idx="1" type="pic"/>
          </p:nvPr>
        </p:nvSpPr>
        <p:spPr>
          <a:xfrm>
            <a:off x="5183188" y="987425"/>
            <a:ext cx="6172200" cy="4873625"/>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a:extLst>
              <a:ext uri="{FF2B5EF4-FFF2-40B4-BE49-F238E27FC236}">
                <a16:creationId xmlns:a16="http://schemas.microsoft.com/office/drawing/2014/main" id="{0BE67AAA-C110-4B2D-A3A3-FF6353479F48}"/>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21937-5B83-486C-B6A2-EBD82165964A}"/>
              </a:ext>
            </a:extLst>
          </p:cNvPr>
          <p:cNvSpPr>
            <a:spLocks noGrp="1"/>
          </p:cNvSpPr>
          <p:nvPr>
            <p:ph idx="10" sz="half" type="dt"/>
          </p:nvPr>
        </p:nvSpPr>
        <p:spPr/>
        <p:txBody>
          <a:bodyPr numCol="1"/>
          <a:lstStyle/>
          <a:p>
            <a:fld id="{8714F01D-591E-4B8A-91F7-424F295EE15E}" type="datetimeFigureOut">
              <a:rPr lang="en-US" smtClean="0"/>
              <a:t>3/25/2024</a:t>
            </a:fld>
            <a:endParaRPr lang="en-US"/>
          </a:p>
        </p:txBody>
      </p:sp>
      <p:sp>
        <p:nvSpPr>
          <p:cNvPr id="6" name="Footer Placeholder 5">
            <a:extLst>
              <a:ext uri="{FF2B5EF4-FFF2-40B4-BE49-F238E27FC236}">
                <a16:creationId xmlns:a16="http://schemas.microsoft.com/office/drawing/2014/main" id="{B37AE3A3-E2E8-475A-9D70-2634D3B6A36E}"/>
              </a:ext>
            </a:extLst>
          </p:cNvPr>
          <p:cNvSpPr>
            <a:spLocks noGrp="1"/>
          </p:cNvSpPr>
          <p:nvPr>
            <p:ph idx="11" sz="quarter" type="ftr"/>
          </p:nvPr>
        </p:nvSpPr>
        <p:spPr/>
        <p:txBody>
          <a:bodyPr numCol="1"/>
          <a:lstStyle/>
          <a:p>
            <a:endParaRPr lang="en-US"/>
          </a:p>
        </p:txBody>
      </p:sp>
      <p:sp>
        <p:nvSpPr>
          <p:cNvPr id="7" name="Slide Number Placeholder 6">
            <a:extLst>
              <a:ext uri="{FF2B5EF4-FFF2-40B4-BE49-F238E27FC236}">
                <a16:creationId xmlns:a16="http://schemas.microsoft.com/office/drawing/2014/main" id="{0087475D-2093-4E9B-B4D8-E78D647DB558}"/>
              </a:ext>
            </a:extLst>
          </p:cNvPr>
          <p:cNvSpPr>
            <a:spLocks noGrp="1"/>
          </p:cNvSpPr>
          <p:nvPr>
            <p:ph idx="12" sz="quarter" type="sldNum"/>
          </p:nvPr>
        </p:nvSpPr>
        <p:spPr/>
        <p:txBody>
          <a:bodyPr numCol="1"/>
          <a:lstStyle/>
          <a:p>
            <a:fld id="{F5854FCB-A8BE-417B-A420-1F7F314B9278}" type="slidenum">
              <a:rPr lang="en-US" smtClean="0"/>
              <a:t>‹#›</a:t>
            </a:fld>
            <a:endParaRPr lang="en-US"/>
          </a:p>
        </p:txBody>
      </p:sp>
    </p:spTree>
    <p:extLst>
      <p:ext uri="{BB962C8B-B14F-4D97-AF65-F5344CB8AC3E}">
        <p14:creationId xmlns:p14="http://schemas.microsoft.com/office/powerpoint/2010/main" val="1021548589"/>
      </p:ext>
    </p:extLst>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19307-D124-4666-B122-C49F7A89FA73}"/>
              </a:ext>
            </a:extLst>
          </p:cNvPr>
          <p:cNvSpPr>
            <a:spLocks noGrp="1"/>
          </p:cNvSpPr>
          <p:nvPr>
            <p:ph type="title"/>
          </p:nvPr>
        </p:nvSpPr>
        <p:spPr>
          <a:xfrm>
            <a:off x="838200" y="365125"/>
            <a:ext cx="10515600" cy="1325563"/>
          </a:xfrm>
          <a:prstGeom prst="rect">
            <a:avLst/>
          </a:prstGeom>
        </p:spPr>
        <p:txBody>
          <a:bodyPr anchor="ctr" bIns="45720" lIns="91440" numCol="1"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12A52EF6-6503-4E9B-B69C-2D3DE6F3E520}"/>
              </a:ext>
            </a:extLst>
          </p:cNvPr>
          <p:cNvSpPr>
            <a:spLocks noGrp="1"/>
          </p:cNvSpPr>
          <p:nvPr>
            <p:ph idx="1" type="body"/>
          </p:nvPr>
        </p:nvSpPr>
        <p:spPr>
          <a:xfrm>
            <a:off x="838200" y="1825625"/>
            <a:ext cx="10515600" cy="4351338"/>
          </a:xfrm>
          <a:prstGeom prst="rect">
            <a:avLst/>
          </a:prstGeom>
        </p:spPr>
        <p:txBody>
          <a:bodyPr bIns="45720" lIns="91440" numCol="1"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D4656-7645-4913-B8AA-20094A1ECC15}"/>
              </a:ext>
            </a:extLst>
          </p:cNvPr>
          <p:cNvSpPr>
            <a:spLocks noGrp="1"/>
          </p:cNvSpPr>
          <p:nvPr>
            <p:ph idx="2" sz="half" type="dt"/>
          </p:nvPr>
        </p:nvSpPr>
        <p:spPr>
          <a:xfrm>
            <a:off x="838200" y="6356350"/>
            <a:ext cx="2743200" cy="365125"/>
          </a:xfrm>
          <a:prstGeom prst="rect">
            <a:avLst/>
          </a:prstGeom>
        </p:spPr>
        <p:txBody>
          <a:bodyPr anchor="ctr" bIns="45720" lIns="91440" numCol="1" rIns="91440" rtlCol="0" tIns="45720" vert="horz"/>
          <a:lstStyle>
            <a:lvl1pPr algn="l">
              <a:defRPr sz="1200">
                <a:solidFill>
                  <a:schemeClr val="tx1">
                    <a:tint val="75000"/>
                  </a:schemeClr>
                </a:solidFill>
              </a:defRPr>
            </a:lvl1pPr>
          </a:lstStyle>
          <a:p>
            <a:fld id="{8714F01D-591E-4B8A-91F7-424F295EE15E}" type="datetimeFigureOut">
              <a:rPr lang="en-US" smtClean="0"/>
              <a:t>3/25/2024</a:t>
            </a:fld>
            <a:endParaRPr lang="en-US"/>
          </a:p>
        </p:txBody>
      </p:sp>
      <p:sp>
        <p:nvSpPr>
          <p:cNvPr id="5" name="Footer Placeholder 4">
            <a:extLst>
              <a:ext uri="{FF2B5EF4-FFF2-40B4-BE49-F238E27FC236}">
                <a16:creationId xmlns:a16="http://schemas.microsoft.com/office/drawing/2014/main" id="{A67152AA-9604-41E6-B7A2-A83449ABCD88}"/>
              </a:ext>
            </a:extLst>
          </p:cNvPr>
          <p:cNvSpPr>
            <a:spLocks noGrp="1"/>
          </p:cNvSpPr>
          <p:nvPr>
            <p:ph idx="3" sz="quarter" type="ftr"/>
          </p:nvPr>
        </p:nvSpPr>
        <p:spPr>
          <a:xfrm>
            <a:off x="4038600" y="6356350"/>
            <a:ext cx="4114800" cy="365125"/>
          </a:xfrm>
          <a:prstGeom prst="rect">
            <a:avLst/>
          </a:prstGeom>
        </p:spPr>
        <p:txBody>
          <a:bodyPr anchor="ctr" bIns="45720" lIns="91440" numCol="1"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BE3915-20D2-4BB8-9434-F2BDF0994703}"/>
              </a:ext>
            </a:extLst>
          </p:cNvPr>
          <p:cNvSpPr>
            <a:spLocks noGrp="1"/>
          </p:cNvSpPr>
          <p:nvPr>
            <p:ph idx="4" sz="quarter" type="sldNum"/>
          </p:nvPr>
        </p:nvSpPr>
        <p:spPr>
          <a:xfrm>
            <a:off x="8610600" y="6356350"/>
            <a:ext cx="2743200" cy="365125"/>
          </a:xfrm>
          <a:prstGeom prst="rect">
            <a:avLst/>
          </a:prstGeom>
        </p:spPr>
        <p:txBody>
          <a:bodyPr anchor="ctr" bIns="45720" lIns="91440" numCol="1" rIns="91440" rtlCol="0" tIns="45720" vert="horz"/>
          <a:lstStyle>
            <a:lvl1pPr algn="r">
              <a:defRPr sz="1200">
                <a:solidFill>
                  <a:schemeClr val="tx1">
                    <a:tint val="75000"/>
                  </a:schemeClr>
                </a:solidFill>
              </a:defRPr>
            </a:lvl1pPr>
          </a:lstStyle>
          <a:p>
            <a:fld id="{F5854FCB-A8BE-417B-A420-1F7F314B9278}" type="slidenum">
              <a:rPr lang="en-US" smtClean="0"/>
              <a:t>‹#›</a:t>
            </a:fld>
            <a:endParaRPr lang="en-US"/>
          </a:p>
        </p:txBody>
      </p:sp>
    </p:spTree>
    <p:extLst>
      <p:ext uri="{BB962C8B-B14F-4D97-AF65-F5344CB8AC3E}">
        <p14:creationId xmlns:p14="http://schemas.microsoft.com/office/powerpoint/2010/main" val="2792890815"/>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7.xml.rels><?xml version="1.0" encoding="UTF-8" standalone="yes"?><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1.xml.rels><?xml version="1.0" encoding="UTF-8" standalone="yes"?><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3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6.xml.rels><?xml version="1.0" encoding="UTF-8" standalone="yes"?><Relationships xmlns="http://schemas.openxmlformats.org/package/2006/relationships"><Relationship Id="rId2" Target="../media/image7.png" Type="http://schemas.openxmlformats.org/officeDocument/2006/relationships/image"/><Relationship Id="rId1" Target="../slideLayouts/slideLayout2.xml" Type="http://schemas.openxmlformats.org/officeDocument/2006/relationships/slideLayout"/></Relationships>
</file>

<file path=ppt/slides/_rels/slide3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0.xml.rels><?xml version="1.0" encoding="UTF-8" standalone="yes"?><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4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1.pn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s>
</file>

<file path=ppt/slides/_rels/slide5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1.xml.rels><?xml version="1.0" encoding="UTF-8" standalone="yes"?><Relationships xmlns="http://schemas.openxmlformats.org/package/2006/relationships"><Relationship Id="rId2" Target="../media/image9.png" Type="http://schemas.openxmlformats.org/officeDocument/2006/relationships/image"/><Relationship Id="rId1" Target="../slideLayouts/slideLayout2.xml" Type="http://schemas.openxmlformats.org/officeDocument/2006/relationships/slideLayout"/></Relationships>
</file>

<file path=ppt/slides/_rels/slide52.xml.rels><?xml version="1.0" encoding="UTF-8" standalone="yes"?><Relationships xmlns="http://schemas.openxmlformats.org/package/2006/relationships"><Relationship Id="rId2" Target="../media/image10.png" Type="http://schemas.openxmlformats.org/officeDocument/2006/relationships/image"/><Relationship Id="rId1" Target="../slideLayouts/slideLayout2.xml" Type="http://schemas.openxmlformats.org/officeDocument/2006/relationships/slideLayout"/></Relationships>
</file>

<file path=ppt/slides/_rels/slide5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3" Target="../media/image2.png" Type="http://schemas.openxmlformats.org/officeDocument/2006/relationships/image"/><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3288-C963-4E32-BB7B-7834BBD213D9}"/>
              </a:ext>
            </a:extLst>
          </p:cNvPr>
          <p:cNvSpPr>
            <a:spLocks noGrp="1"/>
          </p:cNvSpPr>
          <p:nvPr>
            <p:ph type="ctrTitle"/>
          </p:nvPr>
        </p:nvSpPr>
        <p:spPr/>
        <p:txBody>
          <a:bodyPr numCol="1"/>
          <a:lstStyle/>
          <a:p>
            <a:r>
              <a:rPr b="1" dirty="0" lang="en-US"/>
              <a:t>Object Oriented Programming</a:t>
            </a:r>
          </a:p>
        </p:txBody>
      </p:sp>
      <p:sp>
        <p:nvSpPr>
          <p:cNvPr id="3" name="Subtitle 2">
            <a:extLst>
              <a:ext uri="{FF2B5EF4-FFF2-40B4-BE49-F238E27FC236}">
                <a16:creationId xmlns:a16="http://schemas.microsoft.com/office/drawing/2014/main" id="{1A54314A-2223-4A27-A9CA-DCDC00B0F6AE}"/>
              </a:ext>
            </a:extLst>
          </p:cNvPr>
          <p:cNvSpPr>
            <a:spLocks noGrp="1"/>
          </p:cNvSpPr>
          <p:nvPr>
            <p:ph idx="1" type="subTitle"/>
          </p:nvPr>
        </p:nvSpPr>
        <p:spPr/>
        <p:txBody>
          <a:bodyPr numCol="1"/>
          <a:lstStyle/>
          <a:p>
            <a:r>
              <a:rPr b="1" dirty="0" lang="en-US"/>
              <a:t>Week 9</a:t>
            </a:r>
          </a:p>
        </p:txBody>
      </p:sp>
    </p:spTree>
    <p:extLst>
      <p:ext uri="{BB962C8B-B14F-4D97-AF65-F5344CB8AC3E}">
        <p14:creationId xmlns:p14="http://schemas.microsoft.com/office/powerpoint/2010/main" val="17727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5CA3-251D-4901-8B02-1F5B38BFD136}"/>
              </a:ext>
            </a:extLst>
          </p:cNvPr>
          <p:cNvSpPr>
            <a:spLocks noGrp="1"/>
          </p:cNvSpPr>
          <p:nvPr>
            <p:ph type="title"/>
          </p:nvPr>
        </p:nvSpPr>
        <p:spPr/>
        <p:txBody>
          <a:bodyPr numCol="1">
            <a:normAutofit/>
          </a:bodyPr>
          <a:lstStyle/>
          <a:p>
            <a:pPr algn="ctr"/>
            <a:r>
              <a:rPr b="1" dirty="0" lang="en-US" sz="2400">
                <a:effectLst/>
                <a:latin charset="0" panose="020F0502020204030204" pitchFamily="34" typeface="Calibri"/>
                <a:ea charset="0" panose="020F0502020204030204" pitchFamily="34" typeface="Calibri"/>
                <a:cs charset="0" panose="02020603050405020304" pitchFamily="18" typeface="Times New Roman"/>
              </a:rPr>
              <a:t>Consider the following class</a:t>
            </a:r>
            <a:endParaRPr dirty="0" lang="en-US" sz="5400"/>
          </a:p>
        </p:txBody>
      </p:sp>
      <p:sp>
        <p:nvSpPr>
          <p:cNvPr id="3" name="Content Placeholder 2">
            <a:extLst>
              <a:ext uri="{FF2B5EF4-FFF2-40B4-BE49-F238E27FC236}">
                <a16:creationId xmlns:a16="http://schemas.microsoft.com/office/drawing/2014/main" id="{5BEE2EAA-AADF-41C2-8ED0-F3A90D88B5F7}"/>
              </a:ext>
            </a:extLst>
          </p:cNvPr>
          <p:cNvSpPr>
            <a:spLocks noGrp="1"/>
          </p:cNvSpPr>
          <p:nvPr>
            <p:ph idx="1"/>
          </p:nvPr>
        </p:nvSpPr>
        <p:spPr/>
        <p:txBody>
          <a:bodyPr numCol="1"/>
          <a:lstStyle/>
          <a:p>
            <a:pPr indent="0" marL="0" marR="0">
              <a:spcBef>
                <a:spcPts val="0"/>
              </a:spcBef>
              <a:spcAft>
                <a:spcPts val="0"/>
              </a:spcAft>
              <a:buNone/>
            </a:pPr>
            <a:r>
              <a:rPr b="1" dirty="0" lang="en-US" sz="2400">
                <a:solidFill>
                  <a:srgbClr val="000000"/>
                </a:solidFill>
                <a:effectLst/>
                <a:latin charset="0" panose="020F0502020204030204" pitchFamily="34" typeface="Calibri"/>
                <a:ea charset="0" panose="020F0502020204030204" pitchFamily="34" typeface="Calibri"/>
              </a:rPr>
              <a:t>class X { </a:t>
            </a:r>
            <a:endParaRPr dirty="0" lang="en-US" sz="2400">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lang="en-US" sz="2400">
                <a:solidFill>
                  <a:srgbClr val="000000"/>
                </a:solidFill>
                <a:effectLst/>
                <a:latin charset="0" panose="020F0502020204030204" pitchFamily="34" typeface="Calibri"/>
                <a:ea charset="0" panose="020F0502020204030204" pitchFamily="34" typeface="Calibri"/>
              </a:rPr>
              <a:t>private: </a:t>
            </a:r>
            <a:endParaRPr dirty="0" lang="en-US" sz="2400">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lang="en-US" sz="2400">
                <a:solidFill>
                  <a:srgbClr val="000000"/>
                </a:solidFill>
                <a:effectLst/>
                <a:latin charset="0" panose="020F0502020204030204" pitchFamily="34" typeface="Calibri"/>
                <a:ea charset="0" panose="020F0502020204030204" pitchFamily="34" typeface="Calibri"/>
              </a:rPr>
              <a:t>int a, b; </a:t>
            </a:r>
            <a:endParaRPr dirty="0" lang="en-US" sz="2400">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lang="en-US" sz="2400">
                <a:solidFill>
                  <a:srgbClr val="000000"/>
                </a:solidFill>
                <a:effectLst/>
                <a:latin charset="0" panose="020F0502020204030204" pitchFamily="34" typeface="Calibri"/>
                <a:ea charset="0" panose="020F0502020204030204" pitchFamily="34" typeface="Calibri"/>
              </a:rPr>
              <a:t>public: </a:t>
            </a:r>
            <a:endParaRPr dirty="0" lang="en-US" sz="2400">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lang="en-US" sz="2400">
                <a:solidFill>
                  <a:srgbClr val="000000"/>
                </a:solidFill>
                <a:effectLst/>
                <a:latin charset="0" panose="020F0502020204030204" pitchFamily="34" typeface="Calibri"/>
                <a:ea charset="0" panose="020F0502020204030204" pitchFamily="34" typeface="Calibri"/>
              </a:rPr>
              <a:t>void </a:t>
            </a:r>
            <a:r>
              <a:rPr b="1" dirty="0" err="1" lang="en-US" sz="2400">
                <a:solidFill>
                  <a:srgbClr val="000000"/>
                </a:solidFill>
                <a:effectLst/>
                <a:latin charset="0" panose="020F0502020204030204" pitchFamily="34" typeface="Calibri"/>
                <a:ea charset="0" panose="020F0502020204030204" pitchFamily="34" typeface="Calibri"/>
              </a:rPr>
              <a:t>MemberFunction</a:t>
            </a:r>
            <a:r>
              <a:rPr b="1" dirty="0" lang="en-US" sz="2400">
                <a:solidFill>
                  <a:srgbClr val="000000"/>
                </a:solidFill>
                <a:effectLst/>
                <a:latin charset="0" panose="020F0502020204030204" pitchFamily="34" typeface="Calibri"/>
                <a:ea charset="0" panose="020F0502020204030204" pitchFamily="34" typeface="Calibri"/>
              </a:rPr>
              <a:t> (); } </a:t>
            </a:r>
          </a:p>
          <a:p>
            <a:pPr algn="just" indent="0" marL="0">
              <a:spcBef>
                <a:spcPts val="0"/>
              </a:spcBef>
              <a:buNone/>
            </a:pPr>
            <a:r>
              <a:rPr dirty="0" lang="en-US" sz="3200">
                <a:solidFill>
                  <a:srgbClr val="000000"/>
                </a:solidFill>
                <a:effectLst/>
                <a:latin charset="0" panose="02020603050405020304" pitchFamily="18" typeface="Times New Roman"/>
                <a:ea charset="0" panose="020F0502020204030204" pitchFamily="34" typeface="Calibri"/>
                <a:cs charset="0" panose="02020603050405020304" pitchFamily="18" typeface="Times New Roman"/>
              </a:rPr>
              <a:t>Suppose we have a global function DoSomething that need to access the private members of class X, when we will try to access them compiler will generate error as outside world cannot access private members of a class except its member functions. </a:t>
            </a:r>
          </a:p>
          <a:p>
            <a:pPr marL="0" marR="0">
              <a:spcBef>
                <a:spcPts val="0"/>
              </a:spcBef>
              <a:spcAft>
                <a:spcPts val="0"/>
              </a:spcAft>
            </a:pPr>
            <a:endParaRPr dirty="0" lang="en-US" sz="2400">
              <a:solidFill>
                <a:srgbClr val="000000"/>
              </a:solidFill>
              <a:effectLst/>
              <a:latin charset="0" panose="020F0502020204030204" pitchFamily="34" typeface="Calibri"/>
              <a:ea charset="0" panose="020F0502020204030204" pitchFamily="34" typeface="Calibri"/>
            </a:endParaRPr>
          </a:p>
          <a:p>
            <a:endParaRPr dirty="0" lang="en-US"/>
          </a:p>
        </p:txBody>
      </p:sp>
    </p:spTree>
    <p:extLst>
      <p:ext uri="{BB962C8B-B14F-4D97-AF65-F5344CB8AC3E}">
        <p14:creationId xmlns:p14="http://schemas.microsoft.com/office/powerpoint/2010/main" val="85976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1066800" y="642593"/>
            <a:ext cx="10058400" cy="1371600"/>
          </a:xfrm>
          <a:prstGeom prst="rect">
            <a:avLst/>
          </a:prstGeom>
          <a:noFill/>
          <a:ln>
            <a:noFill/>
          </a:ln>
        </p:spPr>
        <p:txBody>
          <a:bodyPr anchor="ctr" anchorCtr="0" bIns="45700" lIns="91433" numCol="1" rIns="91433" rtlCol="0" spcFirstLastPara="1" tIns="45700" vert="horz" wrap="square">
            <a:noAutofit/>
          </a:bodyPr>
          <a:lstStyle/>
          <a:p>
            <a:pPr>
              <a:spcBef>
                <a:spcPts val="0"/>
              </a:spcBef>
              <a:buClr>
                <a:srgbClr val="262626"/>
              </a:buClr>
              <a:buSzPts val="3600"/>
            </a:pPr>
            <a:r>
              <a:rPr altLang="en" lang="en"/>
              <a:t>Function Class </a:t>
            </a:r>
            <a:endParaRPr/>
          </a:p>
        </p:txBody>
      </p:sp>
      <p:sp>
        <p:nvSpPr>
          <p:cNvPr id="339" name="Google Shape;339;p50"/>
          <p:cNvSpPr txBox="1">
            <a:spLocks noGrp="1"/>
          </p:cNvSpPr>
          <p:nvPr>
            <p:ph idx="1" type="body"/>
          </p:nvPr>
        </p:nvSpPr>
        <p:spPr>
          <a:xfrm>
            <a:off x="1066800" y="2103120"/>
            <a:ext cx="10058400" cy="3932000"/>
          </a:xfrm>
          <a:prstGeom prst="rect">
            <a:avLst/>
          </a:prstGeom>
          <a:noFill/>
          <a:ln>
            <a:noFill/>
          </a:ln>
        </p:spPr>
        <p:txBody>
          <a:bodyPr anchor="t" anchorCtr="0" bIns="45700" lIns="91433" numCol="1" rIns="91433" rtlCol="0" spcFirstLastPara="1" tIns="45700" vert="horz" wrap="square">
            <a:noAutofit/>
          </a:bodyPr>
          <a:lstStyle/>
          <a:p>
            <a:pPr indent="-186262" marL="186262">
              <a:lnSpc>
                <a:spcPct val="100000"/>
              </a:lnSpc>
              <a:spcBef>
                <a:spcPts val="0"/>
              </a:spcBef>
              <a:buSzPts val="1400"/>
              <a:buChar char="◦"/>
            </a:pPr>
            <a:r>
              <a:rPr altLang="en" lang="en">
                <a:latin typeface="Times New Roman"/>
                <a:ea typeface="Times New Roman"/>
                <a:cs typeface="Times New Roman"/>
                <a:sym typeface="Times New Roman"/>
              </a:rPr>
              <a:t>A </a:t>
            </a:r>
            <a:r>
              <a:rPr altLang="en" b="1" lang="en">
                <a:latin typeface="Times New Roman"/>
                <a:ea typeface="Times New Roman"/>
                <a:cs typeface="Times New Roman"/>
                <a:sym typeface="Times New Roman"/>
              </a:rPr>
              <a:t>friend class</a:t>
            </a:r>
            <a:r>
              <a:rPr altLang="en" lang="en">
                <a:latin typeface="Times New Roman"/>
                <a:ea typeface="Times New Roman"/>
                <a:cs typeface="Times New Roman"/>
                <a:sym typeface="Times New Roman"/>
              </a:rPr>
              <a:t> is a class that can access the private and protected members of a class in which it is declared as </a:t>
            </a:r>
            <a:r>
              <a:rPr altLang="en" b="1" lang="en">
                <a:latin typeface="Times New Roman"/>
                <a:ea typeface="Times New Roman"/>
                <a:cs typeface="Times New Roman"/>
                <a:sym typeface="Times New Roman"/>
              </a:rPr>
              <a:t>friend</a:t>
            </a:r>
            <a:r>
              <a:rPr altLang="en" lang="en">
                <a:latin typeface="Times New Roman"/>
                <a:ea typeface="Times New Roman"/>
                <a:cs typeface="Times New Roman"/>
                <a:sym typeface="Times New Roman"/>
              </a:rPr>
              <a:t>. This is needed when we want to allow a particular class to access the private and protected members of a class.</a:t>
            </a:r>
            <a:endParaRPr/>
          </a:p>
          <a:p>
            <a:pPr indent="0" marL="0">
              <a:lnSpc>
                <a:spcPct val="100000"/>
              </a:lnSpc>
              <a:spcBef>
                <a:spcPts val="933"/>
              </a:spcBef>
              <a:buSzPts val="1400"/>
              <a:buNone/>
            </a:pPr>
            <a:endParaRPr>
              <a:latin typeface="Times New Roman"/>
              <a:ea typeface="Times New Roman"/>
              <a:cs typeface="Times New Roman"/>
              <a:sym typeface="Times New Roman"/>
            </a:endParaRPr>
          </a:p>
          <a:p>
            <a:pPr indent="-186262" marL="186262">
              <a:lnSpc>
                <a:spcPct val="100000"/>
              </a:lnSpc>
              <a:spcBef>
                <a:spcPts val="933"/>
              </a:spcBef>
              <a:buSzPts val="1400"/>
              <a:buChar char="◦"/>
            </a:pPr>
            <a:r>
              <a:rPr altLang="en" lang="en">
                <a:latin typeface="Times New Roman"/>
                <a:ea typeface="Times New Roman"/>
                <a:cs typeface="Times New Roman"/>
                <a:sym typeface="Times New Roman"/>
              </a:rPr>
              <a:t>For example: we have two classes XYZ and ABC. The XYZ class has two private data members ch and num, this class declares ABC as friend class. This means that ABC can access the private members of XYZ,</a:t>
            </a:r>
            <a:endParaRPr/>
          </a:p>
          <a:p>
            <a:pPr indent="-67732" marL="186262">
              <a:lnSpc>
                <a:spcPct val="100000"/>
              </a:lnSpc>
              <a:spcBef>
                <a:spcPts val="933"/>
              </a:spcBef>
              <a:buSzPts val="1400"/>
              <a:buNone/>
            </a:pPr>
            <a:endParaRPr>
              <a:latin typeface="Times New Roman"/>
              <a:ea typeface="Times New Roman"/>
              <a:cs typeface="Times New Roman"/>
              <a:sym typeface="Times New Roman"/>
            </a:endParaRPr>
          </a:p>
        </p:txBody>
      </p:sp>
      <p:sp>
        <p:nvSpPr>
          <p:cNvPr id="340" name="Google Shape;340;p50"/>
          <p:cNvSpPr/>
          <p:nvPr/>
        </p:nvSpPr>
        <p:spPr>
          <a:xfrm>
            <a:off x="4927228" y="6035120"/>
            <a:ext cx="3678400" cy="461600"/>
          </a:xfrm>
          <a:prstGeom prst="rect">
            <a:avLst/>
          </a:prstGeom>
          <a:solidFill>
            <a:srgbClr val="EEEEEE"/>
          </a:solidFill>
          <a:ln>
            <a:noFill/>
          </a:ln>
        </p:spPr>
        <p:txBody>
          <a:bodyPr anchor="ctr" anchorCtr="0" bIns="45700" lIns="91433" numCol="1" rIns="91433" spcFirstLastPara="1" tIns="45700" wrap="square">
            <a:noAutofit/>
          </a:bodyPr>
          <a:lstStyle/>
          <a:p>
            <a:pPr>
              <a:buClr>
                <a:srgbClr val="00008B"/>
              </a:buClr>
              <a:buSzPts val="1800"/>
            </a:pPr>
            <a:r>
              <a:rPr altLang="en" dirty="0" lang="en" sz="2400">
                <a:solidFill>
                  <a:srgbClr val="00008B"/>
                </a:solidFill>
                <a:latin typeface="Consolas"/>
                <a:ea typeface="Consolas"/>
                <a:cs typeface="Consolas"/>
                <a:sym typeface="Consolas"/>
              </a:rPr>
              <a:t>friend</a:t>
            </a:r>
            <a:r>
              <a:rPr altLang="en" dirty="0" lang="en" sz="2400">
                <a:solidFill>
                  <a:srgbClr val="000000"/>
                </a:solidFill>
                <a:latin typeface="Consolas"/>
                <a:ea typeface="Consolas"/>
                <a:cs typeface="Consolas"/>
                <a:sym typeface="Consolas"/>
              </a:rPr>
              <a:t> </a:t>
            </a:r>
            <a:r>
              <a:rPr altLang="en" dirty="0" lang="en" sz="2400">
                <a:solidFill>
                  <a:srgbClr val="00008B"/>
                </a:solidFill>
                <a:latin typeface="Consolas"/>
                <a:ea typeface="Consolas"/>
                <a:cs typeface="Consolas"/>
                <a:sym typeface="Consolas"/>
              </a:rPr>
              <a:t>class</a:t>
            </a:r>
            <a:r>
              <a:rPr altLang="en" dirty="0" lang="en" sz="2400">
                <a:solidFill>
                  <a:srgbClr val="000000"/>
                </a:solidFill>
                <a:latin typeface="Consolas"/>
                <a:ea typeface="Consolas"/>
                <a:cs typeface="Consolas"/>
                <a:sym typeface="Consolas"/>
              </a:rPr>
              <a:t> ABC;</a:t>
            </a:r>
            <a:r>
              <a:rPr altLang="en" dirty="0" lang="en" sz="2000">
                <a:solidFill>
                  <a:schemeClr val="dk1"/>
                </a:solidFill>
                <a:latin typeface="Century Gothic"/>
                <a:ea typeface="Century Gothic"/>
                <a:cs typeface="Century Gothic"/>
                <a:sym typeface="Century Gothic"/>
              </a:rPr>
              <a:t> </a:t>
            </a:r>
            <a:endParaRPr dirty="0" sz="5467">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1"/>
          <p:cNvSpPr txBox="1">
            <a:spLocks noGrp="1"/>
          </p:cNvSpPr>
          <p:nvPr>
            <p:ph type="title"/>
          </p:nvPr>
        </p:nvSpPr>
        <p:spPr>
          <a:xfrm>
            <a:off x="1066800" y="642593"/>
            <a:ext cx="10058400" cy="1371600"/>
          </a:xfrm>
          <a:prstGeom prst="rect">
            <a:avLst/>
          </a:prstGeom>
          <a:noFill/>
          <a:ln>
            <a:noFill/>
          </a:ln>
        </p:spPr>
        <p:txBody>
          <a:bodyPr anchor="ctr" anchorCtr="0" bIns="45700" lIns="91433" numCol="1" rIns="91433" rtlCol="0" spcFirstLastPara="1" tIns="45700" vert="horz" wrap="square">
            <a:noAutofit/>
          </a:bodyPr>
          <a:lstStyle/>
          <a:p>
            <a:pPr>
              <a:spcBef>
                <a:spcPts val="0"/>
              </a:spcBef>
              <a:buClr>
                <a:srgbClr val="262626"/>
              </a:buClr>
              <a:buSzPts val="3300"/>
            </a:pPr>
            <a:r>
              <a:rPr altLang="en" lang="en">
                <a:latin typeface="Times New Roman"/>
                <a:ea typeface="Times New Roman"/>
                <a:cs typeface="Times New Roman"/>
                <a:sym typeface="Times New Roman"/>
              </a:rPr>
              <a:t>Working of friend Class-example</a:t>
            </a:r>
            <a:endParaRPr>
              <a:latin typeface="Times New Roman"/>
              <a:ea typeface="Times New Roman"/>
              <a:cs typeface="Times New Roman"/>
              <a:sym typeface="Times New Roman"/>
            </a:endParaRPr>
          </a:p>
        </p:txBody>
      </p:sp>
      <p:sp>
        <p:nvSpPr>
          <p:cNvPr id="346" name="Google Shape;346;p51"/>
          <p:cNvSpPr/>
          <p:nvPr/>
        </p:nvSpPr>
        <p:spPr>
          <a:xfrm>
            <a:off x="1154097" y="2014193"/>
            <a:ext cx="3031600" cy="3356000"/>
          </a:xfrm>
          <a:prstGeom prst="rect">
            <a:avLst/>
          </a:prstGeom>
          <a:gradFill>
            <a:gsLst>
              <a:gs pos="0">
                <a:srgbClr val="61A39F"/>
              </a:gs>
              <a:gs pos="50000">
                <a:srgbClr val="5FA39F"/>
              </a:gs>
              <a:gs pos="100000">
                <a:srgbClr val="5EA29E"/>
              </a:gs>
            </a:gsLst>
            <a:lin ang="5400012" scaled="0"/>
          </a:gradFill>
          <a:ln cap="flat" cmpd="sng" w="9525">
            <a:solidFill>
              <a:schemeClr val="accent6"/>
            </a:solidFill>
            <a:prstDash val="solid"/>
            <a:round/>
            <a:headEnd len="sm" type="none" w="sm"/>
            <a:tailEnd len="sm" type="none" w="sm"/>
          </a:ln>
          <a:effectLst>
            <a:outerShdw algn="ctr" blurRad="38100" dir="5400000" dist="12700" rotWithShape="0">
              <a:srgbClr val="000000">
                <a:alpha val="62750"/>
              </a:srgbClr>
            </a:outerShdw>
          </a:effectLst>
        </p:spPr>
        <p:txBody>
          <a:bodyPr anchor="ctr" anchorCtr="0" bIns="45700" lIns="91433" numCol="1" rIns="91433" spcFirstLastPara="1" tIns="45700" wrap="square">
            <a:noAutofit/>
          </a:bodyPr>
          <a:lstStyle/>
          <a:p>
            <a:r>
              <a:rPr altLang="en" lang="en" sz="1867">
                <a:solidFill>
                  <a:schemeClr val="lt1"/>
                </a:solidFill>
                <a:latin typeface="Times New Roman"/>
                <a:ea typeface="Times New Roman"/>
                <a:cs typeface="Times New Roman"/>
                <a:sym typeface="Times New Roman"/>
              </a:rPr>
              <a:t>#include &lt;iostream&gt;</a:t>
            </a:r>
            <a:endParaRPr sz="1467"/>
          </a:p>
          <a:p>
            <a:r>
              <a:rPr altLang="en" lang="en" sz="1867">
                <a:solidFill>
                  <a:schemeClr val="lt1"/>
                </a:solidFill>
                <a:latin typeface="Times New Roman"/>
                <a:ea typeface="Times New Roman"/>
                <a:cs typeface="Times New Roman"/>
                <a:sym typeface="Times New Roman"/>
              </a:rPr>
              <a:t>using namespace std;</a:t>
            </a:r>
            <a:endParaRPr sz="1467"/>
          </a:p>
          <a:p>
            <a:r>
              <a:rPr altLang="en" lang="en" sz="1867">
                <a:solidFill>
                  <a:schemeClr val="lt1"/>
                </a:solidFill>
                <a:latin typeface="Times New Roman"/>
                <a:ea typeface="Times New Roman"/>
                <a:cs typeface="Times New Roman"/>
                <a:sym typeface="Times New Roman"/>
              </a:rPr>
              <a:t>class XYZ {</a:t>
            </a:r>
            <a:endParaRPr sz="1467"/>
          </a:p>
          <a:p>
            <a:r>
              <a:rPr altLang="en" lang="en" sz="1867">
                <a:solidFill>
                  <a:schemeClr val="lt1"/>
                </a:solidFill>
                <a:latin typeface="Times New Roman"/>
                <a:ea typeface="Times New Roman"/>
                <a:cs typeface="Times New Roman"/>
                <a:sym typeface="Times New Roman"/>
              </a:rPr>
              <a:t>private:</a:t>
            </a:r>
            <a:endParaRPr sz="1467"/>
          </a:p>
          <a:p>
            <a:r>
              <a:rPr altLang="en" lang="en" sz="1867">
                <a:solidFill>
                  <a:schemeClr val="lt1"/>
                </a:solidFill>
                <a:latin typeface="Times New Roman"/>
                <a:ea typeface="Times New Roman"/>
                <a:cs typeface="Times New Roman"/>
                <a:sym typeface="Times New Roman"/>
              </a:rPr>
              <a:t>   char ch='A';</a:t>
            </a:r>
            <a:endParaRPr sz="1467"/>
          </a:p>
          <a:p>
            <a:r>
              <a:rPr altLang="en" lang="en" sz="1867">
                <a:solidFill>
                  <a:schemeClr val="lt1"/>
                </a:solidFill>
                <a:latin typeface="Times New Roman"/>
                <a:ea typeface="Times New Roman"/>
                <a:cs typeface="Times New Roman"/>
                <a:sym typeface="Times New Roman"/>
              </a:rPr>
              <a:t>   int num = 11;</a:t>
            </a:r>
            <a:endParaRPr sz="1467"/>
          </a:p>
          <a:p>
            <a:r>
              <a:rPr altLang="en" lang="en" sz="1867">
                <a:solidFill>
                  <a:schemeClr val="lt1"/>
                </a:solidFill>
                <a:latin typeface="Times New Roman"/>
                <a:ea typeface="Times New Roman"/>
                <a:cs typeface="Times New Roman"/>
                <a:sym typeface="Times New Roman"/>
              </a:rPr>
              <a:t>public:</a:t>
            </a:r>
            <a:endParaRPr sz="1467"/>
          </a:p>
          <a:p>
            <a:r>
              <a:rPr altLang="en" lang="en" sz="1867">
                <a:solidFill>
                  <a:schemeClr val="lt1"/>
                </a:solidFill>
                <a:latin typeface="Times New Roman"/>
                <a:ea typeface="Times New Roman"/>
                <a:cs typeface="Times New Roman"/>
                <a:sym typeface="Times New Roman"/>
              </a:rPr>
              <a:t>friend class ABC;</a:t>
            </a:r>
            <a:endParaRPr sz="1467"/>
          </a:p>
          <a:p>
            <a:r>
              <a:rPr altLang="en" lang="en" sz="1867">
                <a:solidFill>
                  <a:schemeClr val="lt1"/>
                </a:solidFill>
                <a:latin typeface="Times New Roman"/>
                <a:ea typeface="Times New Roman"/>
                <a:cs typeface="Times New Roman"/>
                <a:sym typeface="Times New Roman"/>
              </a:rPr>
              <a:t>};</a:t>
            </a:r>
            <a:endParaRPr sz="1467"/>
          </a:p>
        </p:txBody>
      </p:sp>
      <p:sp>
        <p:nvSpPr>
          <p:cNvPr id="347" name="Google Shape;347;p51"/>
          <p:cNvSpPr/>
          <p:nvPr/>
        </p:nvSpPr>
        <p:spPr>
          <a:xfrm>
            <a:off x="4418120" y="2009755"/>
            <a:ext cx="3356000" cy="2722000"/>
          </a:xfrm>
          <a:prstGeom prst="rect">
            <a:avLst/>
          </a:prstGeom>
          <a:gradFill>
            <a:gsLst>
              <a:gs pos="0">
                <a:srgbClr val="61A39F"/>
              </a:gs>
              <a:gs pos="50000">
                <a:srgbClr val="5FA39F"/>
              </a:gs>
              <a:gs pos="100000">
                <a:srgbClr val="5EA29E"/>
              </a:gs>
            </a:gsLst>
            <a:lin ang="5400012" scaled="0"/>
          </a:gradFill>
          <a:ln cap="flat" cmpd="sng" w="9525">
            <a:solidFill>
              <a:schemeClr val="accent6"/>
            </a:solidFill>
            <a:prstDash val="solid"/>
            <a:round/>
            <a:headEnd len="sm" type="none" w="sm"/>
            <a:tailEnd len="sm" type="none" w="sm"/>
          </a:ln>
          <a:effectLst>
            <a:outerShdw algn="ctr" blurRad="38100" dir="5400000" dist="12700" rotWithShape="0">
              <a:srgbClr val="000000">
                <a:alpha val="62750"/>
              </a:srgbClr>
            </a:outerShdw>
          </a:effectLst>
        </p:spPr>
        <p:txBody>
          <a:bodyPr anchor="ctr" anchorCtr="0" bIns="45700" lIns="91433" numCol="1" rIns="91433" spcFirstLastPara="1" tIns="45700" wrap="square">
            <a:noAutofit/>
          </a:bodyPr>
          <a:lstStyle/>
          <a:p>
            <a:r>
              <a:rPr altLang="en" lang="en" sz="1600">
                <a:solidFill>
                  <a:schemeClr val="lt1"/>
                </a:solidFill>
                <a:latin typeface="Times New Roman"/>
                <a:ea typeface="Times New Roman"/>
                <a:cs typeface="Times New Roman"/>
                <a:sym typeface="Times New Roman"/>
              </a:rPr>
              <a:t>class ABC {</a:t>
            </a:r>
            <a:endParaRPr sz="1467"/>
          </a:p>
          <a:p>
            <a:r>
              <a:rPr altLang="en" lang="en" sz="1600">
                <a:solidFill>
                  <a:schemeClr val="lt1"/>
                </a:solidFill>
                <a:latin typeface="Times New Roman"/>
                <a:ea typeface="Times New Roman"/>
                <a:cs typeface="Times New Roman"/>
                <a:sym typeface="Times New Roman"/>
              </a:rPr>
              <a:t>public:</a:t>
            </a:r>
            <a:endParaRPr sz="1467"/>
          </a:p>
          <a:p>
            <a:r>
              <a:rPr altLang="en" lang="en" sz="1600">
                <a:solidFill>
                  <a:schemeClr val="lt1"/>
                </a:solidFill>
                <a:latin typeface="Times New Roman"/>
                <a:ea typeface="Times New Roman"/>
                <a:cs typeface="Times New Roman"/>
                <a:sym typeface="Times New Roman"/>
              </a:rPr>
              <a:t>   void disp(XYZ obj){</a:t>
            </a:r>
            <a:endParaRPr sz="1467"/>
          </a:p>
          <a:p>
            <a:r>
              <a:rPr altLang="en" lang="en" sz="1600">
                <a:solidFill>
                  <a:schemeClr val="lt1"/>
                </a:solidFill>
                <a:latin typeface="Times New Roman"/>
                <a:ea typeface="Times New Roman"/>
                <a:cs typeface="Times New Roman"/>
                <a:sym typeface="Times New Roman"/>
              </a:rPr>
              <a:t>      cout&lt;&lt;obj.ch&lt;&lt;endl;</a:t>
            </a:r>
            <a:endParaRPr sz="1467"/>
          </a:p>
          <a:p>
            <a:r>
              <a:rPr altLang="en" lang="en" sz="1600">
                <a:solidFill>
                  <a:schemeClr val="lt1"/>
                </a:solidFill>
                <a:latin typeface="Times New Roman"/>
                <a:ea typeface="Times New Roman"/>
                <a:cs typeface="Times New Roman"/>
                <a:sym typeface="Times New Roman"/>
              </a:rPr>
              <a:t>      cout&lt;&lt;obj.num&lt;&lt;endl;</a:t>
            </a:r>
            <a:endParaRPr sz="1467"/>
          </a:p>
          <a:p>
            <a:r>
              <a:rPr altLang="en" lang="en" sz="1600">
                <a:solidFill>
                  <a:schemeClr val="lt1"/>
                </a:solidFill>
                <a:latin typeface="Times New Roman"/>
                <a:ea typeface="Times New Roman"/>
                <a:cs typeface="Times New Roman"/>
                <a:sym typeface="Times New Roman"/>
              </a:rPr>
              <a:t>   }</a:t>
            </a:r>
            <a:endParaRPr sz="1467"/>
          </a:p>
          <a:p>
            <a:r>
              <a:rPr altLang="en" lang="en" sz="1600">
                <a:solidFill>
                  <a:schemeClr val="lt1"/>
                </a:solidFill>
                <a:latin typeface="Times New Roman"/>
                <a:ea typeface="Times New Roman"/>
                <a:cs typeface="Times New Roman"/>
                <a:sym typeface="Times New Roman"/>
              </a:rPr>
              <a:t>};</a:t>
            </a:r>
            <a:endParaRPr sz="1467"/>
          </a:p>
        </p:txBody>
      </p:sp>
      <p:sp>
        <p:nvSpPr>
          <p:cNvPr id="348" name="Google Shape;348;p51"/>
          <p:cNvSpPr/>
          <p:nvPr/>
        </p:nvSpPr>
        <p:spPr>
          <a:xfrm>
            <a:off x="8077201" y="1996439"/>
            <a:ext cx="2582000" cy="1543200"/>
          </a:xfrm>
          <a:prstGeom prst="rect">
            <a:avLst/>
          </a:prstGeom>
          <a:gradFill>
            <a:gsLst>
              <a:gs pos="0">
                <a:srgbClr val="61A39F"/>
              </a:gs>
              <a:gs pos="50000">
                <a:srgbClr val="5FA39F"/>
              </a:gs>
              <a:gs pos="100000">
                <a:srgbClr val="5EA29E"/>
              </a:gs>
            </a:gsLst>
            <a:lin ang="5400012" scaled="0"/>
          </a:gradFill>
          <a:ln cap="flat" cmpd="sng" w="9525">
            <a:solidFill>
              <a:schemeClr val="accent6"/>
            </a:solidFill>
            <a:prstDash val="solid"/>
            <a:round/>
            <a:headEnd len="sm" type="none" w="sm"/>
            <a:tailEnd len="sm" type="none" w="sm"/>
          </a:ln>
          <a:effectLst>
            <a:outerShdw algn="ctr" blurRad="38100" dir="5400000" dist="12700" rotWithShape="0">
              <a:srgbClr val="000000">
                <a:alpha val="62750"/>
              </a:srgbClr>
            </a:outerShdw>
          </a:effectLst>
        </p:spPr>
        <p:txBody>
          <a:bodyPr anchor="ctr" anchorCtr="0" bIns="45700" lIns="91433" numCol="1" rIns="91433" spcFirstLastPara="1" tIns="45700" wrap="square">
            <a:noAutofit/>
          </a:bodyPr>
          <a:lstStyle/>
          <a:p>
            <a:r>
              <a:rPr altLang="en" lang="en" sz="1600">
                <a:solidFill>
                  <a:schemeClr val="lt1"/>
                </a:solidFill>
                <a:latin typeface="Times New Roman"/>
                <a:ea typeface="Times New Roman"/>
                <a:cs typeface="Times New Roman"/>
                <a:sym typeface="Times New Roman"/>
              </a:rPr>
              <a:t>int main() {</a:t>
            </a:r>
            <a:endParaRPr sz="1467"/>
          </a:p>
          <a:p>
            <a:r>
              <a:rPr altLang="en" lang="en" sz="1600">
                <a:solidFill>
                  <a:schemeClr val="lt1"/>
                </a:solidFill>
                <a:latin typeface="Times New Roman"/>
                <a:ea typeface="Times New Roman"/>
                <a:cs typeface="Times New Roman"/>
                <a:sym typeface="Times New Roman"/>
              </a:rPr>
              <a:t>   ABC obj;</a:t>
            </a:r>
            <a:endParaRPr sz="1467"/>
          </a:p>
          <a:p>
            <a:r>
              <a:rPr altLang="en" lang="en" sz="1600">
                <a:solidFill>
                  <a:schemeClr val="lt1"/>
                </a:solidFill>
                <a:latin typeface="Times New Roman"/>
                <a:ea typeface="Times New Roman"/>
                <a:cs typeface="Times New Roman"/>
                <a:sym typeface="Times New Roman"/>
              </a:rPr>
              <a:t>   XYZ obj2;</a:t>
            </a:r>
            <a:endParaRPr sz="1467"/>
          </a:p>
          <a:p>
            <a:r>
              <a:rPr altLang="en" lang="en" sz="1600">
                <a:solidFill>
                  <a:schemeClr val="lt1"/>
                </a:solidFill>
                <a:latin typeface="Times New Roman"/>
                <a:ea typeface="Times New Roman"/>
                <a:cs typeface="Times New Roman"/>
                <a:sym typeface="Times New Roman"/>
              </a:rPr>
              <a:t>   obj.disp(obj2);</a:t>
            </a:r>
            <a:endParaRPr sz="1467"/>
          </a:p>
          <a:p>
            <a:r>
              <a:rPr altLang="en" lang="en" sz="1600">
                <a:solidFill>
                  <a:schemeClr val="lt1"/>
                </a:solidFill>
                <a:latin typeface="Times New Roman"/>
                <a:ea typeface="Times New Roman"/>
                <a:cs typeface="Times New Roman"/>
                <a:sym typeface="Times New Roman"/>
              </a:rPr>
              <a:t>   return 0;</a:t>
            </a:r>
            <a:endParaRPr sz="1467"/>
          </a:p>
          <a:p>
            <a:r>
              <a:rPr altLang="en" lang="en" sz="1600">
                <a:solidFill>
                  <a:schemeClr val="lt1"/>
                </a:solidFill>
                <a:latin typeface="Times New Roman"/>
                <a:ea typeface="Times New Roman"/>
                <a:cs typeface="Times New Roman"/>
                <a:sym typeface="Times New Roman"/>
              </a:rPr>
              <a:t>}</a:t>
            </a:r>
            <a:endParaRPr sz="1467"/>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FD4E-AC8D-4312-887E-6221E3C40E74}"/>
              </a:ext>
            </a:extLst>
          </p:cNvPr>
          <p:cNvSpPr>
            <a:spLocks noGrp="1"/>
          </p:cNvSpPr>
          <p:nvPr>
            <p:ph type="title"/>
          </p:nvPr>
        </p:nvSpPr>
        <p:spPr/>
        <p:txBody>
          <a:bodyPr numCol="1"/>
          <a:lstStyle/>
          <a:p>
            <a:r>
              <a:rPr b="1" dirty="0" lang="en-US">
                <a:effectLst/>
                <a:latin charset="0" panose="020B0604020202020204" pitchFamily="34" typeface="Arial"/>
                <a:ea charset="0" panose="020F0502020204030204" pitchFamily="34" typeface="Calibri"/>
              </a:rPr>
              <a:t>Friend Functions</a:t>
            </a:r>
            <a:endParaRPr dirty="0" lang="en-US"/>
          </a:p>
        </p:txBody>
      </p:sp>
      <p:sp>
        <p:nvSpPr>
          <p:cNvPr id="3" name="Content Placeholder 2">
            <a:extLst>
              <a:ext uri="{FF2B5EF4-FFF2-40B4-BE49-F238E27FC236}">
                <a16:creationId xmlns:a16="http://schemas.microsoft.com/office/drawing/2014/main" id="{CFE493CD-4F64-45BA-83FC-3F9DF0ADB9B7}"/>
              </a:ext>
            </a:extLst>
          </p:cNvPr>
          <p:cNvSpPr>
            <a:spLocks noGrp="1"/>
          </p:cNvSpPr>
          <p:nvPr>
            <p:ph idx="1"/>
          </p:nvPr>
        </p:nvSpPr>
        <p:spPr/>
        <p:txBody>
          <a:bodyPr numCol="1"/>
          <a:lstStyle/>
          <a:p>
            <a:pPr indent="0" marL="0" marR="0">
              <a:spcBef>
                <a:spcPts val="0"/>
              </a:spcBef>
              <a:spcAft>
                <a:spcPts val="0"/>
              </a:spcAft>
              <a:buNone/>
            </a:pPr>
            <a:r>
              <a:rPr b="1" dirty="0" lang="en-US">
                <a:solidFill>
                  <a:srgbClr val="000000"/>
                </a:solidFill>
                <a:effectLst/>
                <a:latin charset="0" panose="020B0604020202020204" pitchFamily="34" typeface="Arial"/>
                <a:ea charset="0" panose="020F0502020204030204" pitchFamily="34" typeface="Calibri"/>
              </a:rPr>
              <a:t>void DoSomething(X obj) { </a:t>
            </a:r>
            <a:endParaRPr dirty="0" lang="en-US">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err="1" lang="en-US">
                <a:solidFill>
                  <a:srgbClr val="000000"/>
                </a:solidFill>
                <a:effectLst/>
                <a:latin charset="0" panose="020B0604020202020204" pitchFamily="34" typeface="Arial"/>
                <a:ea charset="0" panose="020F0502020204030204" pitchFamily="34" typeface="Calibri"/>
              </a:rPr>
              <a:t>obj.a</a:t>
            </a:r>
            <a:r>
              <a:rPr b="1" dirty="0" lang="en-US">
                <a:solidFill>
                  <a:srgbClr val="000000"/>
                </a:solidFill>
                <a:effectLst/>
                <a:latin charset="0" panose="020B0604020202020204" pitchFamily="34" typeface="Arial"/>
                <a:ea charset="0" panose="020F0502020204030204" pitchFamily="34" typeface="Calibri"/>
              </a:rPr>
              <a:t> = 3; //Error </a:t>
            </a:r>
            <a:endParaRPr dirty="0" lang="en-US">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err="1" lang="en-US">
                <a:solidFill>
                  <a:srgbClr val="000000"/>
                </a:solidFill>
                <a:effectLst/>
                <a:latin charset="0" panose="020B0604020202020204" pitchFamily="34" typeface="Arial"/>
                <a:ea charset="0" panose="020F0502020204030204" pitchFamily="34" typeface="Calibri"/>
              </a:rPr>
              <a:t>obj.b</a:t>
            </a:r>
            <a:r>
              <a:rPr b="1" dirty="0" lang="en-US">
                <a:solidFill>
                  <a:srgbClr val="000000"/>
                </a:solidFill>
                <a:effectLst/>
                <a:latin charset="0" panose="020B0604020202020204" pitchFamily="34" typeface="Arial"/>
                <a:ea charset="0" panose="020F0502020204030204" pitchFamily="34" typeface="Calibri"/>
              </a:rPr>
              <a:t> = 4; //Error } </a:t>
            </a:r>
            <a:endParaRPr dirty="0" lang="en-US">
              <a:solidFill>
                <a:srgbClr val="000000"/>
              </a:solidFill>
              <a:effectLst/>
              <a:latin charset="0" panose="020F0502020204030204" pitchFamily="34" typeface="Calibri"/>
              <a:ea charset="0" panose="020F0502020204030204" pitchFamily="34" typeface="Calibri"/>
            </a:endParaRPr>
          </a:p>
          <a:p>
            <a:r>
              <a:rPr dirty="0" lang="en-US" sz="2400">
                <a:effectLst/>
                <a:latin charset="0" panose="020B0604020202020204" pitchFamily="34" typeface="Arial"/>
                <a:ea charset="0" panose="020F0502020204030204" pitchFamily="34" typeface="Calibri"/>
              </a:rPr>
              <a:t>In order to access the member variables of the class, we must make function friend of that class</a:t>
            </a:r>
            <a:endParaRPr dirty="0" lang="en-US" sz="3600"/>
          </a:p>
        </p:txBody>
      </p:sp>
    </p:spTree>
    <p:extLst>
      <p:ext uri="{BB962C8B-B14F-4D97-AF65-F5344CB8AC3E}">
        <p14:creationId xmlns:p14="http://schemas.microsoft.com/office/powerpoint/2010/main" val="236592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F769-112D-474E-BABA-B5ED33D29871}"/>
              </a:ext>
            </a:extLst>
          </p:cNvPr>
          <p:cNvSpPr>
            <a:spLocks noGrp="1"/>
          </p:cNvSpPr>
          <p:nvPr>
            <p:ph type="title"/>
          </p:nvPr>
        </p:nvSpPr>
        <p:spPr/>
        <p:txBody>
          <a:bodyPr numCol="1"/>
          <a:lstStyle/>
          <a:p>
            <a:r>
              <a:rPr b="1" dirty="0" lang="en-US">
                <a:effectLst/>
                <a:latin charset="0" panose="020B0604020202020204" pitchFamily="34" typeface="Arial"/>
                <a:ea charset="0" panose="020F0502020204030204" pitchFamily="34" typeface="Calibri"/>
              </a:rPr>
              <a:t>Friend Functions</a:t>
            </a:r>
            <a:endParaRPr dirty="0" lang="en-US"/>
          </a:p>
        </p:txBody>
      </p:sp>
      <p:sp>
        <p:nvSpPr>
          <p:cNvPr id="3" name="Content Placeholder 2">
            <a:extLst>
              <a:ext uri="{FF2B5EF4-FFF2-40B4-BE49-F238E27FC236}">
                <a16:creationId xmlns:a16="http://schemas.microsoft.com/office/drawing/2014/main" id="{F7682932-D84F-4B5E-94E0-6366AC6E3752}"/>
              </a:ext>
            </a:extLst>
          </p:cNvPr>
          <p:cNvSpPr>
            <a:spLocks noGrp="1"/>
          </p:cNvSpPr>
          <p:nvPr>
            <p:ph idx="1"/>
          </p:nvPr>
        </p:nvSpPr>
        <p:spPr/>
        <p:txBody>
          <a:bodyPr numCol="1"/>
          <a:lstStyle/>
          <a:p>
            <a:pPr indent="0" marL="0" marR="0">
              <a:spcBef>
                <a:spcPts val="0"/>
              </a:spcBef>
              <a:spcAft>
                <a:spcPts val="0"/>
              </a:spcAft>
              <a:buNone/>
            </a:pPr>
            <a:r>
              <a:rPr b="1" dirty="0" lang="en-US">
                <a:solidFill>
                  <a:srgbClr val="000000"/>
                </a:solidFill>
                <a:effectLst/>
                <a:latin charset="0" panose="020B0604020202020204" pitchFamily="34" typeface="Arial"/>
                <a:ea charset="0" panose="020F0502020204030204" pitchFamily="34" typeface="Calibri"/>
              </a:rPr>
              <a:t>class X { </a:t>
            </a:r>
            <a:endParaRPr dirty="0" lang="en-US">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lang="en-US">
                <a:solidFill>
                  <a:srgbClr val="000000"/>
                </a:solidFill>
                <a:effectLst/>
                <a:latin charset="0" panose="020B0604020202020204" pitchFamily="34" typeface="Arial"/>
                <a:ea charset="0" panose="020F0502020204030204" pitchFamily="34" typeface="Calibri"/>
              </a:rPr>
              <a:t>private: </a:t>
            </a:r>
            <a:endParaRPr dirty="0" lang="en-US">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lang="en-US">
                <a:solidFill>
                  <a:srgbClr val="000000"/>
                </a:solidFill>
                <a:effectLst/>
                <a:latin charset="0" panose="020B0604020202020204" pitchFamily="34" typeface="Arial"/>
                <a:ea charset="0" panose="020F0502020204030204" pitchFamily="34" typeface="Calibri"/>
              </a:rPr>
              <a:t>int a, b; </a:t>
            </a:r>
          </a:p>
          <a:p>
            <a:pPr indent="0" marL="0" marR="0">
              <a:spcBef>
                <a:spcPts val="0"/>
              </a:spcBef>
              <a:spcAft>
                <a:spcPts val="0"/>
              </a:spcAft>
              <a:buNone/>
            </a:pPr>
            <a:r>
              <a:rPr b="1" dirty="0" lang="en-US">
                <a:solidFill>
                  <a:srgbClr val="000000"/>
                </a:solidFill>
                <a:effectLst/>
                <a:latin charset="0" panose="020B0604020202020204" pitchFamily="34" typeface="Arial"/>
                <a:ea charset="0" panose="020F0502020204030204" pitchFamily="34" typeface="Calibri"/>
              </a:rPr>
              <a:t>public: </a:t>
            </a:r>
            <a:endParaRPr dirty="0" lang="en-US">
              <a:solidFill>
                <a:srgbClr val="000000"/>
              </a:solidFill>
              <a:effectLst/>
              <a:latin charset="0" panose="020F0502020204030204" pitchFamily="34" typeface="Calibri"/>
              <a:ea charset="0" panose="020F0502020204030204" pitchFamily="34" typeface="Calibri"/>
            </a:endParaRPr>
          </a:p>
          <a:p>
            <a:pPr indent="0" marL="0">
              <a:spcBef>
                <a:spcPts val="0"/>
              </a:spcBef>
              <a:buNone/>
            </a:pPr>
            <a:r>
              <a:rPr b="1" dirty="0" lang="en-US">
                <a:solidFill>
                  <a:srgbClr val="000000"/>
                </a:solidFill>
                <a:effectLst/>
                <a:latin charset="0" panose="020B0604020202020204" pitchFamily="34" typeface="Arial"/>
                <a:ea charset="0" panose="020F0502020204030204" pitchFamily="34" typeface="Calibri"/>
              </a:rPr>
              <a:t>friend void DoSomething(X obj); } </a:t>
            </a:r>
            <a:endParaRPr dirty="0" lang="en-US">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dirty="0" lang="en-US">
                <a:solidFill>
                  <a:srgbClr val="000000"/>
                </a:solidFill>
                <a:effectLst/>
                <a:latin charset="0" panose="020B0604020202020204" pitchFamily="34" typeface="Arial"/>
                <a:ea charset="0" panose="020F0502020204030204" pitchFamily="34" typeface="Calibri"/>
              </a:rPr>
              <a:t>Now the function DoSomething can access data members of </a:t>
            </a:r>
            <a:r>
              <a:rPr b="1" dirty="0" lang="en-US">
                <a:solidFill>
                  <a:srgbClr val="000000"/>
                </a:solidFill>
                <a:effectLst/>
                <a:latin charset="0" panose="020B0604020202020204" pitchFamily="34" typeface="Arial"/>
                <a:ea charset="0" panose="020F0502020204030204" pitchFamily="34" typeface="Calibri"/>
              </a:rPr>
              <a:t>class X </a:t>
            </a:r>
          </a:p>
          <a:p>
            <a:pPr indent="0" marL="0" marR="0">
              <a:spcBef>
                <a:spcPts val="0"/>
              </a:spcBef>
              <a:spcAft>
                <a:spcPts val="0"/>
              </a:spcAft>
              <a:buNone/>
            </a:pPr>
            <a:r>
              <a:rPr b="1" dirty="0" lang="en-US">
                <a:solidFill>
                  <a:srgbClr val="000000"/>
                </a:solidFill>
                <a:effectLst/>
                <a:latin charset="0" panose="020B0604020202020204" pitchFamily="34" typeface="Arial"/>
                <a:ea charset="0" panose="020F0502020204030204" pitchFamily="34" typeface="Calibri"/>
              </a:rPr>
              <a:t>void DoSomething(X obj) { </a:t>
            </a:r>
            <a:endParaRPr dirty="0" lang="en-US">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err="1" lang="en-US">
                <a:solidFill>
                  <a:srgbClr val="000000"/>
                </a:solidFill>
                <a:effectLst/>
                <a:latin charset="0" panose="020B0604020202020204" pitchFamily="34" typeface="Arial"/>
                <a:ea charset="0" panose="020F0502020204030204" pitchFamily="34" typeface="Calibri"/>
              </a:rPr>
              <a:t>obj.a</a:t>
            </a:r>
            <a:r>
              <a:rPr b="1" dirty="0" lang="en-US">
                <a:solidFill>
                  <a:srgbClr val="000000"/>
                </a:solidFill>
                <a:effectLst/>
                <a:latin charset="0" panose="020B0604020202020204" pitchFamily="34" typeface="Arial"/>
                <a:ea charset="0" panose="020F0502020204030204" pitchFamily="34" typeface="Calibri"/>
              </a:rPr>
              <a:t> = 3; </a:t>
            </a:r>
            <a:endParaRPr dirty="0" lang="en-US">
              <a:solidFill>
                <a:srgbClr val="000000"/>
              </a:solidFill>
              <a:effectLst/>
              <a:latin charset="0" panose="020F0502020204030204" pitchFamily="34" typeface="Calibri"/>
              <a:ea charset="0" panose="020F0502020204030204" pitchFamily="34" typeface="Calibri"/>
            </a:endParaRPr>
          </a:p>
          <a:p>
            <a:pPr indent="0" marL="0" marR="0">
              <a:spcBef>
                <a:spcPts val="0"/>
              </a:spcBef>
              <a:spcAft>
                <a:spcPts val="0"/>
              </a:spcAft>
              <a:buNone/>
            </a:pPr>
            <a:r>
              <a:rPr b="1" dirty="0" err="1" lang="en-US">
                <a:solidFill>
                  <a:srgbClr val="000000"/>
                </a:solidFill>
                <a:effectLst/>
                <a:latin charset="0" panose="020B0604020202020204" pitchFamily="34" typeface="Arial"/>
                <a:ea charset="0" panose="020F0502020204030204" pitchFamily="34" typeface="Calibri"/>
              </a:rPr>
              <a:t>obj.b</a:t>
            </a:r>
            <a:r>
              <a:rPr b="1" dirty="0" lang="en-US">
                <a:solidFill>
                  <a:srgbClr val="000000"/>
                </a:solidFill>
                <a:effectLst/>
                <a:latin charset="0" panose="020B0604020202020204" pitchFamily="34" typeface="Arial"/>
                <a:ea charset="0" panose="020F0502020204030204" pitchFamily="34" typeface="Calibri"/>
              </a:rPr>
              <a:t> = 4; } </a:t>
            </a:r>
            <a:endParaRPr dirty="0" lang="en-US">
              <a:solidFill>
                <a:srgbClr val="000000"/>
              </a:solidFill>
              <a:effectLst/>
              <a:latin charset="0" panose="020F0502020204030204" pitchFamily="34" typeface="Calibri"/>
              <a:ea charset="0" panose="020F0502020204030204" pitchFamily="34" typeface="Calibri"/>
            </a:endParaRPr>
          </a:p>
          <a:p>
            <a:endParaRPr dirty="0" lang="en-US"/>
          </a:p>
        </p:txBody>
      </p:sp>
    </p:spTree>
    <p:extLst>
      <p:ext uri="{BB962C8B-B14F-4D97-AF65-F5344CB8AC3E}">
        <p14:creationId xmlns:p14="http://schemas.microsoft.com/office/powerpoint/2010/main" val="104425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1037-5411-4C2A-A92B-35DB4455360C}"/>
              </a:ext>
            </a:extLst>
          </p:cNvPr>
          <p:cNvSpPr>
            <a:spLocks noGrp="1"/>
          </p:cNvSpPr>
          <p:nvPr>
            <p:ph type="title"/>
          </p:nvPr>
        </p:nvSpPr>
        <p:spPr/>
        <p:txBody>
          <a:bodyPr numCol="1"/>
          <a:lstStyle/>
          <a:p>
            <a:r>
              <a:rPr b="1" dirty="0" lang="en-US">
                <a:effectLst/>
                <a:latin charset="0" panose="020B0604020202020204" pitchFamily="34" typeface="Arial"/>
                <a:ea charset="0" panose="020F0502020204030204" pitchFamily="34" typeface="Calibri"/>
              </a:rPr>
              <a:t>Friend Functions</a:t>
            </a:r>
            <a:endParaRPr dirty="0" lang="en-US"/>
          </a:p>
        </p:txBody>
      </p:sp>
      <p:sp>
        <p:nvSpPr>
          <p:cNvPr id="3" name="Content Placeholder 2">
            <a:extLst>
              <a:ext uri="{FF2B5EF4-FFF2-40B4-BE49-F238E27FC236}">
                <a16:creationId xmlns:a16="http://schemas.microsoft.com/office/drawing/2014/main" id="{50D8AC08-66E7-4C84-ABC5-910523E50537}"/>
              </a:ext>
            </a:extLst>
          </p:cNvPr>
          <p:cNvSpPr>
            <a:spLocks noGrp="1"/>
          </p:cNvSpPr>
          <p:nvPr>
            <p:ph idx="1"/>
          </p:nvPr>
        </p:nvSpPr>
        <p:spPr/>
        <p:txBody>
          <a:bodyPr numCol="1"/>
          <a:lstStyle/>
          <a:p>
            <a:r>
              <a:rPr dirty="0" lang="en-US"/>
              <a:t>Prototypes of friend functions appear in the class definition. But friend functions are NOT member functions. </a:t>
            </a:r>
          </a:p>
          <a:p>
            <a:endParaRPr dirty="0" lang="en-US"/>
          </a:p>
          <a:p>
            <a:pPr indent="0" marL="0">
              <a:buNone/>
            </a:pPr>
            <a:endParaRPr dirty="0" lang="en-US"/>
          </a:p>
          <a:p>
            <a:r>
              <a:rPr dirty="0" lang="en-US"/>
              <a:t>Friend functions can be placed anywhere in the class without any effect Access specifiers don’t affect friend functions or Classes. </a:t>
            </a:r>
          </a:p>
          <a:p>
            <a:endParaRPr dirty="0" lang="en-US"/>
          </a:p>
        </p:txBody>
      </p:sp>
    </p:spTree>
    <p:extLst>
      <p:ext uri="{BB962C8B-B14F-4D97-AF65-F5344CB8AC3E}">
        <p14:creationId xmlns:p14="http://schemas.microsoft.com/office/powerpoint/2010/main" val="383215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effectLst/>
                <a:latin charset="0" panose="020B0604020202020204" pitchFamily="34" typeface="Arial"/>
                <a:ea charset="0" panose="020F0502020204030204" pitchFamily="34" typeface="Calibri"/>
              </a:rPr>
              <a:t>Friend Functions</a:t>
            </a:r>
            <a:endParaRPr dirty="0" lang="en-US"/>
          </a:p>
        </p:txBody>
      </p:sp>
      <p:sp>
        <p:nvSpPr>
          <p:cNvPr id="3" name="Content Placeholder 2"/>
          <p:cNvSpPr>
            <a:spLocks noGrp="1"/>
          </p:cNvSpPr>
          <p:nvPr>
            <p:ph idx="1"/>
          </p:nvPr>
        </p:nvSpPr>
        <p:spPr/>
        <p:txBody>
          <a:bodyPr numCol="1">
            <a:normAutofit fontScale="77500" lnSpcReduction="20000"/>
          </a:bodyPr>
          <a:lstStyle/>
          <a:p>
            <a:pPr indent="0" marL="0">
              <a:buNone/>
            </a:pPr>
            <a:r>
              <a:rPr b="1" dirty="0" lang="en-US"/>
              <a:t>class X{ </a:t>
            </a:r>
            <a:endParaRPr dirty="0" lang="en-US"/>
          </a:p>
          <a:p>
            <a:pPr indent="0" marL="0">
              <a:buNone/>
            </a:pPr>
            <a:r>
              <a:rPr b="1" dirty="0" lang="en-US"/>
              <a:t>... </a:t>
            </a:r>
            <a:endParaRPr dirty="0" lang="en-US"/>
          </a:p>
          <a:p>
            <a:pPr indent="0" marL="0">
              <a:buNone/>
            </a:pPr>
            <a:r>
              <a:rPr b="1" dirty="0" lang="en-US"/>
              <a:t>private: </a:t>
            </a:r>
            <a:endParaRPr dirty="0" lang="en-US"/>
          </a:p>
          <a:p>
            <a:pPr indent="0" marL="0">
              <a:buNone/>
            </a:pPr>
            <a:r>
              <a:rPr b="1" dirty="0" lang="en-US"/>
              <a:t>friend void DoSomething(X); public: friend void </a:t>
            </a:r>
            <a:r>
              <a:rPr b="1" dirty="0" err="1" lang="en-US"/>
              <a:t>DoAnything</a:t>
            </a:r>
            <a:r>
              <a:rPr b="1" dirty="0" lang="en-US"/>
              <a:t>(X); </a:t>
            </a:r>
            <a:endParaRPr dirty="0" lang="en-US"/>
          </a:p>
          <a:p>
            <a:pPr indent="0" marL="0">
              <a:buNone/>
            </a:pPr>
            <a:r>
              <a:rPr b="1" dirty="0" lang="en-US"/>
              <a:t>... </a:t>
            </a:r>
            <a:endParaRPr dirty="0" lang="en-US"/>
          </a:p>
          <a:p>
            <a:pPr indent="0" marL="0">
              <a:buNone/>
            </a:pPr>
            <a:r>
              <a:rPr b="1" dirty="0" lang="en-US"/>
              <a:t>} ; </a:t>
            </a:r>
            <a:endParaRPr dirty="0" lang="en-US"/>
          </a:p>
          <a:p>
            <a:pPr indent="0" marL="0">
              <a:buNone/>
            </a:pPr>
            <a:r>
              <a:rPr dirty="0" lang="en-US"/>
              <a:t>While the definition of the friend function is: </a:t>
            </a:r>
          </a:p>
          <a:p>
            <a:pPr indent="0" marL="0">
              <a:buNone/>
            </a:pPr>
            <a:r>
              <a:rPr b="1" dirty="0" lang="en-US"/>
              <a:t>void DoSomething(X </a:t>
            </a:r>
            <a:r>
              <a:rPr b="1" dirty="0" err="1" lang="en-US"/>
              <a:t>obj</a:t>
            </a:r>
            <a:r>
              <a:rPr b="1" dirty="0" lang="en-US"/>
              <a:t>) </a:t>
            </a:r>
            <a:endParaRPr dirty="0" lang="en-US"/>
          </a:p>
          <a:p>
            <a:pPr indent="0" marL="0">
              <a:buNone/>
            </a:pPr>
            <a:r>
              <a:rPr b="1" dirty="0" lang="en-US"/>
              <a:t>{ </a:t>
            </a:r>
            <a:r>
              <a:rPr b="1" dirty="0" err="1" lang="en-US"/>
              <a:t>obj.a</a:t>
            </a:r>
            <a:r>
              <a:rPr b="1" dirty="0" lang="en-US"/>
              <a:t> = 3; // No Error </a:t>
            </a:r>
            <a:r>
              <a:rPr b="1" dirty="0" err="1" lang="en-US"/>
              <a:t>obj.b</a:t>
            </a:r>
            <a:r>
              <a:rPr b="1" dirty="0" lang="en-US"/>
              <a:t> = 4; // No Error </a:t>
            </a:r>
            <a:endParaRPr dirty="0" lang="en-US"/>
          </a:p>
          <a:p>
            <a:pPr indent="0" marL="0">
              <a:buNone/>
            </a:pPr>
            <a:r>
              <a:rPr b="1" dirty="0" lang="en-US"/>
              <a:t>… </a:t>
            </a:r>
            <a:endParaRPr dirty="0" lang="en-US"/>
          </a:p>
          <a:p>
            <a:pPr indent="0" marL="0">
              <a:buNone/>
            </a:pPr>
            <a:r>
              <a:rPr b="1" dirty="0" lang="en-US"/>
              <a:t>} </a:t>
            </a:r>
            <a:endParaRPr dirty="0" lang="en-US"/>
          </a:p>
          <a:p>
            <a:pPr indent="0" marL="0">
              <a:buNone/>
            </a:pPr>
            <a:r>
              <a:rPr b="1" dirty="0" lang="en-US"/>
              <a:t>friend </a:t>
            </a:r>
            <a:r>
              <a:rPr dirty="0" lang="en-US"/>
              <a:t>keyword is not given in definition. </a:t>
            </a:r>
          </a:p>
        </p:txBody>
      </p:sp>
    </p:spTree>
    <p:extLst>
      <p:ext uri="{BB962C8B-B14F-4D97-AF65-F5344CB8AC3E}">
        <p14:creationId xmlns:p14="http://schemas.microsoft.com/office/powerpoint/2010/main" val="123183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4DB4-C4B7-4FEA-B53D-CDD0DC6CDFEB}"/>
              </a:ext>
            </a:extLst>
          </p:cNvPr>
          <p:cNvSpPr>
            <a:spLocks noGrp="1"/>
          </p:cNvSpPr>
          <p:nvPr>
            <p:ph type="title"/>
          </p:nvPr>
        </p:nvSpPr>
        <p:spPr/>
        <p:txBody>
          <a:bodyPr numCol="1"/>
          <a:lstStyle/>
          <a:p>
            <a:r>
              <a:rPr b="1" dirty="0" lang="en-US"/>
              <a:t>global friend function</a:t>
            </a:r>
          </a:p>
        </p:txBody>
      </p:sp>
      <p:sp>
        <p:nvSpPr>
          <p:cNvPr id="3" name="Content Placeholder 2">
            <a:extLst>
              <a:ext uri="{FF2B5EF4-FFF2-40B4-BE49-F238E27FC236}">
                <a16:creationId xmlns:a16="http://schemas.microsoft.com/office/drawing/2014/main" id="{8D06D02A-8684-4072-8309-D4C44F530365}"/>
              </a:ext>
            </a:extLst>
          </p:cNvPr>
          <p:cNvSpPr>
            <a:spLocks noGrp="1"/>
          </p:cNvSpPr>
          <p:nvPr>
            <p:ph idx="1"/>
          </p:nvPr>
        </p:nvSpPr>
        <p:spPr/>
        <p:txBody>
          <a:bodyPr numCol="1">
            <a:normAutofit fontScale="85000" lnSpcReduction="20000"/>
          </a:bodyPr>
          <a:lstStyle/>
          <a:p>
            <a:pPr indent="0" marL="0">
              <a:buNone/>
            </a:pPr>
            <a:r>
              <a:rPr dirty="0" lang="en-US"/>
              <a:t>#include &lt;iostream&gt;</a:t>
            </a:r>
          </a:p>
          <a:p>
            <a:pPr indent="0" marL="0">
              <a:buNone/>
            </a:pPr>
            <a:r>
              <a:rPr dirty="0" lang="en-US"/>
              <a:t>using namespace std;</a:t>
            </a:r>
          </a:p>
          <a:p>
            <a:pPr indent="0" marL="0">
              <a:buNone/>
            </a:pPr>
            <a:r>
              <a:rPr dirty="0" lang="en-US"/>
              <a:t> class Box {</a:t>
            </a:r>
          </a:p>
          <a:p>
            <a:pPr indent="0" marL="0">
              <a:buNone/>
            </a:pPr>
            <a:r>
              <a:rPr dirty="0" lang="en-US"/>
              <a:t>   double width;</a:t>
            </a:r>
          </a:p>
          <a:p>
            <a:pPr indent="0" marL="0">
              <a:buNone/>
            </a:pPr>
            <a:r>
              <a:rPr dirty="0" lang="en-US"/>
              <a:t>   public:</a:t>
            </a:r>
          </a:p>
          <a:p>
            <a:pPr indent="0" marL="0">
              <a:buNone/>
            </a:pPr>
            <a:r>
              <a:rPr dirty="0" lang="en-US"/>
              <a:t>      friend void </a:t>
            </a:r>
            <a:r>
              <a:rPr dirty="0" err="1" lang="en-US"/>
              <a:t>printWidth</a:t>
            </a:r>
            <a:r>
              <a:rPr dirty="0" lang="en-US"/>
              <a:t>( Box </a:t>
            </a:r>
            <a:r>
              <a:rPr dirty="0" err="1" lang="en-US"/>
              <a:t>box</a:t>
            </a:r>
            <a:r>
              <a:rPr dirty="0" lang="en-US"/>
              <a:t> );</a:t>
            </a:r>
          </a:p>
          <a:p>
            <a:pPr indent="0" marL="0">
              <a:buNone/>
            </a:pPr>
            <a:r>
              <a:rPr dirty="0" lang="en-US"/>
              <a:t>      void </a:t>
            </a:r>
            <a:r>
              <a:rPr dirty="0" err="1" lang="en-US"/>
              <a:t>setWidth</a:t>
            </a:r>
            <a:r>
              <a:rPr dirty="0" lang="en-US"/>
              <a:t>( double </a:t>
            </a:r>
            <a:r>
              <a:rPr dirty="0" err="1" lang="en-US"/>
              <a:t>wid</a:t>
            </a:r>
            <a:r>
              <a:rPr dirty="0" lang="en-US"/>
              <a:t> );};</a:t>
            </a:r>
          </a:p>
          <a:p>
            <a:pPr indent="0" marL="0">
              <a:buNone/>
            </a:pPr>
            <a:r>
              <a:rPr dirty="0" lang="en-US"/>
              <a:t>void Box::</a:t>
            </a:r>
            <a:r>
              <a:rPr dirty="0" err="1" lang="en-US"/>
              <a:t>setWidth</a:t>
            </a:r>
            <a:r>
              <a:rPr dirty="0" lang="en-US"/>
              <a:t>( double </a:t>
            </a:r>
            <a:r>
              <a:rPr dirty="0" err="1" lang="en-US"/>
              <a:t>wid</a:t>
            </a:r>
            <a:r>
              <a:rPr dirty="0" lang="en-US"/>
              <a:t> ) {</a:t>
            </a:r>
          </a:p>
          <a:p>
            <a:pPr indent="0" marL="0">
              <a:buNone/>
            </a:pPr>
            <a:r>
              <a:rPr dirty="0" lang="en-US"/>
              <a:t>   width = </a:t>
            </a:r>
            <a:r>
              <a:rPr dirty="0" err="1" lang="en-US"/>
              <a:t>wid</a:t>
            </a:r>
            <a:r>
              <a:rPr dirty="0" lang="en-US"/>
              <a:t>;}</a:t>
            </a:r>
          </a:p>
          <a:p>
            <a:pPr indent="0" marL="0">
              <a:buNone/>
            </a:pPr>
            <a:r>
              <a:rPr dirty="0" lang="en-US"/>
              <a:t>void </a:t>
            </a:r>
            <a:r>
              <a:rPr dirty="0" err="1" lang="en-US"/>
              <a:t>printWidth</a:t>
            </a:r>
            <a:r>
              <a:rPr dirty="0" lang="en-US"/>
              <a:t>( Box </a:t>
            </a:r>
            <a:r>
              <a:rPr dirty="0" err="1" lang="en-US"/>
              <a:t>box</a:t>
            </a:r>
            <a:r>
              <a:rPr dirty="0" lang="en-US"/>
              <a:t> ) {</a:t>
            </a:r>
          </a:p>
          <a:p>
            <a:pPr indent="0" marL="0">
              <a:buNone/>
            </a:pPr>
            <a:r>
              <a:rPr dirty="0" lang="en-US"/>
              <a:t>   </a:t>
            </a:r>
            <a:r>
              <a:rPr dirty="0" err="1" lang="en-US"/>
              <a:t>cout</a:t>
            </a:r>
            <a:r>
              <a:rPr dirty="0" lang="en-US"/>
              <a:t> &lt;&lt; "Width of box : " &lt;&lt; </a:t>
            </a:r>
            <a:r>
              <a:rPr dirty="0" err="1" lang="en-US"/>
              <a:t>box.width</a:t>
            </a:r>
            <a:r>
              <a:rPr dirty="0" lang="en-US"/>
              <a:t> &lt;&lt;</a:t>
            </a:r>
            <a:r>
              <a:rPr dirty="0" err="1" lang="en-US"/>
              <a:t>endl</a:t>
            </a:r>
            <a:r>
              <a:rPr dirty="0" lang="en-US"/>
              <a:t>;}</a:t>
            </a:r>
          </a:p>
        </p:txBody>
      </p:sp>
    </p:spTree>
    <p:extLst>
      <p:ext uri="{BB962C8B-B14F-4D97-AF65-F5344CB8AC3E}">
        <p14:creationId xmlns:p14="http://schemas.microsoft.com/office/powerpoint/2010/main" val="1256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0C2D-5AB2-4A26-BBE8-90052C7638AC}"/>
              </a:ext>
            </a:extLst>
          </p:cNvPr>
          <p:cNvSpPr>
            <a:spLocks noGrp="1"/>
          </p:cNvSpPr>
          <p:nvPr>
            <p:ph type="title"/>
          </p:nvPr>
        </p:nvSpPr>
        <p:spPr/>
        <p:txBody>
          <a:bodyPr numCol="1"/>
          <a:lstStyle/>
          <a:p>
            <a:r>
              <a:rPr b="1" dirty="0" lang="en-US"/>
              <a:t>global friend function</a:t>
            </a:r>
            <a:endParaRPr dirty="0" lang="en-US"/>
          </a:p>
        </p:txBody>
      </p:sp>
      <p:sp>
        <p:nvSpPr>
          <p:cNvPr id="3" name="Content Placeholder 2">
            <a:extLst>
              <a:ext uri="{FF2B5EF4-FFF2-40B4-BE49-F238E27FC236}">
                <a16:creationId xmlns:a16="http://schemas.microsoft.com/office/drawing/2014/main" id="{1E02D9BD-368E-4B6F-88CF-242DAE2F79D0}"/>
              </a:ext>
            </a:extLst>
          </p:cNvPr>
          <p:cNvSpPr>
            <a:spLocks noGrp="1"/>
          </p:cNvSpPr>
          <p:nvPr>
            <p:ph idx="1"/>
          </p:nvPr>
        </p:nvSpPr>
        <p:spPr/>
        <p:txBody>
          <a:bodyPr numCol="1"/>
          <a:lstStyle/>
          <a:p>
            <a:pPr indent="0" marL="0">
              <a:buNone/>
            </a:pPr>
            <a:r>
              <a:rPr dirty="0" lang="en-US"/>
              <a:t>int main() {</a:t>
            </a:r>
          </a:p>
          <a:p>
            <a:pPr indent="0" marL="0">
              <a:buNone/>
            </a:pPr>
            <a:r>
              <a:rPr dirty="0" lang="en-US"/>
              <a:t>   Box </a:t>
            </a:r>
            <a:r>
              <a:rPr dirty="0" err="1" lang="en-US"/>
              <a:t>box</a:t>
            </a:r>
            <a:r>
              <a:rPr dirty="0" lang="en-US"/>
              <a:t>;</a:t>
            </a:r>
          </a:p>
          <a:p>
            <a:pPr indent="0" marL="0">
              <a:buNone/>
            </a:pPr>
            <a:r>
              <a:rPr dirty="0" lang="en-US"/>
              <a:t>   </a:t>
            </a:r>
            <a:r>
              <a:rPr dirty="0" err="1" lang="en-US"/>
              <a:t>box.setWidth</a:t>
            </a:r>
            <a:r>
              <a:rPr dirty="0" lang="en-US"/>
              <a:t>(10.0);</a:t>
            </a:r>
          </a:p>
          <a:p>
            <a:pPr indent="0" marL="0">
              <a:buNone/>
            </a:pPr>
            <a:r>
              <a:rPr dirty="0" lang="en-US"/>
              <a:t>   </a:t>
            </a:r>
            <a:r>
              <a:rPr dirty="0" err="1" lang="en-US"/>
              <a:t>printWidth</a:t>
            </a:r>
            <a:r>
              <a:rPr dirty="0" lang="en-US"/>
              <a:t>( box );</a:t>
            </a:r>
          </a:p>
          <a:p>
            <a:pPr indent="0" marL="0">
              <a:buNone/>
            </a:pPr>
            <a:r>
              <a:rPr dirty="0" lang="en-US"/>
              <a:t> return 0;</a:t>
            </a:r>
          </a:p>
          <a:p>
            <a:pPr indent="0" marL="0">
              <a:buNone/>
            </a:pPr>
            <a:r>
              <a:rPr dirty="0" lang="en-US"/>
              <a:t>}</a:t>
            </a:r>
          </a:p>
          <a:p>
            <a:endParaRPr dirty="0" lang="en-US"/>
          </a:p>
        </p:txBody>
      </p:sp>
    </p:spTree>
    <p:extLst>
      <p:ext uri="{BB962C8B-B14F-4D97-AF65-F5344CB8AC3E}">
        <p14:creationId xmlns:p14="http://schemas.microsoft.com/office/powerpoint/2010/main" val="114888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4191-0E6A-4FF9-A98C-423B777593EB}"/>
              </a:ext>
            </a:extLst>
          </p:cNvPr>
          <p:cNvSpPr>
            <a:spLocks noGrp="1"/>
          </p:cNvSpPr>
          <p:nvPr>
            <p:ph type="title"/>
          </p:nvPr>
        </p:nvSpPr>
        <p:spPr/>
        <p:txBody>
          <a:bodyPr numCol="1"/>
          <a:lstStyle/>
          <a:p>
            <a:r>
              <a:rPr b="1" dirty="0" lang="en-US"/>
              <a:t>global friend function</a:t>
            </a:r>
            <a:endParaRPr dirty="0" lang="en-US"/>
          </a:p>
        </p:txBody>
      </p:sp>
      <p:pic>
        <p:nvPicPr>
          <p:cNvPr id="7" name="Content Placeholder 6">
            <a:extLst>
              <a:ext uri="{FF2B5EF4-FFF2-40B4-BE49-F238E27FC236}">
                <a16:creationId xmlns:a16="http://schemas.microsoft.com/office/drawing/2014/main" id="{14398A58-9994-7D88-23F0-43C8DE25F7B1}"/>
              </a:ext>
            </a:extLst>
          </p:cNvPr>
          <p:cNvPicPr>
            <a:picLocks noChangeAspect="1" noGrp="1"/>
          </p:cNvPicPr>
          <p:nvPr>
            <p:ph idx="1"/>
          </p:nvPr>
        </p:nvPicPr>
        <p:blipFill>
          <a:blip r:embed="rId2"/>
          <a:stretch>
            <a:fillRect/>
          </a:stretch>
        </p:blipFill>
        <p:spPr>
          <a:xfrm>
            <a:off x="3402096" y="2835333"/>
            <a:ext cx="5387807" cy="2331922"/>
          </a:xfrm>
        </p:spPr>
      </p:pic>
    </p:spTree>
    <p:extLst>
      <p:ext uri="{BB962C8B-B14F-4D97-AF65-F5344CB8AC3E}">
        <p14:creationId xmlns:p14="http://schemas.microsoft.com/office/powerpoint/2010/main" val="90391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b="1" dirty="0" lang="en-US">
                <a:latin charset="0" panose="020B0604020202020204" pitchFamily="34" typeface="Arial"/>
                <a:ea charset="0" panose="020F0502020204030204" pitchFamily="34" typeface="Calibri"/>
              </a:rPr>
              <a:t>Friend Functions</a:t>
            </a:r>
            <a:endParaRPr dirty="0" lang="en-US"/>
          </a:p>
        </p:txBody>
      </p:sp>
      <p:sp>
        <p:nvSpPr>
          <p:cNvPr id="3" name="Content Placeholder 2"/>
          <p:cNvSpPr>
            <a:spLocks noGrp="1"/>
          </p:cNvSpPr>
          <p:nvPr>
            <p:ph idx="1"/>
          </p:nvPr>
        </p:nvSpPr>
        <p:spPr/>
        <p:txBody>
          <a:bodyPr numCol="1"/>
          <a:lstStyle/>
          <a:p>
            <a:r>
              <a:rPr dirty="0" lang="en-US"/>
              <a:t>A </a:t>
            </a:r>
            <a:r>
              <a:rPr b="1" dirty="0" lang="en-US"/>
              <a:t>friend function </a:t>
            </a:r>
            <a:r>
              <a:rPr dirty="0" lang="en-US"/>
              <a:t>of a class is defined outside that class’s scope, yet has the right to access the non-public (and public) members of the class.</a:t>
            </a:r>
            <a:r>
              <a:rPr b="1" dirty="0" lang="en-US"/>
              <a:t> friend function can be</a:t>
            </a:r>
            <a:r>
              <a:rPr dirty="0" lang="en-US"/>
              <a:t> </a:t>
            </a:r>
          </a:p>
          <a:p>
            <a:r>
              <a:rPr dirty="0" lang="en-US"/>
              <a:t>Standalone functions, </a:t>
            </a:r>
          </a:p>
          <a:p>
            <a:r>
              <a:rPr dirty="0" lang="en-US"/>
              <a:t>entire classes or</a:t>
            </a:r>
          </a:p>
          <a:p>
            <a:r>
              <a:rPr dirty="0" lang="en-US"/>
              <a:t>member functions of other classes may be declared to be friends of another class.</a:t>
            </a:r>
          </a:p>
        </p:txBody>
      </p:sp>
    </p:spTree>
    <p:extLst>
      <p:ext uri="{BB962C8B-B14F-4D97-AF65-F5344CB8AC3E}">
        <p14:creationId xmlns:p14="http://schemas.microsoft.com/office/powerpoint/2010/main" val="390474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r>
              <a:rPr b="1" dirty="0" lang="en-US"/>
              <a:t>Addition of members of two different classes using friend Function (Multiple friends)</a:t>
            </a:r>
            <a:br>
              <a:rPr dirty="0" lang="en-US"/>
            </a:br>
            <a:endParaRPr dirty="0" lang="en-US"/>
          </a:p>
        </p:txBody>
      </p:sp>
      <p:sp>
        <p:nvSpPr>
          <p:cNvPr id="3" name="Content Placeholder 2"/>
          <p:cNvSpPr>
            <a:spLocks noGrp="1"/>
          </p:cNvSpPr>
          <p:nvPr>
            <p:ph idx="1"/>
          </p:nvPr>
        </p:nvSpPr>
        <p:spPr/>
        <p:txBody>
          <a:bodyPr numCol="1">
            <a:normAutofit lnSpcReduction="10000"/>
          </a:bodyPr>
          <a:lstStyle/>
          <a:p>
            <a:pPr indent="0" marL="0">
              <a:buNone/>
            </a:pPr>
            <a:r>
              <a:rPr dirty="0" lang="en-US"/>
              <a:t>#include &lt;</a:t>
            </a:r>
            <a:r>
              <a:rPr dirty="0" err="1" lang="en-US"/>
              <a:t>iostream</a:t>
            </a:r>
            <a:r>
              <a:rPr dirty="0" lang="en-US"/>
              <a:t>&gt;</a:t>
            </a:r>
          </a:p>
          <a:p>
            <a:pPr indent="0" marL="0">
              <a:buNone/>
            </a:pPr>
            <a:r>
              <a:rPr dirty="0" lang="en-US"/>
              <a:t>using namespace </a:t>
            </a:r>
            <a:r>
              <a:rPr dirty="0" err="1" lang="en-US"/>
              <a:t>std</a:t>
            </a:r>
            <a:r>
              <a:rPr dirty="0" lang="en-US"/>
              <a:t>;</a:t>
            </a:r>
          </a:p>
          <a:p>
            <a:pPr indent="0" marL="0">
              <a:buNone/>
            </a:pPr>
            <a:r>
              <a:rPr dirty="0" lang="en-US"/>
              <a:t>class B;</a:t>
            </a:r>
          </a:p>
          <a:p>
            <a:pPr indent="0" marL="0">
              <a:buNone/>
            </a:pPr>
            <a:r>
              <a:rPr dirty="0" lang="en-US"/>
              <a:t>class A {</a:t>
            </a:r>
          </a:p>
          <a:p>
            <a:pPr indent="0" marL="0">
              <a:buNone/>
            </a:pPr>
            <a:r>
              <a:rPr dirty="0" lang="en-US"/>
              <a:t>    private:</a:t>
            </a:r>
          </a:p>
          <a:p>
            <a:pPr indent="0" marL="0">
              <a:buNone/>
            </a:pPr>
            <a:r>
              <a:rPr dirty="0" lang="en-US"/>
              <a:t>      </a:t>
            </a:r>
            <a:r>
              <a:rPr dirty="0" err="1" lang="en-US"/>
              <a:t>int</a:t>
            </a:r>
            <a:r>
              <a:rPr dirty="0" lang="en-US"/>
              <a:t> </a:t>
            </a:r>
            <a:r>
              <a:rPr dirty="0" err="1" lang="en-US"/>
              <a:t>numA</a:t>
            </a:r>
            <a:r>
              <a:rPr dirty="0" lang="en-US"/>
              <a:t>;</a:t>
            </a:r>
          </a:p>
          <a:p>
            <a:pPr indent="0" marL="0">
              <a:buNone/>
            </a:pPr>
            <a:r>
              <a:rPr dirty="0" lang="en-US"/>
              <a:t>    public:</a:t>
            </a:r>
          </a:p>
          <a:p>
            <a:pPr indent="0" marL="0">
              <a:buNone/>
            </a:pPr>
            <a:r>
              <a:rPr dirty="0" lang="en-US"/>
              <a:t>      A(): </a:t>
            </a:r>
            <a:r>
              <a:rPr dirty="0" err="1" lang="en-US"/>
              <a:t>numA</a:t>
            </a:r>
            <a:r>
              <a:rPr dirty="0" lang="en-US"/>
              <a:t>(12) { }</a:t>
            </a:r>
          </a:p>
          <a:p>
            <a:pPr indent="0" marL="0">
              <a:buNone/>
            </a:pPr>
            <a:r>
              <a:rPr dirty="0" lang="en-US"/>
              <a:t>      friend </a:t>
            </a:r>
            <a:r>
              <a:rPr dirty="0" err="1" lang="en-US"/>
              <a:t>int</a:t>
            </a:r>
            <a:r>
              <a:rPr dirty="0" lang="en-US"/>
              <a:t> add(A, B);};</a:t>
            </a:r>
          </a:p>
        </p:txBody>
      </p:sp>
    </p:spTree>
    <p:extLst>
      <p:ext uri="{BB962C8B-B14F-4D97-AF65-F5344CB8AC3E}">
        <p14:creationId xmlns:p14="http://schemas.microsoft.com/office/powerpoint/2010/main" val="97547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Multiple friends</a:t>
            </a:r>
            <a:endParaRPr dirty="0" lang="en-US"/>
          </a:p>
        </p:txBody>
      </p:sp>
      <p:sp>
        <p:nvSpPr>
          <p:cNvPr id="3" name="Content Placeholder 2"/>
          <p:cNvSpPr>
            <a:spLocks noGrp="1"/>
          </p:cNvSpPr>
          <p:nvPr>
            <p:ph idx="1"/>
          </p:nvPr>
        </p:nvSpPr>
        <p:spPr/>
        <p:txBody>
          <a:bodyPr numCol="1"/>
          <a:lstStyle/>
          <a:p>
            <a:pPr indent="0" marL="0">
              <a:buNone/>
            </a:pPr>
            <a:r>
              <a:rPr dirty="0" lang="en-US"/>
              <a:t>class B {</a:t>
            </a:r>
          </a:p>
          <a:p>
            <a:pPr indent="0" marL="0">
              <a:buNone/>
            </a:pPr>
            <a:r>
              <a:rPr dirty="0" lang="en-US"/>
              <a:t>    private:</a:t>
            </a:r>
          </a:p>
          <a:p>
            <a:pPr indent="0" marL="0">
              <a:buNone/>
            </a:pPr>
            <a:r>
              <a:rPr dirty="0" lang="en-US"/>
              <a:t>    	</a:t>
            </a:r>
            <a:r>
              <a:rPr dirty="0" err="1" lang="en-US"/>
              <a:t>int</a:t>
            </a:r>
            <a:r>
              <a:rPr dirty="0" lang="en-US"/>
              <a:t> </a:t>
            </a:r>
            <a:r>
              <a:rPr dirty="0" err="1" lang="en-US"/>
              <a:t>numB</a:t>
            </a:r>
            <a:r>
              <a:rPr dirty="0" lang="en-US"/>
              <a:t>;</a:t>
            </a:r>
          </a:p>
          <a:p>
            <a:pPr indent="0" marL="0">
              <a:buNone/>
            </a:pPr>
            <a:r>
              <a:rPr dirty="0" lang="en-US"/>
              <a:t>    public:</a:t>
            </a:r>
          </a:p>
          <a:p>
            <a:pPr indent="0" marL="0">
              <a:buNone/>
            </a:pPr>
            <a:r>
              <a:rPr dirty="0" lang="en-US"/>
              <a:t>       B(): </a:t>
            </a:r>
            <a:r>
              <a:rPr dirty="0" err="1" lang="en-US"/>
              <a:t>numB</a:t>
            </a:r>
            <a:r>
              <a:rPr dirty="0" lang="en-US"/>
              <a:t>(1) { }</a:t>
            </a:r>
          </a:p>
          <a:p>
            <a:pPr indent="0" marL="0">
              <a:buNone/>
            </a:pPr>
            <a:r>
              <a:rPr dirty="0" lang="en-US"/>
              <a:t>       friend </a:t>
            </a:r>
            <a:r>
              <a:rPr dirty="0" err="1" lang="en-US"/>
              <a:t>int</a:t>
            </a:r>
            <a:r>
              <a:rPr dirty="0" lang="en-US"/>
              <a:t> add(A , B);};</a:t>
            </a:r>
          </a:p>
          <a:p>
            <a:pPr indent="0" marL="0">
              <a:buNone/>
            </a:pPr>
            <a:r>
              <a:rPr dirty="0" err="1" lang="en-US"/>
              <a:t>int</a:t>
            </a:r>
            <a:r>
              <a:rPr dirty="0" lang="en-US"/>
              <a:t> add(A </a:t>
            </a:r>
            <a:r>
              <a:rPr dirty="0" err="1" lang="en-US"/>
              <a:t>objectA</a:t>
            </a:r>
            <a:r>
              <a:rPr dirty="0" lang="en-US"/>
              <a:t>, B </a:t>
            </a:r>
            <a:r>
              <a:rPr dirty="0" err="1" lang="en-US"/>
              <a:t>objectB</a:t>
            </a:r>
            <a:r>
              <a:rPr dirty="0" lang="en-US"/>
              <a:t>){</a:t>
            </a:r>
          </a:p>
          <a:p>
            <a:pPr indent="0" marL="0">
              <a:buNone/>
            </a:pPr>
            <a:r>
              <a:rPr dirty="0" lang="en-US"/>
              <a:t>   return (</a:t>
            </a:r>
            <a:r>
              <a:rPr dirty="0" err="1" lang="en-US"/>
              <a:t>objectA.numA</a:t>
            </a:r>
            <a:r>
              <a:rPr dirty="0" lang="en-US"/>
              <a:t> + </a:t>
            </a:r>
            <a:r>
              <a:rPr dirty="0" err="1" lang="en-US"/>
              <a:t>objectB.numB</a:t>
            </a:r>
            <a:r>
              <a:rPr dirty="0" lang="en-US"/>
              <a:t>);}</a:t>
            </a:r>
          </a:p>
          <a:p>
            <a:endParaRPr dirty="0" lang="en-US"/>
          </a:p>
        </p:txBody>
      </p:sp>
    </p:spTree>
    <p:extLst>
      <p:ext uri="{BB962C8B-B14F-4D97-AF65-F5344CB8AC3E}">
        <p14:creationId xmlns:p14="http://schemas.microsoft.com/office/powerpoint/2010/main" val="28913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Multiple friends</a:t>
            </a:r>
            <a:endParaRPr dirty="0" lang="en-US"/>
          </a:p>
        </p:txBody>
      </p:sp>
      <p:sp>
        <p:nvSpPr>
          <p:cNvPr id="3" name="Content Placeholder 2"/>
          <p:cNvSpPr>
            <a:spLocks noGrp="1"/>
          </p:cNvSpPr>
          <p:nvPr>
            <p:ph idx="1"/>
          </p:nvPr>
        </p:nvSpPr>
        <p:spPr/>
        <p:txBody>
          <a:bodyPr numCol="1"/>
          <a:lstStyle/>
          <a:p>
            <a:pPr indent="0" marL="0">
              <a:buNone/>
            </a:pPr>
            <a:r>
              <a:rPr dirty="0" err="1" lang="en-US"/>
              <a:t>int</a:t>
            </a:r>
            <a:r>
              <a:rPr dirty="0" lang="en-US"/>
              <a:t> main()</a:t>
            </a:r>
          </a:p>
          <a:p>
            <a:pPr indent="0" marL="0">
              <a:buNone/>
            </a:pPr>
            <a:r>
              <a:rPr dirty="0" lang="en-US"/>
              <a:t>{</a:t>
            </a:r>
          </a:p>
          <a:p>
            <a:pPr indent="0" marL="0">
              <a:buNone/>
            </a:pPr>
            <a:r>
              <a:rPr dirty="0" lang="en-US"/>
              <a:t>    A </a:t>
            </a:r>
            <a:r>
              <a:rPr dirty="0" err="1" lang="en-US"/>
              <a:t>objectA</a:t>
            </a:r>
            <a:r>
              <a:rPr dirty="0" lang="en-US"/>
              <a:t>;</a:t>
            </a:r>
          </a:p>
          <a:p>
            <a:pPr indent="0" marL="0">
              <a:buNone/>
            </a:pPr>
            <a:r>
              <a:rPr dirty="0" lang="en-US"/>
              <a:t>    B </a:t>
            </a:r>
            <a:r>
              <a:rPr dirty="0" err="1" lang="en-US"/>
              <a:t>objectB</a:t>
            </a:r>
            <a:r>
              <a:rPr dirty="0" lang="en-US"/>
              <a:t>;</a:t>
            </a:r>
          </a:p>
          <a:p>
            <a:pPr indent="0" marL="0">
              <a:buNone/>
            </a:pPr>
            <a:r>
              <a:rPr dirty="0" lang="en-US"/>
              <a:t>    </a:t>
            </a:r>
            <a:r>
              <a:rPr dirty="0" err="1" lang="en-US"/>
              <a:t>cout</a:t>
            </a:r>
            <a:r>
              <a:rPr dirty="0" lang="en-US"/>
              <a:t>&lt;&lt;"Sum: "&lt;&lt; add(</a:t>
            </a:r>
            <a:r>
              <a:rPr dirty="0" err="1" lang="en-US"/>
              <a:t>objectA</a:t>
            </a:r>
            <a:r>
              <a:rPr dirty="0" lang="en-US"/>
              <a:t>, </a:t>
            </a:r>
            <a:r>
              <a:rPr dirty="0" err="1" lang="en-US"/>
              <a:t>objectB</a:t>
            </a:r>
            <a:r>
              <a:rPr dirty="0" lang="en-US"/>
              <a:t>);</a:t>
            </a:r>
          </a:p>
          <a:p>
            <a:pPr indent="0" marL="0">
              <a:buNone/>
            </a:pPr>
            <a:r>
              <a:rPr dirty="0" lang="en-US"/>
              <a:t>    return 0;</a:t>
            </a:r>
          </a:p>
          <a:p>
            <a:pPr indent="0" marL="0">
              <a:buNone/>
            </a:pPr>
            <a:r>
              <a:rPr dirty="0" lang="en-US"/>
              <a:t>}</a:t>
            </a:r>
          </a:p>
        </p:txBody>
      </p:sp>
    </p:spTree>
    <p:extLst>
      <p:ext uri="{BB962C8B-B14F-4D97-AF65-F5344CB8AC3E}">
        <p14:creationId xmlns:p14="http://schemas.microsoft.com/office/powerpoint/2010/main" val="53239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Multiple friends</a:t>
            </a:r>
            <a:endParaRPr dirty="0" lang="en-US"/>
          </a:p>
        </p:txBody>
      </p:sp>
      <p:pic>
        <p:nvPicPr>
          <p:cNvPr id="8" name="Content Placeholder 7">
            <a:extLst>
              <a:ext uri="{FF2B5EF4-FFF2-40B4-BE49-F238E27FC236}">
                <a16:creationId xmlns:a16="http://schemas.microsoft.com/office/drawing/2014/main" id="{8BC603F2-74C1-2079-39AD-2B86EC62BEB7}"/>
              </a:ext>
            </a:extLst>
          </p:cNvPr>
          <p:cNvPicPr>
            <a:picLocks noChangeAspect="1" noGrp="1"/>
          </p:cNvPicPr>
          <p:nvPr>
            <p:ph idx="1"/>
          </p:nvPr>
        </p:nvPicPr>
        <p:blipFill>
          <a:blip r:embed="rId2"/>
          <a:stretch>
            <a:fillRect/>
          </a:stretch>
        </p:blipFill>
        <p:spPr>
          <a:xfrm>
            <a:off x="3211580" y="2645663"/>
            <a:ext cx="5768840" cy="2728196"/>
          </a:xfrm>
        </p:spPr>
      </p:pic>
    </p:spTree>
    <p:extLst>
      <p:ext uri="{BB962C8B-B14F-4D97-AF65-F5344CB8AC3E}">
        <p14:creationId xmlns:p14="http://schemas.microsoft.com/office/powerpoint/2010/main" val="150704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b="1" dirty="0" lang="en-US"/>
              <a:t>Friend Classes: </a:t>
            </a:r>
            <a:br>
              <a:rPr dirty="0" lang="en-US"/>
            </a:br>
            <a:endParaRPr dirty="0" lang="en-US"/>
          </a:p>
        </p:txBody>
      </p:sp>
      <p:sp>
        <p:nvSpPr>
          <p:cNvPr id="3" name="Content Placeholder 2"/>
          <p:cNvSpPr>
            <a:spLocks noGrp="1"/>
          </p:cNvSpPr>
          <p:nvPr>
            <p:ph idx="1"/>
          </p:nvPr>
        </p:nvSpPr>
        <p:spPr/>
        <p:txBody>
          <a:bodyPr numCol="1">
            <a:normAutofit/>
          </a:bodyPr>
          <a:lstStyle/>
          <a:p>
            <a:endParaRPr dirty="0" lang="en-US"/>
          </a:p>
          <a:p>
            <a:r>
              <a:rPr dirty="0" lang="en-US"/>
              <a:t>A friend class can access private and protected members of other class in which it is declared as friend. It is sometimes useful to allow a particular class to access private members of other class.</a:t>
            </a:r>
          </a:p>
          <a:p>
            <a:pPr indent="0" marL="0">
              <a:buNone/>
            </a:pPr>
            <a:endParaRPr dirty="0" lang="en-US"/>
          </a:p>
          <a:p>
            <a:pPr indent="0" marL="0">
              <a:buNone/>
            </a:pPr>
            <a:r>
              <a:rPr dirty="0" lang="en-US"/>
              <a:t>To declare all member functions of class </a:t>
            </a:r>
            <a:r>
              <a:rPr dirty="0" err="1" lang="en-US"/>
              <a:t>ClassTwo</a:t>
            </a:r>
            <a:r>
              <a:rPr dirty="0" lang="en-US"/>
              <a:t> as friends of class </a:t>
            </a:r>
            <a:r>
              <a:rPr dirty="0" err="1" lang="en-US"/>
              <a:t>ClassOne</a:t>
            </a:r>
            <a:r>
              <a:rPr dirty="0" lang="en-US"/>
              <a:t>, place a declaration of the form</a:t>
            </a:r>
          </a:p>
          <a:p>
            <a:pPr indent="0" marL="0">
              <a:buNone/>
            </a:pPr>
            <a:r>
              <a:rPr dirty="0" lang="en-US"/>
              <a:t>                                friend class </a:t>
            </a:r>
            <a:r>
              <a:rPr dirty="0" err="1" lang="en-US"/>
              <a:t>ClassTwo</a:t>
            </a:r>
            <a:r>
              <a:rPr dirty="0" lang="en-US"/>
              <a:t>;</a:t>
            </a:r>
          </a:p>
          <a:p>
            <a:pPr indent="0" marL="0">
              <a:buNone/>
            </a:pPr>
            <a:r>
              <a:rPr dirty="0" lang="en-US"/>
              <a:t>in the definition of class </a:t>
            </a:r>
            <a:r>
              <a:rPr dirty="0" err="1" lang="en-US"/>
              <a:t>ClassOne</a:t>
            </a:r>
            <a:r>
              <a:rPr dirty="0" lang="en-US"/>
              <a:t>.</a:t>
            </a:r>
          </a:p>
        </p:txBody>
      </p:sp>
    </p:spTree>
    <p:extLst>
      <p:ext uri="{BB962C8B-B14F-4D97-AF65-F5344CB8AC3E}">
        <p14:creationId xmlns:p14="http://schemas.microsoft.com/office/powerpoint/2010/main" val="1116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b="1" dirty="0" lang="en-US"/>
              <a:t>Syntax</a:t>
            </a:r>
          </a:p>
        </p:txBody>
      </p:sp>
      <p:sp>
        <p:nvSpPr>
          <p:cNvPr id="3" name="Content Placeholder 2"/>
          <p:cNvSpPr>
            <a:spLocks noGrp="1"/>
          </p:cNvSpPr>
          <p:nvPr>
            <p:ph idx="1"/>
          </p:nvPr>
        </p:nvSpPr>
        <p:spPr/>
        <p:txBody>
          <a:bodyPr numCol="1">
            <a:normAutofit fontScale="77500" lnSpcReduction="20000"/>
          </a:bodyPr>
          <a:lstStyle/>
          <a:p>
            <a:r>
              <a:rPr dirty="0" lang="en-US"/>
              <a:t>... .. ...</a:t>
            </a:r>
          </a:p>
          <a:p>
            <a:pPr indent="0" marL="0">
              <a:buNone/>
            </a:pPr>
            <a:r>
              <a:rPr dirty="0" lang="en-US"/>
              <a:t>class B;</a:t>
            </a:r>
          </a:p>
          <a:p>
            <a:pPr indent="0" marL="0">
              <a:buNone/>
            </a:pPr>
            <a:r>
              <a:rPr dirty="0" lang="en-US"/>
              <a:t>class A</a:t>
            </a:r>
          </a:p>
          <a:p>
            <a:pPr indent="0" marL="0">
              <a:buNone/>
            </a:pPr>
            <a:r>
              <a:rPr dirty="0" lang="en-US"/>
              <a:t>{</a:t>
            </a:r>
          </a:p>
          <a:p>
            <a:pPr indent="0" marL="0">
              <a:buNone/>
            </a:pPr>
            <a:r>
              <a:rPr dirty="0" lang="en-US"/>
              <a:t>   // class B is a friend class of class A</a:t>
            </a:r>
          </a:p>
          <a:p>
            <a:pPr indent="0" marL="0">
              <a:buNone/>
            </a:pPr>
            <a:r>
              <a:rPr dirty="0" lang="en-US"/>
              <a:t>   friend class B;</a:t>
            </a:r>
          </a:p>
          <a:p>
            <a:pPr indent="0" marL="0">
              <a:buNone/>
            </a:pPr>
            <a:r>
              <a:rPr dirty="0" lang="en-US"/>
              <a:t>   ... .. ...</a:t>
            </a:r>
          </a:p>
          <a:p>
            <a:pPr indent="0" marL="0">
              <a:buNone/>
            </a:pPr>
            <a:r>
              <a:rPr dirty="0" lang="en-US"/>
              <a:t>}</a:t>
            </a:r>
          </a:p>
          <a:p>
            <a:pPr indent="0" marL="0">
              <a:buNone/>
            </a:pPr>
            <a:r>
              <a:rPr dirty="0" lang="en-US"/>
              <a:t>class B</a:t>
            </a:r>
          </a:p>
          <a:p>
            <a:pPr indent="0" marL="0">
              <a:buNone/>
            </a:pPr>
            <a:r>
              <a:rPr dirty="0" lang="en-US"/>
              <a:t>{</a:t>
            </a:r>
          </a:p>
          <a:p>
            <a:pPr indent="0" marL="0">
              <a:buNone/>
            </a:pPr>
            <a:r>
              <a:rPr dirty="0" lang="en-US"/>
              <a:t>   ... .. ...</a:t>
            </a:r>
          </a:p>
          <a:p>
            <a:pPr indent="0" marL="0">
              <a:buNone/>
            </a:pPr>
            <a:r>
              <a:rPr dirty="0" lang="en-US"/>
              <a:t>}</a:t>
            </a:r>
          </a:p>
          <a:p>
            <a:endParaRPr dirty="0" lang="en-US"/>
          </a:p>
        </p:txBody>
      </p:sp>
    </p:spTree>
    <p:extLst>
      <p:ext uri="{BB962C8B-B14F-4D97-AF65-F5344CB8AC3E}">
        <p14:creationId xmlns:p14="http://schemas.microsoft.com/office/powerpoint/2010/main" val="61695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b="1" dirty="0" lang="en-US"/>
              <a:t>Friend Classes: </a:t>
            </a:r>
            <a:br>
              <a:rPr dirty="0" lang="en-US"/>
            </a:br>
            <a:endParaRPr dirty="0" lang="en-US"/>
          </a:p>
        </p:txBody>
      </p:sp>
      <p:sp>
        <p:nvSpPr>
          <p:cNvPr id="4" name="Rectangle 1"/>
          <p:cNvSpPr>
            <a:spLocks noChangeArrowheads="1" noGrp="1"/>
          </p:cNvSpPr>
          <p:nvPr>
            <p:ph idx="1"/>
          </p:nvPr>
        </p:nvSpPr>
        <p:spPr>
          <a:xfrm>
            <a:off x="838200" y="2093083"/>
            <a:ext cx="1105623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none">
            <a:prstTxWarp prst="textNoShape">
              <a:avLst/>
            </a:prstTxWarp>
            <a:spAutoFit/>
          </a:bodyPr>
          <a:lstStyle>
            <a:lvl1pPr eaLnBrk="0" fontAlgn="base" hangingPunct="0">
              <a:spcBef>
                <a:spcPct val="0"/>
              </a:spcBef>
              <a:spcAft>
                <a:spcPct val="0"/>
              </a:spcAft>
              <a:tabLst>
                <a:tab algn="l" pos="581025"/>
              </a:tabLst>
              <a:defRPr>
                <a:solidFill>
                  <a:schemeClr val="tx1"/>
                </a:solidFill>
                <a:latin charset="0" panose="020B0604020202020204" pitchFamily="34" typeface="Arial"/>
              </a:defRPr>
            </a:lvl1pPr>
            <a:lvl2pPr eaLnBrk="0" fontAlgn="base" hangingPunct="0">
              <a:spcBef>
                <a:spcPct val="0"/>
              </a:spcBef>
              <a:spcAft>
                <a:spcPct val="0"/>
              </a:spcAft>
              <a:tabLst>
                <a:tab algn="l" pos="581025"/>
              </a:tabLst>
              <a:defRPr>
                <a:solidFill>
                  <a:schemeClr val="tx1"/>
                </a:solidFill>
                <a:latin charset="0" panose="020B0604020202020204" pitchFamily="34" typeface="Arial"/>
              </a:defRPr>
            </a:lvl2pPr>
            <a:lvl3pPr eaLnBrk="0" fontAlgn="base" hangingPunct="0">
              <a:spcBef>
                <a:spcPct val="0"/>
              </a:spcBef>
              <a:spcAft>
                <a:spcPct val="0"/>
              </a:spcAft>
              <a:tabLst>
                <a:tab algn="l" pos="581025"/>
              </a:tabLst>
              <a:defRPr>
                <a:solidFill>
                  <a:schemeClr val="tx1"/>
                </a:solidFill>
                <a:latin charset="0" panose="020B0604020202020204" pitchFamily="34" typeface="Arial"/>
              </a:defRPr>
            </a:lvl3pPr>
            <a:lvl4pPr eaLnBrk="0" fontAlgn="base" hangingPunct="0">
              <a:spcBef>
                <a:spcPct val="0"/>
              </a:spcBef>
              <a:spcAft>
                <a:spcPct val="0"/>
              </a:spcAft>
              <a:tabLst>
                <a:tab algn="l" pos="581025"/>
              </a:tabLst>
              <a:defRPr>
                <a:solidFill>
                  <a:schemeClr val="tx1"/>
                </a:solidFill>
                <a:latin charset="0" panose="020B0604020202020204" pitchFamily="34" typeface="Arial"/>
              </a:defRPr>
            </a:lvl4pPr>
            <a:lvl5pPr eaLnBrk="0" fontAlgn="base" hangingPunct="0">
              <a:spcBef>
                <a:spcPct val="0"/>
              </a:spcBef>
              <a:spcAft>
                <a:spcPct val="0"/>
              </a:spcAft>
              <a:tabLst>
                <a:tab algn="l" pos="581025"/>
              </a:tabLst>
              <a:defRPr>
                <a:solidFill>
                  <a:schemeClr val="tx1"/>
                </a:solidFill>
                <a:latin charset="0" panose="020B0604020202020204" pitchFamily="34" typeface="Arial"/>
              </a:defRPr>
            </a:lvl5pPr>
            <a:lvl6pPr eaLnBrk="0" fontAlgn="base" hangingPunct="0">
              <a:spcBef>
                <a:spcPct val="0"/>
              </a:spcBef>
              <a:spcAft>
                <a:spcPct val="0"/>
              </a:spcAft>
              <a:tabLst>
                <a:tab algn="l" pos="581025"/>
              </a:tabLst>
              <a:defRPr>
                <a:solidFill>
                  <a:schemeClr val="tx1"/>
                </a:solidFill>
                <a:latin charset="0" panose="020B0604020202020204" pitchFamily="34" typeface="Arial"/>
              </a:defRPr>
            </a:lvl6pPr>
            <a:lvl7pPr eaLnBrk="0" fontAlgn="base" hangingPunct="0">
              <a:spcBef>
                <a:spcPct val="0"/>
              </a:spcBef>
              <a:spcAft>
                <a:spcPct val="0"/>
              </a:spcAft>
              <a:tabLst>
                <a:tab algn="l" pos="581025"/>
              </a:tabLst>
              <a:defRPr>
                <a:solidFill>
                  <a:schemeClr val="tx1"/>
                </a:solidFill>
                <a:latin charset="0" panose="020B0604020202020204" pitchFamily="34" typeface="Arial"/>
              </a:defRPr>
            </a:lvl7pPr>
            <a:lvl8pPr eaLnBrk="0" fontAlgn="base" hangingPunct="0">
              <a:spcBef>
                <a:spcPct val="0"/>
              </a:spcBef>
              <a:spcAft>
                <a:spcPct val="0"/>
              </a:spcAft>
              <a:tabLst>
                <a:tab algn="l" pos="581025"/>
              </a:tabLst>
              <a:defRPr>
                <a:solidFill>
                  <a:schemeClr val="tx1"/>
                </a:solidFill>
                <a:latin charset="0" panose="020B0604020202020204" pitchFamily="34" typeface="Arial"/>
              </a:defRPr>
            </a:lvl8pPr>
            <a:lvl9pPr eaLnBrk="0" fontAlgn="base" hangingPunct="0">
              <a:spcBef>
                <a:spcPct val="0"/>
              </a:spcBef>
              <a:spcAft>
                <a:spcPct val="0"/>
              </a:spcAft>
              <a:tabLst>
                <a:tab algn="l" pos="581025"/>
              </a:tabLst>
              <a:defRPr>
                <a:solidFill>
                  <a:schemeClr val="tx1"/>
                </a:solidFill>
                <a:latin charset="0" panose="020B0604020202020204" pitchFamily="34" typeface="Arial"/>
              </a:defRPr>
            </a:lvl9pPr>
          </a:lstStyle>
          <a:p>
            <a:pPr algn="l" defTabSz="914400" eaLnBrk="0" fontAlgn="base" hangingPunct="0" indent="0" latinLnBrk="0" lvl="0" marL="0" marR="0" rtl="0">
              <a:lnSpc>
                <a:spcPct val="100000"/>
              </a:lnSpc>
              <a:spcBef>
                <a:spcPct val="0"/>
              </a:spcBef>
              <a:spcAft>
                <a:spcPct val="0"/>
              </a:spcAft>
              <a:buClrTx/>
              <a:buSzTx/>
              <a:buFontTx/>
              <a:buNone/>
              <a:tabLst>
                <a:tab algn="l" pos="581025"/>
              </a:tabLst>
            </a:pPr>
            <a:r>
              <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rPr>
              <a:t>When a class is made a friend class, all the member functions of that class </a:t>
            </a: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r>
              <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rPr>
              <a:t>becomes friend functions.</a:t>
            </a: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endPar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endParaRP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r>
              <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rPr>
              <a:t>In this program, all member functions of class B will be friend functions of </a:t>
            </a: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r>
              <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rPr>
              <a:t>class A.</a:t>
            </a: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r>
              <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rPr>
              <a:t>Thus, any member function of class B can access the private and protected </a:t>
            </a: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r>
              <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rPr>
              <a:t>data of class A.</a:t>
            </a: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r>
              <a:rPr b="0" baseline="0" cap="none" dirty="0" i="0" kumimoji="0" lang="en-US" normalizeH="0" strike="noStrike" u="none">
                <a:ln>
                  <a:noFill/>
                </a:ln>
                <a:solidFill>
                  <a:schemeClr val="tx1"/>
                </a:solidFill>
                <a:effectLst/>
                <a:latin charset="0" panose="02020603050405020304" pitchFamily="18" typeface="Times New Roman"/>
                <a:ea charset="0" panose="02020603050405020304" pitchFamily="18" typeface="Times New Roman"/>
                <a:cs charset="0" panose="02020603050405020304" pitchFamily="18" typeface="Times New Roman"/>
              </a:rPr>
              <a:t> But, member functions of class A cannot access the data of class B.</a:t>
            </a:r>
          </a:p>
          <a:p>
            <a:pPr algn="l" defTabSz="914400" eaLnBrk="0" fontAlgn="base" hangingPunct="0" indent="0" latinLnBrk="0" lvl="0" marL="0" marR="0" rtl="0">
              <a:lnSpc>
                <a:spcPct val="100000"/>
              </a:lnSpc>
              <a:spcBef>
                <a:spcPct val="0"/>
              </a:spcBef>
              <a:spcAft>
                <a:spcPct val="0"/>
              </a:spcAft>
              <a:buClrTx/>
              <a:buSzTx/>
              <a:buFontTx/>
              <a:buNone/>
              <a:tabLst>
                <a:tab algn="l" pos="581025"/>
              </a:tabLst>
            </a:pPr>
            <a:endParaRPr b="0" baseline="0" cap="none" dirty="0" i="0" kumimoji="0" lang="en-US" normalizeH="0" strike="noStrike" sz="1800" u="none">
              <a:ln>
                <a:noFill/>
              </a:ln>
              <a:solidFill>
                <a:schemeClr val="tx1"/>
              </a:solidFill>
              <a:effectLst/>
              <a:latin charset="0" panose="020B0604020202020204" pitchFamily="34" typeface="Arial"/>
            </a:endParaRPr>
          </a:p>
        </p:txBody>
      </p:sp>
    </p:spTree>
    <p:extLst>
      <p:ext uri="{BB962C8B-B14F-4D97-AF65-F5344CB8AC3E}">
        <p14:creationId xmlns:p14="http://schemas.microsoft.com/office/powerpoint/2010/main" val="30105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b="1" dirty="0" lang="en-US"/>
              <a:t>Friend Classes: </a:t>
            </a:r>
            <a:br>
              <a:rPr dirty="0" lang="en-US"/>
            </a:br>
            <a:endParaRPr dirty="0" lang="en-US"/>
          </a:p>
        </p:txBody>
      </p:sp>
      <p:pic>
        <p:nvPicPr>
          <p:cNvPr id="4" name="Content Placeholder 3"/>
          <p:cNvPicPr>
            <a:picLocks noGrp="1"/>
          </p:cNvPicPr>
          <p:nvPr>
            <p:ph idx="1"/>
          </p:nvPr>
        </p:nvPicPr>
        <p:blipFill>
          <a:blip r:embed="rId2"/>
          <a:stretch>
            <a:fillRect/>
          </a:stretch>
        </p:blipFill>
        <p:spPr>
          <a:xfrm>
            <a:off x="1086678" y="1550504"/>
            <a:ext cx="8662159" cy="4942371"/>
          </a:xfrm>
          <a:prstGeom prst="rect">
            <a:avLst/>
          </a:prstGeom>
        </p:spPr>
      </p:pic>
    </p:spTree>
    <p:extLst>
      <p:ext uri="{BB962C8B-B14F-4D97-AF65-F5344CB8AC3E}">
        <p14:creationId xmlns:p14="http://schemas.microsoft.com/office/powerpoint/2010/main" val="2089530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friend function of another class</a:t>
            </a:r>
            <a:r>
              <a:rPr dirty="0" lang="en-US"/>
              <a:t> </a:t>
            </a:r>
          </a:p>
        </p:txBody>
      </p:sp>
      <p:sp>
        <p:nvSpPr>
          <p:cNvPr id="3" name="Content Placeholder 2"/>
          <p:cNvSpPr>
            <a:spLocks noGrp="1"/>
          </p:cNvSpPr>
          <p:nvPr>
            <p:ph idx="1"/>
          </p:nvPr>
        </p:nvSpPr>
        <p:spPr/>
        <p:txBody>
          <a:bodyPr numCol="1">
            <a:normAutofit/>
          </a:bodyPr>
          <a:lstStyle/>
          <a:p>
            <a:endParaRPr dirty="0" lang="en-US" sz="3600"/>
          </a:p>
          <a:p>
            <a:pPr indent="0" marL="0">
              <a:buNone/>
            </a:pPr>
            <a:endParaRPr dirty="0" lang="en-US" sz="3600"/>
          </a:p>
          <a:p>
            <a:pPr indent="0" marL="0">
              <a:buNone/>
            </a:pPr>
            <a:r>
              <a:rPr dirty="0" lang="en-US" sz="3600"/>
              <a:t>Member functions of other classes may be declared to be friends of another class</a:t>
            </a:r>
          </a:p>
        </p:txBody>
      </p:sp>
    </p:spTree>
    <p:extLst>
      <p:ext uri="{BB962C8B-B14F-4D97-AF65-F5344CB8AC3E}">
        <p14:creationId xmlns:p14="http://schemas.microsoft.com/office/powerpoint/2010/main" val="84041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friend function of another class</a:t>
            </a:r>
            <a:r>
              <a:rPr dirty="0" lang="en-US"/>
              <a:t> </a:t>
            </a:r>
          </a:p>
        </p:txBody>
      </p:sp>
      <p:sp>
        <p:nvSpPr>
          <p:cNvPr id="3" name="Content Placeholder 2"/>
          <p:cNvSpPr>
            <a:spLocks noGrp="1"/>
          </p:cNvSpPr>
          <p:nvPr>
            <p:ph idx="1"/>
          </p:nvPr>
        </p:nvSpPr>
        <p:spPr/>
        <p:txBody>
          <a:bodyPr numCol="1">
            <a:normAutofit fontScale="85000" lnSpcReduction="20000"/>
          </a:bodyPr>
          <a:lstStyle/>
          <a:p>
            <a:pPr indent="0" marL="0">
              <a:buNone/>
            </a:pPr>
            <a:endParaRPr dirty="0" lang="en-US"/>
          </a:p>
          <a:p>
            <a:pPr indent="0" marL="0">
              <a:buNone/>
            </a:pPr>
            <a:r>
              <a:rPr dirty="0" lang="en-US"/>
              <a:t>class A {</a:t>
            </a:r>
          </a:p>
          <a:p>
            <a:pPr indent="0" marL="0">
              <a:buNone/>
            </a:pPr>
            <a:r>
              <a:rPr dirty="0" lang="en-US"/>
              <a:t>public:</a:t>
            </a:r>
          </a:p>
          <a:p>
            <a:pPr indent="0" marL="0">
              <a:buNone/>
            </a:pPr>
            <a:r>
              <a:rPr dirty="0" lang="en-US"/>
              <a:t>void </a:t>
            </a:r>
            <a:r>
              <a:rPr dirty="0" err="1" lang="en-US"/>
              <a:t>showB</a:t>
            </a:r>
            <a:r>
              <a:rPr dirty="0" lang="en-US"/>
              <a:t>(B);};</a:t>
            </a:r>
          </a:p>
          <a:p>
            <a:pPr indent="0" marL="0">
              <a:buNone/>
            </a:pPr>
            <a:r>
              <a:rPr dirty="0" lang="en-US"/>
              <a:t>class B {</a:t>
            </a:r>
          </a:p>
          <a:p>
            <a:pPr indent="0" marL="0">
              <a:buNone/>
            </a:pPr>
            <a:r>
              <a:rPr dirty="0" lang="en-US"/>
              <a:t>int b;</a:t>
            </a:r>
          </a:p>
          <a:p>
            <a:pPr indent="0" marL="0">
              <a:buNone/>
            </a:pPr>
            <a:r>
              <a:rPr dirty="0" lang="en-US"/>
              <a:t>public:</a:t>
            </a:r>
          </a:p>
          <a:p>
            <a:pPr indent="0" marL="0">
              <a:buNone/>
            </a:pPr>
            <a:r>
              <a:rPr dirty="0" lang="en-US"/>
              <a:t>B() { b = 0; }</a:t>
            </a:r>
          </a:p>
          <a:p>
            <a:pPr indent="0" marL="0">
              <a:buNone/>
            </a:pPr>
            <a:r>
              <a:rPr dirty="0" lang="en-US"/>
              <a:t>friend void A::showB(B x);}; // Friend function</a:t>
            </a:r>
          </a:p>
          <a:p>
            <a:pPr indent="0" marL="0">
              <a:buNone/>
            </a:pPr>
            <a:r>
              <a:rPr dirty="0" lang="en-US"/>
              <a:t>void A::showB(B x){</a:t>
            </a:r>
          </a:p>
          <a:p>
            <a:pPr indent="0" marL="0">
              <a:buNone/>
            </a:pPr>
            <a:r>
              <a:rPr dirty="0" err="1" lang="en-US"/>
              <a:t>cout</a:t>
            </a:r>
            <a:r>
              <a:rPr dirty="0" lang="en-US"/>
              <a:t> &lt;&lt; "B::b = " &lt;&lt; </a:t>
            </a:r>
            <a:r>
              <a:rPr dirty="0" err="1" lang="en-US"/>
              <a:t>x.b</a:t>
            </a:r>
            <a:r>
              <a:rPr dirty="0" lang="en-US"/>
              <a:t>;}</a:t>
            </a:r>
          </a:p>
        </p:txBody>
      </p:sp>
    </p:spTree>
    <p:extLst>
      <p:ext uri="{BB962C8B-B14F-4D97-AF65-F5344CB8AC3E}">
        <p14:creationId xmlns:p14="http://schemas.microsoft.com/office/powerpoint/2010/main" val="108882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5026-B17D-441F-B4C6-49A1D3C975F6}"/>
              </a:ext>
            </a:extLst>
          </p:cNvPr>
          <p:cNvSpPr>
            <a:spLocks noGrp="1"/>
          </p:cNvSpPr>
          <p:nvPr>
            <p:ph type="title"/>
          </p:nvPr>
        </p:nvSpPr>
        <p:spPr/>
        <p:txBody>
          <a:bodyPr numCol="1">
            <a:normAutofit/>
          </a:bodyPr>
          <a:lstStyle/>
          <a:p>
            <a:pPr algn="ctr"/>
            <a:r>
              <a:rPr b="1" dirty="0" lang="en-US">
                <a:effectLst/>
                <a:latin charset="0" panose="020B0604020202020204" pitchFamily="34" typeface="Arial"/>
                <a:ea charset="0" panose="020F0502020204030204" pitchFamily="34" typeface="Calibri"/>
              </a:rPr>
              <a:t>Friend Functions</a:t>
            </a:r>
            <a:endParaRPr dirty="0" lang="en-US" sz="8800"/>
          </a:p>
        </p:txBody>
      </p:sp>
      <p:sp>
        <p:nvSpPr>
          <p:cNvPr id="3" name="Content Placeholder 2">
            <a:extLst>
              <a:ext uri="{FF2B5EF4-FFF2-40B4-BE49-F238E27FC236}">
                <a16:creationId xmlns:a16="http://schemas.microsoft.com/office/drawing/2014/main" id="{5F6790DD-2098-486E-B4AF-E33DF926501C}"/>
              </a:ext>
            </a:extLst>
          </p:cNvPr>
          <p:cNvSpPr>
            <a:spLocks noGrp="1"/>
          </p:cNvSpPr>
          <p:nvPr>
            <p:ph idx="1"/>
          </p:nvPr>
        </p:nvSpPr>
        <p:spPr/>
        <p:txBody>
          <a:bodyPr numCol="1"/>
          <a:lstStyle/>
          <a:p>
            <a:pPr marL="0" marR="0">
              <a:spcBef>
                <a:spcPts val="0"/>
              </a:spcBef>
              <a:spcAft>
                <a:spcPts val="0"/>
              </a:spcAft>
            </a:pPr>
            <a:r>
              <a:rPr dirty="0" lang="en-US">
                <a:solidFill>
                  <a:srgbClr val="000000"/>
                </a:solidFill>
                <a:effectLst/>
                <a:latin charset="0" panose="02020603050405020304" pitchFamily="18" typeface="Times New Roman"/>
                <a:ea charset="0" panose="020F0502020204030204" pitchFamily="34" typeface="Calibri"/>
                <a:cs charset="0" panose="02020603050405020304" pitchFamily="18" typeface="Times New Roman"/>
              </a:rPr>
              <a:t>The functions which are not member functions of the class yet they can access all private members of the class are called friend functions. </a:t>
            </a:r>
          </a:p>
          <a:p>
            <a:pPr indent="0" marL="0" marR="0">
              <a:spcBef>
                <a:spcPts val="0"/>
              </a:spcBef>
              <a:spcAft>
                <a:spcPts val="0"/>
              </a:spcAft>
              <a:buNone/>
            </a:pPr>
            <a:endParaRPr dirty="0" lang="en-US">
              <a:solidFill>
                <a:srgbClr val="000000"/>
              </a:solidFill>
              <a:effectLst/>
              <a:latin charset="0" panose="02020603050405020304" pitchFamily="18" typeface="Times New Roman"/>
              <a:ea charset="0" panose="020F0502020204030204" pitchFamily="34" typeface="Calibri"/>
              <a:cs charset="0" panose="02020603050405020304" pitchFamily="18" typeface="Times New Roman"/>
            </a:endParaRPr>
          </a:p>
          <a:p>
            <a:pPr marL="0" marR="0">
              <a:spcBef>
                <a:spcPts val="0"/>
              </a:spcBef>
              <a:spcAft>
                <a:spcPts val="0"/>
              </a:spcAft>
            </a:pPr>
            <a:r>
              <a:rPr dirty="0" lang="en-US">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If a function is defined as a friend function then, the private and protected data of a class can be accessed using the </a:t>
            </a:r>
            <a:r>
              <a:rPr dirty="0" lang="en-US" strike="noStrike" u="none">
                <a:effectLst/>
                <a:latin charset="0" panose="02020603050405020304" pitchFamily="18" typeface="Times New Roman"/>
                <a:ea charset="0" panose="02020603050405020304" pitchFamily="18" typeface="Times New Roman"/>
                <a:cs charset="0" panose="02020603050405020304" pitchFamily="18" typeface="Times New Roman"/>
              </a:rPr>
              <a:t>function</a:t>
            </a:r>
            <a:r>
              <a:rPr dirty="0" lang="en-US">
                <a:effectLst/>
                <a:latin charset="0" panose="02020603050405020304" pitchFamily="18" typeface="Times New Roman"/>
                <a:ea charset="0" panose="02020603050405020304" pitchFamily="18" typeface="Times New Roman"/>
                <a:cs charset="0" panose="02020603050405020304" pitchFamily="18" typeface="Times New Roman"/>
              </a:rPr>
              <a:t>.</a:t>
            </a:r>
          </a:p>
          <a:p>
            <a:pPr indent="0" marL="0" marR="0">
              <a:spcBef>
                <a:spcPts val="0"/>
              </a:spcBef>
              <a:spcAft>
                <a:spcPts val="0"/>
              </a:spcAft>
              <a:buNone/>
            </a:pPr>
            <a:endParaRPr dirty="0" lang="en-US">
              <a:effectLst/>
              <a:latin charset="0" panose="02020603050405020304" pitchFamily="18" typeface="Times New Roman"/>
              <a:ea charset="0" panose="02020603050405020304" pitchFamily="18" typeface="Times New Roman"/>
              <a:cs charset="0" panose="02020603050405020304" pitchFamily="18" typeface="Times New Roman"/>
            </a:endParaRPr>
          </a:p>
          <a:p>
            <a:pPr marL="0" marR="0">
              <a:spcBef>
                <a:spcPts val="0"/>
              </a:spcBef>
              <a:spcAft>
                <a:spcPts val="0"/>
              </a:spcAft>
            </a:pPr>
            <a:r>
              <a:rPr dirty="0" lang="en-US">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The complier knows a given function is a friend function by the use of the keyword </a:t>
            </a:r>
            <a:r>
              <a:rPr b="1" dirty="0" lang="en-US">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friend</a:t>
            </a:r>
            <a:r>
              <a:rPr dirty="0" lang="en-US">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a:t>
            </a:r>
            <a:endParaRPr dirty="0" lang="en-US">
              <a:effectLst/>
              <a:latin charset="0" panose="02020603050405020304" pitchFamily="18" typeface="Times New Roman"/>
              <a:ea charset="0" panose="02020603050405020304" pitchFamily="18" typeface="Times New Roman"/>
              <a:cs charset="0" panose="02020603050405020304" pitchFamily="18" typeface="Times New Roman"/>
            </a:endParaRPr>
          </a:p>
          <a:p>
            <a:endParaRPr dirty="0" lang="en-US"/>
          </a:p>
        </p:txBody>
      </p:sp>
    </p:spTree>
    <p:extLst>
      <p:ext uri="{BB962C8B-B14F-4D97-AF65-F5344CB8AC3E}">
        <p14:creationId xmlns:p14="http://schemas.microsoft.com/office/powerpoint/2010/main" val="102166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DFF1-4B87-42EF-A178-19672297A524}"/>
              </a:ext>
            </a:extLst>
          </p:cNvPr>
          <p:cNvSpPr>
            <a:spLocks noGrp="1"/>
          </p:cNvSpPr>
          <p:nvPr>
            <p:ph type="title"/>
          </p:nvPr>
        </p:nvSpPr>
        <p:spPr/>
        <p:txBody>
          <a:bodyPr numCol="1"/>
          <a:lstStyle/>
          <a:p>
            <a:r>
              <a:rPr b="1" dirty="0" lang="en-US"/>
              <a:t>friend function of another class</a:t>
            </a:r>
            <a:r>
              <a:rPr dirty="0" lang="en-US"/>
              <a:t> </a:t>
            </a:r>
          </a:p>
        </p:txBody>
      </p:sp>
      <p:sp>
        <p:nvSpPr>
          <p:cNvPr id="3" name="Content Placeholder 2">
            <a:extLst>
              <a:ext uri="{FF2B5EF4-FFF2-40B4-BE49-F238E27FC236}">
                <a16:creationId xmlns:a16="http://schemas.microsoft.com/office/drawing/2014/main" id="{CF0AA94D-E86B-4C4E-B045-71603C656672}"/>
              </a:ext>
            </a:extLst>
          </p:cNvPr>
          <p:cNvSpPr>
            <a:spLocks noGrp="1"/>
          </p:cNvSpPr>
          <p:nvPr>
            <p:ph idx="1"/>
          </p:nvPr>
        </p:nvSpPr>
        <p:spPr/>
        <p:txBody>
          <a:bodyPr numCol="1"/>
          <a:lstStyle/>
          <a:p>
            <a:r>
              <a:rPr dirty="0" lang="en-US"/>
              <a:t>int main(){</a:t>
            </a:r>
          </a:p>
          <a:p>
            <a:r>
              <a:rPr dirty="0" lang="en-US"/>
              <a:t>	A </a:t>
            </a:r>
            <a:r>
              <a:rPr dirty="0" err="1" lang="en-US"/>
              <a:t>a</a:t>
            </a:r>
            <a:r>
              <a:rPr dirty="0" lang="en-US"/>
              <a:t>;</a:t>
            </a:r>
          </a:p>
          <a:p>
            <a:r>
              <a:rPr dirty="0" lang="en-US"/>
              <a:t>	B x;</a:t>
            </a:r>
          </a:p>
          <a:p>
            <a:r>
              <a:rPr dirty="0" lang="en-US"/>
              <a:t>	</a:t>
            </a:r>
            <a:r>
              <a:rPr dirty="0" err="1" lang="en-US"/>
              <a:t>a.showB</a:t>
            </a:r>
            <a:r>
              <a:rPr dirty="0" lang="en-US"/>
              <a:t>(x);</a:t>
            </a:r>
          </a:p>
          <a:p>
            <a:r>
              <a:rPr dirty="0" lang="en-US"/>
              <a:t>	return 0;}</a:t>
            </a:r>
          </a:p>
          <a:p>
            <a:endParaRPr dirty="0" lang="en-US"/>
          </a:p>
        </p:txBody>
      </p:sp>
    </p:spTree>
    <p:extLst>
      <p:ext uri="{BB962C8B-B14F-4D97-AF65-F5344CB8AC3E}">
        <p14:creationId xmlns:p14="http://schemas.microsoft.com/office/powerpoint/2010/main" val="8438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a:t>friend function of another class</a:t>
            </a:r>
            <a:r>
              <a:rPr dirty="0" lang="en-US"/>
              <a:t> </a:t>
            </a:r>
          </a:p>
        </p:txBody>
      </p:sp>
      <p:pic>
        <p:nvPicPr>
          <p:cNvPr id="4" name="Content Placeholder 3"/>
          <p:cNvPicPr>
            <a:picLocks noChangeAspect="1" noGrp="1"/>
          </p:cNvPicPr>
          <p:nvPr>
            <p:ph idx="1"/>
          </p:nvPr>
        </p:nvPicPr>
        <p:blipFill>
          <a:blip r:embed="rId2"/>
          <a:stretch>
            <a:fillRect/>
          </a:stretch>
        </p:blipFill>
        <p:spPr>
          <a:xfrm>
            <a:off x="2298357" y="3101181"/>
            <a:ext cx="6159843" cy="2731208"/>
          </a:xfrm>
          <a:prstGeom prst="rect">
            <a:avLst/>
          </a:prstGeom>
        </p:spPr>
      </p:pic>
    </p:spTree>
    <p:extLst>
      <p:ext uri="{BB962C8B-B14F-4D97-AF65-F5344CB8AC3E}">
        <p14:creationId xmlns:p14="http://schemas.microsoft.com/office/powerpoint/2010/main" val="280865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0624-3064-4633-9138-A32F95920EC2}"/>
              </a:ext>
            </a:extLst>
          </p:cNvPr>
          <p:cNvSpPr>
            <a:spLocks noGrp="1"/>
          </p:cNvSpPr>
          <p:nvPr>
            <p:ph type="title"/>
          </p:nvPr>
        </p:nvSpPr>
        <p:spPr/>
        <p:txBody>
          <a:bodyPr numCol="1"/>
          <a:lstStyle/>
          <a:p>
            <a:pPr algn="ctr"/>
            <a:r>
              <a:rPr b="1" dirty="0" lang="en-US" sz="4400">
                <a:solidFill>
                  <a:srgbClr val="000000"/>
                </a:solidFill>
                <a:effectLst/>
                <a:latin charset="0" panose="020F0502020204030204" pitchFamily="34" typeface="Calibri"/>
                <a:ea charset="0" panose="020F0502020204030204" pitchFamily="34" typeface="Calibri"/>
              </a:rPr>
              <a:t>Why they are needed? </a:t>
            </a:r>
            <a:endParaRPr dirty="0" lang="en-US"/>
          </a:p>
        </p:txBody>
      </p:sp>
      <p:sp>
        <p:nvSpPr>
          <p:cNvPr id="3" name="Content Placeholder 2">
            <a:extLst>
              <a:ext uri="{FF2B5EF4-FFF2-40B4-BE49-F238E27FC236}">
                <a16:creationId xmlns:a16="http://schemas.microsoft.com/office/drawing/2014/main" id="{9A68D29E-C766-4611-8895-8A29D0004BA4}"/>
              </a:ext>
            </a:extLst>
          </p:cNvPr>
          <p:cNvSpPr>
            <a:spLocks noGrp="1"/>
          </p:cNvSpPr>
          <p:nvPr>
            <p:ph idx="1"/>
          </p:nvPr>
        </p:nvSpPr>
        <p:spPr/>
        <p:txBody>
          <a:bodyPr numCol="1"/>
          <a:lstStyle/>
          <a:p>
            <a:r>
              <a:rPr dirty="0" lang="en-US" sz="3200">
                <a:solidFill>
                  <a:srgbClr val="000000"/>
                </a:solidFill>
                <a:effectLst/>
                <a:latin charset="0" panose="020B0604020202020204" pitchFamily="34" typeface="Arial"/>
                <a:ea charset="0" panose="020F0502020204030204" pitchFamily="34" typeface="Calibri"/>
              </a:rPr>
              <a:t>They are needed in situations where we have written code for some function in one class and it need to be used by other classes as well for example, suppose we wrote the code to compute a complex mathematical formula in one class but later it was required by other classes as well, in that case we will make that function friend of all other classes. </a:t>
            </a:r>
            <a:endParaRPr dirty="0" lang="en-US" sz="3200">
              <a:solidFill>
                <a:srgbClr val="000000"/>
              </a:solidFill>
              <a:effectLst/>
              <a:latin charset="0" panose="020F0502020204030204" pitchFamily="34" typeface="Calibri"/>
              <a:ea charset="0" panose="020F0502020204030204" pitchFamily="34" typeface="Calibri"/>
            </a:endParaRPr>
          </a:p>
          <a:p>
            <a:endParaRPr dirty="0" lang="en-US"/>
          </a:p>
        </p:txBody>
      </p:sp>
    </p:spTree>
    <p:extLst>
      <p:ext uri="{BB962C8B-B14F-4D97-AF65-F5344CB8AC3E}">
        <p14:creationId xmlns:p14="http://schemas.microsoft.com/office/powerpoint/2010/main" val="3349151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7A8F-B6E3-4B6D-BF69-F1F655ACEED5}"/>
              </a:ext>
            </a:extLst>
          </p:cNvPr>
          <p:cNvSpPr>
            <a:spLocks noGrp="1"/>
          </p:cNvSpPr>
          <p:nvPr>
            <p:ph type="title"/>
          </p:nvPr>
        </p:nvSpPr>
        <p:spPr>
          <a:xfrm>
            <a:off x="838200" y="241558"/>
            <a:ext cx="10515600" cy="1325563"/>
          </a:xfrm>
        </p:spPr>
        <p:txBody>
          <a:bodyPr numCol="1"/>
          <a:lstStyle/>
          <a:p>
            <a:r>
              <a:rPr b="0" dirty="0" i="0" lang="en-US">
                <a:solidFill>
                  <a:srgbClr val="171717"/>
                </a:solidFill>
                <a:effectLst/>
                <a:latin charset="0" panose="02020603050405020304" pitchFamily="18" typeface="Times New Roman"/>
                <a:cs charset="0" panose="02020603050405020304" pitchFamily="18" typeface="Times New Roman"/>
              </a:rPr>
              <a:t>Friendship is not </a:t>
            </a:r>
            <a:r>
              <a:rPr b="1" dirty="0" i="0" lang="en-US">
                <a:solidFill>
                  <a:srgbClr val="171717"/>
                </a:solidFill>
                <a:effectLst/>
                <a:latin charset="0" panose="02020603050405020304" pitchFamily="18" typeface="Times New Roman"/>
                <a:cs charset="0" panose="02020603050405020304" pitchFamily="18" typeface="Times New Roman"/>
              </a:rPr>
              <a:t>mutual/</a:t>
            </a:r>
            <a:r>
              <a:rPr b="1" dirty="0" lang="en-US"/>
              <a:t>symmetric</a:t>
            </a:r>
          </a:p>
        </p:txBody>
      </p:sp>
      <p:sp>
        <p:nvSpPr>
          <p:cNvPr id="4" name="Rectangle 1">
            <a:extLst>
              <a:ext uri="{FF2B5EF4-FFF2-40B4-BE49-F238E27FC236}">
                <a16:creationId xmlns:a16="http://schemas.microsoft.com/office/drawing/2014/main" id="{520C9593-68B1-4850-9D4A-82001A1833F3}"/>
              </a:ext>
            </a:extLst>
          </p:cNvPr>
          <p:cNvSpPr>
            <a:spLocks noChangeArrowheads="1" noGrp="1"/>
          </p:cNvSpPr>
          <p:nvPr>
            <p:ph idx="1"/>
          </p:nvPr>
        </p:nvSpPr>
        <p:spPr>
          <a:xfrm>
            <a:off x="838200" y="1497702"/>
            <a:ext cx="11076296"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square">
            <a:prstTxWarp prst="textNoShape">
              <a:avLst/>
            </a:prstTxWarp>
            <a:spAutoFit/>
          </a:bodyPr>
          <a:lstStyle/>
          <a:p>
            <a:r>
              <a:rPr dirty="0" lang="en-US" sz="2400">
                <a:latin charset="0" panose="02020603050405020304" pitchFamily="18" typeface="Times New Roman"/>
                <a:cs charset="0" panose="02020603050405020304" pitchFamily="18" typeface="Times New Roman"/>
              </a:rPr>
              <a:t>Friendship is granted, not taken—i.e., </a:t>
            </a:r>
          </a:p>
          <a:p>
            <a:pPr indent="0" marL="0">
              <a:buNone/>
            </a:pPr>
            <a:endParaRPr dirty="0" lang="en-US" sz="2400">
              <a:latin charset="0" panose="02020603050405020304" pitchFamily="18" typeface="Times New Roman"/>
              <a:cs charset="0" panose="02020603050405020304" pitchFamily="18" typeface="Times New Roman"/>
            </a:endParaRPr>
          </a:p>
          <a:p>
            <a:r>
              <a:rPr dirty="0" lang="en-US" sz="2400">
                <a:latin charset="0" panose="02020603050405020304" pitchFamily="18" typeface="Times New Roman"/>
                <a:cs charset="0" panose="02020603050405020304" pitchFamily="18" typeface="Times New Roman"/>
              </a:rPr>
              <a:t>for class B to be a friend of class A, class A must explicitly declare that class B is its friend.</a:t>
            </a:r>
          </a:p>
          <a:p>
            <a:pPr indent="0" marL="0">
              <a:buNone/>
            </a:pPr>
            <a:endParaRPr dirty="0" lang="en-US" sz="2400">
              <a:latin charset="0" panose="02020603050405020304" pitchFamily="18" typeface="Times New Roman"/>
              <a:cs charset="0" panose="02020603050405020304" pitchFamily="18" typeface="Times New Roman"/>
            </a:endParaRPr>
          </a:p>
          <a:p>
            <a:pPr eaLnBrk="0" fontAlgn="base" hangingPunct="0" indent="0" marL="0">
              <a:lnSpc>
                <a:spcPct val="100000"/>
              </a:lnSpc>
              <a:spcBef>
                <a:spcPct val="0"/>
              </a:spcBef>
              <a:spcAft>
                <a:spcPct val="0"/>
              </a:spcAft>
              <a:buNone/>
            </a:pPr>
            <a:r>
              <a:rPr b="0" dirty="0" i="0" lang="en-US">
                <a:solidFill>
                  <a:srgbClr val="171717"/>
                </a:solidFill>
                <a:effectLst/>
                <a:latin charset="0" panose="02020603050405020304" pitchFamily="18" typeface="Times New Roman"/>
                <a:cs charset="0" panose="02020603050405020304" pitchFamily="18" typeface="Times New Roman"/>
              </a:rPr>
              <a:t>Friendship is not mutual unless explicitly specified </a:t>
            </a:r>
          </a:p>
          <a:p>
            <a:pPr algn="l" defTabSz="914400" eaLnBrk="0" fontAlgn="base" hangingPunct="0" indent="0" latinLnBrk="0" lvl="0" marL="0" marR="0" rtl="0">
              <a:lnSpc>
                <a:spcPct val="100000"/>
              </a:lnSpc>
              <a:spcBef>
                <a:spcPct val="0"/>
              </a:spcBef>
              <a:spcAft>
                <a:spcPct val="0"/>
              </a:spcAft>
              <a:buClrTx/>
              <a:buSzTx/>
              <a:buFontTx/>
              <a:buNone/>
              <a:tabLst/>
            </a:pPr>
            <a:endParaRPr dirty="0" lang="en-US">
              <a:solidFill>
                <a:srgbClr val="171717"/>
              </a:solidFill>
              <a:latin charset="0" panose="02020603050405020304" pitchFamily="18" typeface="Times New Roman"/>
              <a:ea charset="0" panose="020F0502020204030204" pitchFamily="34" typeface="Calibri"/>
              <a:cs charset="0" panose="02020603050405020304" pitchFamily="18" typeface="Times New Roman"/>
            </a:endParaRPr>
          </a:p>
          <a:p>
            <a:pPr algn="l" defTabSz="914400" eaLnBrk="0" fontAlgn="base" hangingPunct="0" indent="0" latinLnBrk="0" lvl="0" marL="0" marR="0" rtl="0">
              <a:lnSpc>
                <a:spcPct val="100000"/>
              </a:lnSpc>
              <a:spcBef>
                <a:spcPct val="0"/>
              </a:spcBef>
              <a:spcAft>
                <a:spcPct val="0"/>
              </a:spcAft>
              <a:buClrTx/>
              <a:buSzTx/>
              <a:buFontTx/>
              <a:buNone/>
              <a:tabLst/>
            </a:pPr>
            <a:r>
              <a:rPr b="0" baseline="0" cap="none" dirty="0" i="0" kumimoji="0" lang="en-US" normalizeH="0" strike="noStrike" u="none">
                <a:ln>
                  <a:noFill/>
                </a:ln>
                <a:solidFill>
                  <a:srgbClr val="171717"/>
                </a:solidFill>
                <a:effectLst/>
                <a:latin charset="0" panose="02020603050405020304" pitchFamily="18" typeface="Times New Roman"/>
                <a:ea charset="0" panose="020F0502020204030204" pitchFamily="34" typeface="Calibri"/>
                <a:cs charset="0" panose="02020603050405020304" pitchFamily="18" typeface="Times New Roman"/>
              </a:rPr>
              <a:t>In the above example, member functions of </a:t>
            </a:r>
            <a:r>
              <a:rPr b="0" baseline="0" cap="none" dirty="0" err="1" i="0" kumimoji="0" lang="en-US" normalizeH="0" strike="noStrike" sz="2400" u="none">
                <a:ln>
                  <a:noFill/>
                </a:ln>
                <a:solidFill>
                  <a:srgbClr val="171717"/>
                </a:solidFill>
                <a:effectLst/>
                <a:latin charset="0" panose="02020603050405020304" pitchFamily="18" typeface="Times New Roman"/>
                <a:ea charset="0" panose="020F0502020204030204" pitchFamily="34" typeface="Calibri"/>
                <a:cs charset="0" panose="02020603050405020304" pitchFamily="18" typeface="Times New Roman"/>
              </a:rPr>
              <a:t>YourClass</a:t>
            </a:r>
            <a:r>
              <a:rPr b="0" baseline="0" cap="none" dirty="0" i="0" kumimoji="0" lang="en-US" normalizeH="0" strike="noStrike" u="none">
                <a:ln>
                  <a:noFill/>
                </a:ln>
                <a:solidFill>
                  <a:srgbClr val="171717"/>
                </a:solidFill>
                <a:effectLst/>
                <a:latin charset="0" panose="02020603050405020304" pitchFamily="18" typeface="Times New Roman"/>
                <a:ea charset="0" panose="020F0502020204030204" pitchFamily="34" typeface="Calibri"/>
                <a:cs charset="0" panose="02020603050405020304" pitchFamily="18" typeface="Times New Roman"/>
              </a:rPr>
              <a:t> cannot access the private members of </a:t>
            </a:r>
            <a:r>
              <a:rPr b="0" baseline="0" cap="none" dirty="0" err="1" i="0" kumimoji="0" lang="en-US" normalizeH="0" strike="noStrike" sz="2400" u="none">
                <a:ln>
                  <a:noFill/>
                </a:ln>
                <a:solidFill>
                  <a:srgbClr val="171717"/>
                </a:solidFill>
                <a:effectLst/>
                <a:latin charset="0" panose="02020603050405020304" pitchFamily="18" typeface="Times New Roman"/>
                <a:ea charset="0" panose="020F0502020204030204" pitchFamily="34" typeface="Calibri"/>
                <a:cs charset="0" panose="02020603050405020304" pitchFamily="18" typeface="Times New Roman"/>
              </a:rPr>
              <a:t>YourOtherClass</a:t>
            </a:r>
            <a:r>
              <a:rPr b="0" baseline="0" cap="none" dirty="0" i="0" kumimoji="0" lang="en-US" normalizeH="0" strike="noStrike" sz="1800" u="none">
                <a:ln>
                  <a:noFill/>
                </a:ln>
                <a:solidFill>
                  <a:srgbClr val="171717"/>
                </a:solidFill>
                <a:effectLst/>
                <a:latin charset="0" panose="020B0502040204020203" pitchFamily="34" typeface="Segoe UI"/>
                <a:ea charset="0" panose="020F0502020204030204" pitchFamily="34" typeface="Calibri"/>
                <a:cs charset="0" panose="020B0502040204020203" pitchFamily="34" typeface="Segoe UI"/>
              </a:rPr>
              <a:t>.</a:t>
            </a:r>
            <a:endParaRPr b="0" baseline="0" cap="none" dirty="0" i="0" kumimoji="0" lang="en-US" normalizeH="0" strike="noStrike" sz="2400" u="none">
              <a:ln>
                <a:noFill/>
              </a:ln>
              <a:solidFill>
                <a:schemeClr val="tx1"/>
              </a:solidFill>
              <a:effectLst/>
              <a:latin charset="0" panose="020B0604020202020204" pitchFamily="34" typeface="Arial"/>
            </a:endParaRPr>
          </a:p>
        </p:txBody>
      </p:sp>
    </p:spTree>
    <p:extLst>
      <p:ext uri="{BB962C8B-B14F-4D97-AF65-F5344CB8AC3E}">
        <p14:creationId xmlns:p14="http://schemas.microsoft.com/office/powerpoint/2010/main" val="995381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1EC-DA8C-4818-B845-150E7CE41346}"/>
              </a:ext>
            </a:extLst>
          </p:cNvPr>
          <p:cNvSpPr>
            <a:spLocks noGrp="1"/>
          </p:cNvSpPr>
          <p:nvPr>
            <p:ph type="title"/>
          </p:nvPr>
        </p:nvSpPr>
        <p:spPr/>
        <p:txBody>
          <a:bodyPr numCol="1"/>
          <a:lstStyle/>
          <a:p>
            <a:r>
              <a:rPr b="0" dirty="0" i="0" lang="en-US">
                <a:solidFill>
                  <a:srgbClr val="171717"/>
                </a:solidFill>
                <a:effectLst/>
                <a:latin charset="0" panose="020B0502040204020203" pitchFamily="34" typeface="Segoe UI"/>
              </a:rPr>
              <a:t>Friendship is not transitive</a:t>
            </a:r>
            <a:endParaRPr dirty="0" lang="en-US"/>
          </a:p>
        </p:txBody>
      </p:sp>
      <p:sp>
        <p:nvSpPr>
          <p:cNvPr id="4" name="Rectangle 1">
            <a:extLst>
              <a:ext uri="{FF2B5EF4-FFF2-40B4-BE49-F238E27FC236}">
                <a16:creationId xmlns:a16="http://schemas.microsoft.com/office/drawing/2014/main" id="{A066A290-8BBA-4763-A452-E72E15B42862}"/>
              </a:ext>
            </a:extLst>
          </p:cNvPr>
          <p:cNvSpPr>
            <a:spLocks noChangeArrowheads="1" noGrp="1"/>
          </p:cNvSpPr>
          <p:nvPr>
            <p:ph idx="1"/>
          </p:nvPr>
        </p:nvSpPr>
        <p:spPr>
          <a:xfrm>
            <a:off x="697395" y="1690688"/>
            <a:ext cx="1079720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square">
            <a:prstTxWarp prst="textNoShape">
              <a:avLst/>
            </a:prstTxWarp>
            <a:spAutoFit/>
          </a:bodyPr>
          <a:lstStyle>
            <a:lvl1pPr eaLnBrk="0" fontAlgn="base" hangingPunct="0">
              <a:spcBef>
                <a:spcPct val="0"/>
              </a:spcBef>
              <a:spcAft>
                <a:spcPct val="0"/>
              </a:spcAft>
              <a:defRPr>
                <a:solidFill>
                  <a:schemeClr val="tx1"/>
                </a:solidFill>
                <a:latin charset="0" panose="020B0604020202020204" pitchFamily="34" typeface="Arial"/>
              </a:defRPr>
            </a:lvl1pPr>
            <a:lvl2pPr eaLnBrk="0" fontAlgn="base" hangingPunct="0">
              <a:spcBef>
                <a:spcPct val="0"/>
              </a:spcBef>
              <a:spcAft>
                <a:spcPct val="0"/>
              </a:spcAft>
              <a:defRPr>
                <a:solidFill>
                  <a:schemeClr val="tx1"/>
                </a:solidFill>
                <a:latin charset="0" panose="020B0604020202020204" pitchFamily="34" typeface="Arial"/>
              </a:defRPr>
            </a:lvl2pPr>
            <a:lvl3pPr eaLnBrk="0" fontAlgn="base" hangingPunct="0">
              <a:spcBef>
                <a:spcPct val="0"/>
              </a:spcBef>
              <a:spcAft>
                <a:spcPct val="0"/>
              </a:spcAft>
              <a:defRPr>
                <a:solidFill>
                  <a:schemeClr val="tx1"/>
                </a:solidFill>
                <a:latin charset="0" panose="020B0604020202020204" pitchFamily="34" typeface="Arial"/>
              </a:defRPr>
            </a:lvl3pPr>
            <a:lvl4pPr eaLnBrk="0" fontAlgn="base" hangingPunct="0">
              <a:spcBef>
                <a:spcPct val="0"/>
              </a:spcBef>
              <a:spcAft>
                <a:spcPct val="0"/>
              </a:spcAft>
              <a:defRPr>
                <a:solidFill>
                  <a:schemeClr val="tx1"/>
                </a:solidFill>
                <a:latin charset="0" panose="020B0604020202020204" pitchFamily="34" typeface="Arial"/>
              </a:defRPr>
            </a:lvl4pPr>
            <a:lvl5pPr eaLnBrk="0" fontAlgn="base" hangingPunct="0">
              <a:spcBef>
                <a:spcPct val="0"/>
              </a:spcBef>
              <a:spcAft>
                <a:spcPct val="0"/>
              </a:spcAft>
              <a:defRPr>
                <a:solidFill>
                  <a:schemeClr val="tx1"/>
                </a:solidFill>
                <a:latin charset="0" panose="020B0604020202020204" pitchFamily="34" typeface="Arial"/>
              </a:defRPr>
            </a:lvl5pPr>
            <a:lvl6pPr eaLnBrk="0" fontAlgn="base" hangingPunct="0">
              <a:spcBef>
                <a:spcPct val="0"/>
              </a:spcBef>
              <a:spcAft>
                <a:spcPct val="0"/>
              </a:spcAft>
              <a:defRPr>
                <a:solidFill>
                  <a:schemeClr val="tx1"/>
                </a:solidFill>
                <a:latin charset="0" panose="020B0604020202020204" pitchFamily="34" typeface="Arial"/>
              </a:defRPr>
            </a:lvl6pPr>
            <a:lvl7pPr eaLnBrk="0" fontAlgn="base" hangingPunct="0">
              <a:spcBef>
                <a:spcPct val="0"/>
              </a:spcBef>
              <a:spcAft>
                <a:spcPct val="0"/>
              </a:spcAft>
              <a:defRPr>
                <a:solidFill>
                  <a:schemeClr val="tx1"/>
                </a:solidFill>
                <a:latin charset="0" panose="020B0604020202020204" pitchFamily="34" typeface="Arial"/>
              </a:defRPr>
            </a:lvl7pPr>
            <a:lvl8pPr eaLnBrk="0" fontAlgn="base" hangingPunct="0">
              <a:spcBef>
                <a:spcPct val="0"/>
              </a:spcBef>
              <a:spcAft>
                <a:spcPct val="0"/>
              </a:spcAft>
              <a:defRPr>
                <a:solidFill>
                  <a:schemeClr val="tx1"/>
                </a:solidFill>
                <a:latin charset="0" panose="020B0604020202020204" pitchFamily="34" typeface="Arial"/>
              </a:defRPr>
            </a:lvl8pPr>
            <a:lvl9pPr eaLnBrk="0" fontAlgn="base" hangingPunct="0">
              <a:spcBef>
                <a:spcPct val="0"/>
              </a:spcBef>
              <a:spcAft>
                <a:spcPct val="0"/>
              </a:spcAft>
              <a:defRPr>
                <a:solidFill>
                  <a:schemeClr val="tx1"/>
                </a:solidFill>
                <a:latin charset="0" panose="020B0604020202020204" pitchFamily="34" typeface="Arial"/>
              </a:defRPr>
            </a:lvl9pPr>
          </a:lstStyle>
          <a:p>
            <a:pPr algn="l" defTabSz="914400" eaLnBrk="0" fontAlgn="base" hangingPunct="0" indent="0" latinLnBrk="0" lvl="0" marL="0" marR="0" rtl="0">
              <a:lnSpc>
                <a:spcPct val="100000"/>
              </a:lnSpc>
              <a:spcBef>
                <a:spcPct val="0"/>
              </a:spcBef>
              <a:spcAft>
                <a:spcPct val="0"/>
              </a:spcAft>
              <a:buClrTx/>
              <a:buSzTx/>
              <a:buFontTx/>
              <a:buNone/>
              <a:tabLst/>
            </a:pPr>
            <a:endParaRPr b="0" baseline="0" cap="none" dirty="0" i="0" kumimoji="0" lang="en-US" normalizeH="0" strike="noStrike" sz="2400" u="none">
              <a:ln>
                <a:noFill/>
              </a:ln>
              <a:solidFill>
                <a:srgbClr val="171717"/>
              </a:solidFill>
              <a:effectLst/>
              <a:latin charset="0" panose="02020603050405020304" pitchFamily="18" typeface="Times New Roman"/>
              <a:cs charset="0" panose="02020603050405020304" pitchFamily="18" typeface="Times New Roman"/>
            </a:endParaRPr>
          </a:p>
          <a:p>
            <a:pPr algn="l" defTabSz="914400" eaLnBrk="0" fontAlgn="base" hangingPunct="0" indent="0" latinLnBrk="0" lvl="0" marL="0" marR="0" rtl="0">
              <a:lnSpc>
                <a:spcPct val="100000"/>
              </a:lnSpc>
              <a:spcBef>
                <a:spcPct val="0"/>
              </a:spcBef>
              <a:spcAft>
                <a:spcPct val="0"/>
              </a:spcAft>
              <a:buClrTx/>
              <a:buSzTx/>
              <a:buFontTx/>
              <a:buNone/>
              <a:tabLst/>
            </a:pPr>
            <a:endParaRPr dirty="0" lang="en-US" sz="2400">
              <a:solidFill>
                <a:srgbClr val="171717"/>
              </a:solidFill>
              <a:latin charset="0" panose="02020603050405020304" pitchFamily="18" typeface="Times New Roman"/>
              <a:cs charset="0" panose="02020603050405020304" pitchFamily="18" typeface="Times New Roman"/>
            </a:endParaRPr>
          </a:p>
          <a:p>
            <a:r>
              <a:rPr dirty="0" lang="en-US">
                <a:latin charset="0" panose="02020603050405020304" pitchFamily="18" typeface="Times New Roman"/>
                <a:cs charset="0" panose="02020603050405020304" pitchFamily="18" typeface="Times New Roman"/>
              </a:rPr>
              <a:t>if class A is a friend of class B, and class B is a friend of class C, you cannot infer that class A is a friend of class C</a:t>
            </a:r>
            <a:endParaRPr dirty="0" lang="en-US">
              <a:solidFill>
                <a:srgbClr val="171717"/>
              </a:solidFill>
              <a:latin charset="0" panose="02020603050405020304" pitchFamily="18" typeface="Times New Roman"/>
              <a:cs charset="0" panose="02020603050405020304" pitchFamily="18" typeface="Times New Roman"/>
            </a:endParaRPr>
          </a:p>
          <a:p>
            <a:pPr algn="l" defTabSz="914400" eaLnBrk="0" fontAlgn="base" hangingPunct="0" indent="0" latinLnBrk="0" lvl="0" marL="0" marR="0" rtl="0">
              <a:lnSpc>
                <a:spcPct val="100000"/>
              </a:lnSpc>
              <a:spcBef>
                <a:spcPct val="0"/>
              </a:spcBef>
              <a:spcAft>
                <a:spcPct val="0"/>
              </a:spcAft>
              <a:buClrTx/>
              <a:buSzTx/>
              <a:buFontTx/>
              <a:buNone/>
              <a:tabLst/>
            </a:pPr>
            <a:endParaRPr b="0" baseline="0" cap="none" dirty="0"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endParaRPr>
          </a:p>
          <a:p>
            <a:pPr algn="l" defTabSz="914400" eaLnBrk="0" fontAlgn="base" hangingPunct="0" indent="0" latinLnBrk="0" lvl="0" marL="0" marR="0" rtl="0">
              <a:lnSpc>
                <a:spcPct val="100000"/>
              </a:lnSpc>
              <a:spcBef>
                <a:spcPct val="0"/>
              </a:spcBef>
              <a:spcAft>
                <a:spcPct val="0"/>
              </a:spcAft>
              <a:buClrTx/>
              <a:buSzTx/>
              <a:buFontTx/>
              <a:buNone/>
              <a:tabLst/>
            </a:pPr>
            <a:endParaRPr dirty="0" lang="en-US">
              <a:solidFill>
                <a:srgbClr val="171717"/>
              </a:solidFill>
              <a:latin charset="0" panose="02020603050405020304" pitchFamily="18" typeface="Times New Roman"/>
              <a:cs charset="0" panose="02020603050405020304" pitchFamily="18" typeface="Times New Roman"/>
            </a:endParaRPr>
          </a:p>
          <a:p>
            <a:pPr algn="l" defTabSz="914400" eaLnBrk="0" fontAlgn="base" hangingPunct="0" indent="0" latinLnBrk="0" lvl="0" marL="0" marR="0" rtl="0">
              <a:lnSpc>
                <a:spcPct val="100000"/>
              </a:lnSpc>
              <a:spcBef>
                <a:spcPct val="0"/>
              </a:spcBef>
              <a:spcAft>
                <a:spcPct val="0"/>
              </a:spcAft>
              <a:buClrTx/>
              <a:buSzTx/>
              <a:buFontTx/>
              <a:buNone/>
              <a:tabLst/>
            </a:pPr>
            <a:r>
              <a:rPr b="0" baseline="0" cap="none" dirty="0"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rPr>
              <a:t>Friendship is not transitive, so classes that are friends of </a:t>
            </a:r>
            <a:r>
              <a:rPr b="1" baseline="0" cap="none" dirty="0" err="1"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rPr>
              <a:t>YourOtherClass</a:t>
            </a:r>
            <a:r>
              <a:rPr b="0" baseline="0" cap="none" dirty="0"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rPr>
              <a:t> cannot access </a:t>
            </a:r>
            <a:r>
              <a:rPr b="1" baseline="0" cap="none" dirty="0" err="1"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rPr>
              <a:t>YourClass's</a:t>
            </a:r>
            <a:r>
              <a:rPr b="0" baseline="0" cap="none" dirty="0"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rPr>
              <a:t> private members.</a:t>
            </a:r>
            <a:r>
              <a:rPr b="0" baseline="0" cap="none" dirty="0" i="0" kumimoji="0" lang="en-US" normalizeH="0" strike="noStrike" u="none">
                <a:ln>
                  <a:noFill/>
                </a:ln>
                <a:solidFill>
                  <a:schemeClr val="tx1"/>
                </a:solidFill>
                <a:effectLst/>
                <a:latin charset="0" panose="02020603050405020304" pitchFamily="18" typeface="Times New Roman"/>
                <a:cs charset="0" panose="02020603050405020304" pitchFamily="18" typeface="Times New Roman"/>
              </a:rPr>
              <a:t> </a:t>
            </a:r>
          </a:p>
        </p:txBody>
      </p:sp>
    </p:spTree>
    <p:extLst>
      <p:ext uri="{BB962C8B-B14F-4D97-AF65-F5344CB8AC3E}">
        <p14:creationId xmlns:p14="http://schemas.microsoft.com/office/powerpoint/2010/main" val="2039842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81E5-85BB-4F83-B18B-38AFE82E17B1}"/>
              </a:ext>
            </a:extLst>
          </p:cNvPr>
          <p:cNvSpPr>
            <a:spLocks noGrp="1"/>
          </p:cNvSpPr>
          <p:nvPr>
            <p:ph type="title"/>
          </p:nvPr>
        </p:nvSpPr>
        <p:spPr/>
        <p:txBody>
          <a:bodyPr numCol="1"/>
          <a:lstStyle/>
          <a:p>
            <a:r>
              <a:rPr b="0" dirty="0" i="0" lang="en-US">
                <a:solidFill>
                  <a:srgbClr val="171717"/>
                </a:solidFill>
                <a:effectLst/>
                <a:latin charset="0" panose="020B0502040204020203" pitchFamily="34" typeface="Segoe UI"/>
              </a:rPr>
              <a:t>Friendship is not inherited</a:t>
            </a:r>
            <a:endParaRPr dirty="0" lang="en-US"/>
          </a:p>
        </p:txBody>
      </p:sp>
      <p:sp>
        <p:nvSpPr>
          <p:cNvPr id="3" name="Content Placeholder 2">
            <a:extLst>
              <a:ext uri="{FF2B5EF4-FFF2-40B4-BE49-F238E27FC236}">
                <a16:creationId xmlns:a16="http://schemas.microsoft.com/office/drawing/2014/main" id="{D7FD4BA3-8410-49F3-866E-8BFEBF18FEEB}"/>
              </a:ext>
            </a:extLst>
          </p:cNvPr>
          <p:cNvSpPr>
            <a:spLocks noGrp="1"/>
          </p:cNvSpPr>
          <p:nvPr>
            <p:ph idx="1"/>
          </p:nvPr>
        </p:nvSpPr>
        <p:spPr/>
        <p:txBody>
          <a:bodyPr numCol="1"/>
          <a:lstStyle/>
          <a:p>
            <a:r>
              <a:rPr b="0" dirty="0" i="0" lang="en-US">
                <a:solidFill>
                  <a:srgbClr val="40424E"/>
                </a:solidFill>
                <a:effectLst/>
                <a:latin typeface="urw-din"/>
              </a:rPr>
              <a:t>In C++, friendship is not inherited. If a base class has a friend function, then the function doesn’t become a friend of the derived class(</a:t>
            </a:r>
            <a:r>
              <a:rPr b="0" i="0" lang="en-US">
                <a:solidFill>
                  <a:srgbClr val="40424E"/>
                </a:solidFill>
                <a:effectLst/>
                <a:latin typeface="urw-din"/>
              </a:rPr>
              <a:t>es).</a:t>
            </a:r>
          </a:p>
          <a:p>
            <a:endParaRPr dirty="0" lang="en-US"/>
          </a:p>
        </p:txBody>
      </p:sp>
      <p:sp>
        <p:nvSpPr>
          <p:cNvPr id="4" name="Rectangle 1">
            <a:extLst>
              <a:ext uri="{FF2B5EF4-FFF2-40B4-BE49-F238E27FC236}">
                <a16:creationId xmlns:a16="http://schemas.microsoft.com/office/drawing/2014/main" id="{83ED19C0-BFEC-42CB-9B33-CFF13EDEA4EB}"/>
              </a:ext>
            </a:extLst>
          </p:cNvPr>
          <p:cNvSpPr>
            <a:spLocks noChangeArrowheads="1"/>
          </p:cNvSpPr>
          <p:nvPr/>
        </p:nvSpPr>
        <p:spPr>
          <a:xfrm>
            <a:off x="994272" y="3312687"/>
            <a:ext cx="1051560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square">
            <a:prstTxWarp prst="textNoShape">
              <a:avLst/>
            </a:prstTxWarp>
            <a:spAutoFit/>
          </a:bodyPr>
          <a:lstStyle>
            <a:lvl1pPr eaLnBrk="0" fontAlgn="base" hangingPunct="0">
              <a:spcBef>
                <a:spcPct val="0"/>
              </a:spcBef>
              <a:spcAft>
                <a:spcPct val="0"/>
              </a:spcAft>
              <a:defRPr>
                <a:solidFill>
                  <a:schemeClr val="tx1"/>
                </a:solidFill>
                <a:latin charset="0" panose="020B0604020202020204" pitchFamily="34" typeface="Arial"/>
              </a:defRPr>
            </a:lvl1pPr>
            <a:lvl2pPr eaLnBrk="0" fontAlgn="base" hangingPunct="0">
              <a:spcBef>
                <a:spcPct val="0"/>
              </a:spcBef>
              <a:spcAft>
                <a:spcPct val="0"/>
              </a:spcAft>
              <a:defRPr>
                <a:solidFill>
                  <a:schemeClr val="tx1"/>
                </a:solidFill>
                <a:latin charset="0" panose="020B0604020202020204" pitchFamily="34" typeface="Arial"/>
              </a:defRPr>
            </a:lvl2pPr>
            <a:lvl3pPr eaLnBrk="0" fontAlgn="base" hangingPunct="0">
              <a:spcBef>
                <a:spcPct val="0"/>
              </a:spcBef>
              <a:spcAft>
                <a:spcPct val="0"/>
              </a:spcAft>
              <a:defRPr>
                <a:solidFill>
                  <a:schemeClr val="tx1"/>
                </a:solidFill>
                <a:latin charset="0" panose="020B0604020202020204" pitchFamily="34" typeface="Arial"/>
              </a:defRPr>
            </a:lvl3pPr>
            <a:lvl4pPr eaLnBrk="0" fontAlgn="base" hangingPunct="0">
              <a:spcBef>
                <a:spcPct val="0"/>
              </a:spcBef>
              <a:spcAft>
                <a:spcPct val="0"/>
              </a:spcAft>
              <a:defRPr>
                <a:solidFill>
                  <a:schemeClr val="tx1"/>
                </a:solidFill>
                <a:latin charset="0" panose="020B0604020202020204" pitchFamily="34" typeface="Arial"/>
              </a:defRPr>
            </a:lvl4pPr>
            <a:lvl5pPr eaLnBrk="0" fontAlgn="base" hangingPunct="0">
              <a:spcBef>
                <a:spcPct val="0"/>
              </a:spcBef>
              <a:spcAft>
                <a:spcPct val="0"/>
              </a:spcAft>
              <a:defRPr>
                <a:solidFill>
                  <a:schemeClr val="tx1"/>
                </a:solidFill>
                <a:latin charset="0" panose="020B0604020202020204" pitchFamily="34" typeface="Arial"/>
              </a:defRPr>
            </a:lvl5pPr>
            <a:lvl6pPr eaLnBrk="0" fontAlgn="base" hangingPunct="0">
              <a:spcBef>
                <a:spcPct val="0"/>
              </a:spcBef>
              <a:spcAft>
                <a:spcPct val="0"/>
              </a:spcAft>
              <a:defRPr>
                <a:solidFill>
                  <a:schemeClr val="tx1"/>
                </a:solidFill>
                <a:latin charset="0" panose="020B0604020202020204" pitchFamily="34" typeface="Arial"/>
              </a:defRPr>
            </a:lvl6pPr>
            <a:lvl7pPr eaLnBrk="0" fontAlgn="base" hangingPunct="0">
              <a:spcBef>
                <a:spcPct val="0"/>
              </a:spcBef>
              <a:spcAft>
                <a:spcPct val="0"/>
              </a:spcAft>
              <a:defRPr>
                <a:solidFill>
                  <a:schemeClr val="tx1"/>
                </a:solidFill>
                <a:latin charset="0" panose="020B0604020202020204" pitchFamily="34" typeface="Arial"/>
              </a:defRPr>
            </a:lvl7pPr>
            <a:lvl8pPr eaLnBrk="0" fontAlgn="base" hangingPunct="0">
              <a:spcBef>
                <a:spcPct val="0"/>
              </a:spcBef>
              <a:spcAft>
                <a:spcPct val="0"/>
              </a:spcAft>
              <a:defRPr>
                <a:solidFill>
                  <a:schemeClr val="tx1"/>
                </a:solidFill>
                <a:latin charset="0" panose="020B0604020202020204" pitchFamily="34" typeface="Arial"/>
              </a:defRPr>
            </a:lvl8pPr>
            <a:lvl9pPr eaLnBrk="0" fontAlgn="base" hangingPunct="0">
              <a:spcBef>
                <a:spcPct val="0"/>
              </a:spcBef>
              <a:spcAft>
                <a:spcPct val="0"/>
              </a:spcAft>
              <a:defRPr>
                <a:solidFill>
                  <a:schemeClr val="tx1"/>
                </a:solidFill>
                <a:latin charset="0" panose="020B0604020202020204" pitchFamily="34" typeface="Arial"/>
              </a:defRPr>
            </a:lvl9pPr>
          </a:lstStyle>
          <a:p>
            <a:pPr algn="l" defTabSz="914400" eaLnBrk="0" fontAlgn="base" hangingPunct="0" indent="0" latinLnBrk="0" lvl="0" marL="0" marR="0" rtl="0">
              <a:lnSpc>
                <a:spcPct val="100000"/>
              </a:lnSpc>
              <a:spcBef>
                <a:spcPct val="0"/>
              </a:spcBef>
              <a:spcAft>
                <a:spcPct val="0"/>
              </a:spcAft>
              <a:buClrTx/>
              <a:buSzTx/>
              <a:buFontTx/>
              <a:buNone/>
              <a:tabLst/>
            </a:pPr>
            <a:r>
              <a:rPr b="0" baseline="0" cap="none" dirty="0" i="0" kumimoji="0" lang="en-US" normalizeH="0" strike="noStrike" sz="2800" u="none">
                <a:ln>
                  <a:noFill/>
                </a:ln>
                <a:solidFill>
                  <a:srgbClr val="171717"/>
                </a:solidFill>
                <a:effectLst/>
                <a:latin charset="0" panose="02020603050405020304" pitchFamily="18" typeface="Times New Roman"/>
                <a:cs charset="0" panose="02020603050405020304" pitchFamily="18" typeface="Times New Roman"/>
              </a:rPr>
              <a:t>Friendship</a:t>
            </a:r>
            <a:r>
              <a:rPr b="0" baseline="0" cap="none" dirty="0" i="0" kumimoji="0" lang="en-US" normalizeH="0" strike="noStrike" sz="2400" u="none">
                <a:ln>
                  <a:noFill/>
                </a:ln>
                <a:solidFill>
                  <a:srgbClr val="171717"/>
                </a:solidFill>
                <a:effectLst/>
                <a:latin charset="0" panose="02020603050405020304" pitchFamily="18" typeface="Times New Roman"/>
                <a:cs charset="0" panose="02020603050405020304" pitchFamily="18" typeface="Times New Roman"/>
              </a:rPr>
              <a:t> is not inherited, meaning that classes derived from </a:t>
            </a:r>
            <a:r>
              <a:rPr b="1" baseline="0" cap="none" dirty="0" err="1"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rPr>
              <a:t>YourOtherClass</a:t>
            </a:r>
            <a:r>
              <a:rPr b="0" baseline="0" cap="none" dirty="0" i="0" kumimoji="0" lang="en-US" normalizeH="0" strike="noStrike" sz="2400" u="none">
                <a:ln>
                  <a:noFill/>
                </a:ln>
                <a:solidFill>
                  <a:srgbClr val="171717"/>
                </a:solidFill>
                <a:effectLst/>
                <a:latin charset="0" panose="02020603050405020304" pitchFamily="18" typeface="Times New Roman"/>
                <a:cs charset="0" panose="02020603050405020304" pitchFamily="18" typeface="Times New Roman"/>
              </a:rPr>
              <a:t> cannot access </a:t>
            </a:r>
            <a:r>
              <a:rPr b="1" baseline="0" cap="none" dirty="0" err="1" i="0" kumimoji="0" lang="en-US" normalizeH="0" strike="noStrike" u="none">
                <a:ln>
                  <a:noFill/>
                </a:ln>
                <a:solidFill>
                  <a:srgbClr val="171717"/>
                </a:solidFill>
                <a:effectLst/>
                <a:latin charset="0" panose="02020603050405020304" pitchFamily="18" typeface="Times New Roman"/>
                <a:cs charset="0" panose="02020603050405020304" pitchFamily="18" typeface="Times New Roman"/>
              </a:rPr>
              <a:t>YourClass</a:t>
            </a:r>
            <a:r>
              <a:rPr b="0" baseline="0" cap="none" dirty="0" err="1" i="0" kumimoji="0" lang="en-US" normalizeH="0" strike="noStrike" sz="2400" u="none">
                <a:ln>
                  <a:noFill/>
                </a:ln>
                <a:solidFill>
                  <a:srgbClr val="171717"/>
                </a:solidFill>
                <a:effectLst/>
                <a:latin charset="0" panose="02020603050405020304" pitchFamily="18" typeface="Times New Roman"/>
                <a:cs charset="0" panose="02020603050405020304" pitchFamily="18" typeface="Times New Roman"/>
              </a:rPr>
              <a:t>'s</a:t>
            </a:r>
            <a:r>
              <a:rPr b="0" baseline="0" cap="none" dirty="0" i="0" kumimoji="0" lang="en-US" normalizeH="0" strike="noStrike" sz="2400" u="none">
                <a:ln>
                  <a:noFill/>
                </a:ln>
                <a:solidFill>
                  <a:srgbClr val="171717"/>
                </a:solidFill>
                <a:effectLst/>
                <a:latin charset="0" panose="02020603050405020304" pitchFamily="18" typeface="Times New Roman"/>
                <a:cs charset="0" panose="02020603050405020304" pitchFamily="18" typeface="Times New Roman"/>
              </a:rPr>
              <a:t> private members.</a:t>
            </a:r>
            <a:r>
              <a:rPr b="0" baseline="0" cap="none" dirty="0" i="0" kumimoji="0" lang="en-US" normalizeH="0" strike="noStrike" sz="2000" u="none">
                <a:ln>
                  <a:noFill/>
                </a:ln>
                <a:solidFill>
                  <a:schemeClr val="tx1"/>
                </a:solidFill>
                <a:effectLst/>
                <a:latin charset="0" panose="02020603050405020304" pitchFamily="18" typeface="Times New Roman"/>
                <a:cs charset="0" panose="02020603050405020304" pitchFamily="18" typeface="Times New Roman"/>
              </a:rPr>
              <a:t> </a:t>
            </a:r>
            <a:endParaRPr b="0" baseline="0" cap="none" dirty="0" i="0" kumimoji="0" lang="en-US" normalizeH="0" strike="noStrike" sz="3600" u="none">
              <a:ln>
                <a:noFill/>
              </a:ln>
              <a:solidFill>
                <a:schemeClr val="tx1"/>
              </a:solidFill>
              <a:effectLst/>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48416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D82F-DB89-4B39-AA06-FEA4B3B2F650}"/>
              </a:ext>
            </a:extLst>
          </p:cNvPr>
          <p:cNvSpPr>
            <a:spLocks noGrp="1"/>
          </p:cNvSpPr>
          <p:nvPr>
            <p:ph type="title"/>
          </p:nvPr>
        </p:nvSpPr>
        <p:spPr/>
        <p:txBody>
          <a:bodyPr numCol="1"/>
          <a:lstStyle/>
          <a:p>
            <a:r>
              <a:rPr dirty="0" lang="en-US"/>
              <a:t>Implications of friendship</a:t>
            </a:r>
          </a:p>
        </p:txBody>
      </p:sp>
      <p:pic>
        <p:nvPicPr>
          <p:cNvPr id="5" name="Content Placeholder 4">
            <a:extLst>
              <a:ext uri="{FF2B5EF4-FFF2-40B4-BE49-F238E27FC236}">
                <a16:creationId xmlns:a16="http://schemas.microsoft.com/office/drawing/2014/main" id="{8EC5D2F9-BA3B-48BE-907A-36F577C49F31}"/>
              </a:ext>
            </a:extLst>
          </p:cNvPr>
          <p:cNvPicPr>
            <a:picLocks noChangeAspect="1" noGrp="1"/>
          </p:cNvPicPr>
          <p:nvPr>
            <p:ph idx="1"/>
          </p:nvPr>
        </p:nvPicPr>
        <p:blipFill>
          <a:blip r:embed="rId2"/>
          <a:stretch>
            <a:fillRect/>
          </a:stretch>
        </p:blipFill>
        <p:spPr>
          <a:xfrm>
            <a:off x="1590262" y="2213113"/>
            <a:ext cx="8017564" cy="3829877"/>
          </a:xfrm>
        </p:spPr>
      </p:pic>
    </p:spTree>
    <p:extLst>
      <p:ext uri="{BB962C8B-B14F-4D97-AF65-F5344CB8AC3E}">
        <p14:creationId xmlns:p14="http://schemas.microsoft.com/office/powerpoint/2010/main" val="4132804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i="1" lang="en-US"/>
              <a:t>Overloaded friend Functions</a:t>
            </a:r>
            <a:endParaRPr dirty="0" lang="en-US"/>
          </a:p>
        </p:txBody>
      </p:sp>
      <p:sp>
        <p:nvSpPr>
          <p:cNvPr id="3" name="Content Placeholder 2"/>
          <p:cNvSpPr>
            <a:spLocks noGrp="1"/>
          </p:cNvSpPr>
          <p:nvPr>
            <p:ph idx="1"/>
          </p:nvPr>
        </p:nvSpPr>
        <p:spPr/>
        <p:txBody>
          <a:bodyPr numCol="1"/>
          <a:lstStyle/>
          <a:p>
            <a:r>
              <a:rPr dirty="0" lang="en-US"/>
              <a:t>It’s possible to specify overloaded functions as friends of a class. </a:t>
            </a:r>
          </a:p>
          <a:p>
            <a:pPr indent="0" marL="0">
              <a:buNone/>
            </a:pPr>
            <a:endParaRPr dirty="0" lang="en-US"/>
          </a:p>
          <a:p>
            <a:r>
              <a:rPr dirty="0" lang="en-US"/>
              <a:t>Each function intended to be a friend must be explicitly declared in the class definition as a friend of the class.</a:t>
            </a:r>
          </a:p>
        </p:txBody>
      </p:sp>
    </p:spTree>
    <p:extLst>
      <p:ext uri="{BB962C8B-B14F-4D97-AF65-F5344CB8AC3E}">
        <p14:creationId xmlns:p14="http://schemas.microsoft.com/office/powerpoint/2010/main" val="2580756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i="1" lang="en-US"/>
              <a:t>Overloaded friend Functions</a:t>
            </a:r>
            <a:endParaRPr dirty="0" lang="en-US"/>
          </a:p>
        </p:txBody>
      </p:sp>
      <p:sp>
        <p:nvSpPr>
          <p:cNvPr id="3" name="Content Placeholder 2"/>
          <p:cNvSpPr>
            <a:spLocks noGrp="1"/>
          </p:cNvSpPr>
          <p:nvPr>
            <p:ph idx="1"/>
          </p:nvPr>
        </p:nvSpPr>
        <p:spPr/>
        <p:txBody>
          <a:bodyPr numCol="1">
            <a:normAutofit fontScale="77500" lnSpcReduction="20000"/>
          </a:bodyPr>
          <a:lstStyle/>
          <a:p>
            <a:pPr indent="0" marL="0">
              <a:buNone/>
            </a:pPr>
            <a:r>
              <a:rPr dirty="0" lang="en-US"/>
              <a:t>class Distance {</a:t>
            </a:r>
          </a:p>
          <a:p>
            <a:pPr indent="0" marL="0">
              <a:buNone/>
            </a:pPr>
            <a:r>
              <a:rPr dirty="0" lang="en-US"/>
              <a:t>        </a:t>
            </a:r>
            <a:r>
              <a:rPr dirty="0" err="1" lang="en-US"/>
              <a:t>int</a:t>
            </a:r>
            <a:r>
              <a:rPr dirty="0" lang="en-US"/>
              <a:t> meter;</a:t>
            </a:r>
          </a:p>
          <a:p>
            <a:pPr indent="0" marL="0">
              <a:buNone/>
            </a:pPr>
            <a:r>
              <a:rPr dirty="0" lang="en-US"/>
              <a:t>        friend </a:t>
            </a:r>
            <a:r>
              <a:rPr dirty="0" err="1" lang="en-US"/>
              <a:t>int</a:t>
            </a:r>
            <a:r>
              <a:rPr dirty="0" lang="en-US"/>
              <a:t> </a:t>
            </a:r>
            <a:r>
              <a:rPr dirty="0" err="1" lang="en-US"/>
              <a:t>addFive</a:t>
            </a:r>
            <a:r>
              <a:rPr dirty="0" lang="en-US"/>
              <a:t>(Distance);</a:t>
            </a:r>
          </a:p>
          <a:p>
            <a:pPr indent="0" marL="0">
              <a:buNone/>
            </a:pPr>
            <a:r>
              <a:rPr dirty="0" lang="en-US"/>
              <a:t>        friend </a:t>
            </a:r>
            <a:r>
              <a:rPr dirty="0" err="1" lang="en-US"/>
              <a:t>int</a:t>
            </a:r>
            <a:r>
              <a:rPr dirty="0" lang="en-US"/>
              <a:t> </a:t>
            </a:r>
            <a:r>
              <a:rPr dirty="0" err="1" lang="en-US"/>
              <a:t>addFive</a:t>
            </a:r>
            <a:r>
              <a:rPr dirty="0" lang="en-US"/>
              <a:t>(Distance , </a:t>
            </a:r>
            <a:r>
              <a:rPr dirty="0" err="1" lang="en-US"/>
              <a:t>int</a:t>
            </a:r>
            <a:r>
              <a:rPr dirty="0" lang="en-US"/>
              <a:t>);</a:t>
            </a:r>
          </a:p>
          <a:p>
            <a:pPr indent="0" marL="0">
              <a:buNone/>
            </a:pPr>
            <a:r>
              <a:rPr dirty="0" lang="en-US"/>
              <a:t>public:</a:t>
            </a:r>
          </a:p>
          <a:p>
            <a:pPr indent="0" marL="0">
              <a:buNone/>
            </a:pPr>
            <a:r>
              <a:rPr dirty="0" lang="en-US"/>
              <a:t>        Distance() : meter(0) {}};</a:t>
            </a:r>
          </a:p>
          <a:p>
            <a:pPr indent="0" marL="0">
              <a:buNone/>
            </a:pPr>
            <a:r>
              <a:rPr dirty="0" err="1" lang="en-US"/>
              <a:t>int</a:t>
            </a:r>
            <a:r>
              <a:rPr dirty="0" lang="en-US"/>
              <a:t> </a:t>
            </a:r>
            <a:r>
              <a:rPr dirty="0" err="1" lang="en-US"/>
              <a:t>addFive</a:t>
            </a:r>
            <a:r>
              <a:rPr dirty="0" lang="en-US"/>
              <a:t>(Distance d) {</a:t>
            </a:r>
          </a:p>
          <a:p>
            <a:pPr indent="0" marL="0">
              <a:buNone/>
            </a:pPr>
            <a:r>
              <a:rPr dirty="0" lang="en-US"/>
              <a:t>    </a:t>
            </a:r>
            <a:r>
              <a:rPr dirty="0" err="1" lang="en-US"/>
              <a:t>d.meter</a:t>
            </a:r>
            <a:r>
              <a:rPr dirty="0" lang="en-US"/>
              <a:t> += 5;</a:t>
            </a:r>
          </a:p>
          <a:p>
            <a:pPr indent="0" marL="0">
              <a:buNone/>
            </a:pPr>
            <a:r>
              <a:rPr dirty="0" lang="en-US"/>
              <a:t>    return </a:t>
            </a:r>
            <a:r>
              <a:rPr dirty="0" err="1" lang="en-US"/>
              <a:t>d.meter</a:t>
            </a:r>
            <a:r>
              <a:rPr dirty="0" lang="en-US"/>
              <a:t>;}</a:t>
            </a:r>
          </a:p>
          <a:p>
            <a:pPr indent="0" marL="0">
              <a:buNone/>
            </a:pPr>
            <a:r>
              <a:rPr dirty="0" err="1" lang="en-US"/>
              <a:t>int</a:t>
            </a:r>
            <a:r>
              <a:rPr dirty="0" lang="en-US"/>
              <a:t> </a:t>
            </a:r>
            <a:r>
              <a:rPr dirty="0" err="1" lang="en-US"/>
              <a:t>addFive</a:t>
            </a:r>
            <a:r>
              <a:rPr dirty="0" lang="en-US"/>
              <a:t>(Distance d , </a:t>
            </a:r>
            <a:r>
              <a:rPr dirty="0" err="1" lang="en-US"/>
              <a:t>int</a:t>
            </a:r>
            <a:r>
              <a:rPr dirty="0" lang="en-US"/>
              <a:t> </a:t>
            </a:r>
            <a:r>
              <a:rPr dirty="0" err="1" lang="en-US"/>
              <a:t>i</a:t>
            </a:r>
            <a:r>
              <a:rPr dirty="0" lang="en-US"/>
              <a:t>) {</a:t>
            </a:r>
          </a:p>
          <a:p>
            <a:pPr indent="0" marL="0">
              <a:buNone/>
            </a:pPr>
            <a:r>
              <a:rPr dirty="0" lang="en-US"/>
              <a:t>    </a:t>
            </a:r>
            <a:r>
              <a:rPr dirty="0" err="1" lang="en-US"/>
              <a:t>d.meter</a:t>
            </a:r>
            <a:r>
              <a:rPr dirty="0" lang="en-US"/>
              <a:t> += </a:t>
            </a:r>
            <a:r>
              <a:rPr dirty="0" err="1" lang="en-US"/>
              <a:t>i</a:t>
            </a:r>
            <a:r>
              <a:rPr dirty="0" lang="en-US"/>
              <a:t>;</a:t>
            </a:r>
          </a:p>
          <a:p>
            <a:pPr indent="0" marL="0">
              <a:buNone/>
            </a:pPr>
            <a:r>
              <a:rPr dirty="0" lang="en-US"/>
              <a:t>    return </a:t>
            </a:r>
            <a:r>
              <a:rPr dirty="0" err="1" lang="en-US"/>
              <a:t>d.meter</a:t>
            </a:r>
            <a:r>
              <a:rPr dirty="0" lang="en-US"/>
              <a:t>;}</a:t>
            </a:r>
          </a:p>
        </p:txBody>
      </p:sp>
    </p:spTree>
    <p:extLst>
      <p:ext uri="{BB962C8B-B14F-4D97-AF65-F5344CB8AC3E}">
        <p14:creationId xmlns:p14="http://schemas.microsoft.com/office/powerpoint/2010/main" val="1861121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4B79-A1C7-49C5-8500-40EF10981753}"/>
              </a:ext>
            </a:extLst>
          </p:cNvPr>
          <p:cNvSpPr>
            <a:spLocks noGrp="1"/>
          </p:cNvSpPr>
          <p:nvPr>
            <p:ph type="title"/>
          </p:nvPr>
        </p:nvSpPr>
        <p:spPr/>
        <p:txBody>
          <a:bodyPr numCol="1"/>
          <a:lstStyle/>
          <a:p>
            <a:r>
              <a:rPr b="1" dirty="0" i="1" lang="en-US"/>
              <a:t>Overloaded friend Functions</a:t>
            </a:r>
            <a:endParaRPr dirty="0" lang="en-US"/>
          </a:p>
        </p:txBody>
      </p:sp>
      <p:sp>
        <p:nvSpPr>
          <p:cNvPr id="3" name="Content Placeholder 2">
            <a:extLst>
              <a:ext uri="{FF2B5EF4-FFF2-40B4-BE49-F238E27FC236}">
                <a16:creationId xmlns:a16="http://schemas.microsoft.com/office/drawing/2014/main" id="{EF697AEC-CBF1-4055-A7EF-C0F16F664435}"/>
              </a:ext>
            </a:extLst>
          </p:cNvPr>
          <p:cNvSpPr>
            <a:spLocks noGrp="1"/>
          </p:cNvSpPr>
          <p:nvPr>
            <p:ph idx="1"/>
          </p:nvPr>
        </p:nvSpPr>
        <p:spPr/>
        <p:txBody>
          <a:bodyPr numCol="1"/>
          <a:lstStyle/>
          <a:p>
            <a:r>
              <a:rPr dirty="0" lang="en-US"/>
              <a:t>int main() {</a:t>
            </a:r>
          </a:p>
          <a:p>
            <a:r>
              <a:rPr dirty="0" lang="en-US"/>
              <a:t>    Distance D;</a:t>
            </a:r>
          </a:p>
          <a:p>
            <a:r>
              <a:rPr dirty="0" lang="en-US"/>
              <a:t>    </a:t>
            </a:r>
            <a:r>
              <a:rPr dirty="0" err="1" lang="en-US"/>
              <a:t>cout</a:t>
            </a:r>
            <a:r>
              <a:rPr dirty="0" lang="en-US"/>
              <a:t> &lt;&lt; "Distance: " &lt;&lt; </a:t>
            </a:r>
            <a:r>
              <a:rPr dirty="0" err="1" lang="en-US"/>
              <a:t>addFive</a:t>
            </a:r>
            <a:r>
              <a:rPr dirty="0" lang="en-US"/>
              <a:t>(D) &lt;&lt;</a:t>
            </a:r>
            <a:r>
              <a:rPr dirty="0" err="1" lang="en-US"/>
              <a:t>endl</a:t>
            </a:r>
            <a:r>
              <a:rPr dirty="0" lang="en-US"/>
              <a:t>;;</a:t>
            </a:r>
          </a:p>
          <a:p>
            <a:r>
              <a:rPr dirty="0" lang="en-US"/>
              <a:t>    </a:t>
            </a:r>
            <a:r>
              <a:rPr dirty="0" err="1" lang="en-US"/>
              <a:t>cout</a:t>
            </a:r>
            <a:r>
              <a:rPr dirty="0" lang="en-US"/>
              <a:t> &lt;&lt; "Distance overloaded: " &lt;&lt; </a:t>
            </a:r>
            <a:r>
              <a:rPr dirty="0" err="1" lang="en-US"/>
              <a:t>addFive</a:t>
            </a:r>
            <a:r>
              <a:rPr dirty="0" lang="en-US"/>
              <a:t>(D,6);</a:t>
            </a:r>
          </a:p>
          <a:p>
            <a:r>
              <a:rPr dirty="0" lang="en-US"/>
              <a:t>    return 0;}</a:t>
            </a:r>
          </a:p>
          <a:p>
            <a:endParaRPr dirty="0" lang="en-US"/>
          </a:p>
        </p:txBody>
      </p:sp>
    </p:spTree>
    <p:extLst>
      <p:ext uri="{BB962C8B-B14F-4D97-AF65-F5344CB8AC3E}">
        <p14:creationId xmlns:p14="http://schemas.microsoft.com/office/powerpoint/2010/main" val="378731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498B-823D-943A-86CF-2089AE3188C5}"/>
              </a:ext>
            </a:extLst>
          </p:cNvPr>
          <p:cNvSpPr>
            <a:spLocks noGrp="1"/>
          </p:cNvSpPr>
          <p:nvPr>
            <p:ph type="title"/>
          </p:nvPr>
        </p:nvSpPr>
        <p:spPr/>
        <p:txBody>
          <a:bodyPr numCol="1"/>
          <a:lstStyle/>
          <a:p>
            <a:r>
              <a:rPr dirty="0" lang="en-US"/>
              <a:t>Example </a:t>
            </a:r>
          </a:p>
        </p:txBody>
      </p:sp>
      <p:sp>
        <p:nvSpPr>
          <p:cNvPr id="3" name="Content Placeholder 2">
            <a:extLst>
              <a:ext uri="{FF2B5EF4-FFF2-40B4-BE49-F238E27FC236}">
                <a16:creationId xmlns:a16="http://schemas.microsoft.com/office/drawing/2014/main" id="{FCD25299-B414-3ED8-D57B-1328A3135A60}"/>
              </a:ext>
            </a:extLst>
          </p:cNvPr>
          <p:cNvSpPr>
            <a:spLocks noGrp="1"/>
          </p:cNvSpPr>
          <p:nvPr>
            <p:ph idx="1"/>
          </p:nvPr>
        </p:nvSpPr>
        <p:spPr/>
        <p:txBody>
          <a:bodyPr numCol="1">
            <a:normAutofit fontScale="62500" lnSpcReduction="20000"/>
          </a:bodyPr>
          <a:lstStyle/>
          <a:p>
            <a:pPr indent="0" marL="0">
              <a:buNone/>
            </a:pPr>
            <a:r>
              <a:rPr dirty="0" lang="en-US"/>
              <a:t>Create a function </a:t>
            </a:r>
            <a:r>
              <a:rPr dirty="0" err="1" lang="en-US"/>
              <a:t>AssignCourse</a:t>
            </a:r>
            <a:r>
              <a:rPr dirty="0" lang="en-US"/>
              <a:t> that takes all courses and</a:t>
            </a:r>
          </a:p>
          <a:p>
            <a:pPr indent="0" marL="0">
              <a:buNone/>
            </a:pPr>
            <a:r>
              <a:rPr dirty="0" lang="en-US"/>
              <a:t>assigns one course per call to the current faculty object based on the following criteria:</a:t>
            </a:r>
          </a:p>
          <a:p>
            <a:pPr indent="0" marL="0">
              <a:buNone/>
            </a:pPr>
            <a:r>
              <a:rPr dirty="0" lang="en-US"/>
              <a:t>a. If the calling object is from “Computer Science” department, then assign the available</a:t>
            </a:r>
          </a:p>
          <a:p>
            <a:pPr indent="0" marL="0">
              <a:buNone/>
            </a:pPr>
            <a:r>
              <a:rPr dirty="0" lang="en-US"/>
              <a:t>course with course code starting with “C”.</a:t>
            </a:r>
          </a:p>
          <a:p>
            <a:pPr indent="0" marL="0">
              <a:buNone/>
            </a:pPr>
            <a:r>
              <a:rPr dirty="0" lang="en-US"/>
              <a:t>b. If the calling object is from “Management Science” department, then assign the</a:t>
            </a:r>
          </a:p>
          <a:p>
            <a:pPr indent="0" marL="0">
              <a:buNone/>
            </a:pPr>
            <a:r>
              <a:rPr dirty="0" lang="en-US"/>
              <a:t>available course with course code starting with “M”.</a:t>
            </a:r>
          </a:p>
          <a:p>
            <a:pPr indent="0" marL="0">
              <a:buNone/>
            </a:pPr>
            <a:r>
              <a:rPr dirty="0" lang="en-US"/>
              <a:t>c. If the calling object is from “Electrical Engineering” department, then assign the</a:t>
            </a:r>
          </a:p>
          <a:p>
            <a:pPr indent="0" marL="0">
              <a:buNone/>
            </a:pPr>
            <a:r>
              <a:rPr dirty="0" lang="en-US"/>
              <a:t>available course with course code starting with “E”.</a:t>
            </a:r>
          </a:p>
          <a:p>
            <a:pPr indent="0" marL="0">
              <a:buNone/>
            </a:pPr>
            <a:r>
              <a:rPr dirty="0" lang="en-US"/>
              <a:t>d. While assigning courses to the faculty, do invoke a warning message if the total</a:t>
            </a:r>
          </a:p>
          <a:p>
            <a:pPr indent="0" marL="0">
              <a:buNone/>
            </a:pPr>
            <a:r>
              <a:rPr dirty="0" lang="en-US"/>
              <a:t>assigned credit hours exceed maximum 12 credit hours.</a:t>
            </a:r>
          </a:p>
          <a:p>
            <a:pPr indent="0" marL="0">
              <a:buNone/>
            </a:pPr>
            <a:r>
              <a:rPr dirty="0" lang="en-US"/>
              <a:t>Also create the Salary function calculates and prints the salary on the following criteria: If the</a:t>
            </a:r>
          </a:p>
          <a:p>
            <a:pPr indent="0" marL="0">
              <a:buNone/>
            </a:pPr>
            <a:r>
              <a:rPr dirty="0" lang="en-US"/>
              <a:t>faculty’s working hours are equal to 36 display the current salary. If the faculty’s working hours</a:t>
            </a:r>
          </a:p>
          <a:p>
            <a:pPr indent="0" marL="0">
              <a:buNone/>
            </a:pPr>
            <a:r>
              <a:rPr dirty="0" lang="en-US"/>
              <a:t>are more than 36 then add 1000 Rs for each extra hour and display the updated salary.</a:t>
            </a:r>
          </a:p>
        </p:txBody>
      </p:sp>
    </p:spTree>
    <p:extLst>
      <p:ext uri="{BB962C8B-B14F-4D97-AF65-F5344CB8AC3E}">
        <p14:creationId xmlns:p14="http://schemas.microsoft.com/office/powerpoint/2010/main" val="4255318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i="1" lang="en-US"/>
              <a:t>Overloaded friend Functions</a:t>
            </a:r>
            <a:endParaRPr dirty="0" lang="en-US"/>
          </a:p>
        </p:txBody>
      </p:sp>
      <p:pic>
        <p:nvPicPr>
          <p:cNvPr id="4" name="Content Placeholder 3"/>
          <p:cNvPicPr>
            <a:picLocks noChangeAspect="1" noGrp="1"/>
          </p:cNvPicPr>
          <p:nvPr>
            <p:ph idx="1"/>
          </p:nvPr>
        </p:nvPicPr>
        <p:blipFill>
          <a:blip r:embed="rId2"/>
          <a:stretch>
            <a:fillRect/>
          </a:stretch>
        </p:blipFill>
        <p:spPr>
          <a:xfrm>
            <a:off x="2561968" y="1690688"/>
            <a:ext cx="6499654" cy="3515626"/>
          </a:xfrm>
          <a:prstGeom prst="rect">
            <a:avLst/>
          </a:prstGeom>
        </p:spPr>
      </p:pic>
    </p:spTree>
    <p:extLst>
      <p:ext uri="{BB962C8B-B14F-4D97-AF65-F5344CB8AC3E}">
        <p14:creationId xmlns:p14="http://schemas.microsoft.com/office/powerpoint/2010/main" val="1187415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r>
              <a:rPr b="1" dirty="0" lang="en-US"/>
              <a:t>Operator Functions as Class Members vs. Global</a:t>
            </a:r>
            <a:br>
              <a:rPr b="1" dirty="0" lang="en-US"/>
            </a:br>
            <a:r>
              <a:rPr b="1" dirty="0" lang="en-US"/>
              <a:t>Functions</a:t>
            </a:r>
            <a:endParaRPr dirty="0" lang="en-US"/>
          </a:p>
        </p:txBody>
      </p:sp>
      <p:sp>
        <p:nvSpPr>
          <p:cNvPr id="3" name="Content Placeholder 2"/>
          <p:cNvSpPr>
            <a:spLocks noGrp="1"/>
          </p:cNvSpPr>
          <p:nvPr>
            <p:ph idx="1"/>
          </p:nvPr>
        </p:nvSpPr>
        <p:spPr/>
        <p:txBody>
          <a:bodyPr numCol="1"/>
          <a:lstStyle/>
          <a:p>
            <a:r>
              <a:rPr dirty="0" lang="en-US"/>
              <a:t>Operator functions can be member functions(already discussed) </a:t>
            </a:r>
          </a:p>
          <a:p>
            <a:r>
              <a:rPr dirty="0" lang="en-US"/>
              <a:t>or global functions (non-member function)</a:t>
            </a:r>
          </a:p>
          <a:p>
            <a:pPr indent="0" marL="0">
              <a:buNone/>
            </a:pPr>
            <a:endParaRPr dirty="0" lang="en-US"/>
          </a:p>
          <a:p>
            <a:r>
              <a:rPr dirty="0" lang="en-US"/>
              <a:t>global functions are often made friends for performance reasons. </a:t>
            </a:r>
          </a:p>
          <a:p>
            <a:pPr algn="ctr"/>
            <a:r>
              <a:rPr dirty="0" lang="en-US"/>
              <a:t>performance reasons?</a:t>
            </a:r>
          </a:p>
        </p:txBody>
      </p:sp>
    </p:spTree>
    <p:extLst>
      <p:ext uri="{BB962C8B-B14F-4D97-AF65-F5344CB8AC3E}">
        <p14:creationId xmlns:p14="http://schemas.microsoft.com/office/powerpoint/2010/main" val="18566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dirty="0" lang="en-US"/>
              <a:t>performance reasons</a:t>
            </a:r>
          </a:p>
        </p:txBody>
      </p:sp>
      <p:sp>
        <p:nvSpPr>
          <p:cNvPr id="3" name="Content Placeholder 2"/>
          <p:cNvSpPr>
            <a:spLocks noGrp="1"/>
          </p:cNvSpPr>
          <p:nvPr>
            <p:ph idx="1"/>
          </p:nvPr>
        </p:nvSpPr>
        <p:spPr/>
        <p:txBody>
          <a:bodyPr numCol="1"/>
          <a:lstStyle/>
          <a:p>
            <a:r>
              <a:rPr dirty="0" i="1" lang="en-US"/>
              <a:t>It’s possible to overload an operator as a global, non-friend function, but such a function requiring access to a class’s private or protected data would need to use </a:t>
            </a:r>
            <a:r>
              <a:rPr dirty="0" lang="en-US"/>
              <a:t>set </a:t>
            </a:r>
            <a:r>
              <a:rPr dirty="0" i="1" lang="en-US"/>
              <a:t>or </a:t>
            </a:r>
            <a:r>
              <a:rPr dirty="0" lang="en-US"/>
              <a:t>get </a:t>
            </a:r>
            <a:r>
              <a:rPr dirty="0" i="1" lang="en-US"/>
              <a:t>functions provided in that class’s public interface. The overhead of calling these functions could cause poor performance, so these functions can be </a:t>
            </a:r>
            <a:r>
              <a:rPr dirty="0" err="1" i="1" lang="en-US"/>
              <a:t>inlined</a:t>
            </a:r>
            <a:r>
              <a:rPr dirty="0" i="1" lang="en-US"/>
              <a:t> to improve performance.</a:t>
            </a:r>
            <a:endParaRPr dirty="0" lang="en-US"/>
          </a:p>
        </p:txBody>
      </p:sp>
    </p:spTree>
    <p:extLst>
      <p:ext uri="{BB962C8B-B14F-4D97-AF65-F5344CB8AC3E}">
        <p14:creationId xmlns:p14="http://schemas.microsoft.com/office/powerpoint/2010/main" val="393607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r>
              <a:rPr b="1" dirty="0" lang="en-US" sz="3200">
                <a:effectLst/>
                <a:latin charset="0" panose="020B0604020202020204" pitchFamily="34" typeface="Arial"/>
                <a:ea charset="0" panose="02020603050405020304" pitchFamily="18" typeface="Times New Roman"/>
              </a:rPr>
              <a:t>some criteria/rules to define the operator function:</a:t>
            </a:r>
            <a:endParaRPr b="1" dirty="0" lang="en-US" sz="6600"/>
          </a:p>
        </p:txBody>
      </p:sp>
      <p:sp>
        <p:nvSpPr>
          <p:cNvPr id="3" name="Content Placeholder 2"/>
          <p:cNvSpPr>
            <a:spLocks noGrp="1"/>
          </p:cNvSpPr>
          <p:nvPr>
            <p:ph idx="1"/>
          </p:nvPr>
        </p:nvSpPr>
        <p:spPr/>
        <p:txBody>
          <a:bodyPr numCol="1"/>
          <a:lstStyle/>
          <a:p>
            <a:r>
              <a:rPr dirty="0" lang="en-US"/>
              <a:t>Operator overloading function can be applied on a member function if the left operand is an object of that class, but if the Left operand is different, then the Operator overloading function must be defined as a non-member function.</a:t>
            </a:r>
          </a:p>
          <a:p>
            <a:endParaRPr dirty="0" lang="en-US"/>
          </a:p>
        </p:txBody>
      </p:sp>
    </p:spTree>
    <p:extLst>
      <p:ext uri="{BB962C8B-B14F-4D97-AF65-F5344CB8AC3E}">
        <p14:creationId xmlns:p14="http://schemas.microsoft.com/office/powerpoint/2010/main" val="378020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sz="4400">
                <a:effectLst/>
                <a:latin charset="0" panose="020B0604020202020204" pitchFamily="34" typeface="Arial"/>
                <a:ea charset="0" panose="02020603050405020304" pitchFamily="18" typeface="Times New Roman"/>
              </a:rPr>
              <a:t>some criteria/rules to define the operator function:</a:t>
            </a:r>
            <a:endParaRPr dirty="0" lang="en-US"/>
          </a:p>
        </p:txBody>
      </p:sp>
      <p:sp>
        <p:nvSpPr>
          <p:cNvPr id="3" name="Content Placeholder 2"/>
          <p:cNvSpPr>
            <a:spLocks noGrp="1"/>
          </p:cNvSpPr>
          <p:nvPr>
            <p:ph idx="1"/>
          </p:nvPr>
        </p:nvSpPr>
        <p:spPr/>
        <p:txBody>
          <a:bodyPr numCol="1"/>
          <a:lstStyle/>
          <a:p>
            <a:r>
              <a:rPr dirty="0" lang="en-US"/>
              <a:t>Member functions use this pointer implicitly to obtain one of their class object arguments (the left operand for binary operators).</a:t>
            </a:r>
          </a:p>
          <a:p>
            <a:r>
              <a:rPr dirty="0" lang="en-US"/>
              <a:t>Arguments for both operands of a binary operator must be explicitly listed in a global function call</a:t>
            </a:r>
          </a:p>
        </p:txBody>
      </p:sp>
    </p:spTree>
    <p:extLst>
      <p:ext uri="{BB962C8B-B14F-4D97-AF65-F5344CB8AC3E}">
        <p14:creationId xmlns:p14="http://schemas.microsoft.com/office/powerpoint/2010/main" val="2886117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b="1" dirty="0" lang="en-US" sz="4400">
                <a:effectLst/>
                <a:latin charset="0" panose="020B0604020202020204" pitchFamily="34" typeface="Arial"/>
                <a:ea charset="0" panose="02020603050405020304" pitchFamily="18" typeface="Times New Roman"/>
              </a:rPr>
              <a:t>some criteria/rules to define the operator function:</a:t>
            </a:r>
            <a:endParaRPr dirty="0" lang="en-US"/>
          </a:p>
        </p:txBody>
      </p:sp>
      <p:sp>
        <p:nvSpPr>
          <p:cNvPr id="3" name="Content Placeholder 2"/>
          <p:cNvSpPr>
            <a:spLocks noGrp="1"/>
          </p:cNvSpPr>
          <p:nvPr>
            <p:ph idx="1"/>
          </p:nvPr>
        </p:nvSpPr>
        <p:spPr/>
        <p:txBody>
          <a:bodyPr numCol="1"/>
          <a:lstStyle/>
          <a:p>
            <a:pPr fontAlgn="base" lvl="0"/>
            <a:r>
              <a:rPr dirty="0" lang="en-US"/>
              <a:t>In case of a non-static function, the binary operator should have only one argument and unary should not have an argument.</a:t>
            </a:r>
          </a:p>
          <a:p>
            <a:pPr fontAlgn="base" indent="0" lvl="0" marL="0">
              <a:buNone/>
            </a:pPr>
            <a:endParaRPr dirty="0" lang="en-US"/>
          </a:p>
          <a:p>
            <a:pPr fontAlgn="base" lvl="0"/>
            <a:r>
              <a:rPr dirty="0" lang="en-US"/>
              <a:t>In the case of a friend function, the binary operator should have only two argument and unary should have only one argument.</a:t>
            </a:r>
          </a:p>
          <a:p>
            <a:endParaRPr dirty="0" lang="en-US"/>
          </a:p>
        </p:txBody>
      </p:sp>
    </p:spTree>
    <p:extLst>
      <p:ext uri="{BB962C8B-B14F-4D97-AF65-F5344CB8AC3E}">
        <p14:creationId xmlns:p14="http://schemas.microsoft.com/office/powerpoint/2010/main" val="1654996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DAB0-C069-4B6D-9B5F-BD6BCBFBDB5B}"/>
              </a:ext>
            </a:extLst>
          </p:cNvPr>
          <p:cNvSpPr>
            <a:spLocks noGrp="1"/>
          </p:cNvSpPr>
          <p:nvPr>
            <p:ph type="title"/>
          </p:nvPr>
        </p:nvSpPr>
        <p:spPr/>
        <p:txBody>
          <a:bodyPr numCol="1">
            <a:normAutofit/>
          </a:bodyPr>
          <a:lstStyle/>
          <a:p>
            <a:pPr algn="ctr"/>
            <a:r>
              <a:rPr b="1" dirty="0" lang="en-US" sz="2800">
                <a:solidFill>
                  <a:srgbClr val="000000"/>
                </a:solidFill>
                <a:effectLst/>
                <a:latin charset="0" panose="020B0606030504020204" pitchFamily="34" typeface="Open Sans"/>
                <a:ea charset="0" panose="02020603050405020304" pitchFamily="18" typeface="Times New Roman"/>
              </a:rPr>
              <a:t>Operator Overloading using a Friend function</a:t>
            </a:r>
            <a:endParaRPr dirty="0" lang="en-US" sz="6000"/>
          </a:p>
        </p:txBody>
      </p:sp>
      <p:sp>
        <p:nvSpPr>
          <p:cNvPr id="3" name="Content Placeholder 2">
            <a:extLst>
              <a:ext uri="{FF2B5EF4-FFF2-40B4-BE49-F238E27FC236}">
                <a16:creationId xmlns:a16="http://schemas.microsoft.com/office/drawing/2014/main" id="{7630F979-C174-47C2-93E4-E279C2A34C51}"/>
              </a:ext>
            </a:extLst>
          </p:cNvPr>
          <p:cNvSpPr>
            <a:spLocks noGrp="1"/>
          </p:cNvSpPr>
          <p:nvPr>
            <p:ph idx="1"/>
          </p:nvPr>
        </p:nvSpPr>
        <p:spPr/>
        <p:txBody>
          <a:bodyPr numCol="1">
            <a:normAutofit/>
          </a:bodyPr>
          <a:lstStyle/>
          <a:p>
            <a:pPr algn="just"/>
            <a:r>
              <a:rPr dirty="0" lang="en-US" sz="3200">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In this approach, the operator overloading function must precede with friend keyword, and declare a function class scope. Keeping in mind, friend operator function takes two parameters in a binary operator, varies one parameter in a unary operator. All the working and implementation would same as binary operator function except this function will be implemented outside of the class scope.</a:t>
            </a:r>
            <a:endParaRPr dirty="0" lang="en-US" sz="3200">
              <a:effectLst/>
              <a:latin charset="0" panose="02020603050405020304" pitchFamily="18" typeface="Times New Roman"/>
              <a:ea charset="0" panose="020F0502020204030204" pitchFamily="34" typeface="Calibri"/>
              <a:cs charset="0" panose="02020603050405020304" pitchFamily="18" typeface="Times New Roman"/>
            </a:endParaRPr>
          </a:p>
          <a:p>
            <a:pPr algn="just"/>
            <a:endParaRPr dirty="0" lang="en-US" sz="44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1745509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7CD0-FBD8-4E40-B1F4-FE7BE89CFD87}"/>
              </a:ext>
            </a:extLst>
          </p:cNvPr>
          <p:cNvSpPr>
            <a:spLocks noGrp="1"/>
          </p:cNvSpPr>
          <p:nvPr>
            <p:ph type="title"/>
          </p:nvPr>
        </p:nvSpPr>
        <p:spPr/>
        <p:txBody>
          <a:bodyPr numCol="1"/>
          <a:lstStyle/>
          <a:p>
            <a:pPr algn="ctr"/>
            <a:r>
              <a:rPr b="1" dirty="0" lang="en-US" sz="4400">
                <a:solidFill>
                  <a:srgbClr val="000000"/>
                </a:solidFill>
                <a:effectLst/>
                <a:latin charset="0" panose="020B0606030504020204" pitchFamily="34" typeface="Open Sans"/>
                <a:ea charset="0" panose="02020603050405020304" pitchFamily="18" typeface="Times New Roman"/>
              </a:rPr>
              <a:t>Operator Overloading using a Friend function</a:t>
            </a:r>
            <a:endParaRPr dirty="0" lang="en-US"/>
          </a:p>
        </p:txBody>
      </p:sp>
      <p:sp>
        <p:nvSpPr>
          <p:cNvPr id="3" name="Content Placeholder 2">
            <a:extLst>
              <a:ext uri="{FF2B5EF4-FFF2-40B4-BE49-F238E27FC236}">
                <a16:creationId xmlns:a16="http://schemas.microsoft.com/office/drawing/2014/main" id="{6948D482-069E-4CCC-B61F-A4ACFACBBAF8}"/>
              </a:ext>
            </a:extLst>
          </p:cNvPr>
          <p:cNvSpPr>
            <a:spLocks noGrp="1"/>
          </p:cNvSpPr>
          <p:nvPr>
            <p:ph idx="1"/>
          </p:nvPr>
        </p:nvSpPr>
        <p:spPr/>
        <p:txBody>
          <a:bodyPr numCol="1">
            <a:normAutofit/>
          </a:bodyPr>
          <a:lstStyle/>
          <a:p>
            <a:pPr fontAlgn="base" indent="-342900" lvl="0" marL="342900" marR="0">
              <a:lnSpc>
                <a:spcPct val="107000"/>
              </a:lnSpc>
              <a:spcBef>
                <a:spcPts val="0"/>
              </a:spcBef>
              <a:spcAft>
                <a:spcPts val="0"/>
              </a:spcAft>
              <a:buSzPts val="1000"/>
              <a:buFont charset="2" panose="05050102010706020507" pitchFamily="18" typeface="Symbol"/>
              <a:buChar char=""/>
              <a:tabLst>
                <a:tab algn="l" pos="457200"/>
              </a:tabLst>
            </a:pPr>
            <a:r>
              <a:rPr dirty="0" lang="en-US">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In case of a non-static function, the binary operator should have only one argument and unary should not have an argument.</a:t>
            </a:r>
            <a:endParaRPr dirty="0" lang="en-US">
              <a:effectLst/>
              <a:latin charset="0" panose="02020603050405020304" pitchFamily="18" typeface="Times New Roman"/>
              <a:ea charset="0" panose="020F0502020204030204" pitchFamily="34" typeface="Calibri"/>
              <a:cs charset="0" panose="02020603050405020304" pitchFamily="18" typeface="Times New Roman"/>
            </a:endParaRPr>
          </a:p>
          <a:p>
            <a:pPr fontAlgn="base" indent="-342900" lvl="0" marL="342900" marR="0">
              <a:lnSpc>
                <a:spcPct val="107000"/>
              </a:lnSpc>
              <a:spcBef>
                <a:spcPts val="0"/>
              </a:spcBef>
              <a:spcAft>
                <a:spcPts val="0"/>
              </a:spcAft>
              <a:buSzPts val="1000"/>
              <a:buFont charset="2" panose="05050102010706020507" pitchFamily="18" typeface="Symbol"/>
              <a:buChar char=""/>
              <a:tabLst>
                <a:tab algn="l" pos="457200"/>
              </a:tabLst>
            </a:pPr>
            <a:r>
              <a:rPr dirty="0" lang="en-US">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In the case of a friend function, the binary operator should have only two argument and unary should have only one argument.</a:t>
            </a:r>
            <a:endParaRPr dirty="0" lang="en-US">
              <a:effectLst/>
              <a:latin charset="0" panose="02020603050405020304" pitchFamily="18" typeface="Times New Roman"/>
              <a:ea charset="0" panose="020F0502020204030204" pitchFamily="34" typeface="Calibri"/>
              <a:cs charset="0" panose="02020603050405020304" pitchFamily="18" typeface="Times New Roman"/>
            </a:endParaRPr>
          </a:p>
          <a:p>
            <a:pPr algn="just" indent="0" marL="0" marR="0">
              <a:lnSpc>
                <a:spcPct val="107000"/>
              </a:lnSpc>
              <a:spcBef>
                <a:spcPts val="0"/>
              </a:spcBef>
              <a:spcAft>
                <a:spcPts val="800"/>
              </a:spcAft>
              <a:buNone/>
            </a:pPr>
            <a:endParaRPr dirty="0" lang="en-US">
              <a:effectLst/>
              <a:latin charset="0" panose="02020603050405020304" pitchFamily="18" typeface="Times New Roman"/>
              <a:ea charset="0" panose="020F0502020204030204" pitchFamily="34" typeface="Calibri"/>
              <a:cs charset="0" panose="02020603050405020304" pitchFamily="18" typeface="Times New Roman"/>
            </a:endParaRPr>
          </a:p>
          <a:p>
            <a:endParaRPr dirty="0" lang="en-US" sz="40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1355068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8C37-6E6F-4503-9FCC-B5995D4AC83E}"/>
              </a:ext>
            </a:extLst>
          </p:cNvPr>
          <p:cNvSpPr>
            <a:spLocks noGrp="1"/>
          </p:cNvSpPr>
          <p:nvPr>
            <p:ph type="title"/>
          </p:nvPr>
        </p:nvSpPr>
        <p:spPr/>
        <p:txBody>
          <a:bodyPr numCol="1"/>
          <a:lstStyle/>
          <a:p>
            <a:r>
              <a:rPr b="1" dirty="0" lang="en-US"/>
              <a:t>Syntax for binary operator overloading using friend function</a:t>
            </a:r>
          </a:p>
        </p:txBody>
      </p:sp>
      <p:sp>
        <p:nvSpPr>
          <p:cNvPr id="3" name="Content Placeholder 2">
            <a:extLst>
              <a:ext uri="{FF2B5EF4-FFF2-40B4-BE49-F238E27FC236}">
                <a16:creationId xmlns:a16="http://schemas.microsoft.com/office/drawing/2014/main" id="{3642F7C0-60EA-43D3-ABE1-BA9BC2111E13}"/>
              </a:ext>
            </a:extLst>
          </p:cNvPr>
          <p:cNvSpPr>
            <a:spLocks noGrp="1"/>
          </p:cNvSpPr>
          <p:nvPr>
            <p:ph idx="1"/>
          </p:nvPr>
        </p:nvSpPr>
        <p:spPr/>
        <p:txBody>
          <a:bodyPr numCol="1"/>
          <a:lstStyle/>
          <a:p>
            <a:r>
              <a:rPr b="0" dirty="0" i="0" lang="en-US">
                <a:solidFill>
                  <a:srgbClr val="000000"/>
                </a:solidFill>
                <a:effectLst/>
                <a:latin charset="0" panose="020B0604030504040204" pitchFamily="34" typeface="Verdana"/>
              </a:rPr>
              <a:t>friend return-type operator operator-symbol (Variable 1, Varibale2)</a:t>
            </a:r>
            <a:br>
              <a:rPr dirty="0" lang="en-US"/>
            </a:br>
            <a:r>
              <a:rPr b="0" dirty="0" i="0" lang="en-US">
                <a:solidFill>
                  <a:srgbClr val="000000"/>
                </a:solidFill>
                <a:effectLst/>
                <a:latin charset="0" panose="020B0604030504040204" pitchFamily="34" typeface="Verdana"/>
              </a:rPr>
              <a:t>{</a:t>
            </a:r>
            <a:br>
              <a:rPr dirty="0" lang="en-US"/>
            </a:br>
            <a:r>
              <a:rPr b="0" dirty="0" i="0" lang="en-US">
                <a:solidFill>
                  <a:srgbClr val="000000"/>
                </a:solidFill>
                <a:effectLst/>
                <a:latin charset="0" panose="020B0604030504040204" pitchFamily="34" typeface="Verdana"/>
              </a:rPr>
              <a:t>     //Statements;</a:t>
            </a:r>
            <a:br>
              <a:rPr dirty="0" lang="en-US"/>
            </a:br>
            <a:r>
              <a:rPr b="0" dirty="0" i="0" lang="en-US">
                <a:solidFill>
                  <a:srgbClr val="000000"/>
                </a:solidFill>
                <a:effectLst/>
                <a:latin charset="0" panose="020B0604030504040204" pitchFamily="34" typeface="Verdana"/>
              </a:rPr>
              <a:t>}</a:t>
            </a:r>
            <a:endParaRPr dirty="0" lang="en-US"/>
          </a:p>
        </p:txBody>
      </p:sp>
    </p:spTree>
    <p:extLst>
      <p:ext uri="{BB962C8B-B14F-4D97-AF65-F5344CB8AC3E}">
        <p14:creationId xmlns:p14="http://schemas.microsoft.com/office/powerpoint/2010/main" val="70902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54A8-22D5-4AA6-8A38-F5E921120603}"/>
              </a:ext>
            </a:extLst>
          </p:cNvPr>
          <p:cNvSpPr>
            <a:spLocks noGrp="1"/>
          </p:cNvSpPr>
          <p:nvPr>
            <p:ph type="title"/>
          </p:nvPr>
        </p:nvSpPr>
        <p:spPr/>
        <p:txBody>
          <a:bodyPr numCol="1"/>
          <a:lstStyle/>
          <a:p>
            <a:r>
              <a:rPr b="1" dirty="0" lang="en-US" sz="4400">
                <a:solidFill>
                  <a:srgbClr val="000000"/>
                </a:solidFill>
                <a:effectLst/>
                <a:latin charset="0" panose="020B0606030504020204" pitchFamily="34" typeface="Open Sans"/>
                <a:ea charset="0" panose="02020603050405020304" pitchFamily="18" typeface="Times New Roman"/>
              </a:rPr>
              <a:t>Overloading Binary Operator using a Friend function</a:t>
            </a:r>
            <a:endParaRPr dirty="0" lang="en-US"/>
          </a:p>
        </p:txBody>
      </p:sp>
      <p:sp>
        <p:nvSpPr>
          <p:cNvPr id="3" name="Content Placeholder 2">
            <a:extLst>
              <a:ext uri="{FF2B5EF4-FFF2-40B4-BE49-F238E27FC236}">
                <a16:creationId xmlns:a16="http://schemas.microsoft.com/office/drawing/2014/main" id="{2280A62C-02D1-425D-BD73-651641E4E692}"/>
              </a:ext>
            </a:extLst>
          </p:cNvPr>
          <p:cNvSpPr>
            <a:spLocks noGrp="1"/>
          </p:cNvSpPr>
          <p:nvPr>
            <p:ph idx="1"/>
          </p:nvPr>
        </p:nvSpPr>
        <p:spPr/>
        <p:txBody>
          <a:bodyPr numCol="1">
            <a:normAutofit fontScale="92500" lnSpcReduction="20000"/>
          </a:bodyPr>
          <a:lstStyle/>
          <a:p>
            <a:pPr indent="0" marL="0">
              <a:buNone/>
            </a:pPr>
            <a:r>
              <a:rPr dirty="0" lang="en-US"/>
              <a:t>class Distance { </a:t>
            </a:r>
          </a:p>
          <a:p>
            <a:pPr indent="0" marL="0">
              <a:buNone/>
            </a:pPr>
            <a:r>
              <a:rPr dirty="0" lang="en-US"/>
              <a:t>public: </a:t>
            </a:r>
          </a:p>
          <a:p>
            <a:pPr indent="0" marL="0">
              <a:buNone/>
            </a:pPr>
            <a:r>
              <a:rPr dirty="0" lang="en-US"/>
              <a:t>  int feet, inch; </a:t>
            </a:r>
          </a:p>
          <a:p>
            <a:pPr indent="0" marL="0">
              <a:buNone/>
            </a:pPr>
            <a:r>
              <a:rPr dirty="0" lang="en-US"/>
              <a:t>    Distance()  { </a:t>
            </a:r>
          </a:p>
          <a:p>
            <a:pPr indent="0" marL="0">
              <a:buNone/>
            </a:pPr>
            <a:r>
              <a:rPr dirty="0" lang="en-US"/>
              <a:t>        this-&gt;feet = 0; </a:t>
            </a:r>
          </a:p>
          <a:p>
            <a:pPr indent="0" marL="0">
              <a:buNone/>
            </a:pPr>
            <a:r>
              <a:rPr dirty="0" lang="en-US"/>
              <a:t>        this-&gt;inch = 0;  }  </a:t>
            </a:r>
          </a:p>
          <a:p>
            <a:pPr indent="0" marL="0">
              <a:buNone/>
            </a:pPr>
            <a:r>
              <a:rPr dirty="0" lang="en-US"/>
              <a:t>    Distance(int f, int </a:t>
            </a:r>
            <a:r>
              <a:rPr dirty="0" err="1" lang="en-US"/>
              <a:t>i</a:t>
            </a:r>
            <a:r>
              <a:rPr dirty="0" lang="en-US"/>
              <a:t>)   { </a:t>
            </a:r>
          </a:p>
          <a:p>
            <a:pPr indent="0" marL="0">
              <a:buNone/>
            </a:pPr>
            <a:r>
              <a:rPr dirty="0" lang="en-US"/>
              <a:t>        this-&gt;feet = f; </a:t>
            </a:r>
          </a:p>
          <a:p>
            <a:pPr indent="0" marL="0">
              <a:buNone/>
            </a:pPr>
            <a:r>
              <a:rPr dirty="0" lang="en-US"/>
              <a:t>        this-&gt;inch = </a:t>
            </a:r>
            <a:r>
              <a:rPr dirty="0" err="1" lang="en-US"/>
              <a:t>i</a:t>
            </a:r>
            <a:r>
              <a:rPr dirty="0" lang="en-US"/>
              <a:t>;  } </a:t>
            </a:r>
          </a:p>
          <a:p>
            <a:pPr indent="0" marL="0">
              <a:buNone/>
            </a:pPr>
            <a:r>
              <a:rPr dirty="0" lang="en-US"/>
              <a:t>    friend Distance operator+(Distance, Distance);  }; </a:t>
            </a:r>
          </a:p>
        </p:txBody>
      </p:sp>
    </p:spTree>
    <p:extLst>
      <p:ext uri="{BB962C8B-B14F-4D97-AF65-F5344CB8AC3E}">
        <p14:creationId xmlns:p14="http://schemas.microsoft.com/office/powerpoint/2010/main" val="205957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1066800" y="642593"/>
            <a:ext cx="10058400" cy="1371600"/>
          </a:xfrm>
          <a:prstGeom prst="rect">
            <a:avLst/>
          </a:prstGeom>
          <a:noFill/>
          <a:ln>
            <a:noFill/>
          </a:ln>
        </p:spPr>
        <p:txBody>
          <a:bodyPr anchor="ctr" anchorCtr="0" bIns="45700" lIns="91433" numCol="1" rIns="91433" rtlCol="0" spcFirstLastPara="1" tIns="45700" vert="horz" wrap="square">
            <a:noAutofit/>
          </a:bodyPr>
          <a:lstStyle/>
          <a:p>
            <a:pPr>
              <a:spcBef>
                <a:spcPts val="0"/>
              </a:spcBef>
              <a:buClr>
                <a:srgbClr val="262626"/>
              </a:buClr>
              <a:buSzPts val="3600"/>
            </a:pPr>
            <a:r>
              <a:rPr altLang="en" lang="en"/>
              <a:t>Friend Function</a:t>
            </a:r>
            <a:endParaRPr/>
          </a:p>
        </p:txBody>
      </p:sp>
      <p:sp>
        <p:nvSpPr>
          <p:cNvPr id="311" name="Google Shape;311;p46"/>
          <p:cNvSpPr txBox="1">
            <a:spLocks noGrp="1"/>
          </p:cNvSpPr>
          <p:nvPr>
            <p:ph idx="1" type="body"/>
          </p:nvPr>
        </p:nvSpPr>
        <p:spPr>
          <a:xfrm>
            <a:off x="1066800" y="2103120"/>
            <a:ext cx="9612800" cy="1909600"/>
          </a:xfrm>
          <a:prstGeom prst="rect">
            <a:avLst/>
          </a:prstGeom>
          <a:noFill/>
          <a:ln>
            <a:noFill/>
          </a:ln>
        </p:spPr>
        <p:txBody>
          <a:bodyPr anchor="t" anchorCtr="0" bIns="45700" lIns="91433" numCol="1" rIns="91433" rtlCol="0" spcFirstLastPara="1" tIns="45700" vert="horz" wrap="square">
            <a:noAutofit/>
          </a:bodyPr>
          <a:lstStyle/>
          <a:p>
            <a:pPr indent="-186262" marL="186262">
              <a:lnSpc>
                <a:spcPct val="100000"/>
              </a:lnSpc>
              <a:spcBef>
                <a:spcPts val="0"/>
              </a:spcBef>
              <a:buSzPts val="1800"/>
              <a:buChar char="◦"/>
            </a:pPr>
            <a:r>
              <a:rPr altLang="en" lang="en" sz="2400">
                <a:latin typeface="Times New Roman"/>
                <a:ea typeface="Times New Roman"/>
                <a:cs typeface="Times New Roman"/>
                <a:sym typeface="Times New Roman"/>
              </a:rPr>
              <a:t>Data hiding is a fundamental concept of object-oriented programming. It restricts the access of private members from outside of the class.</a:t>
            </a:r>
            <a:endParaRPr/>
          </a:p>
          <a:p>
            <a:pPr indent="-186262" marL="186262">
              <a:lnSpc>
                <a:spcPct val="100000"/>
              </a:lnSpc>
              <a:spcBef>
                <a:spcPts val="933"/>
              </a:spcBef>
              <a:buSzPts val="1800"/>
              <a:buChar char="◦"/>
            </a:pPr>
            <a:r>
              <a:rPr altLang="en" lang="en" sz="2400">
                <a:latin typeface="Times New Roman"/>
                <a:ea typeface="Times New Roman"/>
                <a:cs typeface="Times New Roman"/>
                <a:sym typeface="Times New Roman"/>
              </a:rPr>
              <a:t>Similarly, protected members can only be accessed by derived classes and are inaccessible from outside. For example,</a:t>
            </a:r>
            <a:endParaRPr/>
          </a:p>
          <a:p>
            <a:pPr indent="-33866" marL="186262">
              <a:lnSpc>
                <a:spcPct val="100000"/>
              </a:lnSpc>
              <a:spcBef>
                <a:spcPts val="933"/>
              </a:spcBef>
              <a:buSzPts val="1800"/>
              <a:buNone/>
            </a:pPr>
            <a:endParaRPr sz="2400">
              <a:latin typeface="Times New Roman"/>
              <a:ea typeface="Times New Roman"/>
              <a:cs typeface="Times New Roman"/>
              <a:sym typeface="Times New Roman"/>
            </a:endParaRPr>
          </a:p>
        </p:txBody>
      </p:sp>
      <p:pic>
        <p:nvPicPr>
          <p:cNvPr id="312" name="Google Shape;312;p46"/>
          <p:cNvPicPr preferRelativeResize="0"/>
          <p:nvPr/>
        </p:nvPicPr>
        <p:blipFill rotWithShape="1">
          <a:blip r:embed="rId3">
            <a:alphaModFix/>
          </a:blip>
          <a:srcRect/>
          <a:stretch/>
        </p:blipFill>
        <p:spPr>
          <a:xfrm>
            <a:off x="3653439" y="3938772"/>
            <a:ext cx="4476751" cy="2371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A8A8-B8A6-413C-AB7F-ACAA4BDA6309}"/>
              </a:ext>
            </a:extLst>
          </p:cNvPr>
          <p:cNvSpPr>
            <a:spLocks noGrp="1"/>
          </p:cNvSpPr>
          <p:nvPr>
            <p:ph type="title"/>
          </p:nvPr>
        </p:nvSpPr>
        <p:spPr/>
        <p:txBody>
          <a:bodyPr numCol="1"/>
          <a:lstStyle/>
          <a:p>
            <a:r>
              <a:rPr b="1" dirty="0" lang="en-US" sz="4400">
                <a:solidFill>
                  <a:srgbClr val="000000"/>
                </a:solidFill>
                <a:effectLst/>
                <a:latin charset="0" panose="020B0606030504020204" pitchFamily="34" typeface="Open Sans"/>
                <a:ea charset="0" panose="02020603050405020304" pitchFamily="18" typeface="Times New Roman"/>
              </a:rPr>
              <a:t>Overloading Binary Operator using a Friend function</a:t>
            </a:r>
            <a:endParaRPr dirty="0" lang="en-US"/>
          </a:p>
        </p:txBody>
      </p:sp>
      <p:sp>
        <p:nvSpPr>
          <p:cNvPr id="3" name="Content Placeholder 2">
            <a:extLst>
              <a:ext uri="{FF2B5EF4-FFF2-40B4-BE49-F238E27FC236}">
                <a16:creationId xmlns:a16="http://schemas.microsoft.com/office/drawing/2014/main" id="{4CFEB3E9-0D46-45ED-AEED-BFA0878692C5}"/>
              </a:ext>
            </a:extLst>
          </p:cNvPr>
          <p:cNvSpPr>
            <a:spLocks noGrp="1"/>
          </p:cNvSpPr>
          <p:nvPr>
            <p:ph idx="1"/>
          </p:nvPr>
        </p:nvSpPr>
        <p:spPr/>
        <p:txBody>
          <a:bodyPr numCol="1">
            <a:normAutofit fontScale="77500" lnSpcReduction="20000"/>
          </a:bodyPr>
          <a:lstStyle/>
          <a:p>
            <a:pPr indent="0" marL="0">
              <a:buNone/>
            </a:pPr>
            <a:r>
              <a:rPr dirty="0" lang="en-US"/>
              <a:t>Distance operator+(Distance d1, Distance d2)  { </a:t>
            </a:r>
          </a:p>
          <a:p>
            <a:pPr indent="0" marL="0">
              <a:buNone/>
            </a:pPr>
            <a:r>
              <a:rPr dirty="0" lang="en-US"/>
              <a:t>    Distance d3;  </a:t>
            </a:r>
          </a:p>
          <a:p>
            <a:pPr indent="0" marL="0">
              <a:buNone/>
            </a:pPr>
            <a:r>
              <a:rPr dirty="0" lang="en-US"/>
              <a:t>    d3.feet = d1.feet + d2.feet; </a:t>
            </a:r>
          </a:p>
          <a:p>
            <a:pPr indent="0" marL="0">
              <a:buNone/>
            </a:pPr>
            <a:r>
              <a:rPr dirty="0" lang="en-US"/>
              <a:t>    d3.inch = d1.inch + d2.inch;  </a:t>
            </a:r>
          </a:p>
          <a:p>
            <a:pPr indent="0" marL="0">
              <a:buNone/>
            </a:pPr>
            <a:r>
              <a:rPr dirty="0" lang="en-US"/>
              <a:t>    return d3; } </a:t>
            </a:r>
          </a:p>
          <a:p>
            <a:pPr indent="0" marL="0">
              <a:buNone/>
            </a:pPr>
            <a:r>
              <a:rPr dirty="0" lang="en-US"/>
              <a:t>int main() { </a:t>
            </a:r>
          </a:p>
          <a:p>
            <a:pPr indent="0" marL="0">
              <a:buNone/>
            </a:pPr>
            <a:r>
              <a:rPr dirty="0" lang="en-US"/>
              <a:t>    Distance d1(8, 9); </a:t>
            </a:r>
          </a:p>
          <a:p>
            <a:pPr indent="0" marL="0">
              <a:buNone/>
            </a:pPr>
            <a:r>
              <a:rPr dirty="0" lang="en-US"/>
              <a:t>    Distance d2(10, 2); </a:t>
            </a:r>
          </a:p>
          <a:p>
            <a:pPr indent="0" marL="0">
              <a:buNone/>
            </a:pPr>
            <a:r>
              <a:rPr dirty="0" lang="en-US"/>
              <a:t>    Distance d3;  </a:t>
            </a:r>
          </a:p>
          <a:p>
            <a:pPr indent="0" marL="0">
              <a:buNone/>
            </a:pPr>
            <a:r>
              <a:rPr dirty="0" lang="en-US"/>
              <a:t>    d3 = d1 + d2; </a:t>
            </a:r>
          </a:p>
          <a:p>
            <a:pPr indent="0" marL="0">
              <a:buNone/>
            </a:pPr>
            <a:r>
              <a:rPr dirty="0" lang="en-US"/>
              <a:t>    </a:t>
            </a:r>
            <a:r>
              <a:rPr dirty="0" err="1" lang="en-US"/>
              <a:t>cout</a:t>
            </a:r>
            <a:r>
              <a:rPr dirty="0" lang="en-US"/>
              <a:t> &lt;&lt; "\</a:t>
            </a:r>
            <a:r>
              <a:rPr dirty="0" err="1" lang="en-US"/>
              <a:t>nTotal</a:t>
            </a:r>
            <a:r>
              <a:rPr dirty="0" lang="en-US"/>
              <a:t> Feet &amp; Inches: " &lt;&lt; d3.feet &lt;&lt; "'" &lt;&lt; d3.inch; </a:t>
            </a:r>
          </a:p>
          <a:p>
            <a:pPr indent="0" marL="0">
              <a:buNone/>
            </a:pPr>
            <a:r>
              <a:rPr dirty="0" lang="en-US"/>
              <a:t>    return 0; }</a:t>
            </a:r>
          </a:p>
        </p:txBody>
      </p:sp>
    </p:spTree>
    <p:extLst>
      <p:ext uri="{BB962C8B-B14F-4D97-AF65-F5344CB8AC3E}">
        <p14:creationId xmlns:p14="http://schemas.microsoft.com/office/powerpoint/2010/main" val="2063399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B1C4-21B5-4093-8A00-C398487C500A}"/>
              </a:ext>
            </a:extLst>
          </p:cNvPr>
          <p:cNvSpPr>
            <a:spLocks noGrp="1"/>
          </p:cNvSpPr>
          <p:nvPr>
            <p:ph type="title"/>
          </p:nvPr>
        </p:nvSpPr>
        <p:spPr/>
        <p:txBody>
          <a:bodyPr numCol="1"/>
          <a:lstStyle/>
          <a:p>
            <a:r>
              <a:rPr b="1" dirty="0" lang="en-US" sz="4400">
                <a:solidFill>
                  <a:srgbClr val="000000"/>
                </a:solidFill>
                <a:effectLst/>
                <a:latin charset="0" panose="020B0606030504020204" pitchFamily="34" typeface="Open Sans"/>
                <a:ea charset="0" panose="02020603050405020304" pitchFamily="18" typeface="Times New Roman"/>
              </a:rPr>
              <a:t>Overloading Binary Operator using a Friend function</a:t>
            </a:r>
            <a:endParaRPr dirty="0" lang="en-US"/>
          </a:p>
        </p:txBody>
      </p:sp>
      <p:pic>
        <p:nvPicPr>
          <p:cNvPr id="5" name="Content Placeholder 4">
            <a:extLst>
              <a:ext uri="{FF2B5EF4-FFF2-40B4-BE49-F238E27FC236}">
                <a16:creationId xmlns:a16="http://schemas.microsoft.com/office/drawing/2014/main" id="{99E88CD1-E3A5-4831-949B-370118D923E7}"/>
              </a:ext>
            </a:extLst>
          </p:cNvPr>
          <p:cNvPicPr>
            <a:picLocks noChangeAspect="1" noGrp="1"/>
          </p:cNvPicPr>
          <p:nvPr>
            <p:ph idx="1"/>
          </p:nvPr>
        </p:nvPicPr>
        <p:blipFill>
          <a:blip r:embed="rId2"/>
          <a:stretch>
            <a:fillRect/>
          </a:stretch>
        </p:blipFill>
        <p:spPr>
          <a:xfrm>
            <a:off x="1643270" y="2107096"/>
            <a:ext cx="7540487" cy="4028661"/>
          </a:xfrm>
        </p:spPr>
      </p:pic>
    </p:spTree>
    <p:extLst>
      <p:ext uri="{BB962C8B-B14F-4D97-AF65-F5344CB8AC3E}">
        <p14:creationId xmlns:p14="http://schemas.microsoft.com/office/powerpoint/2010/main" val="2623443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B85C-9327-44D9-8E18-CEE2FEFAC708}"/>
              </a:ext>
            </a:extLst>
          </p:cNvPr>
          <p:cNvSpPr>
            <a:spLocks noGrp="1"/>
          </p:cNvSpPr>
          <p:nvPr>
            <p:ph type="title"/>
          </p:nvPr>
        </p:nvSpPr>
        <p:spPr/>
        <p:txBody>
          <a:bodyPr numCol="1"/>
          <a:lstStyle/>
          <a:p>
            <a:r>
              <a:rPr b="1" dirty="0" lang="en-US" sz="4400">
                <a:solidFill>
                  <a:srgbClr val="000000"/>
                </a:solidFill>
                <a:effectLst/>
                <a:latin charset="0" panose="020B0606030504020204" pitchFamily="34" typeface="Open Sans"/>
                <a:ea charset="0" panose="02020603050405020304" pitchFamily="18" typeface="Times New Roman"/>
              </a:rPr>
              <a:t>Overloading Binary Operator using a Friend function</a:t>
            </a:r>
            <a:endParaRPr dirty="0" lang="en-US"/>
          </a:p>
        </p:txBody>
      </p:sp>
      <p:sp>
        <p:nvSpPr>
          <p:cNvPr id="3" name="Content Placeholder 2">
            <a:extLst>
              <a:ext uri="{FF2B5EF4-FFF2-40B4-BE49-F238E27FC236}">
                <a16:creationId xmlns:a16="http://schemas.microsoft.com/office/drawing/2014/main" id="{903EA1EA-D456-49B0-8144-A35630D6D691}"/>
              </a:ext>
            </a:extLst>
          </p:cNvPr>
          <p:cNvSpPr>
            <a:spLocks noGrp="1"/>
          </p:cNvSpPr>
          <p:nvPr>
            <p:ph idx="1"/>
          </p:nvPr>
        </p:nvSpPr>
        <p:spPr/>
        <p:txBody>
          <a:bodyPr numCol="1"/>
          <a:lstStyle/>
          <a:p>
            <a:r>
              <a:rPr dirty="0" lang="en-US">
                <a:solidFill>
                  <a:srgbClr val="000000"/>
                </a:solidFill>
                <a:effectLst/>
                <a:latin charset="0" panose="02020603050405020304" pitchFamily="18" typeface="Times New Roman"/>
                <a:ea charset="0" panose="02020603050405020304" pitchFamily="18" typeface="Times New Roman"/>
                <a:cs charset="0" panose="02020603050405020304" pitchFamily="18" typeface="Times New Roman"/>
              </a:rPr>
              <a:t>Another way of calling binary operator overloading with friend function is to call like a non member function as follows,</a:t>
            </a:r>
            <a:endParaRPr dirty="0" lang="en-US">
              <a:effectLst/>
              <a:latin charset="0" panose="02020603050405020304" pitchFamily="18" typeface="Times New Roman"/>
              <a:ea charset="0" panose="020F0502020204030204" pitchFamily="34" typeface="Calibri"/>
              <a:cs charset="0" panose="02020603050405020304" pitchFamily="18" typeface="Times New Roman"/>
            </a:endParaRPr>
          </a:p>
          <a:p>
            <a:endParaRPr dirty="0" lang="en-US"/>
          </a:p>
        </p:txBody>
      </p:sp>
      <p:pic>
        <p:nvPicPr>
          <p:cNvPr id="5" name="Picture 4">
            <a:extLst>
              <a:ext uri="{FF2B5EF4-FFF2-40B4-BE49-F238E27FC236}">
                <a16:creationId xmlns:a16="http://schemas.microsoft.com/office/drawing/2014/main" id="{DE373979-1D4C-41D4-BD15-0864C950A401}"/>
              </a:ext>
            </a:extLst>
          </p:cNvPr>
          <p:cNvPicPr>
            <a:picLocks noChangeAspect="1"/>
          </p:cNvPicPr>
          <p:nvPr/>
        </p:nvPicPr>
        <p:blipFill>
          <a:blip r:embed="rId2"/>
          <a:stretch>
            <a:fillRect/>
          </a:stretch>
        </p:blipFill>
        <p:spPr>
          <a:xfrm>
            <a:off x="3034749" y="3429000"/>
            <a:ext cx="4969564" cy="1143000"/>
          </a:xfrm>
          <a:prstGeom prst="rect">
            <a:avLst/>
          </a:prstGeom>
        </p:spPr>
      </p:pic>
    </p:spTree>
    <p:extLst>
      <p:ext uri="{BB962C8B-B14F-4D97-AF65-F5344CB8AC3E}">
        <p14:creationId xmlns:p14="http://schemas.microsoft.com/office/powerpoint/2010/main" val="161606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6858-7309-421C-AB13-2DA7D5CFA03C}"/>
              </a:ext>
            </a:extLst>
          </p:cNvPr>
          <p:cNvSpPr>
            <a:spLocks noGrp="1"/>
          </p:cNvSpPr>
          <p:nvPr>
            <p:ph type="title"/>
          </p:nvPr>
        </p:nvSpPr>
        <p:spPr/>
        <p:txBody>
          <a:bodyPr numCol="1">
            <a:normAutofit fontScale="90000"/>
          </a:bodyPr>
          <a:lstStyle/>
          <a:p>
            <a:r>
              <a:rPr b="0" dirty="0" i="0" lang="en-US">
                <a:solidFill>
                  <a:srgbClr val="000000"/>
                </a:solidFill>
                <a:effectLst/>
                <a:latin charset="0" panose="020B0604030504040204" pitchFamily="34" typeface="Verdana"/>
              </a:rPr>
              <a:t>Unary operator overloading using Friend function</a:t>
            </a:r>
            <a:br>
              <a:rPr b="0" dirty="0" i="0" lang="en-US">
                <a:solidFill>
                  <a:srgbClr val="000000"/>
                </a:solidFill>
                <a:effectLst/>
                <a:latin charset="0" panose="020B0604030504040204" pitchFamily="34" typeface="Verdana"/>
              </a:rPr>
            </a:br>
            <a:endParaRPr dirty="0" lang="en-US"/>
          </a:p>
        </p:txBody>
      </p:sp>
      <p:sp>
        <p:nvSpPr>
          <p:cNvPr id="3" name="Content Placeholder 2">
            <a:extLst>
              <a:ext uri="{FF2B5EF4-FFF2-40B4-BE49-F238E27FC236}">
                <a16:creationId xmlns:a16="http://schemas.microsoft.com/office/drawing/2014/main" id="{D4C4CAA1-354D-4A01-88BA-140868AF634F}"/>
              </a:ext>
            </a:extLst>
          </p:cNvPr>
          <p:cNvSpPr>
            <a:spLocks noGrp="1"/>
          </p:cNvSpPr>
          <p:nvPr>
            <p:ph idx="1"/>
          </p:nvPr>
        </p:nvSpPr>
        <p:spPr/>
        <p:txBody>
          <a:bodyPr numCol="1">
            <a:normAutofit fontScale="85000" lnSpcReduction="20000"/>
          </a:bodyPr>
          <a:lstStyle/>
          <a:p>
            <a:pPr indent="0" marL="0">
              <a:buNone/>
            </a:pPr>
            <a:r>
              <a:rPr dirty="0" lang="en-US"/>
              <a:t>class </a:t>
            </a:r>
            <a:r>
              <a:rPr dirty="0" err="1" lang="en-US"/>
              <a:t>UnaryFriend</a:t>
            </a:r>
            <a:r>
              <a:rPr dirty="0" lang="en-US"/>
              <a:t>{</a:t>
            </a:r>
          </a:p>
          <a:p>
            <a:pPr indent="0" marL="0">
              <a:buNone/>
            </a:pPr>
            <a:r>
              <a:rPr dirty="0" lang="en-US"/>
              <a:t>     int a=10;</a:t>
            </a:r>
          </a:p>
          <a:p>
            <a:pPr indent="0" marL="0">
              <a:buNone/>
            </a:pPr>
            <a:r>
              <a:rPr dirty="0" lang="en-US"/>
              <a:t>     int b=20;</a:t>
            </a:r>
          </a:p>
          <a:p>
            <a:pPr indent="0" marL="0">
              <a:buNone/>
            </a:pPr>
            <a:r>
              <a:rPr dirty="0" lang="en-US"/>
              <a:t>     public:</a:t>
            </a:r>
          </a:p>
          <a:p>
            <a:pPr indent="0" marL="0">
              <a:buNone/>
            </a:pPr>
            <a:r>
              <a:rPr dirty="0" lang="en-US"/>
              <a:t>         void </a:t>
            </a:r>
            <a:r>
              <a:rPr dirty="0" err="1" lang="en-US"/>
              <a:t>getvalues</a:t>
            </a:r>
            <a:r>
              <a:rPr dirty="0" lang="en-US"/>
              <a:t>(){</a:t>
            </a:r>
          </a:p>
          <a:p>
            <a:pPr indent="0" marL="0">
              <a:buNone/>
            </a:pPr>
            <a:r>
              <a:rPr dirty="0" lang="en-US"/>
              <a:t>              </a:t>
            </a:r>
            <a:r>
              <a:rPr dirty="0" err="1" lang="en-US"/>
              <a:t>cout</a:t>
            </a:r>
            <a:r>
              <a:rPr dirty="0" lang="en-US"/>
              <a:t>&lt;&lt;"Values of A and B\n";</a:t>
            </a:r>
          </a:p>
          <a:p>
            <a:pPr indent="0" marL="0">
              <a:buNone/>
            </a:pPr>
            <a:r>
              <a:rPr dirty="0" lang="en-US"/>
              <a:t>              </a:t>
            </a:r>
            <a:r>
              <a:rPr dirty="0" err="1" lang="en-US"/>
              <a:t>cout</a:t>
            </a:r>
            <a:r>
              <a:rPr dirty="0" lang="en-US"/>
              <a:t>&lt;&lt;a&lt;&lt;"\n"&lt;&lt;b&lt;&lt;"\n"&lt;&lt;</a:t>
            </a:r>
            <a:r>
              <a:rPr dirty="0" err="1" lang="en-US"/>
              <a:t>endl</a:t>
            </a:r>
            <a:r>
              <a:rPr dirty="0" lang="en-US"/>
              <a:t>;}</a:t>
            </a:r>
          </a:p>
          <a:p>
            <a:pPr indent="0" marL="0">
              <a:buNone/>
            </a:pPr>
            <a:r>
              <a:rPr dirty="0" lang="en-US"/>
              <a:t>         void friend operator-(</a:t>
            </a:r>
            <a:r>
              <a:rPr dirty="0" err="1" lang="en-US"/>
              <a:t>UnaryFriend</a:t>
            </a:r>
            <a:r>
              <a:rPr dirty="0" lang="en-US"/>
              <a:t> &amp;x); };</a:t>
            </a:r>
          </a:p>
          <a:p>
            <a:pPr indent="0" marL="0">
              <a:buNone/>
            </a:pPr>
            <a:r>
              <a:rPr dirty="0" lang="en-US"/>
              <a:t>void operator-(</a:t>
            </a:r>
            <a:r>
              <a:rPr dirty="0" err="1" lang="en-US"/>
              <a:t>UnaryFriend</a:t>
            </a:r>
            <a:r>
              <a:rPr dirty="0" lang="en-US"/>
              <a:t> &amp;x){</a:t>
            </a:r>
          </a:p>
          <a:p>
            <a:pPr indent="0" marL="0">
              <a:buNone/>
            </a:pPr>
            <a:r>
              <a:rPr dirty="0" lang="en-US"/>
              <a:t>     </a:t>
            </a:r>
            <a:r>
              <a:rPr dirty="0" err="1" lang="en-US"/>
              <a:t>x.a</a:t>
            </a:r>
            <a:r>
              <a:rPr dirty="0" lang="en-US"/>
              <a:t> = -</a:t>
            </a:r>
            <a:r>
              <a:rPr dirty="0" err="1" lang="en-US"/>
              <a:t>x.a</a:t>
            </a:r>
            <a:r>
              <a:rPr dirty="0" lang="en-US"/>
              <a:t>;     //Object name must be used as it is a friend function</a:t>
            </a:r>
          </a:p>
          <a:p>
            <a:pPr indent="0" marL="0">
              <a:buNone/>
            </a:pPr>
            <a:r>
              <a:rPr dirty="0" lang="en-US"/>
              <a:t>     </a:t>
            </a:r>
            <a:r>
              <a:rPr dirty="0" err="1" lang="en-US"/>
              <a:t>x.b</a:t>
            </a:r>
            <a:r>
              <a:rPr dirty="0" lang="en-US"/>
              <a:t> = -</a:t>
            </a:r>
            <a:r>
              <a:rPr dirty="0" err="1" lang="en-US"/>
              <a:t>x.b</a:t>
            </a:r>
            <a:r>
              <a:rPr dirty="0" lang="en-US"/>
              <a:t>;}</a:t>
            </a:r>
          </a:p>
          <a:p>
            <a:endParaRPr dirty="0" lang="en-US"/>
          </a:p>
        </p:txBody>
      </p:sp>
    </p:spTree>
    <p:extLst>
      <p:ext uri="{BB962C8B-B14F-4D97-AF65-F5344CB8AC3E}">
        <p14:creationId xmlns:p14="http://schemas.microsoft.com/office/powerpoint/2010/main" val="3433615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4D88-816F-438E-9E66-4A2B333F4D69}"/>
              </a:ext>
            </a:extLst>
          </p:cNvPr>
          <p:cNvSpPr>
            <a:spLocks noGrp="1"/>
          </p:cNvSpPr>
          <p:nvPr>
            <p:ph type="title"/>
          </p:nvPr>
        </p:nvSpPr>
        <p:spPr/>
        <p:txBody>
          <a:bodyPr numCol="1">
            <a:normAutofit fontScale="90000"/>
          </a:bodyPr>
          <a:lstStyle/>
          <a:p>
            <a:r>
              <a:rPr b="0" dirty="0" i="0" lang="en-US">
                <a:solidFill>
                  <a:srgbClr val="000000"/>
                </a:solidFill>
                <a:effectLst/>
                <a:latin charset="0" panose="020B0604030504040204" pitchFamily="34" typeface="Verdana"/>
              </a:rPr>
              <a:t>Unary operator overloading using Friend function</a:t>
            </a:r>
            <a:br>
              <a:rPr b="0" dirty="0" i="0" lang="en-US">
                <a:solidFill>
                  <a:srgbClr val="000000"/>
                </a:solidFill>
                <a:effectLst/>
                <a:latin charset="0" panose="020B0604030504040204" pitchFamily="34" typeface="Verdana"/>
              </a:rPr>
            </a:br>
            <a:endParaRPr dirty="0" lang="en-US"/>
          </a:p>
        </p:txBody>
      </p:sp>
      <p:sp>
        <p:nvSpPr>
          <p:cNvPr id="3" name="Content Placeholder 2">
            <a:extLst>
              <a:ext uri="{FF2B5EF4-FFF2-40B4-BE49-F238E27FC236}">
                <a16:creationId xmlns:a16="http://schemas.microsoft.com/office/drawing/2014/main" id="{F386EFB3-0E90-4FD1-8F5C-075A94223D12}"/>
              </a:ext>
            </a:extLst>
          </p:cNvPr>
          <p:cNvSpPr>
            <a:spLocks noGrp="1"/>
          </p:cNvSpPr>
          <p:nvPr>
            <p:ph idx="1"/>
          </p:nvPr>
        </p:nvSpPr>
        <p:spPr/>
        <p:txBody>
          <a:bodyPr numCol="1"/>
          <a:lstStyle/>
          <a:p>
            <a:pPr indent="0" marL="0">
              <a:buNone/>
            </a:pPr>
            <a:r>
              <a:rPr dirty="0" lang="en-US"/>
              <a:t>int main(){</a:t>
            </a:r>
          </a:p>
          <a:p>
            <a:pPr indent="0" marL="0">
              <a:buNone/>
            </a:pPr>
            <a:r>
              <a:rPr dirty="0" lang="en-US"/>
              <a:t>     </a:t>
            </a:r>
            <a:r>
              <a:rPr dirty="0" err="1" lang="en-US"/>
              <a:t>UnaryFriend</a:t>
            </a:r>
            <a:r>
              <a:rPr dirty="0" lang="en-US"/>
              <a:t> x1;</a:t>
            </a:r>
          </a:p>
          <a:p>
            <a:pPr indent="0" marL="0">
              <a:buNone/>
            </a:pPr>
            <a:r>
              <a:rPr dirty="0" lang="en-US"/>
              <a:t>     </a:t>
            </a:r>
            <a:r>
              <a:rPr dirty="0" err="1" lang="en-US"/>
              <a:t>cout</a:t>
            </a:r>
            <a:r>
              <a:rPr dirty="0" lang="en-US"/>
              <a:t>&lt;&lt;"Before Overloading\n";</a:t>
            </a:r>
          </a:p>
          <a:p>
            <a:pPr indent="0" marL="0">
              <a:buNone/>
            </a:pPr>
            <a:r>
              <a:rPr dirty="0" lang="en-US"/>
              <a:t>     x1.getvalues();</a:t>
            </a:r>
          </a:p>
          <a:p>
            <a:pPr indent="0" marL="0">
              <a:buNone/>
            </a:pPr>
            <a:r>
              <a:rPr dirty="0" lang="en-US"/>
              <a:t>     </a:t>
            </a:r>
            <a:r>
              <a:rPr dirty="0" err="1" lang="en-US"/>
              <a:t>cout</a:t>
            </a:r>
            <a:r>
              <a:rPr dirty="0" lang="en-US"/>
              <a:t>&lt;&lt;"After Overloading \n";</a:t>
            </a:r>
          </a:p>
          <a:p>
            <a:pPr indent="0" marL="0">
              <a:buNone/>
            </a:pPr>
            <a:r>
              <a:rPr dirty="0" lang="en-US"/>
              <a:t>     -x1;// operator-(x1);</a:t>
            </a:r>
          </a:p>
          <a:p>
            <a:pPr indent="0" marL="0">
              <a:buNone/>
            </a:pPr>
            <a:r>
              <a:rPr dirty="0" lang="en-US"/>
              <a:t>      x1.getvalues();</a:t>
            </a:r>
          </a:p>
          <a:p>
            <a:pPr indent="0" marL="0">
              <a:buNone/>
            </a:pPr>
            <a:r>
              <a:rPr dirty="0" lang="en-US"/>
              <a:t>      return 0;}</a:t>
            </a:r>
          </a:p>
        </p:txBody>
      </p:sp>
    </p:spTree>
    <p:extLst>
      <p:ext uri="{BB962C8B-B14F-4D97-AF65-F5344CB8AC3E}">
        <p14:creationId xmlns:p14="http://schemas.microsoft.com/office/powerpoint/2010/main" val="2775132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BE50-86B7-3637-7B46-EC705319FCB6}"/>
              </a:ext>
            </a:extLst>
          </p:cNvPr>
          <p:cNvSpPr>
            <a:spLocks noGrp="1"/>
          </p:cNvSpPr>
          <p:nvPr>
            <p:ph type="title"/>
          </p:nvPr>
        </p:nvSpPr>
        <p:spPr/>
        <p:txBody>
          <a:bodyPr numCol="1"/>
          <a:lstStyle/>
          <a:p>
            <a:r>
              <a:rPr b="1" dirty="0" lang="en-US" sz="4400">
                <a:solidFill>
                  <a:srgbClr val="000000"/>
                </a:solidFill>
                <a:effectLst/>
                <a:latin charset="0" panose="020B0606030504020204" pitchFamily="34" typeface="Open Sans"/>
                <a:ea charset="0" panose="02020603050405020304" pitchFamily="18" typeface="Times New Roman"/>
              </a:rPr>
              <a:t>Overloading Binary Operator using a Friend function</a:t>
            </a:r>
            <a:endParaRPr dirty="0" lang="en-US"/>
          </a:p>
        </p:txBody>
      </p:sp>
      <p:sp>
        <p:nvSpPr>
          <p:cNvPr id="3" name="Content Placeholder 2">
            <a:extLst>
              <a:ext uri="{FF2B5EF4-FFF2-40B4-BE49-F238E27FC236}">
                <a16:creationId xmlns:a16="http://schemas.microsoft.com/office/drawing/2014/main" id="{5FDC9737-CE34-E246-B3DD-92D6687A0149}"/>
              </a:ext>
            </a:extLst>
          </p:cNvPr>
          <p:cNvSpPr>
            <a:spLocks noGrp="1"/>
          </p:cNvSpPr>
          <p:nvPr>
            <p:ph idx="1"/>
          </p:nvPr>
        </p:nvSpPr>
        <p:spPr/>
        <p:txBody>
          <a:bodyPr numCol="1">
            <a:normAutofit fontScale="47500" lnSpcReduction="20000"/>
          </a:bodyPr>
          <a:lstStyle/>
          <a:p>
            <a:pPr indent="0" marL="0">
              <a:buNone/>
            </a:pPr>
            <a:r>
              <a:rPr dirty="0" lang="en-US"/>
              <a:t>#include&lt;iostream&gt;</a:t>
            </a:r>
          </a:p>
          <a:p>
            <a:pPr indent="0" marL="0">
              <a:buNone/>
            </a:pPr>
            <a:r>
              <a:rPr dirty="0" lang="en-US"/>
              <a:t>using namespace std;</a:t>
            </a:r>
          </a:p>
          <a:p>
            <a:pPr indent="0" marL="0">
              <a:buNone/>
            </a:pPr>
            <a:r>
              <a:rPr dirty="0" lang="en-US"/>
              <a:t>class Distance {</a:t>
            </a:r>
          </a:p>
          <a:p>
            <a:pPr indent="0" marL="0">
              <a:buNone/>
            </a:pPr>
            <a:r>
              <a:rPr dirty="0" lang="en-US"/>
              <a:t>public:</a:t>
            </a:r>
          </a:p>
          <a:p>
            <a:pPr indent="0" marL="0">
              <a:buNone/>
            </a:pPr>
            <a:r>
              <a:rPr dirty="0" lang="en-US"/>
              <a:t>  int feet, inch;</a:t>
            </a:r>
          </a:p>
          <a:p>
            <a:pPr indent="0" marL="0">
              <a:buNone/>
            </a:pPr>
            <a:r>
              <a:rPr dirty="0" lang="en-US"/>
              <a:t>    Distance()  {</a:t>
            </a:r>
          </a:p>
          <a:p>
            <a:pPr indent="0" marL="0">
              <a:buNone/>
            </a:pPr>
            <a:r>
              <a:rPr dirty="0" lang="en-US"/>
              <a:t>        this-&gt;feet = 0;</a:t>
            </a:r>
          </a:p>
          <a:p>
            <a:pPr indent="0" marL="0">
              <a:buNone/>
            </a:pPr>
            <a:r>
              <a:rPr dirty="0" lang="en-US"/>
              <a:t>        this-&gt;inch = 0;  }  </a:t>
            </a:r>
          </a:p>
          <a:p>
            <a:pPr indent="0" marL="0">
              <a:buNone/>
            </a:pPr>
            <a:r>
              <a:rPr dirty="0" lang="en-US"/>
              <a:t>    Distance(int f, int </a:t>
            </a:r>
            <a:r>
              <a:rPr dirty="0" err="1" lang="en-US"/>
              <a:t>i</a:t>
            </a:r>
            <a:r>
              <a:rPr dirty="0" lang="en-US"/>
              <a:t>)   {</a:t>
            </a:r>
          </a:p>
          <a:p>
            <a:pPr indent="0" marL="0">
              <a:buNone/>
            </a:pPr>
            <a:r>
              <a:rPr dirty="0" lang="en-US"/>
              <a:t>        this-&gt;feet = f;</a:t>
            </a:r>
          </a:p>
          <a:p>
            <a:pPr indent="0" marL="0">
              <a:buNone/>
            </a:pPr>
            <a:r>
              <a:rPr dirty="0" lang="en-US"/>
              <a:t>        this-&gt;inch = </a:t>
            </a:r>
            <a:r>
              <a:rPr dirty="0" err="1" lang="en-US"/>
              <a:t>i</a:t>
            </a:r>
            <a:r>
              <a:rPr dirty="0" lang="en-US"/>
              <a:t>;  }</a:t>
            </a:r>
          </a:p>
          <a:p>
            <a:pPr indent="0" marL="0">
              <a:buNone/>
            </a:pPr>
            <a:r>
              <a:rPr dirty="0" lang="en-US"/>
              <a:t>       Distance operator+(Distance d1)  {</a:t>
            </a:r>
          </a:p>
          <a:p>
            <a:pPr indent="0" marL="0">
              <a:buNone/>
            </a:pPr>
            <a:r>
              <a:rPr dirty="0" lang="en-US"/>
              <a:t>    Distance d3;  </a:t>
            </a:r>
          </a:p>
          <a:p>
            <a:pPr indent="0" marL="0">
              <a:buNone/>
            </a:pPr>
            <a:r>
              <a:rPr dirty="0" lang="en-US"/>
              <a:t>    d3.feet = feet + d1.feet;</a:t>
            </a:r>
          </a:p>
          <a:p>
            <a:pPr indent="0" marL="0">
              <a:buNone/>
            </a:pPr>
            <a:r>
              <a:rPr dirty="0" lang="en-US"/>
              <a:t>    d3.inch = inch + d1.inch;  </a:t>
            </a:r>
          </a:p>
          <a:p>
            <a:pPr indent="0" marL="0">
              <a:buNone/>
            </a:pPr>
            <a:r>
              <a:rPr dirty="0" lang="en-US"/>
              <a:t>    return d3; }  </a:t>
            </a:r>
          </a:p>
          <a:p>
            <a:endParaRPr dirty="0" lang="en-US"/>
          </a:p>
        </p:txBody>
      </p:sp>
    </p:spTree>
    <p:extLst>
      <p:ext uri="{BB962C8B-B14F-4D97-AF65-F5344CB8AC3E}">
        <p14:creationId xmlns:p14="http://schemas.microsoft.com/office/powerpoint/2010/main" val="136868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1A52-EF4B-A8C5-D14F-9D38E33D6955}"/>
              </a:ext>
            </a:extLst>
          </p:cNvPr>
          <p:cNvSpPr>
            <a:spLocks noGrp="1"/>
          </p:cNvSpPr>
          <p:nvPr>
            <p:ph type="title"/>
          </p:nvPr>
        </p:nvSpPr>
        <p:spPr/>
        <p:txBody>
          <a:bodyPr numCol="1"/>
          <a:lstStyle/>
          <a:p>
            <a:r>
              <a:rPr b="1" dirty="0" lang="en-US" sz="4400">
                <a:solidFill>
                  <a:srgbClr val="000000"/>
                </a:solidFill>
                <a:effectLst/>
                <a:latin charset="0" panose="020B0606030504020204" pitchFamily="34" typeface="Open Sans"/>
                <a:ea charset="0" panose="02020603050405020304" pitchFamily="18" typeface="Times New Roman"/>
              </a:rPr>
              <a:t>Overloading Binary Operator using a Friend function</a:t>
            </a:r>
            <a:endParaRPr dirty="0" lang="en-US"/>
          </a:p>
        </p:txBody>
      </p:sp>
      <p:sp>
        <p:nvSpPr>
          <p:cNvPr id="3" name="Content Placeholder 2">
            <a:extLst>
              <a:ext uri="{FF2B5EF4-FFF2-40B4-BE49-F238E27FC236}">
                <a16:creationId xmlns:a16="http://schemas.microsoft.com/office/drawing/2014/main" id="{F49F7C2A-81A0-BE73-28A1-935CA409FBEA}"/>
              </a:ext>
            </a:extLst>
          </p:cNvPr>
          <p:cNvSpPr>
            <a:spLocks noGrp="1"/>
          </p:cNvSpPr>
          <p:nvPr>
            <p:ph idx="1"/>
          </p:nvPr>
        </p:nvSpPr>
        <p:spPr/>
        <p:txBody>
          <a:bodyPr numCol="1">
            <a:normAutofit fontScale="47500" lnSpcReduction="20000"/>
          </a:bodyPr>
          <a:lstStyle/>
          <a:p>
            <a:pPr indent="0" marL="0">
              <a:buNone/>
            </a:pPr>
            <a:r>
              <a:rPr dirty="0" lang="en-US"/>
              <a:t> friend Distance operator+(Distance, Distance);  };</a:t>
            </a:r>
          </a:p>
          <a:p>
            <a:pPr indent="0" marL="0">
              <a:buNone/>
            </a:pPr>
            <a:r>
              <a:rPr dirty="0" lang="en-US"/>
              <a:t>Distance operator+(Distance d1, Distance d2)  {</a:t>
            </a:r>
          </a:p>
          <a:p>
            <a:pPr indent="0" marL="0">
              <a:buNone/>
            </a:pPr>
            <a:r>
              <a:rPr dirty="0" lang="en-US"/>
              <a:t>    Distance d3;  </a:t>
            </a:r>
          </a:p>
          <a:p>
            <a:pPr indent="0" marL="0">
              <a:buNone/>
            </a:pPr>
            <a:r>
              <a:rPr dirty="0" lang="en-US"/>
              <a:t>    d3.feet = d1.feet + d2.feet;</a:t>
            </a:r>
          </a:p>
          <a:p>
            <a:pPr indent="0" marL="0">
              <a:buNone/>
            </a:pPr>
            <a:r>
              <a:rPr dirty="0" lang="en-US"/>
              <a:t>    d3.inch = d1.inch + d2.inch;  </a:t>
            </a:r>
          </a:p>
          <a:p>
            <a:pPr indent="0" marL="0">
              <a:buNone/>
            </a:pPr>
            <a:r>
              <a:rPr dirty="0" lang="en-US"/>
              <a:t>    return d3; }</a:t>
            </a:r>
          </a:p>
          <a:p>
            <a:pPr indent="0" marL="0">
              <a:buNone/>
            </a:pPr>
            <a:r>
              <a:rPr dirty="0" lang="en-US"/>
              <a:t>   </a:t>
            </a:r>
          </a:p>
          <a:p>
            <a:pPr indent="0" marL="0">
              <a:buNone/>
            </a:pPr>
            <a:r>
              <a:rPr dirty="0" lang="en-US"/>
              <a:t>int main() {</a:t>
            </a:r>
          </a:p>
          <a:p>
            <a:pPr indent="0" marL="0">
              <a:buNone/>
            </a:pPr>
            <a:r>
              <a:rPr dirty="0" lang="en-US"/>
              <a:t>    Distance d1(8, 9);</a:t>
            </a:r>
          </a:p>
          <a:p>
            <a:pPr indent="0" marL="0">
              <a:buNone/>
            </a:pPr>
            <a:r>
              <a:rPr dirty="0" lang="en-US"/>
              <a:t>    Distance d2(10, 2);</a:t>
            </a:r>
          </a:p>
          <a:p>
            <a:pPr indent="0" marL="0">
              <a:buNone/>
            </a:pPr>
            <a:r>
              <a:rPr dirty="0" lang="en-US"/>
              <a:t>    Distance d3; </a:t>
            </a:r>
          </a:p>
          <a:p>
            <a:pPr indent="0" marL="0">
              <a:buNone/>
            </a:pPr>
            <a:r>
              <a:rPr dirty="0" lang="en-US"/>
              <a:t>	d3=d1+d2; </a:t>
            </a:r>
          </a:p>
          <a:p>
            <a:pPr indent="0" marL="0">
              <a:buNone/>
            </a:pPr>
            <a:r>
              <a:rPr dirty="0" lang="en-US"/>
              <a:t>    //d3=operator+(d1,d2);</a:t>
            </a:r>
          </a:p>
          <a:p>
            <a:pPr indent="0" marL="0">
              <a:buNone/>
            </a:pPr>
            <a:r>
              <a:rPr dirty="0" lang="en-US"/>
              <a:t>    //d3=d1.operator+(d2);</a:t>
            </a:r>
          </a:p>
          <a:p>
            <a:pPr indent="0" marL="0">
              <a:buNone/>
            </a:pPr>
            <a:r>
              <a:rPr dirty="0" lang="en-US"/>
              <a:t>    </a:t>
            </a:r>
            <a:r>
              <a:rPr dirty="0" err="1" lang="en-US"/>
              <a:t>cout</a:t>
            </a:r>
            <a:r>
              <a:rPr dirty="0" lang="en-US"/>
              <a:t> &lt;&lt; "\</a:t>
            </a:r>
            <a:r>
              <a:rPr dirty="0" err="1" lang="en-US"/>
              <a:t>nTotal</a:t>
            </a:r>
            <a:r>
              <a:rPr dirty="0" lang="en-US"/>
              <a:t> Feet &amp; Inches: " &lt;&lt; d3.feet &lt;&lt; "'" &lt;&lt; d3.inch;</a:t>
            </a:r>
          </a:p>
          <a:p>
            <a:pPr indent="0" marL="0">
              <a:buNone/>
            </a:pPr>
            <a:r>
              <a:rPr dirty="0" lang="en-US"/>
              <a:t>    return 0; }</a:t>
            </a:r>
          </a:p>
        </p:txBody>
      </p:sp>
    </p:spTree>
    <p:extLst>
      <p:ext uri="{BB962C8B-B14F-4D97-AF65-F5344CB8AC3E}">
        <p14:creationId xmlns:p14="http://schemas.microsoft.com/office/powerpoint/2010/main" val="4283511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2D54-C60F-4338-A0FB-2EFE34113FDA}"/>
              </a:ext>
            </a:extLst>
          </p:cNvPr>
          <p:cNvSpPr>
            <a:spLocks noGrp="1"/>
          </p:cNvSpPr>
          <p:nvPr>
            <p:ph type="title"/>
          </p:nvPr>
        </p:nvSpPr>
        <p:spPr/>
        <p:txBody>
          <a:bodyPr numCol="1"/>
          <a:lstStyle/>
          <a:p>
            <a:r>
              <a:rPr dirty="0" lang="en-US"/>
              <a:t>Task</a:t>
            </a:r>
          </a:p>
        </p:txBody>
      </p:sp>
      <p:sp>
        <p:nvSpPr>
          <p:cNvPr id="3" name="Content Placeholder 2">
            <a:extLst>
              <a:ext uri="{FF2B5EF4-FFF2-40B4-BE49-F238E27FC236}">
                <a16:creationId xmlns:a16="http://schemas.microsoft.com/office/drawing/2014/main" id="{9292350C-5317-447C-9B83-B9371AEE9F9B}"/>
              </a:ext>
            </a:extLst>
          </p:cNvPr>
          <p:cNvSpPr>
            <a:spLocks noGrp="1"/>
          </p:cNvSpPr>
          <p:nvPr>
            <p:ph idx="1"/>
          </p:nvPr>
        </p:nvSpPr>
        <p:spPr/>
        <p:txBody>
          <a:bodyPr numCol="1"/>
          <a:lstStyle/>
          <a:p>
            <a:r>
              <a:rPr dirty="0" lang="en-US">
                <a:effectLst/>
                <a:latin charset="0" panose="02020603050405020304" pitchFamily="18" typeface="Times New Roman"/>
                <a:ea charset="0" panose="020F0502020204030204" pitchFamily="34" typeface="Calibri"/>
                <a:cs charset="0" panose="02020603050405020304" pitchFamily="18" typeface="Times New Roman"/>
              </a:rPr>
              <a:t>Calculate Area of Triangle the one class is acute angle(less than 90 degree) and another one is obtuse angle (greater than 90 degree) both class wants to access only one function which is “Area of Triangle” which is independent of all classes.</a:t>
            </a:r>
            <a:endParaRPr dirty="0" lang="en-US">
              <a:effectLst/>
              <a:latin charset="0" panose="020F0502020204030204" pitchFamily="34" typeface="Calibri"/>
              <a:ea charset="0" panose="020F0502020204030204" pitchFamily="34" typeface="Calibri"/>
              <a:cs charset="0" panose="02020603050405020304" pitchFamily="18" typeface="Times New Roman"/>
            </a:endParaRPr>
          </a:p>
          <a:p>
            <a:endParaRPr dirty="0" lang="en-US"/>
          </a:p>
        </p:txBody>
      </p:sp>
    </p:spTree>
    <p:extLst>
      <p:ext uri="{BB962C8B-B14F-4D97-AF65-F5344CB8AC3E}">
        <p14:creationId xmlns:p14="http://schemas.microsoft.com/office/powerpoint/2010/main" val="2007185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7C38-90D0-A1A3-7264-BBCD0D604598}"/>
              </a:ext>
            </a:extLst>
          </p:cNvPr>
          <p:cNvSpPr>
            <a:spLocks noGrp="1"/>
          </p:cNvSpPr>
          <p:nvPr>
            <p:ph type="title"/>
          </p:nvPr>
        </p:nvSpPr>
        <p:spPr/>
        <p:txBody>
          <a:bodyPr numCol="1"/>
          <a:lstStyle/>
          <a:p>
            <a:r>
              <a:rPr dirty="0" lang="en-US"/>
              <a:t>Task 1</a:t>
            </a:r>
          </a:p>
        </p:txBody>
      </p:sp>
      <p:sp>
        <p:nvSpPr>
          <p:cNvPr id="3" name="Content Placeholder 2">
            <a:extLst>
              <a:ext uri="{FF2B5EF4-FFF2-40B4-BE49-F238E27FC236}">
                <a16:creationId xmlns:a16="http://schemas.microsoft.com/office/drawing/2014/main" id="{FD62CF9E-FB03-9A48-8649-D3D827611823}"/>
              </a:ext>
            </a:extLst>
          </p:cNvPr>
          <p:cNvSpPr>
            <a:spLocks noGrp="1"/>
          </p:cNvSpPr>
          <p:nvPr>
            <p:ph idx="1"/>
          </p:nvPr>
        </p:nvSpPr>
        <p:spPr/>
        <p:txBody>
          <a:bodyPr numCol="1">
            <a:normAutofit fontScale="62500" lnSpcReduction="20000"/>
          </a:bodyPr>
          <a:lstStyle/>
          <a:p>
            <a:pPr indent="0" marL="0">
              <a:buNone/>
            </a:pPr>
            <a:r>
              <a:rPr dirty="0" lang="en-US"/>
              <a:t>Create a function </a:t>
            </a:r>
            <a:r>
              <a:rPr dirty="0" err="1" lang="en-US"/>
              <a:t>AssignCourse</a:t>
            </a:r>
            <a:r>
              <a:rPr dirty="0" lang="en-US"/>
              <a:t> that takes all courses and</a:t>
            </a:r>
          </a:p>
          <a:p>
            <a:pPr indent="0" marL="0">
              <a:buNone/>
            </a:pPr>
            <a:r>
              <a:rPr dirty="0" lang="en-US"/>
              <a:t>assigns one course per call to the current faculty object based on the following criteria:</a:t>
            </a:r>
          </a:p>
          <a:p>
            <a:pPr indent="0" marL="0">
              <a:buNone/>
            </a:pPr>
            <a:r>
              <a:rPr dirty="0" lang="en-US"/>
              <a:t>a. If the calling object is from “Computer Science” department, then assign the available</a:t>
            </a:r>
          </a:p>
          <a:p>
            <a:pPr indent="0" marL="0">
              <a:buNone/>
            </a:pPr>
            <a:r>
              <a:rPr dirty="0" lang="en-US"/>
              <a:t>course with course code starting with “C”.</a:t>
            </a:r>
          </a:p>
          <a:p>
            <a:pPr indent="0" marL="0">
              <a:buNone/>
            </a:pPr>
            <a:r>
              <a:rPr dirty="0" lang="en-US"/>
              <a:t>b. If the calling object is from “Management Science” department, then assign the</a:t>
            </a:r>
          </a:p>
          <a:p>
            <a:pPr indent="0" marL="0">
              <a:buNone/>
            </a:pPr>
            <a:r>
              <a:rPr dirty="0" lang="en-US"/>
              <a:t>available course with course code starting with “M”.</a:t>
            </a:r>
          </a:p>
          <a:p>
            <a:pPr indent="0" marL="0">
              <a:buNone/>
            </a:pPr>
            <a:r>
              <a:rPr dirty="0" lang="en-US"/>
              <a:t>c. If the calling object is from “Electrical Engineering” department, then assign the</a:t>
            </a:r>
          </a:p>
          <a:p>
            <a:pPr indent="0" marL="0">
              <a:buNone/>
            </a:pPr>
            <a:r>
              <a:rPr dirty="0" lang="en-US"/>
              <a:t>available course with course code starting with “E”.</a:t>
            </a:r>
          </a:p>
          <a:p>
            <a:pPr indent="0" marL="0">
              <a:buNone/>
            </a:pPr>
            <a:r>
              <a:rPr dirty="0" lang="en-US"/>
              <a:t>d. While assigning courses to the faculty, do invoke a warning message if the total</a:t>
            </a:r>
          </a:p>
          <a:p>
            <a:pPr indent="0" marL="0">
              <a:buNone/>
            </a:pPr>
            <a:r>
              <a:rPr dirty="0" lang="en-US"/>
              <a:t>assigned credit hours exceed maximum 12 credit hours.</a:t>
            </a:r>
          </a:p>
          <a:p>
            <a:pPr indent="0" marL="0">
              <a:buNone/>
            </a:pPr>
            <a:r>
              <a:rPr dirty="0" lang="en-US"/>
              <a:t>Also create the Salary function calculates and prints the salary on the following criteria: If the</a:t>
            </a:r>
          </a:p>
          <a:p>
            <a:pPr indent="0" marL="0">
              <a:buNone/>
            </a:pPr>
            <a:r>
              <a:rPr dirty="0" lang="en-US"/>
              <a:t>faculty’s working hours are equal to 36 display the current salary. If the faculty’s working hours</a:t>
            </a:r>
          </a:p>
          <a:p>
            <a:pPr indent="0" marL="0">
              <a:buNone/>
            </a:pPr>
            <a:r>
              <a:rPr dirty="0" lang="en-US"/>
              <a:t>are more than 36 then add 1000 Rs for each extra hour and display the updated salary.</a:t>
            </a:r>
          </a:p>
        </p:txBody>
      </p:sp>
    </p:spTree>
    <p:extLst>
      <p:ext uri="{BB962C8B-B14F-4D97-AF65-F5344CB8AC3E}">
        <p14:creationId xmlns:p14="http://schemas.microsoft.com/office/powerpoint/2010/main" val="414166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1066800" y="642593"/>
            <a:ext cx="10058400" cy="1371600"/>
          </a:xfrm>
          <a:prstGeom prst="rect">
            <a:avLst/>
          </a:prstGeom>
          <a:noFill/>
          <a:ln>
            <a:noFill/>
          </a:ln>
        </p:spPr>
        <p:txBody>
          <a:bodyPr anchor="ctr" anchorCtr="0" bIns="45700" lIns="91433" numCol="1" rIns="91433" rtlCol="0" spcFirstLastPara="1" tIns="45700" vert="horz" wrap="square">
            <a:noAutofit/>
          </a:bodyPr>
          <a:lstStyle/>
          <a:p>
            <a:pPr>
              <a:spcBef>
                <a:spcPts val="0"/>
              </a:spcBef>
              <a:buClr>
                <a:srgbClr val="262626"/>
              </a:buClr>
              <a:buSzPts val="3600"/>
            </a:pPr>
            <a:r>
              <a:rPr altLang="en" lang="en"/>
              <a:t>Friend Function</a:t>
            </a:r>
            <a:endParaRPr/>
          </a:p>
        </p:txBody>
      </p:sp>
      <p:sp>
        <p:nvSpPr>
          <p:cNvPr id="318" name="Google Shape;318;p47"/>
          <p:cNvSpPr txBox="1">
            <a:spLocks noGrp="1"/>
          </p:cNvSpPr>
          <p:nvPr>
            <p:ph idx="1" type="body"/>
          </p:nvPr>
        </p:nvSpPr>
        <p:spPr>
          <a:xfrm>
            <a:off x="1066800" y="2103120"/>
            <a:ext cx="10058400" cy="3932000"/>
          </a:xfrm>
          <a:prstGeom prst="rect">
            <a:avLst/>
          </a:prstGeom>
          <a:noFill/>
          <a:ln>
            <a:noFill/>
          </a:ln>
        </p:spPr>
        <p:txBody>
          <a:bodyPr anchor="t" anchorCtr="0" bIns="45700" lIns="91433" numCol="1" rIns="91433" rtlCol="0" spcFirstLastPara="1" tIns="45700" vert="horz" wrap="square">
            <a:noAutofit/>
          </a:bodyPr>
          <a:lstStyle/>
          <a:p>
            <a:pPr indent="-186262" marL="186262">
              <a:lnSpc>
                <a:spcPct val="100000"/>
              </a:lnSpc>
              <a:spcBef>
                <a:spcPts val="0"/>
              </a:spcBef>
              <a:buSzPts val="1800"/>
              <a:buChar char="◦"/>
            </a:pPr>
            <a:r>
              <a:rPr altLang="en" lang="en" sz="2400">
                <a:latin typeface="Times New Roman"/>
                <a:ea typeface="Times New Roman"/>
                <a:cs typeface="Times New Roman"/>
                <a:sym typeface="Times New Roman"/>
              </a:rPr>
              <a:t>There is a feature in C++ called </a:t>
            </a:r>
            <a:r>
              <a:rPr altLang="en" b="1" lang="en" sz="2400">
                <a:latin typeface="Times New Roman"/>
                <a:ea typeface="Times New Roman"/>
                <a:cs typeface="Times New Roman"/>
                <a:sym typeface="Times New Roman"/>
              </a:rPr>
              <a:t>friend functions</a:t>
            </a:r>
            <a:r>
              <a:rPr altLang="en" lang="en" sz="2400">
                <a:latin typeface="Times New Roman"/>
                <a:ea typeface="Times New Roman"/>
                <a:cs typeface="Times New Roman"/>
                <a:sym typeface="Times New Roman"/>
              </a:rPr>
              <a:t> that break this rule and allow us to access member functions from outside the class.</a:t>
            </a:r>
            <a:endParaRPr/>
          </a:p>
          <a:p>
            <a:pPr indent="-186262" marL="186262">
              <a:lnSpc>
                <a:spcPct val="100000"/>
              </a:lnSpc>
              <a:spcBef>
                <a:spcPts val="933"/>
              </a:spcBef>
              <a:buSzPts val="1800"/>
              <a:buChar char="◦"/>
            </a:pPr>
            <a:r>
              <a:rPr altLang="en" lang="en" sz="2400">
                <a:latin typeface="Times New Roman"/>
                <a:ea typeface="Times New Roman"/>
                <a:cs typeface="Times New Roman"/>
                <a:sym typeface="Times New Roman"/>
              </a:rPr>
              <a:t>A friend function can access the private and protected data of a class. We declare a friend function using the friend keyword inside the body of the class.</a:t>
            </a:r>
            <a:endParaRPr sz="2400">
              <a:latin typeface="Times New Roman"/>
              <a:ea typeface="Times New Roman"/>
              <a:cs typeface="Times New Roman"/>
              <a:sym typeface="Times New Roman"/>
            </a:endParaRPr>
          </a:p>
          <a:p>
            <a:pPr indent="-33866" marL="186262">
              <a:lnSpc>
                <a:spcPct val="100000"/>
              </a:lnSpc>
              <a:spcBef>
                <a:spcPts val="933"/>
              </a:spcBef>
              <a:buSzPts val="1800"/>
              <a:buNone/>
            </a:pPr>
            <a:endParaRPr sz="2400">
              <a:latin typeface="Times New Roman"/>
              <a:ea typeface="Times New Roman"/>
              <a:cs typeface="Times New Roman"/>
              <a:sym typeface="Times New Roman"/>
            </a:endParaRPr>
          </a:p>
        </p:txBody>
      </p:sp>
      <p:pic>
        <p:nvPicPr>
          <p:cNvPr id="319" name="Google Shape;319;p47"/>
          <p:cNvPicPr preferRelativeResize="0"/>
          <p:nvPr/>
        </p:nvPicPr>
        <p:blipFill rotWithShape="1">
          <a:blip r:embed="rId3">
            <a:alphaModFix/>
          </a:blip>
          <a:srcRect/>
          <a:stretch/>
        </p:blipFill>
        <p:spPr>
          <a:xfrm>
            <a:off x="3089337" y="4203438"/>
            <a:ext cx="5335080" cy="14516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1066800" y="642593"/>
            <a:ext cx="10058400" cy="1371600"/>
          </a:xfrm>
          <a:prstGeom prst="rect">
            <a:avLst/>
          </a:prstGeom>
          <a:noFill/>
          <a:ln>
            <a:noFill/>
          </a:ln>
        </p:spPr>
        <p:txBody>
          <a:bodyPr anchor="ctr" anchorCtr="0" bIns="45700" lIns="91433" numCol="1" rIns="91433" rtlCol="0" spcFirstLastPara="1" tIns="45700" vert="horz" wrap="square">
            <a:noAutofit/>
          </a:bodyPr>
          <a:lstStyle/>
          <a:p>
            <a:pPr>
              <a:spcBef>
                <a:spcPts val="0"/>
              </a:spcBef>
              <a:buClr>
                <a:srgbClr val="262626"/>
              </a:buClr>
              <a:buSzPts val="3300"/>
            </a:pPr>
            <a:r>
              <a:rPr altLang="en" lang="en">
                <a:latin typeface="Times New Roman"/>
                <a:ea typeface="Times New Roman"/>
                <a:cs typeface="Times New Roman"/>
                <a:sym typeface="Times New Roman"/>
              </a:rPr>
              <a:t>Working of friend Function-example</a:t>
            </a:r>
            <a:endParaRPr>
              <a:latin typeface="Times New Roman"/>
              <a:ea typeface="Times New Roman"/>
              <a:cs typeface="Times New Roman"/>
              <a:sym typeface="Times New Roman"/>
            </a:endParaRPr>
          </a:p>
        </p:txBody>
      </p:sp>
      <p:sp>
        <p:nvSpPr>
          <p:cNvPr id="325" name="Google Shape;325;p48"/>
          <p:cNvSpPr/>
          <p:nvPr/>
        </p:nvSpPr>
        <p:spPr>
          <a:xfrm>
            <a:off x="1154097" y="2014193"/>
            <a:ext cx="3338000" cy="4289200"/>
          </a:xfrm>
          <a:prstGeom prst="rect">
            <a:avLst/>
          </a:prstGeom>
          <a:gradFill>
            <a:gsLst>
              <a:gs pos="0">
                <a:srgbClr val="61A39F"/>
              </a:gs>
              <a:gs pos="50000">
                <a:srgbClr val="5FA39F"/>
              </a:gs>
              <a:gs pos="100000">
                <a:srgbClr val="5EA29E"/>
              </a:gs>
            </a:gsLst>
            <a:lin ang="5400012" scaled="0"/>
          </a:gradFill>
          <a:ln cap="flat" cmpd="sng" w="9525">
            <a:solidFill>
              <a:schemeClr val="accent6"/>
            </a:solidFill>
            <a:prstDash val="solid"/>
            <a:round/>
            <a:headEnd len="sm" type="none" w="sm"/>
            <a:tailEnd len="sm" type="none" w="sm"/>
          </a:ln>
          <a:effectLst>
            <a:outerShdw algn="ctr" blurRad="38100" dir="5400000" dist="12700" rotWithShape="0">
              <a:srgbClr val="000000">
                <a:alpha val="62750"/>
              </a:srgbClr>
            </a:outerShdw>
          </a:effectLst>
        </p:spPr>
        <p:txBody>
          <a:bodyPr anchor="ctr" anchorCtr="0" bIns="45700" lIns="91433" numCol="1" rIns="91433" spcFirstLastPara="1" tIns="45700" wrap="square">
            <a:noAutofit/>
          </a:bodyPr>
          <a:lstStyle/>
          <a:p>
            <a:r>
              <a:rPr altLang="en" lang="en" sz="1600">
                <a:solidFill>
                  <a:schemeClr val="lt1"/>
                </a:solidFill>
                <a:latin typeface="Times New Roman"/>
                <a:ea typeface="Times New Roman"/>
                <a:cs typeface="Times New Roman"/>
                <a:sym typeface="Times New Roman"/>
              </a:rPr>
              <a:t>#include &lt;iostream&gt;</a:t>
            </a:r>
            <a:endParaRPr sz="1467"/>
          </a:p>
          <a:p>
            <a:r>
              <a:rPr altLang="en" lang="en" sz="1600">
                <a:solidFill>
                  <a:schemeClr val="lt1"/>
                </a:solidFill>
                <a:latin typeface="Times New Roman"/>
                <a:ea typeface="Times New Roman"/>
                <a:cs typeface="Times New Roman"/>
                <a:sym typeface="Times New Roman"/>
              </a:rPr>
              <a:t>using namespace std;</a:t>
            </a:r>
            <a:endParaRPr sz="1467"/>
          </a:p>
          <a:p>
            <a:endParaRPr sz="1600">
              <a:solidFill>
                <a:schemeClr val="lt1"/>
              </a:solidFill>
              <a:latin typeface="Times New Roman"/>
              <a:ea typeface="Times New Roman"/>
              <a:cs typeface="Times New Roman"/>
              <a:sym typeface="Times New Roman"/>
            </a:endParaRPr>
          </a:p>
          <a:p>
            <a:r>
              <a:rPr altLang="en" lang="en" sz="1600">
                <a:solidFill>
                  <a:schemeClr val="lt1"/>
                </a:solidFill>
                <a:latin typeface="Times New Roman"/>
                <a:ea typeface="Times New Roman"/>
                <a:cs typeface="Times New Roman"/>
                <a:sym typeface="Times New Roman"/>
              </a:rPr>
              <a:t>class Distance {</a:t>
            </a:r>
            <a:endParaRPr sz="1467"/>
          </a:p>
          <a:p>
            <a:r>
              <a:rPr altLang="en" lang="en" sz="1600">
                <a:solidFill>
                  <a:schemeClr val="lt1"/>
                </a:solidFill>
                <a:latin typeface="Times New Roman"/>
                <a:ea typeface="Times New Roman"/>
                <a:cs typeface="Times New Roman"/>
                <a:sym typeface="Times New Roman"/>
              </a:rPr>
              <a:t>    private:</a:t>
            </a:r>
            <a:endParaRPr sz="1467"/>
          </a:p>
          <a:p>
            <a:r>
              <a:rPr altLang="en" lang="en" sz="1600">
                <a:solidFill>
                  <a:schemeClr val="lt1"/>
                </a:solidFill>
                <a:latin typeface="Times New Roman"/>
                <a:ea typeface="Times New Roman"/>
                <a:cs typeface="Times New Roman"/>
                <a:sym typeface="Times New Roman"/>
              </a:rPr>
              <a:t>        int meter;</a:t>
            </a:r>
            <a:endParaRPr sz="1467"/>
          </a:p>
          <a:p>
            <a:r>
              <a:rPr altLang="en" lang="en" sz="1600">
                <a:solidFill>
                  <a:schemeClr val="lt1"/>
                </a:solidFill>
                <a:latin typeface="Times New Roman"/>
                <a:ea typeface="Times New Roman"/>
                <a:cs typeface="Times New Roman"/>
                <a:sym typeface="Times New Roman"/>
              </a:rPr>
              <a:t>        </a:t>
            </a:r>
            <a:endParaRPr sz="1467"/>
          </a:p>
          <a:p>
            <a:r>
              <a:rPr altLang="en" lang="en" sz="1600">
                <a:solidFill>
                  <a:schemeClr val="lt1"/>
                </a:solidFill>
                <a:latin typeface="Times New Roman"/>
                <a:ea typeface="Times New Roman"/>
                <a:cs typeface="Times New Roman"/>
                <a:sym typeface="Times New Roman"/>
              </a:rPr>
              <a:t>        // friend function</a:t>
            </a:r>
            <a:endParaRPr sz="1467"/>
          </a:p>
          <a:p>
            <a:r>
              <a:rPr altLang="en" lang="en" sz="1600">
                <a:solidFill>
                  <a:schemeClr val="lt1"/>
                </a:solidFill>
                <a:latin typeface="Times New Roman"/>
                <a:ea typeface="Times New Roman"/>
                <a:cs typeface="Times New Roman"/>
                <a:sym typeface="Times New Roman"/>
              </a:rPr>
              <a:t>        friend int addFive(Distance);</a:t>
            </a:r>
            <a:endParaRPr sz="1467"/>
          </a:p>
          <a:p>
            <a:endParaRPr sz="1600">
              <a:solidFill>
                <a:schemeClr val="lt1"/>
              </a:solidFill>
              <a:latin typeface="Times New Roman"/>
              <a:ea typeface="Times New Roman"/>
              <a:cs typeface="Times New Roman"/>
              <a:sym typeface="Times New Roman"/>
            </a:endParaRPr>
          </a:p>
          <a:p>
            <a:r>
              <a:rPr altLang="en" lang="en" sz="1600">
                <a:solidFill>
                  <a:schemeClr val="lt1"/>
                </a:solidFill>
                <a:latin typeface="Times New Roman"/>
                <a:ea typeface="Times New Roman"/>
                <a:cs typeface="Times New Roman"/>
                <a:sym typeface="Times New Roman"/>
              </a:rPr>
              <a:t>    public:</a:t>
            </a:r>
            <a:endParaRPr sz="1467"/>
          </a:p>
          <a:p>
            <a:r>
              <a:rPr altLang="en" lang="en" sz="1600">
                <a:solidFill>
                  <a:schemeClr val="lt1"/>
                </a:solidFill>
                <a:latin typeface="Times New Roman"/>
                <a:ea typeface="Times New Roman"/>
                <a:cs typeface="Times New Roman"/>
                <a:sym typeface="Times New Roman"/>
              </a:rPr>
              <a:t>        Distance() : meter(0) {}</a:t>
            </a:r>
            <a:endParaRPr sz="1467"/>
          </a:p>
          <a:p>
            <a:r>
              <a:rPr altLang="en" lang="en" sz="1600">
                <a:solidFill>
                  <a:schemeClr val="lt1"/>
                </a:solidFill>
                <a:latin typeface="Times New Roman"/>
                <a:ea typeface="Times New Roman"/>
                <a:cs typeface="Times New Roman"/>
                <a:sym typeface="Times New Roman"/>
              </a:rPr>
              <a:t>        </a:t>
            </a:r>
            <a:endParaRPr sz="1467"/>
          </a:p>
          <a:p>
            <a:r>
              <a:rPr altLang="en" lang="en" sz="1600">
                <a:solidFill>
                  <a:schemeClr val="lt1"/>
                </a:solidFill>
                <a:latin typeface="Times New Roman"/>
                <a:ea typeface="Times New Roman"/>
                <a:cs typeface="Times New Roman"/>
                <a:sym typeface="Times New Roman"/>
              </a:rPr>
              <a:t>};</a:t>
            </a:r>
            <a:endParaRPr sz="1467"/>
          </a:p>
        </p:txBody>
      </p:sp>
      <p:sp>
        <p:nvSpPr>
          <p:cNvPr id="326" name="Google Shape;326;p48"/>
          <p:cNvSpPr/>
          <p:nvPr/>
        </p:nvSpPr>
        <p:spPr>
          <a:xfrm>
            <a:off x="4651900" y="2005316"/>
            <a:ext cx="3356000" cy="3364400"/>
          </a:xfrm>
          <a:prstGeom prst="rect">
            <a:avLst/>
          </a:prstGeom>
          <a:gradFill>
            <a:gsLst>
              <a:gs pos="0">
                <a:srgbClr val="61A39F"/>
              </a:gs>
              <a:gs pos="50000">
                <a:srgbClr val="5FA39F"/>
              </a:gs>
              <a:gs pos="100000">
                <a:srgbClr val="5EA29E"/>
              </a:gs>
            </a:gsLst>
            <a:lin ang="5400012" scaled="0"/>
          </a:gradFill>
          <a:ln cap="flat" cmpd="sng" w="9525">
            <a:solidFill>
              <a:schemeClr val="accent6"/>
            </a:solidFill>
            <a:prstDash val="solid"/>
            <a:round/>
            <a:headEnd len="sm" type="none" w="sm"/>
            <a:tailEnd len="sm" type="none" w="sm"/>
          </a:ln>
          <a:effectLst>
            <a:outerShdw algn="ctr" blurRad="38100" dir="5400000" dist="12700" rotWithShape="0">
              <a:srgbClr val="000000">
                <a:alpha val="62750"/>
              </a:srgbClr>
            </a:outerShdw>
          </a:effectLst>
        </p:spPr>
        <p:txBody>
          <a:bodyPr anchor="ctr" anchorCtr="0" bIns="45700" lIns="91433" numCol="1" rIns="91433" spcFirstLastPara="1" tIns="45700" wrap="square">
            <a:noAutofit/>
          </a:bodyPr>
          <a:lstStyle/>
          <a:p>
            <a:r>
              <a:rPr altLang="en" lang="en" sz="1600">
                <a:solidFill>
                  <a:schemeClr val="lt1"/>
                </a:solidFill>
                <a:latin typeface="Times New Roman"/>
                <a:ea typeface="Times New Roman"/>
                <a:cs typeface="Times New Roman"/>
                <a:sym typeface="Times New Roman"/>
              </a:rPr>
              <a:t>// friend function definition</a:t>
            </a:r>
            <a:endParaRPr sz="1467"/>
          </a:p>
          <a:p>
            <a:r>
              <a:rPr altLang="en" lang="en" sz="1600">
                <a:solidFill>
                  <a:schemeClr val="lt1"/>
                </a:solidFill>
                <a:latin typeface="Times New Roman"/>
                <a:ea typeface="Times New Roman"/>
                <a:cs typeface="Times New Roman"/>
                <a:sym typeface="Times New Roman"/>
              </a:rPr>
              <a:t>int addFive(Distance d) {</a:t>
            </a:r>
            <a:endParaRPr sz="1467"/>
          </a:p>
          <a:p>
            <a:endParaRPr sz="1600">
              <a:solidFill>
                <a:schemeClr val="lt1"/>
              </a:solidFill>
              <a:latin typeface="Times New Roman"/>
              <a:ea typeface="Times New Roman"/>
              <a:cs typeface="Times New Roman"/>
              <a:sym typeface="Times New Roman"/>
            </a:endParaRPr>
          </a:p>
          <a:p>
            <a:r>
              <a:rPr altLang="en" lang="en" sz="1600">
                <a:solidFill>
                  <a:schemeClr val="lt1"/>
                </a:solidFill>
                <a:latin typeface="Times New Roman"/>
                <a:ea typeface="Times New Roman"/>
                <a:cs typeface="Times New Roman"/>
                <a:sym typeface="Times New Roman"/>
              </a:rPr>
              <a:t>    //accessing private members from the friend function</a:t>
            </a:r>
            <a:endParaRPr sz="1467"/>
          </a:p>
          <a:p>
            <a:r>
              <a:rPr altLang="en" lang="en" sz="1600">
                <a:solidFill>
                  <a:schemeClr val="lt1"/>
                </a:solidFill>
                <a:latin typeface="Times New Roman"/>
                <a:ea typeface="Times New Roman"/>
                <a:cs typeface="Times New Roman"/>
                <a:sym typeface="Times New Roman"/>
              </a:rPr>
              <a:t>    d.meter += 5;</a:t>
            </a:r>
            <a:endParaRPr sz="1467"/>
          </a:p>
          <a:p>
            <a:r>
              <a:rPr altLang="en" lang="en" sz="1600">
                <a:solidFill>
                  <a:schemeClr val="lt1"/>
                </a:solidFill>
                <a:latin typeface="Times New Roman"/>
                <a:ea typeface="Times New Roman"/>
                <a:cs typeface="Times New Roman"/>
                <a:sym typeface="Times New Roman"/>
              </a:rPr>
              <a:t>    return d.meter;</a:t>
            </a:r>
            <a:endParaRPr sz="1467"/>
          </a:p>
          <a:p>
            <a:r>
              <a:rPr altLang="en" lang="en" sz="1600">
                <a:solidFill>
                  <a:schemeClr val="lt1"/>
                </a:solidFill>
                <a:latin typeface="Times New Roman"/>
                <a:ea typeface="Times New Roman"/>
                <a:cs typeface="Times New Roman"/>
                <a:sym typeface="Times New Roman"/>
              </a:rPr>
              <a:t>}</a:t>
            </a:r>
            <a:endParaRPr sz="1600">
              <a:solidFill>
                <a:schemeClr val="lt1"/>
              </a:solidFill>
              <a:latin typeface="Times New Roman"/>
              <a:ea typeface="Times New Roman"/>
              <a:cs typeface="Times New Roman"/>
              <a:sym typeface="Times New Roman"/>
            </a:endParaRPr>
          </a:p>
        </p:txBody>
      </p:sp>
      <p:sp>
        <p:nvSpPr>
          <p:cNvPr id="327" name="Google Shape;327;p48"/>
          <p:cNvSpPr/>
          <p:nvPr/>
        </p:nvSpPr>
        <p:spPr>
          <a:xfrm>
            <a:off x="8077201" y="1996439"/>
            <a:ext cx="2582000" cy="1543200"/>
          </a:xfrm>
          <a:prstGeom prst="rect">
            <a:avLst/>
          </a:prstGeom>
          <a:gradFill>
            <a:gsLst>
              <a:gs pos="0">
                <a:srgbClr val="61A39F"/>
              </a:gs>
              <a:gs pos="50000">
                <a:srgbClr val="5FA39F"/>
              </a:gs>
              <a:gs pos="100000">
                <a:srgbClr val="5EA29E"/>
              </a:gs>
            </a:gsLst>
            <a:lin ang="5400012" scaled="0"/>
          </a:gradFill>
          <a:ln cap="flat" cmpd="sng" w="9525">
            <a:solidFill>
              <a:schemeClr val="accent6"/>
            </a:solidFill>
            <a:prstDash val="solid"/>
            <a:round/>
            <a:headEnd len="sm" type="none" w="sm"/>
            <a:tailEnd len="sm" type="none" w="sm"/>
          </a:ln>
          <a:effectLst>
            <a:outerShdw algn="ctr" blurRad="38100" dir="5400000" dist="12700" rotWithShape="0">
              <a:srgbClr val="000000">
                <a:alpha val="62750"/>
              </a:srgbClr>
            </a:outerShdw>
          </a:effectLst>
        </p:spPr>
        <p:txBody>
          <a:bodyPr anchor="ctr" anchorCtr="0" bIns="45700" lIns="91433" numCol="1" rIns="91433" spcFirstLastPara="1" tIns="45700" wrap="square">
            <a:noAutofit/>
          </a:bodyPr>
          <a:lstStyle/>
          <a:p>
            <a:r>
              <a:rPr altLang="en" lang="en" sz="1600">
                <a:solidFill>
                  <a:schemeClr val="lt1"/>
                </a:solidFill>
                <a:latin typeface="Times New Roman"/>
                <a:ea typeface="Times New Roman"/>
                <a:cs typeface="Times New Roman"/>
                <a:sym typeface="Times New Roman"/>
              </a:rPr>
              <a:t>int main() {</a:t>
            </a:r>
            <a:endParaRPr sz="1467"/>
          </a:p>
          <a:p>
            <a:r>
              <a:rPr altLang="en" lang="en" sz="1600">
                <a:solidFill>
                  <a:schemeClr val="lt1"/>
                </a:solidFill>
                <a:latin typeface="Times New Roman"/>
                <a:ea typeface="Times New Roman"/>
                <a:cs typeface="Times New Roman"/>
                <a:sym typeface="Times New Roman"/>
              </a:rPr>
              <a:t>    Distance D;</a:t>
            </a:r>
            <a:endParaRPr sz="1467"/>
          </a:p>
          <a:p>
            <a:r>
              <a:rPr altLang="en" lang="en" sz="1600">
                <a:solidFill>
                  <a:schemeClr val="lt1"/>
                </a:solidFill>
                <a:latin typeface="Times New Roman"/>
                <a:ea typeface="Times New Roman"/>
                <a:cs typeface="Times New Roman"/>
                <a:sym typeface="Times New Roman"/>
              </a:rPr>
              <a:t>    cout &lt;&lt; "Distance: " &lt;&lt; addFive(D);</a:t>
            </a:r>
            <a:endParaRPr sz="1467"/>
          </a:p>
          <a:p>
            <a:r>
              <a:rPr altLang="en" lang="en" sz="1600">
                <a:solidFill>
                  <a:schemeClr val="lt1"/>
                </a:solidFill>
                <a:latin typeface="Times New Roman"/>
                <a:ea typeface="Times New Roman"/>
                <a:cs typeface="Times New Roman"/>
                <a:sym typeface="Times New Roman"/>
              </a:rPr>
              <a:t>    return 0;</a:t>
            </a:r>
            <a:endParaRPr sz="1467"/>
          </a:p>
          <a:p>
            <a:r>
              <a:rPr altLang="en" lang="en" sz="1600">
                <a:solidFill>
                  <a:schemeClr val="lt1"/>
                </a:solidFill>
                <a:latin typeface="Times New Roman"/>
                <a:ea typeface="Times New Roman"/>
                <a:cs typeface="Times New Roman"/>
                <a:sym typeface="Times New Roman"/>
              </a:rPr>
              <a:t>}</a:t>
            </a:r>
            <a:endParaRPr sz="14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1066800" y="642593"/>
            <a:ext cx="10058400" cy="1371600"/>
          </a:xfrm>
          <a:prstGeom prst="rect">
            <a:avLst/>
          </a:prstGeom>
          <a:noFill/>
          <a:ln>
            <a:noFill/>
          </a:ln>
        </p:spPr>
        <p:txBody>
          <a:bodyPr anchor="ctr" anchorCtr="0" bIns="45700" lIns="91433" numCol="1" rIns="91433" rtlCol="0" spcFirstLastPara="1" tIns="45700" vert="horz" wrap="square">
            <a:noAutofit/>
          </a:bodyPr>
          <a:lstStyle/>
          <a:p>
            <a:pPr>
              <a:spcBef>
                <a:spcPts val="0"/>
              </a:spcBef>
              <a:buClr>
                <a:srgbClr val="262626"/>
              </a:buClr>
              <a:buSzPts val="3600"/>
            </a:pPr>
            <a:r>
              <a:rPr altLang="en" lang="en"/>
              <a:t>Friend Function cont’d</a:t>
            </a:r>
            <a:endParaRPr/>
          </a:p>
        </p:txBody>
      </p:sp>
      <p:sp>
        <p:nvSpPr>
          <p:cNvPr id="333" name="Google Shape;333;p49"/>
          <p:cNvSpPr txBox="1">
            <a:spLocks noGrp="1"/>
          </p:cNvSpPr>
          <p:nvPr>
            <p:ph idx="1" type="body"/>
          </p:nvPr>
        </p:nvSpPr>
        <p:spPr>
          <a:xfrm>
            <a:off x="1066800" y="2103120"/>
            <a:ext cx="10058400" cy="3932000"/>
          </a:xfrm>
          <a:prstGeom prst="rect">
            <a:avLst/>
          </a:prstGeom>
          <a:noFill/>
          <a:ln>
            <a:noFill/>
          </a:ln>
        </p:spPr>
        <p:txBody>
          <a:bodyPr anchor="t" anchorCtr="0" bIns="45700" lIns="91433" numCol="1" rIns="91433" rtlCol="0" spcFirstLastPara="1" tIns="45700" vert="horz" wrap="square">
            <a:noAutofit/>
          </a:bodyPr>
          <a:lstStyle/>
          <a:p>
            <a:pPr indent="-186262" marL="186262">
              <a:lnSpc>
                <a:spcPct val="100000"/>
              </a:lnSpc>
              <a:spcBef>
                <a:spcPts val="0"/>
              </a:spcBef>
              <a:buSzPts val="1400"/>
              <a:buFont typeface="Noto Sans Symbols"/>
              <a:buChar char="▪"/>
            </a:pPr>
            <a:r>
              <a:rPr altLang="en" lang="en">
                <a:latin typeface="Times New Roman"/>
                <a:ea typeface="Times New Roman"/>
                <a:cs typeface="Times New Roman"/>
                <a:sym typeface="Times New Roman"/>
              </a:rPr>
              <a:t>Friend function must be declared with </a:t>
            </a:r>
            <a:r>
              <a:rPr altLang="en" b="1" lang="en">
                <a:latin typeface="Times New Roman"/>
                <a:ea typeface="Times New Roman"/>
                <a:cs typeface="Times New Roman"/>
                <a:sym typeface="Times New Roman"/>
              </a:rPr>
              <a:t>friend</a:t>
            </a:r>
            <a:r>
              <a:rPr altLang="en" lang="en">
                <a:latin typeface="Times New Roman"/>
                <a:ea typeface="Times New Roman"/>
                <a:cs typeface="Times New Roman"/>
                <a:sym typeface="Times New Roman"/>
              </a:rPr>
              <a:t> keyword.</a:t>
            </a:r>
            <a:endParaRPr/>
          </a:p>
          <a:p>
            <a:pPr indent="-186262" marL="186262">
              <a:lnSpc>
                <a:spcPct val="100000"/>
              </a:lnSpc>
              <a:spcBef>
                <a:spcPts val="933"/>
              </a:spcBef>
              <a:buSzPts val="1400"/>
              <a:buFont typeface="Noto Sans Symbols"/>
              <a:buChar char="▪"/>
            </a:pPr>
            <a:r>
              <a:rPr altLang="en" lang="en">
                <a:latin typeface="Times New Roman"/>
                <a:ea typeface="Times New Roman"/>
                <a:cs typeface="Times New Roman"/>
                <a:sym typeface="Times New Roman"/>
              </a:rPr>
              <a:t>Friend function must be declare in all the classes from which we need to access private or protected members.</a:t>
            </a:r>
            <a:endParaRPr/>
          </a:p>
          <a:p>
            <a:pPr indent="-186262" marL="186262">
              <a:lnSpc>
                <a:spcPct val="100000"/>
              </a:lnSpc>
              <a:spcBef>
                <a:spcPts val="933"/>
              </a:spcBef>
              <a:buSzPts val="1400"/>
              <a:buFont typeface="Noto Sans Symbols"/>
              <a:buChar char="▪"/>
            </a:pPr>
            <a:r>
              <a:rPr altLang="en" lang="en">
                <a:latin typeface="Times New Roman"/>
                <a:ea typeface="Times New Roman"/>
                <a:cs typeface="Times New Roman"/>
                <a:sym typeface="Times New Roman"/>
              </a:rPr>
              <a:t>Friend function will be defined outside the class without specifying the class name.</a:t>
            </a:r>
            <a:endParaRPr/>
          </a:p>
          <a:p>
            <a:pPr indent="-186262" marL="186262">
              <a:lnSpc>
                <a:spcPct val="100000"/>
              </a:lnSpc>
              <a:spcBef>
                <a:spcPts val="933"/>
              </a:spcBef>
              <a:buSzPts val="1400"/>
              <a:buFont typeface="Noto Sans Symbols"/>
              <a:buChar char="▪"/>
            </a:pPr>
            <a:r>
              <a:rPr altLang="en" lang="en">
                <a:latin typeface="Times New Roman"/>
                <a:ea typeface="Times New Roman"/>
                <a:cs typeface="Times New Roman"/>
                <a:sym typeface="Times New Roman"/>
              </a:rPr>
              <a:t>Friend function will be invoked like normal function, without any object.</a:t>
            </a:r>
            <a:endParaRPr/>
          </a:p>
          <a:p>
            <a:pPr indent="-67732" marL="186262">
              <a:lnSpc>
                <a:spcPct val="100000"/>
              </a:lnSpc>
              <a:spcBef>
                <a:spcPts val="933"/>
              </a:spcBef>
              <a:buSzPts val="1400"/>
              <a:buNone/>
            </a:pP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01B6-A0CF-4607-8037-8BE9F591395D}"/>
              </a:ext>
            </a:extLst>
          </p:cNvPr>
          <p:cNvSpPr>
            <a:spLocks noGrp="1"/>
          </p:cNvSpPr>
          <p:nvPr>
            <p:ph type="title"/>
          </p:nvPr>
        </p:nvSpPr>
        <p:spPr/>
        <p:txBody>
          <a:bodyPr numCol="1">
            <a:normAutofit/>
          </a:bodyPr>
          <a:lstStyle/>
          <a:p>
            <a:pPr algn="ctr"/>
            <a:r>
              <a:rPr b="1" dirty="0" lang="en-US" sz="2800">
                <a:solidFill>
                  <a:srgbClr val="000000"/>
                </a:solidFill>
                <a:effectLst/>
                <a:latin charset="0" panose="020F0502020204030204" pitchFamily="34" typeface="Calibri"/>
                <a:ea charset="0" panose="020F0502020204030204" pitchFamily="34" typeface="Calibri"/>
              </a:rPr>
              <a:t>Are friend functions against the concept of Object Oriented Programming? </a:t>
            </a:r>
            <a:endParaRPr dirty="0" lang="en-US" sz="6000"/>
          </a:p>
        </p:txBody>
      </p:sp>
      <p:sp>
        <p:nvSpPr>
          <p:cNvPr id="3" name="Content Placeholder 2">
            <a:extLst>
              <a:ext uri="{FF2B5EF4-FFF2-40B4-BE49-F238E27FC236}">
                <a16:creationId xmlns:a16="http://schemas.microsoft.com/office/drawing/2014/main" id="{F5916F36-32BD-4182-B99D-7BA4133054A3}"/>
              </a:ext>
            </a:extLst>
          </p:cNvPr>
          <p:cNvSpPr>
            <a:spLocks noGrp="1"/>
          </p:cNvSpPr>
          <p:nvPr>
            <p:ph idx="1"/>
          </p:nvPr>
        </p:nvSpPr>
        <p:spPr/>
        <p:txBody>
          <a:bodyPr numCol="1"/>
          <a:lstStyle/>
          <a:p>
            <a:pPr marL="0" marR="0">
              <a:spcBef>
                <a:spcPts val="0"/>
              </a:spcBef>
              <a:spcAft>
                <a:spcPts val="0"/>
              </a:spcAft>
            </a:pPr>
            <a:r>
              <a:rPr dirty="0" lang="en-US" sz="2400">
                <a:solidFill>
                  <a:srgbClr val="000000"/>
                </a:solidFill>
                <a:effectLst/>
                <a:latin charset="0" panose="020B0604020202020204" pitchFamily="34" typeface="Arial"/>
                <a:ea charset="0" panose="02020603050405020304" pitchFamily="18" typeface="Times New Roman"/>
              </a:rPr>
              <a:t>One of the important concepts of OOP is data hiding, i.e.,</a:t>
            </a:r>
          </a:p>
          <a:p>
            <a:pPr marL="0" marR="0">
              <a:spcBef>
                <a:spcPts val="0"/>
              </a:spcBef>
              <a:spcAft>
                <a:spcPts val="0"/>
              </a:spcAft>
            </a:pPr>
            <a:r>
              <a:rPr dirty="0" lang="en-US" sz="2400">
                <a:solidFill>
                  <a:srgbClr val="000000"/>
                </a:solidFill>
                <a:effectLst/>
                <a:latin charset="0" panose="020B0604020202020204" pitchFamily="34" typeface="Arial"/>
                <a:ea charset="0" panose="02020603050405020304" pitchFamily="18" typeface="Times New Roman"/>
              </a:rPr>
              <a:t> a </a:t>
            </a:r>
            <a:r>
              <a:rPr dirty="0" lang="en-US" strike="noStrike" sz="2400" u="none">
                <a:effectLst/>
                <a:latin charset="0" panose="020B0604020202020204" pitchFamily="34" typeface="Arial"/>
                <a:ea charset="0" panose="02020603050405020304" pitchFamily="18" typeface="Times New Roman"/>
              </a:rPr>
              <a:t>nonmember function</a:t>
            </a:r>
            <a:r>
              <a:rPr dirty="0" lang="en-US" sz="2400">
                <a:effectLst/>
                <a:latin charset="0" panose="020B0604020202020204" pitchFamily="34" typeface="Arial"/>
                <a:ea charset="0" panose="02020603050405020304" pitchFamily="18" typeface="Times New Roman"/>
              </a:rPr>
              <a:t> </a:t>
            </a:r>
            <a:r>
              <a:rPr dirty="0" lang="en-US" sz="2400">
                <a:solidFill>
                  <a:srgbClr val="000000"/>
                </a:solidFill>
                <a:effectLst/>
                <a:latin charset="0" panose="020B0604020202020204" pitchFamily="34" typeface="Arial"/>
                <a:ea charset="0" panose="02020603050405020304" pitchFamily="18" typeface="Times New Roman"/>
              </a:rPr>
              <a:t>cannot access an object's private or protected data.</a:t>
            </a:r>
            <a:endParaRPr dirty="0" lang="en-US" sz="2400">
              <a:effectLst/>
              <a:latin charset="0" panose="02020603050405020304" pitchFamily="18" typeface="Times New Roman"/>
              <a:ea charset="0" panose="02020603050405020304" pitchFamily="18" typeface="Times New Roman"/>
            </a:endParaRPr>
          </a:p>
          <a:p>
            <a:pPr marL="0" marR="0">
              <a:spcBef>
                <a:spcPts val="0"/>
              </a:spcBef>
              <a:spcAft>
                <a:spcPts val="1200"/>
              </a:spcAft>
            </a:pPr>
            <a:r>
              <a:rPr dirty="0" lang="en-US" sz="2400">
                <a:solidFill>
                  <a:srgbClr val="000000"/>
                </a:solidFill>
                <a:effectLst/>
                <a:latin charset="0" panose="020B0604020202020204" pitchFamily="34" typeface="Arial"/>
                <a:ea charset="0" panose="02020603050405020304" pitchFamily="18" typeface="Times New Roman"/>
              </a:rPr>
              <a:t>But, sometimes this restriction may force programmer to write long and complex codes. So, there is mechanism built in C++ programming to access private or protected data from non-member </a:t>
            </a:r>
            <a:r>
              <a:rPr dirty="0" err="1" lang="en-US" sz="2400">
                <a:solidFill>
                  <a:srgbClr val="000000"/>
                </a:solidFill>
                <a:effectLst/>
                <a:latin charset="0" panose="020B0604020202020204" pitchFamily="34" typeface="Arial"/>
                <a:ea charset="0" panose="02020603050405020304" pitchFamily="18" typeface="Times New Roman"/>
              </a:rPr>
              <a:t>functions.This</a:t>
            </a:r>
            <a:r>
              <a:rPr dirty="0" lang="en-US" sz="2400">
                <a:solidFill>
                  <a:srgbClr val="000000"/>
                </a:solidFill>
                <a:effectLst/>
                <a:latin charset="0" panose="020B0604020202020204" pitchFamily="34" typeface="Arial"/>
                <a:ea charset="0" panose="02020603050405020304" pitchFamily="18" typeface="Times New Roman"/>
              </a:rPr>
              <a:t> is done using a friend function or/and a friend class.</a:t>
            </a:r>
            <a:endParaRPr dirty="0" lang="en-US" sz="2400">
              <a:effectLst/>
              <a:latin charset="0" panose="02020603050405020304" pitchFamily="18" typeface="Times New Roman"/>
              <a:ea charset="0" panose="02020603050405020304" pitchFamily="18" typeface="Times New Roman"/>
            </a:endParaRPr>
          </a:p>
          <a:p>
            <a:pPr marL="0" marR="0">
              <a:spcBef>
                <a:spcPts val="0"/>
              </a:spcBef>
              <a:spcAft>
                <a:spcPts val="0"/>
              </a:spcAft>
            </a:pPr>
            <a:r>
              <a:rPr dirty="0" lang="en-US" sz="2400">
                <a:solidFill>
                  <a:srgbClr val="000000"/>
                </a:solidFill>
                <a:effectLst/>
                <a:latin charset="0" panose="020B0604020202020204" pitchFamily="34" typeface="Arial"/>
                <a:ea charset="0" panose="020F0502020204030204" pitchFamily="34" typeface="Calibri"/>
              </a:rPr>
              <a:t>It can be said that friend functions are against the principle of object oriented programming because they violate the principle of encapsulation which clearly says that each object methods and functions should be encapsulated in it. But there we are making our private member accessible to other outside functions. </a:t>
            </a:r>
            <a:endParaRPr dirty="0" lang="en-US" sz="2400">
              <a:solidFill>
                <a:srgbClr val="000000"/>
              </a:solidFill>
              <a:effectLst/>
              <a:latin charset="0" panose="020F0502020204030204" pitchFamily="34" typeface="Calibri"/>
              <a:ea charset="0" panose="020F0502020204030204" pitchFamily="34" typeface="Calibri"/>
            </a:endParaRPr>
          </a:p>
          <a:p>
            <a:endParaRPr dirty="0" lang="en-US"/>
          </a:p>
        </p:txBody>
      </p:sp>
    </p:spTree>
    <p:extLst>
      <p:ext uri="{BB962C8B-B14F-4D97-AF65-F5344CB8AC3E}">
        <p14:creationId xmlns:p14="http://schemas.microsoft.com/office/powerpoint/2010/main" val="790312778"/>
      </p:ext>
    </p:extLst>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panose="02110004020202020204"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110004020202020204"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12700">
          <a:solidFill>
            <a:schemeClr val="phClr"/>
          </a:solidFill>
          <a:prstDash val="solid"/>
          <a:miter lim="800000"/>
        </a:ln>
        <a:ln algn="ctr" cap="flat" cmpd="sng" w="19050">
          <a:solidFill>
            <a:schemeClr val="phClr"/>
          </a:solidFill>
          <a:prstDash val="solid"/>
          <a:miter lim="800000"/>
        </a:ln>
        <a:ln algn="ctr" cap="flat" cmpd="sng" w="2540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numCol="1"/>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id="{2E142A2C-CD16-42D6-873A-C26D2A0506FA}" name="Office Theme" vid="{1BDDFF52-6CD6-40A5-AB3C-68EB2F1E4D0A}"/>
    </a:ext>
  </a:extLst>
</a:theme>
</file>

<file path=docProps/app.xml><?xml version="1.0" encoding="utf-8"?>
<Properties xmlns="http://schemas.openxmlformats.org/officeDocument/2006/extended-properties" xmlns:vt="http://schemas.openxmlformats.org/officeDocument/2006/docPropsVTypes">
  <Words>3424</Words>
  <Paragraphs>406</Paragraphs>
  <Slides>58</Slides>
  <Notes>6</Notes>
  <TotalTime>2646</TotalTime>
  <HiddenSlides>0</HiddenSlides>
  <MMClips>0</MMClips>
  <ScaleCrop>false</ScaleCrop>
  <HeadingPairs>
    <vt:vector baseType="variant" size="6">
      <vt:variant>
        <vt:lpstr>Fonts Used</vt:lpstr>
      </vt:variant>
      <vt:variant>
        <vt:i4>13</vt:i4>
      </vt:variant>
      <vt:variant>
        <vt:lpstr>Theme</vt:lpstr>
      </vt:variant>
      <vt:variant>
        <vt:i4>1</vt:i4>
      </vt:variant>
      <vt:variant>
        <vt:lpstr>Slide Titles</vt:lpstr>
      </vt:variant>
      <vt:variant>
        <vt:i4>58</vt:i4>
      </vt:variant>
    </vt:vector>
  </HeadingPairs>
  <TitlesOfParts>
    <vt:vector baseType="lpstr" size="72">
      <vt:lpstr>Aptos</vt:lpstr>
      <vt:lpstr>Arial</vt:lpstr>
      <vt:lpstr>Calibri</vt:lpstr>
      <vt:lpstr>Calibri Light</vt:lpstr>
      <vt:lpstr>Century Gothic</vt:lpstr>
      <vt:lpstr>Consolas</vt:lpstr>
      <vt:lpstr>Noto Sans Symbols</vt:lpstr>
      <vt:lpstr>Open Sans</vt:lpstr>
      <vt:lpstr>Segoe UI</vt:lpstr>
      <vt:lpstr>Symbol</vt:lpstr>
      <vt:lpstr>Times New Roman</vt:lpstr>
      <vt:lpstr>urw-din</vt:lpstr>
      <vt:lpstr>Verdana</vt:lpstr>
      <vt:lpstr>Office Theme</vt:lpstr>
      <vt:lpstr>Object Oriented Programming</vt:lpstr>
      <vt:lpstr>Friend Functions</vt:lpstr>
      <vt:lpstr>Friend Functions</vt:lpstr>
      <vt:lpstr>Example</vt:lpstr>
      <vt:lpstr>Friend Function</vt:lpstr>
      <vt:lpstr>Friend Function</vt:lpstr>
      <vt:lpstr>Working of friend Function-example</vt:lpstr>
      <vt:lpstr>Friend Function cont’d</vt:lpstr>
      <vt:lpstr>Function Class</vt:lpstr>
      <vt:lpstr>Working of friend Class-example</vt:lpstr>
      <vt:lpstr>Are friend functions against the concept of Object Oriented Programming?</vt:lpstr>
      <vt:lpstr>Consider the following class</vt:lpstr>
      <vt:lpstr>Friend Functions</vt:lpstr>
      <vt:lpstr>Friend Functions</vt:lpstr>
      <vt:lpstr>Friend Functions</vt:lpstr>
      <vt:lpstr>Friend Functions</vt:lpstr>
      <vt:lpstr>global friend function</vt:lpstr>
      <vt:lpstr>global friend function</vt:lpstr>
      <vt:lpstr>global friend function</vt:lpstr>
      <vt:lpstr>Addition of members of two different classes using friend Function (Multiple friends)</vt:lpstr>
      <vt:lpstr>Multiple friends</vt:lpstr>
      <vt:lpstr>Multiple friends</vt:lpstr>
      <vt:lpstr>Multiple friends</vt:lpstr>
      <vt:lpstr>Friend Classes:</vt:lpstr>
      <vt:lpstr>Syntax</vt:lpstr>
      <vt:lpstr>Friend Classes:</vt:lpstr>
      <vt:lpstr>Friend Classes:</vt:lpstr>
      <vt:lpstr>friend function of another class </vt:lpstr>
      <vt:lpstr>friend function of another class </vt:lpstr>
      <vt:lpstr>friend function of another class </vt:lpstr>
      <vt:lpstr>friend function of another class </vt:lpstr>
      <vt:lpstr>Why they are needed?</vt:lpstr>
      <vt:lpstr>Friendship is not mutual/symmetric</vt:lpstr>
      <vt:lpstr>Friendship is not transitive</vt:lpstr>
      <vt:lpstr>Friendship is not inherited</vt:lpstr>
      <vt:lpstr>Implications of friendship</vt:lpstr>
      <vt:lpstr>Overloaded friend Functions</vt:lpstr>
      <vt:lpstr>Overloaded friend Functions</vt:lpstr>
      <vt:lpstr>Overloaded friend Functions</vt:lpstr>
      <vt:lpstr>Overloaded friend Functions</vt:lpstr>
      <vt:lpstr>Operator Functions as Class Members vs. Global Functions</vt:lpstr>
      <vt:lpstr>performance reasons</vt:lpstr>
      <vt:lpstr>some criteria/rules to define the operator function:</vt:lpstr>
      <vt:lpstr>some criteria/rules to define the operator function:</vt:lpstr>
      <vt:lpstr>some criteria/rules to define the operator function:</vt:lpstr>
      <vt:lpstr>Operator Overloading using a Friend function</vt:lpstr>
      <vt:lpstr>Operator Overloading using a Friend function</vt:lpstr>
      <vt:lpstr>Syntax for binary operator overloading using friend function</vt:lpstr>
      <vt:lpstr>Overloading Binary Operator using a Friend function</vt:lpstr>
      <vt:lpstr>Overloading Binary Operator using a Friend function</vt:lpstr>
      <vt:lpstr>Overloading Binary Operator using a Friend function</vt:lpstr>
      <vt:lpstr>Overloading Binary Operator using a Friend function</vt:lpstr>
      <vt:lpstr>Unary operator overloading using Friend function</vt:lpstr>
      <vt:lpstr>Unary operator overloading using Friend function</vt:lpstr>
      <vt:lpstr>Overloading Binary Operator using a Friend function</vt:lpstr>
      <vt:lpstr>Overloading Binary Operator using a Friend function</vt:lpstr>
      <vt:lpstr>Task</vt:lpstr>
      <vt:lpstr>Task 1</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2021-04-08T10:07:28Z</dcterms:created>
  <dc:creator>Nida Munawar</dc:creator>
  <cp:lastModifiedBy>Rawal Abbasi</cp:lastModifiedBy>
  <dcterms:modified xsi:type="dcterms:W3CDTF">2024-03-25T16:43:48Z</dcterms:modified>
  <cp:revision>27</cp:revision>
  <dc:title>PowerPoint Presentation</dc:title>
</cp:coreProperties>
</file>