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solidFill>
                  <a:prstClr val="white">
                    <a:alpha val="60000"/>
                  </a:prstClr>
                </a:solidFill>
              </a:rPr>
              <a:pPr/>
              <a:t>1/23/2024</a:t>
            </a:fld>
            <a:endParaRPr lang="en-US" dirty="0">
              <a:solidFill>
                <a:prstClr val="white">
                  <a:alpha val="60000"/>
                </a:prstClr>
              </a:solidFill>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solidFill>
                <a:prstClr val="white">
                  <a:alpha val="60000"/>
                </a:prstClr>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8681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solidFill>
                  <a:srgbClr val="B31166"/>
                </a:solidFill>
              </a:rPr>
              <a:pPr/>
              <a:t>1/23/2024</a:t>
            </a:fld>
            <a:endParaRPr lang="en-US" dirty="0">
              <a:solidFill>
                <a:srgbClr val="B31166"/>
              </a:solidFill>
            </a:endParaRPr>
          </a:p>
        </p:txBody>
      </p:sp>
      <p:sp>
        <p:nvSpPr>
          <p:cNvPr id="6" name="Footer Placeholder 5"/>
          <p:cNvSpPr>
            <a:spLocks noGrp="1"/>
          </p:cNvSpPr>
          <p:nvPr>
            <p:ph type="ftr" sz="quarter" idx="11"/>
          </p:nvPr>
        </p:nvSpPr>
        <p:spPr/>
        <p:txBody>
          <a:bodyPr/>
          <a:lstStyle/>
          <a:p>
            <a:endParaRPr lang="en-US" dirty="0">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1450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7099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defTabSz="457200"/>
            <a:r>
              <a:rPr lang="en-US" sz="9600" dirty="0">
                <a:solidFill>
                  <a:srgbClr val="B31166">
                    <a:lumMod val="60000"/>
                    <a:lumOff val="40000"/>
                  </a:srgb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defTabSz="457200"/>
            <a:r>
              <a:rPr lang="en-US" sz="9600" dirty="0">
                <a:solidFill>
                  <a:srgbClr val="B31166">
                    <a:lumMod val="60000"/>
                    <a:lumOff val="40000"/>
                  </a:srgb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36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9577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solidFill>
                  <a:srgbClr val="B31166"/>
                </a:solidFill>
              </a:rPr>
              <a:pPr/>
              <a:t>1/23/2024</a:t>
            </a:fld>
            <a:endParaRPr lang="en-US" dirty="0">
              <a:solidFill>
                <a:srgbClr val="B31166"/>
              </a:solidFill>
            </a:endParaRPr>
          </a:p>
        </p:txBody>
      </p:sp>
      <p:sp>
        <p:nvSpPr>
          <p:cNvPr id="8" name="Footer Placeholder 7"/>
          <p:cNvSpPr>
            <a:spLocks noGrp="1"/>
          </p:cNvSpPr>
          <p:nvPr>
            <p:ph type="ftr" sz="quarter" idx="11"/>
          </p:nvPr>
        </p:nvSpPr>
        <p:spPr/>
        <p:txBody>
          <a:bodyPr/>
          <a:lstStyle/>
          <a:p>
            <a:endParaRPr lang="en-US" dirty="0">
              <a:solidFill>
                <a:srgbClr val="B31166"/>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6196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solidFill>
                  <a:srgbClr val="B31166"/>
                </a:solidFill>
              </a:rPr>
              <a:pPr/>
              <a:t>1/23/2024</a:t>
            </a:fld>
            <a:endParaRPr lang="en-US" dirty="0">
              <a:solidFill>
                <a:srgbClr val="B31166"/>
              </a:solidFill>
            </a:endParaRPr>
          </a:p>
        </p:txBody>
      </p:sp>
      <p:sp>
        <p:nvSpPr>
          <p:cNvPr id="8" name="Footer Placeholder 7"/>
          <p:cNvSpPr>
            <a:spLocks noGrp="1"/>
          </p:cNvSpPr>
          <p:nvPr>
            <p:ph type="ftr" sz="quarter" idx="11"/>
          </p:nvPr>
        </p:nvSpPr>
        <p:spPr>
          <a:xfrm>
            <a:off x="561111" y="6391838"/>
            <a:ext cx="3644282" cy="304801"/>
          </a:xfrm>
        </p:spPr>
        <p:txBody>
          <a:bodyPr/>
          <a:lstStyle/>
          <a:p>
            <a:endParaRPr lang="en-US" dirty="0">
              <a:solidFill>
                <a:srgbClr val="B31166"/>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1613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6551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3421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8339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solidFill>
                  <a:srgbClr val="B31166"/>
                </a:solidFill>
              </a:rPr>
              <a:pPr/>
              <a:t>1/23/2024</a:t>
            </a:fld>
            <a:endParaRPr lang="en-US" dirty="0">
              <a:solidFill>
                <a:srgbClr val="B31166"/>
              </a:solidFill>
            </a:endParaRPr>
          </a:p>
        </p:txBody>
      </p:sp>
      <p:sp>
        <p:nvSpPr>
          <p:cNvPr id="5" name="Footer Placeholder 4"/>
          <p:cNvSpPr>
            <a:spLocks noGrp="1"/>
          </p:cNvSpPr>
          <p:nvPr>
            <p:ph type="ftr" sz="quarter" idx="11"/>
          </p:nvPr>
        </p:nvSpPr>
        <p:spPr/>
        <p:txBody>
          <a:bodyPr/>
          <a:lstStyle/>
          <a:p>
            <a:endParaRPr lang="en-US" dirty="0">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859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solidFill>
                  <a:srgbClr val="B31166"/>
                </a:solidFill>
              </a:rPr>
              <a:pPr/>
              <a:t>1/23/2024</a:t>
            </a:fld>
            <a:endParaRPr lang="en-US" dirty="0">
              <a:solidFill>
                <a:srgbClr val="B31166"/>
              </a:solidFill>
            </a:endParaRPr>
          </a:p>
        </p:txBody>
      </p:sp>
      <p:sp>
        <p:nvSpPr>
          <p:cNvPr id="6" name="Footer Placeholder 5"/>
          <p:cNvSpPr>
            <a:spLocks noGrp="1"/>
          </p:cNvSpPr>
          <p:nvPr>
            <p:ph type="ftr" sz="quarter" idx="11"/>
          </p:nvPr>
        </p:nvSpPr>
        <p:spPr/>
        <p:txBody>
          <a:bodyPr/>
          <a:lstStyle/>
          <a:p>
            <a:endParaRPr lang="en-US" dirty="0">
              <a:solidFill>
                <a:srgbClr val="B31166"/>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0237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solidFill>
                  <a:srgbClr val="B31166"/>
                </a:solidFill>
              </a:rPr>
              <a:pPr/>
              <a:t>1/23/2024</a:t>
            </a:fld>
            <a:endParaRPr lang="en-US" dirty="0">
              <a:solidFill>
                <a:srgbClr val="B31166"/>
              </a:solidFill>
            </a:endParaRPr>
          </a:p>
        </p:txBody>
      </p:sp>
      <p:sp>
        <p:nvSpPr>
          <p:cNvPr id="8" name="Footer Placeholder 7"/>
          <p:cNvSpPr>
            <a:spLocks noGrp="1"/>
          </p:cNvSpPr>
          <p:nvPr>
            <p:ph type="ftr" sz="quarter" idx="11"/>
          </p:nvPr>
        </p:nvSpPr>
        <p:spPr/>
        <p:txBody>
          <a:bodyPr/>
          <a:lstStyle/>
          <a:p>
            <a:endParaRPr lang="en-US" dirty="0">
              <a:solidFill>
                <a:srgbClr val="B31166"/>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342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solidFill>
                  <a:srgbClr val="B31166"/>
                </a:solidFill>
              </a:rPr>
              <a:pPr/>
              <a:t>1/23/2024</a:t>
            </a:fld>
            <a:endParaRPr lang="en-US" dirty="0">
              <a:solidFill>
                <a:srgbClr val="B31166"/>
              </a:solidFill>
            </a:endParaRPr>
          </a:p>
        </p:txBody>
      </p:sp>
      <p:sp>
        <p:nvSpPr>
          <p:cNvPr id="4" name="Footer Placeholder 3"/>
          <p:cNvSpPr>
            <a:spLocks noGrp="1"/>
          </p:cNvSpPr>
          <p:nvPr>
            <p:ph type="ftr" sz="quarter" idx="11"/>
          </p:nvPr>
        </p:nvSpPr>
        <p:spPr/>
        <p:txBody>
          <a:bodyPr/>
          <a:lstStyle/>
          <a:p>
            <a:endParaRPr lang="en-US" dirty="0">
              <a:solidFill>
                <a:srgbClr val="B31166"/>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3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solidFill>
                  <a:srgbClr val="B31166"/>
                </a:solidFill>
              </a:rPr>
              <a:pPr/>
              <a:t>1/23/2024</a:t>
            </a:fld>
            <a:endParaRPr lang="en-US" dirty="0">
              <a:solidFill>
                <a:srgbClr val="B31166"/>
              </a:solidFill>
            </a:endParaRPr>
          </a:p>
        </p:txBody>
      </p:sp>
      <p:sp>
        <p:nvSpPr>
          <p:cNvPr id="3" name="Footer Placeholder 2"/>
          <p:cNvSpPr>
            <a:spLocks noGrp="1"/>
          </p:cNvSpPr>
          <p:nvPr>
            <p:ph type="ftr" sz="quarter" idx="11"/>
          </p:nvPr>
        </p:nvSpPr>
        <p:spPr/>
        <p:txBody>
          <a:bodyPr/>
          <a:lstStyle/>
          <a:p>
            <a:endParaRPr lang="en-US" dirty="0">
              <a:solidFill>
                <a:srgbClr val="B31166"/>
              </a:solidFill>
            </a:endParaRP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5100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solidFill>
                  <a:srgbClr val="B31166"/>
                </a:solidFill>
              </a:rPr>
              <a:pPr/>
              <a:t>1/23/2024</a:t>
            </a:fld>
            <a:endParaRPr lang="en-US" dirty="0">
              <a:solidFill>
                <a:srgbClr val="B31166"/>
              </a:solidFill>
            </a:endParaRPr>
          </a:p>
        </p:txBody>
      </p:sp>
      <p:sp>
        <p:nvSpPr>
          <p:cNvPr id="6" name="Footer Placeholder 5"/>
          <p:cNvSpPr>
            <a:spLocks noGrp="1"/>
          </p:cNvSpPr>
          <p:nvPr>
            <p:ph type="ftr" sz="quarter" idx="11"/>
          </p:nvPr>
        </p:nvSpPr>
        <p:spPr/>
        <p:txBody>
          <a:bodyPr/>
          <a:lstStyle/>
          <a:p>
            <a:endParaRPr lang="en-US" dirty="0">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8943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solidFill>
                  <a:srgbClr val="B31166"/>
                </a:solidFill>
              </a:rPr>
              <a:pPr/>
              <a:t>1/23/2024</a:t>
            </a:fld>
            <a:endParaRPr lang="en-US" dirty="0">
              <a:solidFill>
                <a:srgbClr val="B31166"/>
              </a:solidFill>
            </a:endParaRPr>
          </a:p>
        </p:txBody>
      </p:sp>
      <p:sp>
        <p:nvSpPr>
          <p:cNvPr id="6" name="Footer Placeholder 5"/>
          <p:cNvSpPr>
            <a:spLocks noGrp="1"/>
          </p:cNvSpPr>
          <p:nvPr>
            <p:ph type="ftr" sz="quarter" idx="11"/>
          </p:nvPr>
        </p:nvSpPr>
        <p:spPr/>
        <p:txBody>
          <a:bodyPr/>
          <a:lstStyle/>
          <a:p>
            <a:endParaRPr lang="en-US" dirty="0">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2095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defTabSz="457200"/>
            <a:fld id="{2BE451C3-0FF4-47C4-B829-773ADF60F88C}" type="datetimeFigureOut">
              <a:rPr lang="en-US" dirty="0">
                <a:solidFill>
                  <a:srgbClr val="B31166"/>
                </a:solidFill>
              </a:rPr>
              <a:pPr defTabSz="457200"/>
              <a:t>1/23/2024</a:t>
            </a:fld>
            <a:endParaRPr lang="en-US" dirty="0">
              <a:solidFill>
                <a:srgbClr val="B31166"/>
              </a:solidFill>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defTabSz="457200"/>
            <a:endParaRPr lang="en-US" dirty="0">
              <a:solidFill>
                <a:srgbClr val="B31166"/>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defTabSz="457200"/>
            <a:fld id="{D57F1E4F-1CFF-5643-939E-217C01CDF565}" type="slidenum">
              <a:rPr lang="en-US" dirty="0">
                <a:solidFill>
                  <a:prstClr val="white"/>
                </a:solidFill>
              </a:rPr>
              <a:pPr defTabSz="457200"/>
              <a:t>‹#›</a:t>
            </a:fld>
            <a:endParaRPr lang="en-US" dirty="0">
              <a:solidFill>
                <a:prstClr val="white"/>
              </a:solidFill>
            </a:endParaRPr>
          </a:p>
        </p:txBody>
      </p:sp>
    </p:spTree>
    <p:extLst>
      <p:ext uri="{BB962C8B-B14F-4D97-AF65-F5344CB8AC3E}">
        <p14:creationId xmlns:p14="http://schemas.microsoft.com/office/powerpoint/2010/main" val="294151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449" y="1104650"/>
            <a:ext cx="8825658" cy="2956361"/>
          </a:xfrm>
        </p:spPr>
        <p:txBody>
          <a:bodyPr/>
          <a:lstStyle/>
          <a:p>
            <a:pPr algn="ctr"/>
            <a:r>
              <a:rPr lang="ur-PK" dirty="0" smtClean="0">
                <a:latin typeface="1 MUHAMMADI QURANIC" panose="03020400000000000000" pitchFamily="66" charset="-78"/>
                <a:cs typeface="1 MUHAMMADI QURANIC" panose="03020400000000000000" pitchFamily="66" charset="-78"/>
              </a:rPr>
              <a:t>بسم اللہ الرحمن الرحیم</a:t>
            </a:r>
            <a:r>
              <a:rPr lang="ur-PK" sz="6600" dirty="0" smtClean="0">
                <a:latin typeface="1 MUHAMMADI QURANIC" panose="03020400000000000000" pitchFamily="66" charset="-78"/>
                <a:cs typeface="1 MUHAMMADI QURANIC" panose="03020400000000000000" pitchFamily="66" charset="-78"/>
              </a:rPr>
              <a:t/>
            </a:r>
            <a:br>
              <a:rPr lang="ur-PK" sz="6600" dirty="0" smtClean="0">
                <a:latin typeface="1 MUHAMMADI QURANIC" panose="03020400000000000000" pitchFamily="66" charset="-78"/>
                <a:cs typeface="1 MUHAMMADI QURANIC" panose="03020400000000000000" pitchFamily="66" charset="-78"/>
              </a:rPr>
            </a:br>
            <a:r>
              <a:rPr lang="ur-PK" sz="6600" dirty="0" smtClean="0">
                <a:latin typeface="1 MUHAMMADI QURANIC" panose="03020400000000000000" pitchFamily="66" charset="-78"/>
                <a:cs typeface="1 MUHAMMADI QURANIC" panose="03020400000000000000" pitchFamily="66" charset="-78"/>
              </a:rPr>
              <a:t/>
            </a:r>
            <a:br>
              <a:rPr lang="ur-PK" sz="6600" dirty="0" smtClean="0">
                <a:latin typeface="1 MUHAMMADI QURANIC" panose="03020400000000000000" pitchFamily="66" charset="-78"/>
                <a:cs typeface="1 MUHAMMADI QURANIC" panose="03020400000000000000" pitchFamily="66" charset="-78"/>
              </a:rPr>
            </a:br>
            <a:r>
              <a:rPr lang="en-US" sz="4000" dirty="0">
                <a:latin typeface="1 MUHAMMADI QURANIC" panose="03020400000000000000" pitchFamily="66" charset="-78"/>
                <a:cs typeface="1 MUHAMMADI QURANIC" panose="03020400000000000000" pitchFamily="66" charset="-78"/>
              </a:rPr>
              <a:t> With </a:t>
            </a:r>
            <a:r>
              <a:rPr lang="en-US" sz="4000" dirty="0" smtClean="0">
                <a:latin typeface="1 MUHAMMADI QURANIC" panose="03020400000000000000" pitchFamily="66" charset="-78"/>
                <a:cs typeface="1 MUHAMMADI QURANIC" panose="03020400000000000000" pitchFamily="66" charset="-78"/>
              </a:rPr>
              <a:t> the </a:t>
            </a:r>
            <a:r>
              <a:rPr lang="en-US" sz="4000" dirty="0">
                <a:latin typeface="1 MUHAMMADI QURANIC" panose="03020400000000000000" pitchFamily="66" charset="-78"/>
                <a:cs typeface="1 MUHAMMADI QURANIC" panose="03020400000000000000" pitchFamily="66" charset="-78"/>
              </a:rPr>
              <a:t>name </a:t>
            </a:r>
            <a:r>
              <a:rPr lang="en-US" sz="4000" dirty="0" smtClean="0">
                <a:latin typeface="1 MUHAMMADI QURANIC" panose="03020400000000000000" pitchFamily="66" charset="-78"/>
                <a:cs typeface="1 MUHAMMADI QURANIC" panose="03020400000000000000" pitchFamily="66" charset="-78"/>
              </a:rPr>
              <a:t> of  </a:t>
            </a:r>
            <a:r>
              <a:rPr lang="en-US" sz="4000" dirty="0">
                <a:latin typeface="1 MUHAMMADI QURANIC" panose="03020400000000000000" pitchFamily="66" charset="-78"/>
                <a:cs typeface="1 MUHAMMADI QURANIC" panose="03020400000000000000" pitchFamily="66" charset="-78"/>
              </a:rPr>
              <a:t>Allah, </a:t>
            </a:r>
            <a:r>
              <a:rPr lang="en-US" sz="4000" dirty="0" smtClean="0">
                <a:latin typeface="1 MUHAMMADI QURANIC" panose="03020400000000000000" pitchFamily="66" charset="-78"/>
                <a:cs typeface="1 MUHAMMADI QURANIC" panose="03020400000000000000" pitchFamily="66" charset="-78"/>
              </a:rPr>
              <a:t/>
            </a:r>
            <a:br>
              <a:rPr lang="en-US" sz="4000" dirty="0" smtClean="0">
                <a:latin typeface="1 MUHAMMADI QURANIC" panose="03020400000000000000" pitchFamily="66" charset="-78"/>
                <a:cs typeface="1 MUHAMMADI QURANIC" panose="03020400000000000000" pitchFamily="66" charset="-78"/>
              </a:rPr>
            </a:br>
            <a:r>
              <a:rPr lang="en-US" sz="4000" dirty="0" smtClean="0">
                <a:latin typeface="1 MUHAMMADI QURANIC" panose="03020400000000000000" pitchFamily="66" charset="-78"/>
                <a:cs typeface="1 MUHAMMADI QURANIC" panose="03020400000000000000" pitchFamily="66" charset="-78"/>
              </a:rPr>
              <a:t>the </a:t>
            </a:r>
            <a:r>
              <a:rPr lang="en-US" sz="4000" dirty="0">
                <a:latin typeface="1 MUHAMMADI QURANIC" panose="03020400000000000000" pitchFamily="66" charset="-78"/>
                <a:cs typeface="1 MUHAMMADI QURANIC" panose="03020400000000000000" pitchFamily="66" charset="-78"/>
              </a:rPr>
              <a:t>All-Merciful, the Very-Merciful.</a:t>
            </a:r>
          </a:p>
        </p:txBody>
      </p:sp>
    </p:spTree>
    <p:extLst>
      <p:ext uri="{BB962C8B-B14F-4D97-AF65-F5344CB8AC3E}">
        <p14:creationId xmlns:p14="http://schemas.microsoft.com/office/powerpoint/2010/main" val="4079561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1 MUHAMMADI QURANIC" panose="03020400000000000000" pitchFamily="66" charset="-78"/>
                <a:cs typeface="1 MUHAMMADI QURANIC" panose="03020400000000000000" pitchFamily="66" charset="-78"/>
              </a:rPr>
              <a:t>Al-</a:t>
            </a:r>
            <a:r>
              <a:rPr lang="en-US" sz="4800" dirty="0" err="1" smtClean="0">
                <a:latin typeface="1 MUHAMMADI QURANIC" panose="03020400000000000000" pitchFamily="66" charset="-78"/>
                <a:cs typeface="1 MUHAMMADI QURANIC" panose="03020400000000000000" pitchFamily="66" charset="-78"/>
              </a:rPr>
              <a:t>Fatiha</a:t>
            </a:r>
            <a:endParaRPr lang="en-US" sz="4800" dirty="0">
              <a:latin typeface="1 MUHAMMADI QURANIC" panose="03020400000000000000" pitchFamily="66" charset="-78"/>
              <a:cs typeface="1 MUHAMMADI QURANIC" panose="03020400000000000000" pitchFamily="66" charset="-78"/>
            </a:endParaRPr>
          </a:p>
        </p:txBody>
      </p:sp>
      <p:sp>
        <p:nvSpPr>
          <p:cNvPr id="3" name="Content Placeholder 2"/>
          <p:cNvSpPr>
            <a:spLocks noGrp="1"/>
          </p:cNvSpPr>
          <p:nvPr>
            <p:ph idx="1"/>
          </p:nvPr>
        </p:nvSpPr>
        <p:spPr/>
        <p:txBody>
          <a:bodyPr/>
          <a:lstStyle/>
          <a:p>
            <a:r>
              <a:rPr lang="en-US" b="1" dirty="0" smtClean="0"/>
              <a:t>Other names:  </a:t>
            </a:r>
            <a:r>
              <a:rPr lang="en-US" dirty="0" smtClean="0"/>
              <a:t>al-Salah, al-</a:t>
            </a:r>
            <a:r>
              <a:rPr lang="en-US" dirty="0" err="1"/>
              <a:t>S</a:t>
            </a:r>
            <a:r>
              <a:rPr lang="en-US" dirty="0" err="1" smtClean="0"/>
              <a:t>hifa</a:t>
            </a:r>
            <a:r>
              <a:rPr lang="en-US" dirty="0" smtClean="0"/>
              <a:t>, al-</a:t>
            </a:r>
            <a:r>
              <a:rPr lang="en-US" dirty="0" err="1" smtClean="0"/>
              <a:t>Ruqya</a:t>
            </a:r>
            <a:r>
              <a:rPr lang="en-US" dirty="0" smtClean="0"/>
              <a:t>, al-</a:t>
            </a:r>
            <a:r>
              <a:rPr lang="en-US" dirty="0" err="1" smtClean="0"/>
              <a:t>Hamd</a:t>
            </a:r>
            <a:r>
              <a:rPr lang="en-US" dirty="0" smtClean="0"/>
              <a:t>, </a:t>
            </a:r>
            <a:r>
              <a:rPr lang="en-US" dirty="0" err="1" smtClean="0"/>
              <a:t>Ummul</a:t>
            </a:r>
            <a:r>
              <a:rPr lang="en-US" dirty="0" smtClean="0"/>
              <a:t> Quran, al-Sab al </a:t>
            </a:r>
            <a:r>
              <a:rPr lang="en-US" dirty="0" err="1" smtClean="0"/>
              <a:t>mathani</a:t>
            </a:r>
            <a:r>
              <a:rPr lang="en-US" dirty="0" smtClean="0"/>
              <a:t>, </a:t>
            </a:r>
            <a:r>
              <a:rPr lang="en-US" dirty="0" err="1" smtClean="0"/>
              <a:t>etc</a:t>
            </a:r>
            <a:endParaRPr lang="en-US" dirty="0" smtClean="0"/>
          </a:p>
          <a:p>
            <a:r>
              <a:rPr lang="en-US" b="1" dirty="0" smtClean="0"/>
              <a:t>Summarization: </a:t>
            </a:r>
            <a:r>
              <a:rPr lang="en-US" dirty="0" smtClean="0"/>
              <a:t>Surah-al </a:t>
            </a:r>
            <a:r>
              <a:rPr lang="en-US" dirty="0" err="1" smtClean="0"/>
              <a:t>fatiha</a:t>
            </a:r>
            <a:r>
              <a:rPr lang="en-US" dirty="0" smtClean="0"/>
              <a:t> contains </a:t>
            </a:r>
            <a:r>
              <a:rPr lang="en-US" dirty="0"/>
              <a:t>the meanings of the entire </a:t>
            </a:r>
            <a:r>
              <a:rPr lang="en-US" dirty="0" smtClean="0"/>
              <a:t>Qur'an. It is the first complete revealed surah. </a:t>
            </a:r>
            <a:r>
              <a:rPr lang="en-US" b="1" dirty="0" smtClean="0"/>
              <a:t> </a:t>
            </a:r>
          </a:p>
          <a:p>
            <a:r>
              <a:rPr lang="en-US" dirty="0"/>
              <a:t>Its topic is divided into three </a:t>
            </a:r>
            <a:r>
              <a:rPr lang="en-US" dirty="0" smtClean="0"/>
              <a:t>sections:</a:t>
            </a:r>
          </a:p>
          <a:p>
            <a:pPr marL="0" indent="0">
              <a:buNone/>
            </a:pPr>
            <a:r>
              <a:rPr lang="en-US" dirty="0" smtClean="0"/>
              <a:t> </a:t>
            </a:r>
            <a:r>
              <a:rPr lang="en-US" dirty="0"/>
              <a:t>The first one introduced God Almighty. </a:t>
            </a:r>
            <a:endParaRPr lang="en-US" dirty="0" smtClean="0"/>
          </a:p>
          <a:p>
            <a:pPr marL="0" indent="0">
              <a:buNone/>
            </a:pPr>
            <a:r>
              <a:rPr lang="en-US" dirty="0" smtClean="0"/>
              <a:t>The </a:t>
            </a:r>
            <a:r>
              <a:rPr lang="en-US" dirty="0"/>
              <a:t>second: clarifying the responsibility of the servants of God</a:t>
            </a:r>
            <a:r>
              <a:rPr lang="en-US" dirty="0" smtClean="0"/>
              <a:t>.</a:t>
            </a:r>
          </a:p>
          <a:p>
            <a:pPr marL="0" indent="0">
              <a:buNone/>
            </a:pPr>
            <a:r>
              <a:rPr lang="en-US" dirty="0" smtClean="0"/>
              <a:t> </a:t>
            </a:r>
            <a:r>
              <a:rPr lang="en-US" dirty="0"/>
              <a:t>The last concerns those who have left the absolute right path</a:t>
            </a:r>
            <a:endParaRPr lang="en-US" b="1" dirty="0"/>
          </a:p>
        </p:txBody>
      </p:sp>
    </p:spTree>
    <p:extLst>
      <p:ext uri="{BB962C8B-B14F-4D97-AF65-F5344CB8AC3E}">
        <p14:creationId xmlns:p14="http://schemas.microsoft.com/office/powerpoint/2010/main" val="11437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Virtues</a:t>
            </a:r>
            <a:endParaRPr lang="en-US" dirty="0"/>
          </a:p>
        </p:txBody>
      </p:sp>
      <p:sp>
        <p:nvSpPr>
          <p:cNvPr id="3" name="Content Placeholder 2"/>
          <p:cNvSpPr>
            <a:spLocks noGrp="1"/>
          </p:cNvSpPr>
          <p:nvPr>
            <p:ph idx="1"/>
          </p:nvPr>
        </p:nvSpPr>
        <p:spPr>
          <a:xfrm>
            <a:off x="1154954" y="2393576"/>
            <a:ext cx="8825659" cy="3626224"/>
          </a:xfrm>
        </p:spPr>
        <p:txBody>
          <a:bodyPr/>
          <a:lstStyle/>
          <a:p>
            <a:endParaRPr lang="ur-PK" dirty="0" smtClean="0"/>
          </a:p>
          <a:p>
            <a:endParaRPr lang="ur-PK" dirty="0"/>
          </a:p>
          <a:p>
            <a:r>
              <a:rPr lang="en-US" dirty="0" smtClean="0"/>
              <a:t>Most </a:t>
            </a:r>
            <a:r>
              <a:rPr lang="en-US" dirty="0"/>
              <a:t>recited and easiest </a:t>
            </a:r>
            <a:r>
              <a:rPr lang="en-US" dirty="0" smtClean="0"/>
              <a:t>surah </a:t>
            </a:r>
            <a:r>
              <a:rPr lang="ur-PK" b="1" dirty="0" smtClean="0"/>
              <a:t> </a:t>
            </a:r>
            <a:r>
              <a:rPr lang="ur-PK" b="1" dirty="0"/>
              <a:t>ولقد آتیناک سبعا من المثانی والقرآن </a:t>
            </a:r>
            <a:r>
              <a:rPr lang="ur-PK" b="1" dirty="0" smtClean="0"/>
              <a:t>العظیم</a:t>
            </a:r>
            <a:endParaRPr lang="en-US" b="1" dirty="0" smtClean="0"/>
          </a:p>
          <a:p>
            <a:endParaRPr lang="ur-PK" b="1" dirty="0"/>
          </a:p>
          <a:p>
            <a:r>
              <a:rPr lang="en-US" dirty="0" smtClean="0"/>
              <a:t>The </a:t>
            </a:r>
            <a:r>
              <a:rPr lang="en-US" dirty="0"/>
              <a:t>greatest chapter in the </a:t>
            </a:r>
            <a:r>
              <a:rPr lang="en-US" dirty="0" smtClean="0"/>
              <a:t>Quran </a:t>
            </a:r>
            <a:r>
              <a:rPr lang="ur-PK" b="1" dirty="0" smtClean="0"/>
              <a:t>والذي </a:t>
            </a:r>
            <a:r>
              <a:rPr lang="ur-PK" b="1" dirty="0"/>
              <a:t>نفسي بيده ما أنزلت في التوراة ولا في الإنجيل ولا في الزبور ولا في الفرقان </a:t>
            </a:r>
            <a:r>
              <a:rPr lang="ur-PK" b="1" dirty="0" smtClean="0"/>
              <a:t>مثلها</a:t>
            </a:r>
            <a:endParaRPr lang="en-US" b="1" dirty="0" smtClean="0"/>
          </a:p>
          <a:p>
            <a:endParaRPr lang="en-US" b="1" dirty="0" smtClean="0"/>
          </a:p>
          <a:p>
            <a:r>
              <a:rPr lang="en-US" b="1" dirty="0"/>
              <a:t> </a:t>
            </a:r>
            <a:r>
              <a:rPr lang="en-US" dirty="0"/>
              <a:t>Cure for every </a:t>
            </a:r>
            <a:r>
              <a:rPr lang="en-US" dirty="0" smtClean="0"/>
              <a:t>disease </a:t>
            </a:r>
            <a:r>
              <a:rPr lang="ur-PK" b="1" dirty="0"/>
              <a:t>في فاتحة الكتاب شفاء من كل داء</a:t>
            </a:r>
            <a:r>
              <a:rPr lang="en-US" b="1" dirty="0"/>
              <a:t> </a:t>
            </a:r>
            <a:endParaRPr lang="en-US" b="1" dirty="0" smtClean="0"/>
          </a:p>
          <a:p>
            <a:pPr marL="0" indent="0">
              <a:buNone/>
            </a:pPr>
            <a:endParaRPr lang="en-US" dirty="0"/>
          </a:p>
          <a:p>
            <a:endParaRPr lang="en-US" dirty="0"/>
          </a:p>
        </p:txBody>
      </p:sp>
    </p:spTree>
    <p:extLst>
      <p:ext uri="{BB962C8B-B14F-4D97-AF65-F5344CB8AC3E}">
        <p14:creationId xmlns:p14="http://schemas.microsoft.com/office/powerpoint/2010/main" val="3973100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223" y="981635"/>
            <a:ext cx="5626755" cy="941044"/>
          </a:xfrm>
        </p:spPr>
        <p:txBody>
          <a:bodyPr/>
          <a:lstStyle/>
          <a:p>
            <a:pPr rtl="1"/>
            <a:r>
              <a:rPr lang="ur-PK" dirty="0">
                <a:latin typeface="1 MUHAMMADI QURANIC" panose="03020400000000000000" pitchFamily="66" charset="-78"/>
                <a:cs typeface="1 MUHAMMADI QURANIC" panose="03020400000000000000" pitchFamily="66" charset="-78"/>
              </a:rPr>
              <a:t>اَلْحَمْدُ لِلّٰهِ رَبِّ الْعٰلَمِيْنَ      </a:t>
            </a:r>
            <a:r>
              <a:rPr lang="en-US" dirty="0">
                <a:latin typeface="1 MUHAMMADI QURANIC" panose="03020400000000000000" pitchFamily="66" charset="-78"/>
                <a:cs typeface="1 MUHAMMADI QURANIC" panose="03020400000000000000" pitchFamily="66" charset="-78"/>
              </a:rPr>
              <a:t>Ǻ۝</a:t>
            </a:r>
            <a:r>
              <a:rPr lang="ur-PK" dirty="0">
                <a:latin typeface="1 MUHAMMADI QURANIC" panose="03020400000000000000" pitchFamily="66" charset="-78"/>
                <a:cs typeface="1 MUHAMMADI QURANIC" panose="03020400000000000000" pitchFamily="66" charset="-78"/>
              </a:rPr>
              <a:t>ۙ</a:t>
            </a:r>
          </a:p>
        </p:txBody>
      </p:sp>
      <p:sp>
        <p:nvSpPr>
          <p:cNvPr id="3" name="Content Placeholder 2"/>
          <p:cNvSpPr>
            <a:spLocks noGrp="1"/>
          </p:cNvSpPr>
          <p:nvPr>
            <p:ph idx="1"/>
          </p:nvPr>
        </p:nvSpPr>
        <p:spPr/>
        <p:txBody>
          <a:bodyPr/>
          <a:lstStyle/>
          <a:p>
            <a:pPr algn="ctr"/>
            <a:r>
              <a:rPr lang="en-US" dirty="0"/>
              <a:t> Praise belongs to Allah, the Lord of all the worlds</a:t>
            </a:r>
            <a:r>
              <a:rPr lang="en-US" dirty="0" smtClean="0"/>
              <a:t>.</a:t>
            </a:r>
          </a:p>
          <a:p>
            <a:pPr algn="ctr"/>
            <a:endParaRPr lang="en-US" dirty="0" smtClean="0"/>
          </a:p>
          <a:p>
            <a:r>
              <a:rPr lang="en-US" dirty="0"/>
              <a:t>  whosoever praises anything anywhere in the universe is ultimately praising Allah, because He is the Creator of everything, and admiration of any object is, in fact, admiration of its producer</a:t>
            </a:r>
            <a:r>
              <a:rPr lang="en-US" dirty="0" smtClean="0"/>
              <a:t>.</a:t>
            </a:r>
          </a:p>
          <a:p>
            <a:r>
              <a:rPr lang="en-US" dirty="0"/>
              <a:t>  The original word in Arabic is ‘</a:t>
            </a:r>
            <a:r>
              <a:rPr lang="en-US" dirty="0" err="1"/>
              <a:t>Alamin</a:t>
            </a:r>
            <a:r>
              <a:rPr lang="en-US" dirty="0"/>
              <a:t> - the plural of ‘</a:t>
            </a:r>
            <a:r>
              <a:rPr lang="en-US" dirty="0" err="1"/>
              <a:t>Alam</a:t>
            </a:r>
            <a:r>
              <a:rPr lang="en-US" dirty="0"/>
              <a:t>, and it includes every possible form of existence: the sky, the earth, the sun, the moon, stars, wind, rain, the angels, the </a:t>
            </a:r>
            <a:r>
              <a:rPr lang="en-US" dirty="0" err="1"/>
              <a:t>Jinns</a:t>
            </a:r>
            <a:r>
              <a:rPr lang="en-US" dirty="0"/>
              <a:t>, animals, plants, minerals, and, of course, men. In the absence of an accurate word in English, it is translated as ‘worlds’.</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289301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fontAlgn="base"/>
            <a:r>
              <a:rPr lang="ur-PK" dirty="0">
                <a:latin typeface="1 MUHAMMADI QURANIC" panose="03020400000000000000" pitchFamily="66" charset="-78"/>
                <a:cs typeface="1 MUHAMMADI QURANIC" panose="03020400000000000000" pitchFamily="66" charset="-78"/>
              </a:rPr>
              <a:t>الرَّحۡمٰنِ الرَّحِیۡمِ ۙ﴿۲﴾</a:t>
            </a:r>
          </a:p>
        </p:txBody>
      </p:sp>
      <p:sp>
        <p:nvSpPr>
          <p:cNvPr id="3" name="Content Placeholder 2"/>
          <p:cNvSpPr>
            <a:spLocks noGrp="1"/>
          </p:cNvSpPr>
          <p:nvPr>
            <p:ph idx="1"/>
          </p:nvPr>
        </p:nvSpPr>
        <p:spPr/>
        <p:txBody>
          <a:bodyPr>
            <a:normAutofit/>
          </a:bodyPr>
          <a:lstStyle/>
          <a:p>
            <a:pPr algn="ctr"/>
            <a:r>
              <a:rPr lang="en-US" dirty="0"/>
              <a:t>the All-Merciful, the Very </a:t>
            </a:r>
            <a:r>
              <a:rPr lang="en-US" dirty="0" smtClean="0"/>
              <a:t>Merciful.</a:t>
            </a:r>
          </a:p>
          <a:p>
            <a:pPr algn="ctr"/>
            <a:endParaRPr lang="en-US" dirty="0"/>
          </a:p>
          <a:p>
            <a:r>
              <a:rPr lang="en-US" dirty="0" smtClean="0"/>
              <a:t> </a:t>
            </a:r>
            <a:r>
              <a:rPr lang="en-US" dirty="0"/>
              <a:t>Both are attributes of Allah </a:t>
            </a:r>
            <a:r>
              <a:rPr lang="en-US" dirty="0" err="1"/>
              <a:t>Ta‘ala</a:t>
            </a:r>
            <a:r>
              <a:rPr lang="en-US" dirty="0"/>
              <a:t>, denoting His extreme mercy. The difference between the two is that Rahman indicates the extensive nature of His mercy, hence it is translated as ‘All-Merciful’, while Rahim refers to its intensive quality, and therefore it is rendered as ‘Very-Merciful’</a:t>
            </a:r>
            <a:endParaRPr lang="en-US" dirty="0" smtClean="0"/>
          </a:p>
          <a:p>
            <a:pPr marL="0" indent="0">
              <a:buNone/>
            </a:pPr>
            <a:endParaRPr lang="en-US" dirty="0"/>
          </a:p>
        </p:txBody>
      </p:sp>
    </p:spTree>
    <p:extLst>
      <p:ext uri="{BB962C8B-B14F-4D97-AF65-F5344CB8AC3E}">
        <p14:creationId xmlns:p14="http://schemas.microsoft.com/office/powerpoint/2010/main" val="1254687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713" y="731620"/>
            <a:ext cx="9616140" cy="989603"/>
          </a:xfrm>
        </p:spPr>
        <p:txBody>
          <a:bodyPr/>
          <a:lstStyle/>
          <a:p>
            <a:pPr algn="ctr" rtl="1"/>
            <a:r>
              <a:rPr lang="ur-PK" dirty="0">
                <a:latin typeface="1 MUHAMMADI QURANIC" panose="03020400000000000000" pitchFamily="66" charset="-78"/>
                <a:cs typeface="1 MUHAMMADI QURANIC" panose="03020400000000000000" pitchFamily="66" charset="-78"/>
              </a:rPr>
              <a:t>مٰلِكِ يَوْمِ الدِّيْنِ   </a:t>
            </a:r>
            <a:r>
              <a:rPr lang="en-US" dirty="0">
                <a:latin typeface="1 MUHAMMADI QURANIC" panose="03020400000000000000" pitchFamily="66" charset="-78"/>
                <a:cs typeface="1 MUHAMMADI QURANIC" panose="03020400000000000000" pitchFamily="66" charset="-78"/>
              </a:rPr>
              <a:t>Ǽ۝</a:t>
            </a:r>
            <a:r>
              <a:rPr lang="ur-PK" dirty="0">
                <a:latin typeface="1 MUHAMMADI QURANIC" panose="03020400000000000000" pitchFamily="66" charset="-78"/>
                <a:cs typeface="1 MUHAMMADI QURANIC" panose="03020400000000000000" pitchFamily="66" charset="-78"/>
              </a:rPr>
              <a:t>ۭ</a:t>
            </a:r>
          </a:p>
        </p:txBody>
      </p:sp>
      <p:sp>
        <p:nvSpPr>
          <p:cNvPr id="3" name="Content Placeholder 2"/>
          <p:cNvSpPr>
            <a:spLocks noGrp="1"/>
          </p:cNvSpPr>
          <p:nvPr>
            <p:ph idx="1"/>
          </p:nvPr>
        </p:nvSpPr>
        <p:spPr/>
        <p:txBody>
          <a:bodyPr/>
          <a:lstStyle/>
          <a:p>
            <a:pPr algn="ctr"/>
            <a:r>
              <a:rPr lang="en-US" dirty="0"/>
              <a:t> the Master of the Day of Requital</a:t>
            </a:r>
            <a:r>
              <a:rPr lang="en-US" dirty="0" smtClean="0"/>
              <a:t>.</a:t>
            </a:r>
          </a:p>
          <a:p>
            <a:pPr algn="ctr"/>
            <a:endParaRPr lang="en-US" dirty="0" smtClean="0"/>
          </a:p>
          <a:p>
            <a:r>
              <a:rPr lang="en-US" dirty="0" smtClean="0"/>
              <a:t> </a:t>
            </a:r>
            <a:r>
              <a:rPr lang="en-US" dirty="0"/>
              <a:t>Allah only mentioned the Day of Recompense here because on that Day, no one except Him will be able to claim ownership of anything whatsoever. </a:t>
            </a:r>
          </a:p>
        </p:txBody>
      </p:sp>
    </p:spTree>
    <p:extLst>
      <p:ext uri="{BB962C8B-B14F-4D97-AF65-F5344CB8AC3E}">
        <p14:creationId xmlns:p14="http://schemas.microsoft.com/office/powerpoint/2010/main" val="2354569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ur-PK" dirty="0">
                <a:latin typeface="1 MUHAMMADI QURANIC" panose="03020400000000000000" pitchFamily="66" charset="-78"/>
                <a:cs typeface="1 MUHAMMADI QURANIC" panose="03020400000000000000" pitchFamily="66" charset="-78"/>
              </a:rPr>
              <a:t>اِيَّاكَ نَعْبُدُ وَاِيَّاكَ نَسْتَعِيْنُ    </a:t>
            </a:r>
            <a:r>
              <a:rPr lang="en-US" dirty="0">
                <a:latin typeface="1 MUHAMMADI QURANIC" panose="03020400000000000000" pitchFamily="66" charset="-78"/>
                <a:cs typeface="1 MUHAMMADI QURANIC" panose="03020400000000000000" pitchFamily="66" charset="-78"/>
              </a:rPr>
              <a:t>Ć۝</a:t>
            </a:r>
            <a:r>
              <a:rPr lang="ur-PK" dirty="0">
                <a:latin typeface="1 MUHAMMADI QURANIC" panose="03020400000000000000" pitchFamily="66" charset="-78"/>
                <a:cs typeface="1 MUHAMMADI QURANIC" panose="03020400000000000000" pitchFamily="66" charset="-78"/>
              </a:rPr>
              <a:t>ۭ</a:t>
            </a:r>
          </a:p>
        </p:txBody>
      </p:sp>
      <p:sp>
        <p:nvSpPr>
          <p:cNvPr id="3" name="Content Placeholder 2"/>
          <p:cNvSpPr>
            <a:spLocks noGrp="1"/>
          </p:cNvSpPr>
          <p:nvPr>
            <p:ph idx="1"/>
          </p:nvPr>
        </p:nvSpPr>
        <p:spPr/>
        <p:txBody>
          <a:bodyPr>
            <a:normAutofit/>
          </a:bodyPr>
          <a:lstStyle/>
          <a:p>
            <a:pPr algn="ctr"/>
            <a:r>
              <a:rPr lang="en-US" dirty="0" smtClean="0"/>
              <a:t> You alone do we worship, and from You alone do we seek help.</a:t>
            </a:r>
          </a:p>
          <a:p>
            <a:r>
              <a:rPr lang="en-US" dirty="0" smtClean="0"/>
              <a:t> </a:t>
            </a:r>
            <a:r>
              <a:rPr lang="en-US" dirty="0" err="1" smtClean="0"/>
              <a:t>Ibadah</a:t>
            </a:r>
            <a:r>
              <a:rPr lang="en-US" dirty="0" smtClean="0"/>
              <a:t> “worship”, it refers </a:t>
            </a:r>
            <a:r>
              <a:rPr lang="en-US" dirty="0"/>
              <a:t>a comprehensive name for everything that God loves and is pleased with, from words and deeds, both hidden and apparent</a:t>
            </a:r>
            <a:r>
              <a:rPr lang="en-US" dirty="0" smtClean="0"/>
              <a:t>.   </a:t>
            </a:r>
            <a:r>
              <a:rPr lang="ur-PK" dirty="0">
                <a:latin typeface="1 MUHAMMADI QURANIC" panose="03020400000000000000" pitchFamily="66" charset="-78"/>
                <a:cs typeface="1 MUHAMMADI QURANIC" panose="03020400000000000000" pitchFamily="66" charset="-78"/>
              </a:rPr>
              <a:t>ھی اسمٌ جامعٌ لكل ما يحبه الله ويرضاه من الأقوال والأعمال الباطنة </a:t>
            </a:r>
            <a:r>
              <a:rPr lang="ur-PK" dirty="0" smtClean="0">
                <a:latin typeface="1 MUHAMMADI QURANIC" panose="03020400000000000000" pitchFamily="66" charset="-78"/>
                <a:cs typeface="1 MUHAMMADI QURANIC" panose="03020400000000000000" pitchFamily="66" charset="-78"/>
              </a:rPr>
              <a:t>والظاهرة</a:t>
            </a:r>
            <a:endParaRPr lang="en-US" dirty="0" smtClean="0">
              <a:latin typeface="1 MUHAMMADI QURANIC" panose="03020400000000000000" pitchFamily="66" charset="-78"/>
              <a:cs typeface="1 MUHAMMADI QURANIC" panose="03020400000000000000" pitchFamily="66" charset="-78"/>
            </a:endParaRPr>
          </a:p>
          <a:p>
            <a:pPr marL="0" indent="0">
              <a:buNone/>
            </a:pPr>
            <a:endParaRPr lang="en-US" dirty="0" smtClean="0">
              <a:latin typeface="1 MUHAMMADI QURANIC" panose="03020400000000000000" pitchFamily="66" charset="-78"/>
              <a:cs typeface="1 MUHAMMADI QURANIC" panose="03020400000000000000" pitchFamily="66" charset="-78"/>
            </a:endParaRPr>
          </a:p>
          <a:p>
            <a:r>
              <a:rPr lang="en-US" dirty="0"/>
              <a:t> </a:t>
            </a:r>
            <a:r>
              <a:rPr lang="en-US" dirty="0" smtClean="0"/>
              <a:t>Four types:  heart, verbal, action, wealth.</a:t>
            </a:r>
            <a:endParaRPr lang="ur-PK" dirty="0" smtClean="0"/>
          </a:p>
          <a:p>
            <a:r>
              <a:rPr lang="ur-PK" dirty="0"/>
              <a:t> </a:t>
            </a:r>
            <a:r>
              <a:rPr lang="en-US" dirty="0" smtClean="0"/>
              <a:t>Four elements </a:t>
            </a:r>
            <a:r>
              <a:rPr lang="en-US" dirty="0"/>
              <a:t>of </a:t>
            </a:r>
            <a:r>
              <a:rPr lang="en-US" dirty="0" smtClean="0"/>
              <a:t>monotheism: </a:t>
            </a:r>
            <a:r>
              <a:rPr lang="en-US" dirty="0"/>
              <a:t>Necessary to </a:t>
            </a:r>
            <a:r>
              <a:rPr lang="en-US" dirty="0" smtClean="0"/>
              <a:t>exist, Creator, Lord,</a:t>
            </a:r>
            <a:r>
              <a:rPr lang="ur-PK" dirty="0" smtClean="0"/>
              <a:t> </a:t>
            </a:r>
            <a:r>
              <a:rPr lang="en-US" dirty="0" smtClean="0"/>
              <a:t>Decent </a:t>
            </a:r>
            <a:r>
              <a:rPr lang="en-US" dirty="0"/>
              <a:t>for </a:t>
            </a:r>
            <a:r>
              <a:rPr lang="en-US" dirty="0" smtClean="0"/>
              <a:t>worship</a:t>
            </a:r>
            <a:r>
              <a:rPr lang="en-US" dirty="0"/>
              <a:t>.</a:t>
            </a:r>
            <a:endParaRPr lang="ur-PK" dirty="0" smtClean="0"/>
          </a:p>
          <a:p>
            <a:r>
              <a:rPr lang="ur-PK" dirty="0" smtClean="0"/>
              <a:t> </a:t>
            </a:r>
            <a:r>
              <a:rPr lang="en-US" dirty="0"/>
              <a:t>Seeking help beyond the reasons or under the </a:t>
            </a:r>
            <a:r>
              <a:rPr lang="en-US" dirty="0" smtClean="0"/>
              <a:t>reasons.</a:t>
            </a:r>
          </a:p>
          <a:p>
            <a:endParaRPr lang="en-US" dirty="0" smtClean="0"/>
          </a:p>
          <a:p>
            <a:endParaRPr lang="en-US" dirty="0">
              <a:latin typeface="1 MUHAMMADI QURANIC" panose="03020400000000000000" pitchFamily="66" charset="-78"/>
              <a:cs typeface="1 MUHAMMADI QURANIC" panose="03020400000000000000" pitchFamily="66" charset="-78"/>
            </a:endParaRPr>
          </a:p>
        </p:txBody>
      </p:sp>
    </p:spTree>
    <p:extLst>
      <p:ext uri="{BB962C8B-B14F-4D97-AF65-F5344CB8AC3E}">
        <p14:creationId xmlns:p14="http://schemas.microsoft.com/office/powerpoint/2010/main" val="1758643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ur-PK" dirty="0">
                <a:latin typeface="1 MUHAMMADI QURANIC" panose="03020400000000000000" pitchFamily="66" charset="-78"/>
                <a:cs typeface="1 MUHAMMADI QURANIC" panose="03020400000000000000" pitchFamily="66" charset="-78"/>
              </a:rPr>
              <a:t>اِھْدِنَا الصِّرَاطَ الْمُسْتَـقِيْمَ    </a:t>
            </a:r>
            <a:r>
              <a:rPr lang="en-US" dirty="0">
                <a:latin typeface="1 MUHAMMADI QURANIC" panose="03020400000000000000" pitchFamily="66" charset="-78"/>
                <a:cs typeface="1 MUHAMMADI QURANIC" panose="03020400000000000000" pitchFamily="66" charset="-78"/>
              </a:rPr>
              <a:t>Ĉ۝</a:t>
            </a:r>
            <a:r>
              <a:rPr lang="ur-PK" dirty="0">
                <a:latin typeface="1 MUHAMMADI QURANIC" panose="03020400000000000000" pitchFamily="66" charset="-78"/>
                <a:cs typeface="1 MUHAMMADI QURANIC" panose="03020400000000000000" pitchFamily="66" charset="-78"/>
              </a:rPr>
              <a:t>ۙ</a:t>
            </a:r>
          </a:p>
        </p:txBody>
      </p:sp>
      <p:sp>
        <p:nvSpPr>
          <p:cNvPr id="3" name="Content Placeholder 2"/>
          <p:cNvSpPr>
            <a:spLocks noGrp="1"/>
          </p:cNvSpPr>
          <p:nvPr>
            <p:ph idx="1"/>
          </p:nvPr>
        </p:nvSpPr>
        <p:spPr>
          <a:xfrm>
            <a:off x="1316319" y="2366683"/>
            <a:ext cx="8825659" cy="2971800"/>
          </a:xfrm>
        </p:spPr>
        <p:txBody>
          <a:bodyPr>
            <a:normAutofit/>
          </a:bodyPr>
          <a:lstStyle/>
          <a:p>
            <a:pPr algn="ctr"/>
            <a:r>
              <a:rPr lang="en-US" dirty="0"/>
              <a:t> Take us on the straight path</a:t>
            </a:r>
            <a:r>
              <a:rPr lang="en-US" dirty="0" smtClean="0"/>
              <a:t>.</a:t>
            </a:r>
          </a:p>
          <a:p>
            <a:pPr algn="ctr"/>
            <a:endParaRPr lang="en-US" dirty="0" smtClean="0"/>
          </a:p>
          <a:p>
            <a:r>
              <a:rPr lang="en-US" dirty="0" smtClean="0"/>
              <a:t>two ways of guiding. </a:t>
            </a:r>
            <a:r>
              <a:rPr lang="en-US" dirty="0"/>
              <a:t>One is that he is verbally directed towards the right path, or it is shown to him from a distance, then it will depend on him whether or not he adopts the correct direction. The second way of guiding someone is that he is physically taken to the right path. According to the Arabic usage, it is the second type of guidance that is intended </a:t>
            </a:r>
            <a:r>
              <a:rPr lang="en-US" dirty="0" smtClean="0"/>
              <a:t>here</a:t>
            </a:r>
            <a:r>
              <a:rPr lang="en-US" dirty="0"/>
              <a:t>.</a:t>
            </a:r>
            <a:br>
              <a:rPr lang="en-US" dirty="0"/>
            </a:br>
            <a:endParaRPr lang="en-US" dirty="0"/>
          </a:p>
        </p:txBody>
      </p:sp>
    </p:spTree>
    <p:extLst>
      <p:ext uri="{BB962C8B-B14F-4D97-AF65-F5344CB8AC3E}">
        <p14:creationId xmlns:p14="http://schemas.microsoft.com/office/powerpoint/2010/main" val="999423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6517" cy="706964"/>
          </a:xfrm>
        </p:spPr>
        <p:txBody>
          <a:bodyPr/>
          <a:lstStyle/>
          <a:p>
            <a:pPr rtl="1"/>
            <a:r>
              <a:rPr lang="ur-PK" dirty="0">
                <a:latin typeface="1 MUHAMMADI QURANIC" panose="03020400000000000000" pitchFamily="66" charset="-78"/>
                <a:cs typeface="1 MUHAMMADI QURANIC" panose="03020400000000000000" pitchFamily="66" charset="-78"/>
              </a:rPr>
              <a:t>صِرَاطَ الَّذِيْنَ اَنْعَمْتَ عَلَيْهِمْ ۹ غَيْرِ الْمَغْضُوْبِ عَلَيْهِمْ وَلَا الضَّاۗلِّيْنَ      </a:t>
            </a:r>
            <a:r>
              <a:rPr lang="en-US" dirty="0">
                <a:latin typeface="1 MUHAMMADI QURANIC" panose="03020400000000000000" pitchFamily="66" charset="-78"/>
                <a:cs typeface="1 MUHAMMADI QURANIC" panose="03020400000000000000" pitchFamily="66" charset="-78"/>
              </a:rPr>
              <a:t>Ċ۝</a:t>
            </a:r>
            <a:r>
              <a:rPr lang="ur-PK" dirty="0">
                <a:latin typeface="1 MUHAMMADI QURANIC" panose="03020400000000000000" pitchFamily="66" charset="-78"/>
                <a:cs typeface="1 MUHAMMADI QURANIC" panose="03020400000000000000" pitchFamily="66" charset="-78"/>
              </a:rPr>
              <a:t>ۧ</a:t>
            </a:r>
          </a:p>
        </p:txBody>
      </p:sp>
      <p:sp>
        <p:nvSpPr>
          <p:cNvPr id="3" name="Content Placeholder 2"/>
          <p:cNvSpPr>
            <a:spLocks noGrp="1"/>
          </p:cNvSpPr>
          <p:nvPr>
            <p:ph idx="1"/>
          </p:nvPr>
        </p:nvSpPr>
        <p:spPr/>
        <p:txBody>
          <a:bodyPr/>
          <a:lstStyle/>
          <a:p>
            <a:pPr algn="ctr"/>
            <a:r>
              <a:rPr lang="en-US" dirty="0"/>
              <a:t> the path of those on whom You have bestowed Your Grace, not of those who have incurred Your wrath, nor of those who have gone astray. </a:t>
            </a:r>
            <a:endParaRPr lang="ur-PK" dirty="0" smtClean="0"/>
          </a:p>
          <a:p>
            <a:r>
              <a:rPr lang="ur-PK" dirty="0" smtClean="0"/>
              <a:t> </a:t>
            </a:r>
            <a:r>
              <a:rPr lang="en-US" dirty="0"/>
              <a:t>Some people will always be on the right </a:t>
            </a:r>
            <a:r>
              <a:rPr lang="en-US" dirty="0" smtClean="0"/>
              <a:t>path. </a:t>
            </a:r>
            <a:endParaRPr lang="en-US" dirty="0"/>
          </a:p>
          <a:p>
            <a:r>
              <a:rPr lang="ur-PK" dirty="0" smtClean="0"/>
              <a:t> </a:t>
            </a:r>
            <a:r>
              <a:rPr lang="en-US" dirty="0" err="1"/>
              <a:t>Siddiq</a:t>
            </a:r>
            <a:r>
              <a:rPr lang="en-US" dirty="0"/>
              <a:t>, lexically means ‘very truthful’. In the Islamic terminology, it normally refers to those Companions of a prophet who excel all others in their submission to Allah and His Messenger. They enjoy the highest status of piety after the Prophets, like </a:t>
            </a:r>
            <a:r>
              <a:rPr lang="en-US" dirty="0" err="1"/>
              <a:t>Sayyiduna</a:t>
            </a:r>
            <a:r>
              <a:rPr lang="en-US" dirty="0"/>
              <a:t> Abu </a:t>
            </a:r>
            <a:r>
              <a:rPr lang="en-US" dirty="0" err="1"/>
              <a:t>Bakr</a:t>
            </a:r>
            <a:r>
              <a:rPr lang="en-US" dirty="0"/>
              <a:t> (R.A.A). </a:t>
            </a:r>
            <a:r>
              <a:rPr lang="en-US" dirty="0" err="1"/>
              <a:t>Shuhada</a:t>
            </a:r>
            <a:r>
              <a:rPr lang="en-US" dirty="0"/>
              <a:t>’ (plural of </a:t>
            </a:r>
            <a:r>
              <a:rPr lang="en-US" dirty="0" err="1"/>
              <a:t>Shahid</a:t>
            </a:r>
            <a:r>
              <a:rPr lang="en-US" dirty="0"/>
              <a:t>) means the persons who sacrifice their lives in the way of Allah. </a:t>
            </a:r>
          </a:p>
        </p:txBody>
      </p:sp>
    </p:spTree>
    <p:extLst>
      <p:ext uri="{BB962C8B-B14F-4D97-AF65-F5344CB8AC3E}">
        <p14:creationId xmlns:p14="http://schemas.microsoft.com/office/powerpoint/2010/main" val="1775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1 MUHAMMADI QURANIC</vt:lpstr>
      <vt:lpstr>Arial</vt:lpstr>
      <vt:lpstr>Century Gothic</vt:lpstr>
      <vt:lpstr>Wingdings 3</vt:lpstr>
      <vt:lpstr>Ion Boardroom</vt:lpstr>
      <vt:lpstr>بسم اللہ الرحمن الرحیم   With  the name  of  Allah,  the All-Merciful, the Very-Merciful.</vt:lpstr>
      <vt:lpstr>Al-Fatiha</vt:lpstr>
      <vt:lpstr>Virtues</vt:lpstr>
      <vt:lpstr>اَلْحَمْدُ لِلّٰهِ رَبِّ الْعٰلَمِيْنَ      Ǻ۝ۙ</vt:lpstr>
      <vt:lpstr>الرَّحۡمٰنِ الرَّحِیۡمِ ۙ﴿۲﴾</vt:lpstr>
      <vt:lpstr>مٰلِكِ يَوْمِ الدِّيْنِ   Ǽ۝ۭ</vt:lpstr>
      <vt:lpstr>اِيَّاكَ نَعْبُدُ وَاِيَّاكَ نَسْتَعِيْنُ    Ć۝ۭ</vt:lpstr>
      <vt:lpstr>اِھْدِنَا الصِّرَاطَ الْمُسْتَـقِيْمَ    Ĉ۝ۙ</vt:lpstr>
      <vt:lpstr>صِرَاطَ الَّذِيْنَ اَنْعَمْتَ عَلَيْهِمْ ۹ غَيْرِ الْمَغْضُوْبِ عَلَيْهِمْ وَلَا الضَّاۗلِّيْنَ      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اللہ الرحمن الرحیم   With  the name  of  Allah,  the All-Merciful, the Very-Merciful.</dc:title>
  <dc:creator>Hasham</dc:creator>
  <cp:lastModifiedBy>Hasham</cp:lastModifiedBy>
  <cp:revision>1</cp:revision>
  <dcterms:created xsi:type="dcterms:W3CDTF">2024-01-22T19:39:23Z</dcterms:created>
  <dcterms:modified xsi:type="dcterms:W3CDTF">2024-01-22T19:39:44Z</dcterms:modified>
</cp:coreProperties>
</file>