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3" r:id="rId5"/>
    <p:sldId id="286" r:id="rId6"/>
    <p:sldId id="288" r:id="rId7"/>
    <p:sldId id="290" r:id="rId8"/>
    <p:sldId id="289" r:id="rId9"/>
    <p:sldId id="291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67">
          <p15:clr>
            <a:srgbClr val="A4A3A4"/>
          </p15:clr>
        </p15:guide>
        <p15:guide id="2" pos="26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675" autoAdjust="0"/>
  </p:normalViewPr>
  <p:slideViewPr>
    <p:cSldViewPr snapToGrid="0" snapToObjects="1" showGuides="1">
      <p:cViewPr>
        <p:scale>
          <a:sx n="100" d="100"/>
          <a:sy n="100" d="100"/>
        </p:scale>
        <p:origin x="-1584" y="-348"/>
      </p:cViewPr>
      <p:guideLst>
        <p:guide orient="horz" pos="2367"/>
        <p:guide pos="26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3136" y="-112"/>
      </p:cViewPr>
      <p:guideLst>
        <p:guide orient="horz" pos="2880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22BF4-45B3-7141-96FA-3682BC20558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5D9D-5378-7C48-83FE-2EE175971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438912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1881" y="4572000"/>
            <a:ext cx="6170165" cy="38862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marL="0" marR="0" lvl="0" indent="0" algn="l" defTabSz="93345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D4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11125" marR="0" lvl="1" indent="-111125" algn="l" defTabSz="933450" rtl="0" eaLnBrk="1" fontAlgn="base" latinLnBrk="0" hangingPunct="1">
              <a:lnSpc>
                <a:spcPct val="95000"/>
              </a:lnSpc>
              <a:spcBef>
                <a:spcPts val="200"/>
              </a:spcBef>
              <a:spcAft>
                <a:spcPct val="0"/>
              </a:spcAft>
              <a:buClr>
                <a:srgbClr val="A31F34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D4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231775" marR="0" lvl="2" indent="-120650" algn="l" defTabSz="933450" rtl="0" eaLnBrk="1" fontAlgn="base" latinLnBrk="0" hangingPunct="1">
              <a:lnSpc>
                <a:spcPct val="95000"/>
              </a:lnSpc>
              <a:spcBef>
                <a:spcPts val="200"/>
              </a:spcBef>
              <a:spcAft>
                <a:spcPct val="0"/>
              </a:spcAft>
              <a:buClr>
                <a:srgbClr val="A31F34"/>
              </a:buClr>
              <a:buSzTx/>
              <a:buFont typeface="Lucida Grande"/>
              <a:buChar char="–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D4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111125" algn="l" defTabSz="933450" rtl="0" eaLnBrk="1" fontAlgn="base" latinLnBrk="0" hangingPunct="1">
              <a:lnSpc>
                <a:spcPct val="95000"/>
              </a:lnSpc>
              <a:spcBef>
                <a:spcPts val="200"/>
              </a:spcBef>
              <a:spcAft>
                <a:spcPct val="0"/>
              </a:spcAft>
              <a:buClr>
                <a:srgbClr val="A31F34"/>
              </a:buClr>
              <a:buSzTx/>
              <a:buFont typeface="Arial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D4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  <a:p>
            <a:pPr marL="452438" marR="0" lvl="4" indent="-109538" algn="l" defTabSz="933450" rtl="0" eaLnBrk="1" fontAlgn="base" latinLnBrk="0" hangingPunct="1">
              <a:lnSpc>
                <a:spcPct val="95000"/>
              </a:lnSpc>
              <a:spcBef>
                <a:spcPts val="200"/>
              </a:spcBef>
              <a:spcAft>
                <a:spcPct val="0"/>
              </a:spcAft>
              <a:buClr>
                <a:srgbClr val="A31F34"/>
              </a:buClr>
              <a:buSzTx/>
              <a:buFont typeface="Courier New"/>
              <a:buChar char="o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D4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Fifth level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33D4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27225" y="8676198"/>
            <a:ext cx="2971800" cy="457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A3A9AC"/>
                </a:solidFill>
                <a:latin typeface="Arial"/>
                <a:cs typeface="Arial"/>
              </a:defRPr>
            </a:lvl1pPr>
          </a:lstStyle>
          <a:p>
            <a:fld id="{5C1241DB-21AD-2D44-8932-D066A0E842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09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33450" rtl="0" eaLnBrk="1" fontAlgn="base" latinLnBrk="0" hangingPunct="1">
      <a:lnSpc>
        <a:spcPct val="95000"/>
      </a:lnSpc>
      <a:spcBef>
        <a:spcPts val="1200"/>
      </a:spcBef>
      <a:spcAft>
        <a:spcPct val="0"/>
      </a:spcAft>
      <a:buClrTx/>
      <a:buSzTx/>
      <a:buFontTx/>
      <a:buNone/>
      <a:tabLst/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11125" marR="0" indent="-111125" algn="l" defTabSz="933450" rtl="0" eaLnBrk="1" fontAlgn="base" latinLnBrk="0" hangingPunct="1">
      <a:lnSpc>
        <a:spcPct val="95000"/>
      </a:lnSpc>
      <a:spcBef>
        <a:spcPts val="200"/>
      </a:spcBef>
      <a:spcAft>
        <a:spcPct val="0"/>
      </a:spcAft>
      <a:buClr>
        <a:srgbClr val="A31F34"/>
      </a:buClr>
      <a:buSzTx/>
      <a:buFont typeface="Wingdings" charset="2"/>
      <a:buChar char="§"/>
      <a:tabLst/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31775" marR="0" indent="-120650" algn="l" defTabSz="933450" rtl="0" eaLnBrk="1" fontAlgn="base" latinLnBrk="0" hangingPunct="1">
      <a:lnSpc>
        <a:spcPct val="95000"/>
      </a:lnSpc>
      <a:spcBef>
        <a:spcPts val="200"/>
      </a:spcBef>
      <a:spcAft>
        <a:spcPct val="0"/>
      </a:spcAft>
      <a:buClr>
        <a:srgbClr val="A31F34"/>
      </a:buClr>
      <a:buSzTx/>
      <a:buFont typeface="Lucida Grande"/>
      <a:buChar char="–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42900" marR="0" indent="-111125" algn="l" defTabSz="933450" rtl="0" eaLnBrk="1" fontAlgn="base" latinLnBrk="0" hangingPunct="1">
      <a:lnSpc>
        <a:spcPct val="95000"/>
      </a:lnSpc>
      <a:spcBef>
        <a:spcPts val="200"/>
      </a:spcBef>
      <a:spcAft>
        <a:spcPct val="0"/>
      </a:spcAft>
      <a:buClr>
        <a:srgbClr val="A31F34"/>
      </a:buClr>
      <a:buSzTx/>
      <a:buFont typeface="Arial"/>
      <a:buChar char="•"/>
      <a:tabLst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452438" marR="0" indent="-109538" algn="l" defTabSz="933450" rtl="0" eaLnBrk="1" fontAlgn="base" latinLnBrk="0" hangingPunct="1">
      <a:lnSpc>
        <a:spcPct val="95000"/>
      </a:lnSpc>
      <a:spcBef>
        <a:spcPts val="200"/>
      </a:spcBef>
      <a:spcAft>
        <a:spcPct val="0"/>
      </a:spcAft>
      <a:buClr>
        <a:srgbClr val="A31F34"/>
      </a:buClr>
      <a:buSzTx/>
      <a:buFont typeface="Courier New"/>
      <a:buChar char="o"/>
      <a:tabLst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438150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41DB-21AD-2D44-8932-D066A0E842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438150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41DB-21AD-2D44-8932-D066A0E842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438150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41DB-21AD-2D44-8932-D066A0E842C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438150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41DB-21AD-2D44-8932-D066A0E842C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438150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41DB-21AD-2D44-8932-D066A0E842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438150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41DB-21AD-2D44-8932-D066A0E842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438150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241DB-21AD-2D44-8932-D066A0E842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7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2126773"/>
            <a:ext cx="6532491" cy="1087915"/>
          </a:xfrm>
        </p:spPr>
        <p:txBody>
          <a:bodyPr anchor="b">
            <a:noAutofit/>
          </a:bodyPr>
          <a:lstStyle>
            <a:lvl1pPr algn="l">
              <a:defRPr sz="3600" b="0" cap="all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54025" y="3240088"/>
            <a:ext cx="6539640" cy="109092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6454589"/>
            <a:ext cx="9144000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09C9D1CF-FDC7-2644-9CFE-33B726185B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Equifax_er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526161"/>
            <a:ext cx="3078116" cy="576072"/>
          </a:xfrm>
          <a:prstGeom prst="rect">
            <a:avLst/>
          </a:prstGeom>
        </p:spPr>
      </p:pic>
      <p:pic>
        <p:nvPicPr>
          <p:cNvPr id="13" name="Picture 12" descr="DynChev_r185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90" y="2217738"/>
            <a:ext cx="1432560" cy="1987296"/>
          </a:xfrm>
          <a:prstGeom prst="rect">
            <a:avLst/>
          </a:prstGeom>
        </p:spPr>
      </p:pic>
      <p:pic>
        <p:nvPicPr>
          <p:cNvPr id="10" name="Picture 9" descr="INTERNALonly_stamp_165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5451">
            <a:off x="5254690" y="609935"/>
            <a:ext cx="1689100" cy="594026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 bwMode="hidden">
          <a:xfrm>
            <a:off x="7881408" y="6605213"/>
            <a:ext cx="1113367" cy="13440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defRPr/>
            </a:pPr>
            <a:r>
              <a:rPr lang="en-US" sz="700" dirty="0" smtClean="0">
                <a:solidFill>
                  <a:schemeClr val="tx2"/>
                </a:solidFill>
                <a:latin typeface="Arial"/>
                <a:cs typeface="Arial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Arial"/>
                <a:cs typeface="Arial"/>
              </a:rPr>
              <a:t>and </a:t>
            </a:r>
            <a:r>
              <a:rPr lang="en-US" sz="700">
                <a:solidFill>
                  <a:schemeClr val="tx2"/>
                </a:solidFill>
                <a:latin typeface="Arial"/>
                <a:cs typeface="Arial"/>
              </a:rPr>
              <a:t>Proprietary </a:t>
            </a:r>
            <a:endParaRPr lang="en-US" sz="7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8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4025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88302"/>
            <a:ext cx="4056104" cy="39233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buNone/>
              <a:defRPr lang="en-US" sz="2400" b="0" kern="120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07614" y="1488302"/>
            <a:ext cx="4067667" cy="39233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buNone/>
              <a:defRPr lang="en-US" sz="2400" b="0" kern="120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7614" y="1880634"/>
            <a:ext cx="4135457" cy="4413804"/>
          </a:xfrm>
        </p:spPr>
        <p:txBody>
          <a:bodyPr/>
          <a:lstStyle>
            <a:lvl1pPr>
              <a:defRPr>
                <a:solidFill>
                  <a:srgbClr val="5C666F"/>
                </a:solidFill>
              </a:defRPr>
            </a:lvl1pPr>
            <a:lvl2pPr>
              <a:defRPr>
                <a:solidFill>
                  <a:srgbClr val="5C666F"/>
                </a:solidFill>
              </a:defRPr>
            </a:lvl2pPr>
            <a:lvl3pPr>
              <a:defRPr>
                <a:solidFill>
                  <a:srgbClr val="5C666F"/>
                </a:solidFill>
              </a:defRPr>
            </a:lvl3pPr>
            <a:lvl4pPr>
              <a:defRPr>
                <a:solidFill>
                  <a:srgbClr val="5C666F"/>
                </a:solidFill>
              </a:defRPr>
            </a:lvl4pPr>
            <a:lvl5pPr>
              <a:defRPr>
                <a:solidFill>
                  <a:srgbClr val="5C666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1880634"/>
            <a:ext cx="4073568" cy="44138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itle, Dynamic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88302"/>
            <a:ext cx="8229599" cy="39233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buNone/>
              <a:defRPr lang="en-US" sz="2400" b="0" kern="120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4025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4024" y="1880634"/>
            <a:ext cx="8337891" cy="4413804"/>
          </a:xfrm>
        </p:spPr>
        <p:txBody>
          <a:bodyPr/>
          <a:lstStyle>
            <a:lvl1pPr>
              <a:defRPr>
                <a:solidFill>
                  <a:srgbClr val="5C666F"/>
                </a:solidFill>
              </a:defRPr>
            </a:lvl1pPr>
            <a:lvl2pPr>
              <a:defRPr>
                <a:solidFill>
                  <a:srgbClr val="5C666F"/>
                </a:solidFill>
              </a:defRPr>
            </a:lvl2pPr>
            <a:lvl3pPr>
              <a:defRPr>
                <a:solidFill>
                  <a:srgbClr val="5C666F"/>
                </a:solidFill>
              </a:defRPr>
            </a:lvl3pPr>
            <a:lvl4pPr>
              <a:defRPr>
                <a:solidFill>
                  <a:srgbClr val="5C666F"/>
                </a:solidFill>
              </a:defRPr>
            </a:lvl4pPr>
            <a:lvl5pPr>
              <a:defRPr>
                <a:solidFill>
                  <a:srgbClr val="5C666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DynChev_g427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90" y="4307142"/>
            <a:ext cx="1432560" cy="19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itle, 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88302"/>
            <a:ext cx="8229599" cy="39233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buNone/>
              <a:defRPr lang="en-US" sz="2400" b="0" kern="120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4025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4024" y="1880634"/>
            <a:ext cx="8337891" cy="44138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1" y="168274"/>
            <a:ext cx="8285872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09C9D1CF-FDC7-2644-9CFE-33B726185B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hidden">
          <a:xfrm>
            <a:off x="0" y="499533"/>
            <a:ext cx="9144000" cy="279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09C9D1CF-FDC7-2644-9CFE-33B726185B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5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V="1">
            <a:off x="0" y="6454589"/>
            <a:ext cx="9144000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2091787"/>
            <a:ext cx="6528388" cy="1122901"/>
          </a:xfrm>
        </p:spPr>
        <p:txBody>
          <a:bodyPr anchor="b">
            <a:noAutofit/>
          </a:bodyPr>
          <a:lstStyle>
            <a:lvl1pPr algn="l">
              <a:defRPr sz="3600" b="0" cap="all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240088"/>
            <a:ext cx="6526942" cy="109092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lang="en-US" sz="2800" kern="1200" dirty="0" smtClean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09C9D1CF-FDC7-2644-9CFE-33B726185B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DynChev_g427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90" y="2217738"/>
            <a:ext cx="1432560" cy="1987296"/>
          </a:xfrm>
          <a:prstGeom prst="rect">
            <a:avLst/>
          </a:prstGeom>
        </p:spPr>
      </p:pic>
      <p:pic>
        <p:nvPicPr>
          <p:cNvPr id="11" name="Picture 10" descr="INTERNALonly_stamp_165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71" y="6486312"/>
            <a:ext cx="996696" cy="3505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6540334"/>
            <a:ext cx="3161824" cy="24759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 bwMode="hidden">
          <a:xfrm>
            <a:off x="7881408" y="6605213"/>
            <a:ext cx="1113367" cy="13440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defRPr/>
            </a:pPr>
            <a:r>
              <a:rPr lang="en-US" sz="700" dirty="0" smtClean="0">
                <a:solidFill>
                  <a:schemeClr val="tx2"/>
                </a:solidFill>
                <a:latin typeface="Arial"/>
                <a:cs typeface="Arial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Arial"/>
                <a:cs typeface="Arial"/>
              </a:rPr>
              <a:t>and </a:t>
            </a:r>
            <a:r>
              <a:rPr lang="en-US" sz="700">
                <a:solidFill>
                  <a:schemeClr val="tx2"/>
                </a:solidFill>
                <a:latin typeface="Arial"/>
                <a:cs typeface="Arial"/>
              </a:rPr>
              <a:t>Proprietary </a:t>
            </a:r>
            <a:endParaRPr lang="en-US" sz="7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05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Pictur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447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4025" y="2130425"/>
            <a:ext cx="6528388" cy="1087915"/>
          </a:xfrm>
        </p:spPr>
        <p:txBody>
          <a:bodyPr anchor="b">
            <a:noAutofit/>
          </a:bodyPr>
          <a:lstStyle>
            <a:lvl1pPr algn="l">
              <a:defRPr sz="3600" b="0" cap="all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54025" y="3252788"/>
            <a:ext cx="6526942" cy="109092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lang="en-US" sz="2800" kern="12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Dynamic Chevron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29" y="2217738"/>
            <a:ext cx="1437321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086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455738"/>
            <a:ext cx="8285872" cy="48387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0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086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455738"/>
            <a:ext cx="4036446" cy="48387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08576" y="1455738"/>
            <a:ext cx="4059174" cy="4838700"/>
          </a:xfrm>
        </p:spPr>
        <p:txBody>
          <a:bodyPr/>
          <a:lstStyle>
            <a:lvl1pPr>
              <a:defRPr>
                <a:solidFill>
                  <a:srgbClr val="5C666F"/>
                </a:solidFill>
              </a:defRPr>
            </a:lvl1pPr>
            <a:lvl2pPr>
              <a:defRPr>
                <a:solidFill>
                  <a:srgbClr val="5C666F"/>
                </a:solidFill>
              </a:defRPr>
            </a:lvl2pPr>
            <a:lvl3pPr>
              <a:defRPr>
                <a:solidFill>
                  <a:srgbClr val="5C666F"/>
                </a:solidFill>
              </a:defRPr>
            </a:lvl3pPr>
            <a:lvl4pPr>
              <a:defRPr>
                <a:solidFill>
                  <a:srgbClr val="5C666F"/>
                </a:solidFill>
              </a:defRPr>
            </a:lvl4pPr>
            <a:lvl5pPr>
              <a:defRPr>
                <a:solidFill>
                  <a:srgbClr val="5C666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ynamic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086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455738"/>
            <a:ext cx="8350998" cy="48387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DynChev_g427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90" y="4307142"/>
            <a:ext cx="1432560" cy="19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086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199" y="1455738"/>
            <a:ext cx="5379657" cy="4838700"/>
          </a:xfrm>
        </p:spPr>
        <p:txBody>
          <a:bodyPr/>
          <a:lstStyle>
            <a:lvl1pPr>
              <a:defRPr>
                <a:solidFill>
                  <a:srgbClr val="5C666F"/>
                </a:solidFill>
              </a:defRPr>
            </a:lvl1pPr>
            <a:lvl2pPr>
              <a:defRPr>
                <a:solidFill>
                  <a:srgbClr val="5C666F"/>
                </a:solidFill>
              </a:defRPr>
            </a:lvl2pPr>
            <a:lvl3pPr>
              <a:defRPr>
                <a:solidFill>
                  <a:srgbClr val="5C666F"/>
                </a:solidFill>
              </a:defRPr>
            </a:lvl3pPr>
            <a:lvl4pPr>
              <a:defRPr>
                <a:solidFill>
                  <a:srgbClr val="5C666F"/>
                </a:solidFill>
              </a:defRPr>
            </a:lvl4pPr>
            <a:lvl5pPr>
              <a:defRPr>
                <a:solidFill>
                  <a:srgbClr val="5C666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512531" y="1455738"/>
            <a:ext cx="2155219" cy="3152775"/>
          </a:xfrm>
        </p:spPr>
        <p:txBody>
          <a:bodyPr/>
          <a:lstStyle>
            <a:lvl1pPr marL="0" indent="0">
              <a:buFontTx/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Sidebar content</a:t>
            </a:r>
            <a:endParaRPr lang="en-US" dirty="0"/>
          </a:p>
        </p:txBody>
      </p:sp>
      <p:pic>
        <p:nvPicPr>
          <p:cNvPr id="11" name="Picture 10" descr="DynChev_g427_rgb.png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57" y="1464307"/>
            <a:ext cx="512064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88302"/>
            <a:ext cx="8229599" cy="39233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buNone/>
              <a:defRPr lang="en-US" sz="2400" b="0" kern="120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4025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4024" y="1880634"/>
            <a:ext cx="8337891" cy="44138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2" descr="shutterstock_61805191.jpe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08813" y="3502387"/>
            <a:ext cx="3558937" cy="2792052"/>
          </a:xfrm>
          <a:prstGeom prst="rect">
            <a:avLst/>
          </a:prstGeom>
        </p:spPr>
      </p:pic>
      <p:sp>
        <p:nvSpPr>
          <p:cNvPr id="14" name="Content Placeholder 29"/>
          <p:cNvSpPr txBox="1">
            <a:spLocks/>
          </p:cNvSpPr>
          <p:nvPr userDrawn="1"/>
        </p:nvSpPr>
        <p:spPr>
          <a:xfrm>
            <a:off x="5108813" y="2170113"/>
            <a:ext cx="3563937" cy="12128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accent2"/>
              </a:buClr>
              <a:buSzPct val="95000"/>
              <a:buFontTx/>
              <a:buBlip>
                <a:blip r:embed="rId3"/>
              </a:buBlip>
              <a:defRPr sz="2400" kern="1200">
                <a:solidFill>
                  <a:srgbClr val="5C666F"/>
                </a:solidFill>
                <a:latin typeface="Arial"/>
                <a:ea typeface="+mn-ea"/>
                <a:cs typeface="Arial"/>
              </a:defRPr>
            </a:lvl1pPr>
            <a:lvl2pPr marL="455613" indent="-22701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rgbClr val="5C666F"/>
                </a:solidFill>
                <a:latin typeface="Arial"/>
                <a:ea typeface="+mn-ea"/>
                <a:cs typeface="Arial"/>
              </a:defRPr>
            </a:lvl2pPr>
            <a:lvl3pPr marL="684213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 Narrow" pitchFamily="34" charset="0"/>
              <a:buChar char="–"/>
              <a:defRPr sz="1800" kern="1200">
                <a:solidFill>
                  <a:srgbClr val="5C666F"/>
                </a:solidFill>
                <a:latin typeface="Arial"/>
                <a:ea typeface="+mn-ea"/>
                <a:cs typeface="Arial"/>
              </a:defRPr>
            </a:lvl3pPr>
            <a:lvl4pPr marL="854075" indent="-16986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rgbClr val="5C666F"/>
                </a:solidFill>
                <a:latin typeface="Arial"/>
                <a:ea typeface="+mn-ea"/>
                <a:cs typeface="Arial"/>
              </a:defRPr>
            </a:lvl4pPr>
            <a:lvl5pPr marL="1025525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SzPct val="90000"/>
              <a:buFont typeface="Courier New" pitchFamily="49" charset="0"/>
              <a:buChar char="o"/>
              <a:defRPr sz="1400" kern="1200">
                <a:solidFill>
                  <a:srgbClr val="5C666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b="0" dirty="0" smtClean="0">
                <a:solidFill>
                  <a:schemeClr val="accent2"/>
                </a:solidFill>
              </a:rPr>
              <a:t>Caption content here. Placerat facer possim assum. Typi non habent clantatem insitem; est usus legentis in iis qui facit eorum. </a:t>
            </a:r>
            <a:endParaRPr lang="en-US" sz="1800" b="0" dirty="0">
              <a:solidFill>
                <a:schemeClr val="accent2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88302"/>
            <a:ext cx="8229599" cy="39233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buNone/>
              <a:defRPr lang="en-US" sz="2400" b="0" kern="1200" dirty="0" smtClean="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/>
              <a:t>Content Title, Arial, 24 </a:t>
            </a:r>
            <a:r>
              <a:rPr lang="en-US" dirty="0" err="1" smtClean="0"/>
              <a:t>pt</a:t>
            </a:r>
            <a:r>
              <a:rPr lang="en-US" dirty="0" smtClean="0"/>
              <a:t>, Red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168275"/>
            <a:ext cx="8403219" cy="128746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Title, Arial, 32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Colors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7C1FFD91-08E5-43E1-80BC-8AC6BE4B8B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4024" y="1880634"/>
            <a:ext cx="8337891" cy="441380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en-US" dirty="0" smtClean="0"/>
              <a:t>First level bullet, Arial, 24 </a:t>
            </a:r>
            <a:r>
              <a:rPr lang="en-US" dirty="0" err="1" smtClean="0"/>
              <a:t>pt</a:t>
            </a:r>
            <a:endParaRPr lang="en-US" dirty="0" smtClean="0"/>
          </a:p>
          <a:p>
            <a:r>
              <a:rPr lang="en-US" dirty="0" smtClean="0"/>
              <a:t>First level bullet, Arial,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bullet, Arial,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bullet, Arial,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bullet, Arial, 20 </a:t>
            </a:r>
            <a:r>
              <a:rPr lang="en-US" dirty="0" err="1" smtClean="0"/>
              <a:t>pt</a:t>
            </a:r>
            <a:endParaRPr lang="en-US" dirty="0" smtClean="0"/>
          </a:p>
          <a:p>
            <a:r>
              <a:rPr lang="en-US" dirty="0" smtClean="0"/>
              <a:t>First level bullet, Arial,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bullet, Arial,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bullet, Arial, 20 </a:t>
            </a:r>
            <a:r>
              <a:rPr lang="en-US" dirty="0" err="1" smtClean="0"/>
              <a:t>pt</a:t>
            </a:r>
            <a:endParaRPr lang="en-US" dirty="0"/>
          </a:p>
        </p:txBody>
      </p:sp>
      <p:pic>
        <p:nvPicPr>
          <p:cNvPr id="8" name="Picture 7" descr="Screen Shot 2014-10-14 at 11.31.47 A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47" y="4157120"/>
            <a:ext cx="1526396" cy="2294932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9" name="Straight Connector 8"/>
          <p:cNvCxnSpPr/>
          <p:nvPr userDrawn="1"/>
        </p:nvCxnSpPr>
        <p:spPr>
          <a:xfrm flipH="1" flipV="1">
            <a:off x="2494720" y="1065981"/>
            <a:ext cx="4015352" cy="3384786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 flipV="1">
            <a:off x="4584330" y="1634054"/>
            <a:ext cx="2653193" cy="2816711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 flipV="1">
            <a:off x="4510351" y="3194134"/>
            <a:ext cx="2283303" cy="1256631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 flipV="1">
            <a:off x="6990929" y="2921970"/>
            <a:ext cx="98639" cy="1528797"/>
          </a:xfrm>
          <a:prstGeom prst="line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510" y="6556738"/>
            <a:ext cx="47498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09C9D1CF-FDC7-2644-9CFE-33B726185B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4592"/>
            <a:ext cx="8476485" cy="12893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6454589"/>
            <a:ext cx="9144000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55738"/>
            <a:ext cx="8229600" cy="4836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INTERNALonly_stamp_165_rg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71" y="6486312"/>
            <a:ext cx="996696" cy="350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6540334"/>
            <a:ext cx="3161824" cy="2475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hidden">
          <a:xfrm>
            <a:off x="7881408" y="6605213"/>
            <a:ext cx="1113367" cy="13440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defTabSz="914400" fontAlgn="base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119000"/>
              <a:defRPr/>
            </a:pPr>
            <a:r>
              <a:rPr lang="en-US" sz="700" dirty="0" smtClean="0">
                <a:solidFill>
                  <a:schemeClr val="tx2"/>
                </a:solidFill>
                <a:latin typeface="Arial"/>
                <a:cs typeface="Arial"/>
              </a:rPr>
              <a:t>Confidential </a:t>
            </a:r>
            <a:r>
              <a:rPr lang="en-US" sz="700" dirty="0">
                <a:solidFill>
                  <a:schemeClr val="tx2"/>
                </a:solidFill>
                <a:latin typeface="Arial"/>
                <a:cs typeface="Arial"/>
              </a:rPr>
              <a:t>and </a:t>
            </a:r>
            <a:r>
              <a:rPr lang="en-US" sz="700">
                <a:solidFill>
                  <a:schemeClr val="tx2"/>
                </a:solidFill>
                <a:latin typeface="Arial"/>
                <a:cs typeface="Arial"/>
              </a:rPr>
              <a:t>Proprietary </a:t>
            </a:r>
            <a:endParaRPr lang="en-US" sz="7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0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5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buClr>
          <a:schemeClr val="accent2"/>
        </a:buClr>
        <a:buSzPct val="95000"/>
        <a:buFontTx/>
        <a:buBlip>
          <a:blip r:embed="rId18"/>
        </a:buBlip>
        <a:defRPr sz="2400" kern="1200">
          <a:solidFill>
            <a:srgbClr val="5C666F"/>
          </a:solidFill>
          <a:latin typeface="Arial"/>
          <a:ea typeface="+mn-ea"/>
          <a:cs typeface="Arial"/>
        </a:defRPr>
      </a:lvl1pPr>
      <a:lvl2pPr marL="455613" indent="-227013" algn="l" defTabSz="914400" rtl="0" eaLnBrk="1" latinLnBrk="0" hangingPunct="1">
        <a:lnSpc>
          <a:spcPct val="95000"/>
        </a:lnSpc>
        <a:spcBef>
          <a:spcPts val="200"/>
        </a:spcBef>
        <a:buClr>
          <a:schemeClr val="accent2"/>
        </a:buClr>
        <a:buFont typeface="Wingdings" charset="2"/>
        <a:buChar char="§"/>
        <a:defRPr sz="2000" kern="1200">
          <a:solidFill>
            <a:srgbClr val="5C666F"/>
          </a:solidFill>
          <a:latin typeface="Arial"/>
          <a:ea typeface="+mn-ea"/>
          <a:cs typeface="Arial"/>
        </a:defRPr>
      </a:lvl2pPr>
      <a:lvl3pPr marL="684213" indent="-228600" algn="l" defTabSz="914400" rtl="0" eaLnBrk="1" latinLnBrk="0" hangingPunct="1">
        <a:lnSpc>
          <a:spcPct val="95000"/>
        </a:lnSpc>
        <a:spcBef>
          <a:spcPts val="200"/>
        </a:spcBef>
        <a:buClr>
          <a:schemeClr val="accent2"/>
        </a:buClr>
        <a:buFont typeface="Arial Narrow" pitchFamily="34" charset="0"/>
        <a:buChar char="–"/>
        <a:defRPr sz="1800" kern="1200">
          <a:solidFill>
            <a:srgbClr val="5C666F"/>
          </a:solidFill>
          <a:latin typeface="Arial"/>
          <a:ea typeface="+mn-ea"/>
          <a:cs typeface="Arial"/>
        </a:defRPr>
      </a:lvl3pPr>
      <a:lvl4pPr marL="854075" indent="-169863" algn="l" defTabSz="914400" rtl="0" eaLnBrk="1" latinLnBrk="0" hangingPunct="1">
        <a:lnSpc>
          <a:spcPct val="95000"/>
        </a:lnSpc>
        <a:spcBef>
          <a:spcPts val="2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rgbClr val="5C666F"/>
          </a:solidFill>
          <a:latin typeface="Arial"/>
          <a:ea typeface="+mn-ea"/>
          <a:cs typeface="Arial"/>
        </a:defRPr>
      </a:lvl4pPr>
      <a:lvl5pPr marL="1025525" indent="-171450" algn="l" defTabSz="914400" rtl="0" eaLnBrk="1" latinLnBrk="0" hangingPunct="1">
        <a:lnSpc>
          <a:spcPct val="95000"/>
        </a:lnSpc>
        <a:spcBef>
          <a:spcPts val="200"/>
        </a:spcBef>
        <a:buClr>
          <a:schemeClr val="accent2"/>
        </a:buClr>
        <a:buSzPct val="90000"/>
        <a:buFont typeface="Courier New" pitchFamily="49" charset="0"/>
        <a:buChar char="o"/>
        <a:defRPr sz="1400" kern="1200">
          <a:solidFill>
            <a:srgbClr val="5C666F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WorkBook.tw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TABLEAU </a:t>
            </a:r>
            <a:r>
              <a:rPr lang="en-US" cap="none" dirty="0"/>
              <a:t>in </a:t>
            </a:r>
            <a:r>
              <a:rPr lang="en-US" cap="none" dirty="0" smtClean="0"/>
              <a:t>wondeRland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fantasy!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51513"/>
            <a:ext cx="3877310" cy="6615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accent2"/>
              </a:buClr>
              <a:buSzPct val="95000"/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5613" indent="-22701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684213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 Narrow" pitchFamily="34" charset="0"/>
              <a:buChar char="–"/>
              <a:defRPr sz="1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854075" indent="-16986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025525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SzPct val="90000"/>
              <a:buFont typeface="Courier New" pitchFamily="49" charset="0"/>
              <a:buChar char="o"/>
              <a:defRPr sz="1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Mufeng Zou</a:t>
            </a:r>
          </a:p>
        </p:txBody>
      </p:sp>
    </p:spTree>
    <p:extLst>
      <p:ext uri="{BB962C8B-B14F-4D97-AF65-F5344CB8AC3E}">
        <p14:creationId xmlns:p14="http://schemas.microsoft.com/office/powerpoint/2010/main" val="5162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1FFD91-08E5-43E1-80BC-8AC6BE4B8B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87" y="1284288"/>
            <a:ext cx="3848637" cy="3848637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465263"/>
            <a:ext cx="3877310" cy="4838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accent2"/>
              </a:buClr>
              <a:buSzPct val="95000"/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5613" indent="-22701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684213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 Narrow" pitchFamily="34" charset="0"/>
              <a:buChar char="–"/>
              <a:defRPr sz="1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854075" indent="-16986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025525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SzPct val="90000"/>
              <a:buFont typeface="Courier New" pitchFamily="49" charset="0"/>
              <a:buChar char="o"/>
              <a:defRPr sz="1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Tableau</a:t>
            </a:r>
          </a:p>
          <a:p>
            <a:pPr lvl="1"/>
            <a:r>
              <a:rPr lang="en-US" dirty="0" smtClean="0"/>
              <a:t>Visualization! </a:t>
            </a:r>
          </a:p>
          <a:p>
            <a:pPr lvl="1"/>
            <a:r>
              <a:rPr lang="en-US" dirty="0" smtClean="0"/>
              <a:t>Lack of analytics functions…</a:t>
            </a:r>
          </a:p>
          <a:p>
            <a:r>
              <a:rPr lang="en-US" dirty="0" smtClean="0"/>
              <a:t>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analysis! </a:t>
            </a:r>
          </a:p>
          <a:p>
            <a:pPr lvl="1"/>
            <a:r>
              <a:rPr lang="en-US" dirty="0" smtClean="0"/>
              <a:t>Take time to create charts…</a:t>
            </a:r>
          </a:p>
          <a:p>
            <a:r>
              <a:rPr lang="en-US" dirty="0" smtClean="0"/>
              <a:t>Connect Tableau </a:t>
            </a:r>
            <a:r>
              <a:rPr lang="en-US" dirty="0"/>
              <a:t>with R server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One-line setup</a:t>
            </a:r>
            <a:r>
              <a:rPr lang="en-US" dirty="0"/>
              <a:t>: </a:t>
            </a:r>
            <a:r>
              <a:rPr lang="en-US" sz="1400" dirty="0" err="1"/>
              <a:t>Rserve</a:t>
            </a:r>
            <a:r>
              <a:rPr lang="en-US" sz="1400" dirty="0"/>
              <a:t>::</a:t>
            </a:r>
            <a:r>
              <a:rPr lang="en-US" sz="1400" dirty="0" err="1"/>
              <a:t>Rserve</a:t>
            </a:r>
            <a:r>
              <a:rPr lang="en-US" sz="1400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Easy charts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Online analytics</a:t>
            </a:r>
          </a:p>
          <a:p>
            <a:pPr lvl="1"/>
            <a:r>
              <a:rPr lang="en-US" dirty="0" smtClean="0"/>
              <a:t>+ Cambrian!</a:t>
            </a:r>
          </a:p>
          <a:p>
            <a:pPr lvl="1"/>
            <a:r>
              <a:rPr lang="en-US" dirty="0" smtClean="0"/>
              <a:t>…and much more!</a:t>
            </a:r>
          </a:p>
        </p:txBody>
      </p:sp>
    </p:spTree>
    <p:extLst>
      <p:ext uri="{BB962C8B-B14F-4D97-AF65-F5344CB8AC3E}">
        <p14:creationId xmlns:p14="http://schemas.microsoft.com/office/powerpoint/2010/main" val="25477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Models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1FFD91-08E5-43E1-80BC-8AC6BE4B8B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" y="1455738"/>
            <a:ext cx="3848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44" y="1455738"/>
            <a:ext cx="3848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6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 that understand your words!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1FFD91-08E5-43E1-80BC-8AC6BE4B8B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491" y="1427162"/>
            <a:ext cx="39433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55737"/>
            <a:ext cx="39433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Behold… The Tableau Browser!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1FFD91-08E5-43E1-80BC-8AC6BE4B8B9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47800"/>
            <a:ext cx="58578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6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would you like a game?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1FFD91-08E5-43E1-80BC-8AC6BE4B8B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16" y="1466850"/>
            <a:ext cx="3914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85691" y="1889488"/>
            <a:ext cx="3877310" cy="3501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accent2"/>
              </a:buClr>
              <a:buSzPct val="95000"/>
              <a:buFontTx/>
              <a:buBlip>
                <a:blip r:embed="rId4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5613" indent="-22701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684213" indent="-22860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 Narrow" pitchFamily="34" charset="0"/>
              <a:buChar char="–"/>
              <a:defRPr sz="1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854075" indent="-169863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025525" indent="-17145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Clr>
                <a:schemeClr val="accent2"/>
              </a:buClr>
              <a:buSzPct val="90000"/>
              <a:buFont typeface="Courier New" pitchFamily="49" charset="0"/>
              <a:buChar char="o"/>
              <a:defRPr sz="1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R scripts that write each run to external files…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Tableau can “remember” your previous inputs and game states!</a:t>
            </a:r>
          </a:p>
        </p:txBody>
      </p:sp>
    </p:spTree>
    <p:extLst>
      <p:ext uri="{BB962C8B-B14F-4D97-AF65-F5344CB8AC3E}">
        <p14:creationId xmlns:p14="http://schemas.microsoft.com/office/powerpoint/2010/main" val="29068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1FFD91-08E5-43E1-80BC-8AC6BE4B8B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7013" lvl="1" indent="0">
              <a:buNone/>
            </a:pPr>
            <a:endParaRPr lang="en-AU" dirty="0"/>
          </a:p>
          <a:p>
            <a:r>
              <a:rPr lang="en-AU" dirty="0"/>
              <a:t>If you have Tableau Desktop, you can try the dashboards </a:t>
            </a:r>
            <a:r>
              <a:rPr lang="en-AU" dirty="0">
                <a:hlinkClick r:id="rId3" action="ppaction://hlinkfile"/>
              </a:rPr>
              <a:t>here </a:t>
            </a:r>
            <a:r>
              <a:rPr lang="en-AU" dirty="0"/>
              <a:t>after starting </a:t>
            </a:r>
            <a:r>
              <a:rPr lang="en-AU" dirty="0" smtClean="0"/>
              <a:t>R server on your local machine by running in R/</a:t>
            </a:r>
            <a:r>
              <a:rPr lang="en-AU" dirty="0" err="1" smtClean="0"/>
              <a:t>RStudio</a:t>
            </a:r>
            <a:r>
              <a:rPr lang="en-AU" dirty="0" smtClean="0"/>
              <a:t>: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227013" lvl="1" indent="0">
              <a:buNone/>
            </a:pPr>
            <a:r>
              <a:rPr lang="en-AU" dirty="0"/>
              <a:t>&gt;&gt;&gt; </a:t>
            </a:r>
            <a:r>
              <a:rPr lang="en-AU" dirty="0" err="1"/>
              <a:t>Rserve</a:t>
            </a:r>
            <a:r>
              <a:rPr lang="en-AU" dirty="0"/>
              <a:t>::</a:t>
            </a:r>
            <a:r>
              <a:rPr lang="en-AU" dirty="0" err="1"/>
              <a:t>Rserve</a:t>
            </a:r>
            <a:r>
              <a:rPr lang="en-AU" dirty="0"/>
              <a:t>()</a:t>
            </a:r>
          </a:p>
          <a:p>
            <a:pPr marL="227013" lvl="1" indent="0">
              <a:buNone/>
            </a:pPr>
            <a:endParaRPr lang="en-AU" dirty="0" smtClean="0"/>
          </a:p>
          <a:p>
            <a:pPr marL="227013" lvl="1" indent="0">
              <a:buNone/>
            </a:pPr>
            <a:endParaRPr lang="en-AU" dirty="0" smtClean="0"/>
          </a:p>
          <a:p>
            <a:r>
              <a:rPr lang="en-AU" dirty="0" smtClean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39115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fax_PPT_Template_Internal_FINAL-012617">
  <a:themeElements>
    <a:clrScheme name="Custom 2">
      <a:dk1>
        <a:srgbClr val="333D47"/>
      </a:dk1>
      <a:lt1>
        <a:srgbClr val="FFFFFF"/>
      </a:lt1>
      <a:dk2>
        <a:srgbClr val="5F6A72"/>
      </a:dk2>
      <a:lt2>
        <a:srgbClr val="A5ACB0"/>
      </a:lt2>
      <a:accent1>
        <a:srgbClr val="D1D4D3"/>
      </a:accent1>
      <a:accent2>
        <a:srgbClr val="9E1B32"/>
      </a:accent2>
      <a:accent3>
        <a:srgbClr val="E70033"/>
      </a:accent3>
      <a:accent4>
        <a:srgbClr val="F26724"/>
      </a:accent4>
      <a:accent5>
        <a:srgbClr val="3FAE49"/>
      </a:accent5>
      <a:accent6>
        <a:srgbClr val="0493C9"/>
      </a:accent6>
      <a:hlink>
        <a:srgbClr val="95358D"/>
      </a:hlink>
      <a:folHlink>
        <a:srgbClr val="EDB7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1440" rtlCol="0">
        <a:spAutoFit/>
      </a:bodyPr>
      <a:lstStyle>
        <a:defPPr algn="l">
          <a:spcBef>
            <a:spcPct val="20000"/>
          </a:spcBef>
          <a:buClr>
            <a:schemeClr val="tx1"/>
          </a:buClr>
          <a:buSzPct val="120000"/>
          <a:defRPr sz="2000" b="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8" id="{43AFBC5C-BB9D-F544-B86E-5C2B484BA857}" vid="{7F416B0A-0C4D-0847-AC49-326F38FC27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E5E0E7-FEBA-4D0A-A9DB-4D6CAD6ED2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EED4E4-DCAE-4DA5-A98E-EDAA69F0C296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271C2B1-2E6A-48AA-ADC8-879465DCD8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Equifax_PPT_Template_Internal_FINAL-012617</Template>
  <TotalTime>1554</TotalTime>
  <Words>148</Words>
  <Application>Microsoft Office PowerPoint</Application>
  <PresentationFormat>On-screen Show (4:3)</PresentationFormat>
  <Paragraphs>46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Equifax_PPT_Template_Internal_FINAL-012617</vt:lpstr>
      <vt:lpstr>TABLEAU in wondeRland</vt:lpstr>
      <vt:lpstr>The Idea</vt:lpstr>
      <vt:lpstr>Online Models</vt:lpstr>
      <vt:lpstr>Dashboards that understand your words!</vt:lpstr>
      <vt:lpstr>Behold… The Tableau Browser!</vt:lpstr>
      <vt:lpstr>Or, would you like a game?</vt:lpstr>
      <vt:lpstr>Reference</vt:lpstr>
    </vt:vector>
  </TitlesOfParts>
  <Company>Veda Advantage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Title, Arial, 36 pt</dc:title>
  <dc:creator>Belinda Diprose</dc:creator>
  <cp:lastModifiedBy>Mufeng Zou</cp:lastModifiedBy>
  <cp:revision>138</cp:revision>
  <dcterms:created xsi:type="dcterms:W3CDTF">2017-01-30T21:40:23Z</dcterms:created>
  <dcterms:modified xsi:type="dcterms:W3CDTF">2017-10-10T06:11:52Z</dcterms:modified>
</cp:coreProperties>
</file>