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6"/>
  </p:handoutMasterIdLst>
  <p:sldIdLst>
    <p:sldId id="256" r:id="rId2"/>
    <p:sldId id="270" r:id="rId3"/>
    <p:sldId id="260" r:id="rId4"/>
    <p:sldId id="261" r:id="rId5"/>
    <p:sldId id="257" r:id="rId6"/>
    <p:sldId id="258" r:id="rId7"/>
    <p:sldId id="262" r:id="rId8"/>
    <p:sldId id="259" r:id="rId9"/>
    <p:sldId id="268" r:id="rId10"/>
    <p:sldId id="271" r:id="rId11"/>
    <p:sldId id="272" r:id="rId12"/>
    <p:sldId id="273" r:id="rId13"/>
    <p:sldId id="274" r:id="rId14"/>
    <p:sldId id="275" r:id="rId15"/>
    <p:sldId id="267" r:id="rId16"/>
    <p:sldId id="263" r:id="rId17"/>
    <p:sldId id="276" r:id="rId18"/>
    <p:sldId id="277" r:id="rId19"/>
    <p:sldId id="278" r:id="rId20"/>
    <p:sldId id="279" r:id="rId21"/>
    <p:sldId id="264" r:id="rId22"/>
    <p:sldId id="265" r:id="rId23"/>
    <p:sldId id="266" r:id="rId24"/>
    <p:sldId id="269" r:id="rId25"/>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224" y="-1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T:\Documents\A_Gradschool\T.EBGN320\Spring%202013\EBGN320%20Scor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T:\Documents\A_Gradschool\T.EBGN320\Spring%202013\EBGN320%20Sco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Midterm Histogram</a:t>
            </a:r>
          </a:p>
        </c:rich>
      </c:tx>
      <c:layout>
        <c:manualLayout>
          <c:xMode val="edge"/>
          <c:yMode val="edge"/>
          <c:x val="0.30432471664514604"/>
          <c:y val="2.8806584362139918E-2"/>
        </c:manualLayout>
      </c:layout>
      <c:overlay val="0"/>
    </c:title>
    <c:autoTitleDeleted val="0"/>
    <c:plotArea>
      <c:layout/>
      <c:barChart>
        <c:barDir val="col"/>
        <c:grouping val="clustered"/>
        <c:varyColors val="0"/>
        <c:ser>
          <c:idx val="0"/>
          <c:order val="0"/>
          <c:tx>
            <c:v>Frequency</c:v>
          </c:tx>
          <c:invertIfNegative val="0"/>
          <c:cat>
            <c:strRef>
              <c:f>Sheet1!$A$2:$A$13</c:f>
              <c:strCache>
                <c:ptCount val="12"/>
                <c:pt idx="0">
                  <c:v>50</c:v>
                </c:pt>
                <c:pt idx="1">
                  <c:v>55</c:v>
                </c:pt>
                <c:pt idx="2">
                  <c:v>60</c:v>
                </c:pt>
                <c:pt idx="3">
                  <c:v>65</c:v>
                </c:pt>
                <c:pt idx="4">
                  <c:v>70</c:v>
                </c:pt>
                <c:pt idx="5">
                  <c:v>75</c:v>
                </c:pt>
                <c:pt idx="6">
                  <c:v>80</c:v>
                </c:pt>
                <c:pt idx="7">
                  <c:v>85</c:v>
                </c:pt>
                <c:pt idx="8">
                  <c:v>90</c:v>
                </c:pt>
                <c:pt idx="9">
                  <c:v>95</c:v>
                </c:pt>
                <c:pt idx="10">
                  <c:v>100</c:v>
                </c:pt>
                <c:pt idx="11">
                  <c:v>More</c:v>
                </c:pt>
              </c:strCache>
            </c:strRef>
          </c:cat>
          <c:val>
            <c:numRef>
              <c:f>Sheet1!$B$2:$B$13</c:f>
              <c:numCache>
                <c:formatCode>General</c:formatCode>
                <c:ptCount val="12"/>
                <c:pt idx="0">
                  <c:v>0</c:v>
                </c:pt>
                <c:pt idx="1">
                  <c:v>1</c:v>
                </c:pt>
                <c:pt idx="2">
                  <c:v>1</c:v>
                </c:pt>
                <c:pt idx="3">
                  <c:v>0</c:v>
                </c:pt>
                <c:pt idx="4">
                  <c:v>3</c:v>
                </c:pt>
                <c:pt idx="5">
                  <c:v>7</c:v>
                </c:pt>
                <c:pt idx="6">
                  <c:v>6</c:v>
                </c:pt>
                <c:pt idx="7">
                  <c:v>5</c:v>
                </c:pt>
                <c:pt idx="8">
                  <c:v>6</c:v>
                </c:pt>
                <c:pt idx="9">
                  <c:v>10</c:v>
                </c:pt>
                <c:pt idx="10">
                  <c:v>1</c:v>
                </c:pt>
                <c:pt idx="11">
                  <c:v>0</c:v>
                </c:pt>
              </c:numCache>
            </c:numRef>
          </c:val>
        </c:ser>
        <c:dLbls>
          <c:showLegendKey val="0"/>
          <c:showVal val="0"/>
          <c:showCatName val="0"/>
          <c:showSerName val="0"/>
          <c:showPercent val="0"/>
          <c:showBubbleSize val="0"/>
        </c:dLbls>
        <c:gapWidth val="150"/>
        <c:axId val="107142528"/>
        <c:axId val="131057152"/>
      </c:barChart>
      <c:catAx>
        <c:axId val="107142528"/>
        <c:scaling>
          <c:orientation val="minMax"/>
        </c:scaling>
        <c:delete val="0"/>
        <c:axPos val="b"/>
        <c:title>
          <c:tx>
            <c:rich>
              <a:bodyPr/>
              <a:lstStyle/>
              <a:p>
                <a:pPr>
                  <a:defRPr/>
                </a:pPr>
                <a:r>
                  <a:rPr lang="en-US" dirty="0" smtClean="0"/>
                  <a:t>Score</a:t>
                </a:r>
                <a:endParaRPr lang="en-US" dirty="0"/>
              </a:p>
            </c:rich>
          </c:tx>
          <c:layout/>
          <c:overlay val="0"/>
        </c:title>
        <c:majorTickMark val="out"/>
        <c:minorTickMark val="none"/>
        <c:tickLblPos val="nextTo"/>
        <c:crossAx val="131057152"/>
        <c:crosses val="autoZero"/>
        <c:auto val="1"/>
        <c:lblAlgn val="ctr"/>
        <c:lblOffset val="100"/>
        <c:noMultiLvlLbl val="0"/>
      </c:catAx>
      <c:valAx>
        <c:axId val="131057152"/>
        <c:scaling>
          <c:orientation val="minMax"/>
        </c:scaling>
        <c:delete val="0"/>
        <c:axPos val="l"/>
        <c:title>
          <c:tx>
            <c:rich>
              <a:bodyPr/>
              <a:lstStyle/>
              <a:p>
                <a:pPr>
                  <a:defRPr/>
                </a:pPr>
                <a:r>
                  <a:rPr lang="en-US" b="1" dirty="0"/>
                  <a:t>Frequency</a:t>
                </a:r>
              </a:p>
            </c:rich>
          </c:tx>
          <c:layout/>
          <c:overlay val="0"/>
        </c:title>
        <c:numFmt formatCode="General" sourceLinked="1"/>
        <c:majorTickMark val="out"/>
        <c:minorTickMark val="none"/>
        <c:tickLblPos val="nextTo"/>
        <c:crossAx val="10714252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Midterm Scores</a:t>
            </a:r>
          </a:p>
        </c:rich>
      </c:tx>
      <c:layout>
        <c:manualLayout>
          <c:xMode val="edge"/>
          <c:yMode val="edge"/>
          <c:x val="0.4052425329745174"/>
          <c:y val="3.6363627687037062E-2"/>
        </c:manualLayout>
      </c:layout>
      <c:overlay val="0"/>
    </c:title>
    <c:autoTitleDeleted val="0"/>
    <c:plotArea>
      <c:layout/>
      <c:scatterChart>
        <c:scatterStyle val="lineMarker"/>
        <c:varyColors val="0"/>
        <c:ser>
          <c:idx val="0"/>
          <c:order val="0"/>
          <c:spPr>
            <a:ln w="28575">
              <a:noFill/>
            </a:ln>
          </c:spPr>
          <c:xVal>
            <c:numRef>
              <c:f>EBGN320_Roster!$A$6:$A$45</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EBGN320_Roster!$Z$6:$Z$45</c:f>
              <c:numCache>
                <c:formatCode>General</c:formatCode>
                <c:ptCount val="40"/>
                <c:pt idx="0">
                  <c:v>94</c:v>
                </c:pt>
                <c:pt idx="1">
                  <c:v>75</c:v>
                </c:pt>
                <c:pt idx="2">
                  <c:v>72</c:v>
                </c:pt>
                <c:pt idx="3">
                  <c:v>78</c:v>
                </c:pt>
                <c:pt idx="4">
                  <c:v>76</c:v>
                </c:pt>
                <c:pt idx="5">
                  <c:v>92</c:v>
                </c:pt>
                <c:pt idx="6">
                  <c:v>92</c:v>
                </c:pt>
                <c:pt idx="7">
                  <c:v>77</c:v>
                </c:pt>
                <c:pt idx="8">
                  <c:v>94</c:v>
                </c:pt>
                <c:pt idx="9">
                  <c:v>70</c:v>
                </c:pt>
                <c:pt idx="10">
                  <c:v>81</c:v>
                </c:pt>
                <c:pt idx="11">
                  <c:v>77</c:v>
                </c:pt>
                <c:pt idx="12">
                  <c:v>92</c:v>
                </c:pt>
                <c:pt idx="13">
                  <c:v>86</c:v>
                </c:pt>
                <c:pt idx="14">
                  <c:v>54</c:v>
                </c:pt>
                <c:pt idx="15">
                  <c:v>70</c:v>
                </c:pt>
                <c:pt idx="16">
                  <c:v>94</c:v>
                </c:pt>
                <c:pt idx="17">
                  <c:v>82</c:v>
                </c:pt>
                <c:pt idx="18">
                  <c:v>73</c:v>
                </c:pt>
                <c:pt idx="19">
                  <c:v>87</c:v>
                </c:pt>
                <c:pt idx="20">
                  <c:v>77</c:v>
                </c:pt>
                <c:pt idx="21">
                  <c:v>66</c:v>
                </c:pt>
                <c:pt idx="22">
                  <c:v>74</c:v>
                </c:pt>
                <c:pt idx="23">
                  <c:v>92</c:v>
                </c:pt>
                <c:pt idx="24">
                  <c:v>84</c:v>
                </c:pt>
                <c:pt idx="25">
                  <c:v>71</c:v>
                </c:pt>
                <c:pt idx="26">
                  <c:v>93</c:v>
                </c:pt>
                <c:pt idx="27">
                  <c:v>89</c:v>
                </c:pt>
                <c:pt idx="28">
                  <c:v>88</c:v>
                </c:pt>
                <c:pt idx="29">
                  <c:v>83</c:v>
                </c:pt>
                <c:pt idx="30">
                  <c:v>98</c:v>
                </c:pt>
                <c:pt idx="31">
                  <c:v>86</c:v>
                </c:pt>
                <c:pt idx="32">
                  <c:v>74</c:v>
                </c:pt>
                <c:pt idx="33">
                  <c:v>77</c:v>
                </c:pt>
                <c:pt idx="34">
                  <c:v>94</c:v>
                </c:pt>
                <c:pt idx="35">
                  <c:v>92</c:v>
                </c:pt>
                <c:pt idx="36">
                  <c:v>90</c:v>
                </c:pt>
                <c:pt idx="37">
                  <c:v>74</c:v>
                </c:pt>
                <c:pt idx="38">
                  <c:v>81</c:v>
                </c:pt>
                <c:pt idx="39">
                  <c:v>57</c:v>
                </c:pt>
              </c:numCache>
            </c:numRef>
          </c:yVal>
          <c:smooth val="0"/>
        </c:ser>
        <c:dLbls>
          <c:showLegendKey val="0"/>
          <c:showVal val="0"/>
          <c:showCatName val="0"/>
          <c:showSerName val="0"/>
          <c:showPercent val="0"/>
          <c:showBubbleSize val="0"/>
        </c:dLbls>
        <c:axId val="131204608"/>
        <c:axId val="131206144"/>
      </c:scatterChart>
      <c:valAx>
        <c:axId val="131204608"/>
        <c:scaling>
          <c:orientation val="minMax"/>
        </c:scaling>
        <c:delete val="0"/>
        <c:axPos val="b"/>
        <c:numFmt formatCode="General" sourceLinked="1"/>
        <c:majorTickMark val="none"/>
        <c:minorTickMark val="none"/>
        <c:tickLblPos val="nextTo"/>
        <c:crossAx val="131206144"/>
        <c:crosses val="autoZero"/>
        <c:crossBetween val="midCat"/>
      </c:valAx>
      <c:valAx>
        <c:axId val="131206144"/>
        <c:scaling>
          <c:orientation val="minMax"/>
          <c:max val="100"/>
          <c:min val="0"/>
        </c:scaling>
        <c:delete val="0"/>
        <c:axPos val="l"/>
        <c:majorGridlines/>
        <c:title>
          <c:tx>
            <c:rich>
              <a:bodyPr/>
              <a:lstStyle/>
              <a:p>
                <a:pPr>
                  <a:defRPr/>
                </a:pPr>
                <a:r>
                  <a:rPr lang="en-US"/>
                  <a:t>Score</a:t>
                </a:r>
              </a:p>
            </c:rich>
          </c:tx>
          <c:layout/>
          <c:overlay val="0"/>
        </c:title>
        <c:numFmt formatCode="General" sourceLinked="1"/>
        <c:majorTickMark val="none"/>
        <c:minorTickMark val="none"/>
        <c:tickLblPos val="nextTo"/>
        <c:crossAx val="131204608"/>
        <c:crosses val="autoZero"/>
        <c:crossBetween val="midCat"/>
      </c:valAx>
      <c:spPr>
        <a:solidFill>
          <a:schemeClr val="bg1">
            <a:lumMod val="75000"/>
            <a:alpha val="43000"/>
          </a:schemeClr>
        </a:solidFill>
      </c:spPr>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F2247-367C-4670-820B-B1B1C8C22A53}"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55D8CCAD-3985-42E0-9CBD-0687E7072FA8}">
      <dgm:prSet phldrT="[Text]"/>
      <dgm:spPr/>
      <dgm:t>
        <a:bodyPr/>
        <a:lstStyle/>
        <a:p>
          <a:r>
            <a:rPr lang="en-US" dirty="0" smtClean="0"/>
            <a:t>Brand Selection</a:t>
          </a:r>
          <a:endParaRPr lang="en-US" dirty="0"/>
        </a:p>
      </dgm:t>
    </dgm:pt>
    <dgm:pt modelId="{9CA3F847-15FA-462D-BDD3-61C8B1764877}" type="parTrans" cxnId="{4D086E55-6603-4310-B5BF-A5A8E7FF80CF}">
      <dgm:prSet/>
      <dgm:spPr/>
      <dgm:t>
        <a:bodyPr/>
        <a:lstStyle/>
        <a:p>
          <a:endParaRPr lang="en-US"/>
        </a:p>
      </dgm:t>
    </dgm:pt>
    <dgm:pt modelId="{B7978ADE-411B-4B33-B670-1F2269CDC34C}" type="sibTrans" cxnId="{4D086E55-6603-4310-B5BF-A5A8E7FF80CF}">
      <dgm:prSet/>
      <dgm:spPr/>
      <dgm:t>
        <a:bodyPr/>
        <a:lstStyle/>
        <a:p>
          <a:endParaRPr lang="en-US"/>
        </a:p>
      </dgm:t>
    </dgm:pt>
    <dgm:pt modelId="{2A1DE8E1-A187-45B4-AE9A-B9408A345288}">
      <dgm:prSet phldrT="[Text]"/>
      <dgm:spPr/>
      <dgm:t>
        <a:bodyPr/>
        <a:lstStyle/>
        <a:p>
          <a:r>
            <a:rPr lang="en-US" dirty="0" smtClean="0"/>
            <a:t>Sampling</a:t>
          </a:r>
          <a:endParaRPr lang="en-US" dirty="0"/>
        </a:p>
      </dgm:t>
    </dgm:pt>
    <dgm:pt modelId="{F9D1F92B-FB3E-4E18-B076-575D12B543EA}" type="parTrans" cxnId="{ECFCB2B6-1FE7-4FA4-8A33-D2A7F560690A}">
      <dgm:prSet/>
      <dgm:spPr/>
      <dgm:t>
        <a:bodyPr/>
        <a:lstStyle/>
        <a:p>
          <a:endParaRPr lang="en-US"/>
        </a:p>
      </dgm:t>
    </dgm:pt>
    <dgm:pt modelId="{A6AEBBDF-99F8-4AE2-B4EB-36466514491B}" type="sibTrans" cxnId="{ECFCB2B6-1FE7-4FA4-8A33-D2A7F560690A}">
      <dgm:prSet/>
      <dgm:spPr/>
      <dgm:t>
        <a:bodyPr/>
        <a:lstStyle/>
        <a:p>
          <a:endParaRPr lang="en-US"/>
        </a:p>
      </dgm:t>
    </dgm:pt>
    <dgm:pt modelId="{43F266F9-71A3-4B1D-A2DC-D3B82043464F}">
      <dgm:prSet phldrT="[Text]"/>
      <dgm:spPr/>
      <dgm:t>
        <a:bodyPr/>
        <a:lstStyle/>
        <a:p>
          <a:r>
            <a:rPr lang="en-US" dirty="0" smtClean="0"/>
            <a:t>Entrenchment</a:t>
          </a:r>
          <a:endParaRPr lang="en-US" dirty="0"/>
        </a:p>
      </dgm:t>
    </dgm:pt>
    <dgm:pt modelId="{561A7CC2-6DCB-4D46-A6BD-1E747A728338}" type="parTrans" cxnId="{5B5989AB-1497-4C25-881E-09DE143583BC}">
      <dgm:prSet/>
      <dgm:spPr/>
      <dgm:t>
        <a:bodyPr/>
        <a:lstStyle/>
        <a:p>
          <a:endParaRPr lang="en-US"/>
        </a:p>
      </dgm:t>
    </dgm:pt>
    <dgm:pt modelId="{9F00CC2A-3C58-4721-A846-36BDA4EE15BA}" type="sibTrans" cxnId="{5B5989AB-1497-4C25-881E-09DE143583BC}">
      <dgm:prSet/>
      <dgm:spPr/>
      <dgm:t>
        <a:bodyPr/>
        <a:lstStyle/>
        <a:p>
          <a:endParaRPr lang="en-US"/>
        </a:p>
      </dgm:t>
    </dgm:pt>
    <dgm:pt modelId="{9E81B9AF-AA65-46B9-8320-A6210C261FAD}">
      <dgm:prSet phldrT="[Text]"/>
      <dgm:spPr/>
      <dgm:t>
        <a:bodyPr/>
        <a:lstStyle/>
        <a:p>
          <a:r>
            <a:rPr lang="en-US" dirty="0" smtClean="0"/>
            <a:t>Lock-In</a:t>
          </a:r>
          <a:endParaRPr lang="en-US" dirty="0"/>
        </a:p>
      </dgm:t>
    </dgm:pt>
    <dgm:pt modelId="{C6CDA578-38BA-45D7-8B48-EFEA605CF32E}" type="parTrans" cxnId="{232EEB92-42E4-471F-9414-8F99D7C42A4C}">
      <dgm:prSet/>
      <dgm:spPr/>
      <dgm:t>
        <a:bodyPr/>
        <a:lstStyle/>
        <a:p>
          <a:endParaRPr lang="en-US"/>
        </a:p>
      </dgm:t>
    </dgm:pt>
    <dgm:pt modelId="{A59A91B5-7210-4348-BF41-B423B344D2C4}" type="sibTrans" cxnId="{232EEB92-42E4-471F-9414-8F99D7C42A4C}">
      <dgm:prSet/>
      <dgm:spPr/>
      <dgm:t>
        <a:bodyPr/>
        <a:lstStyle/>
        <a:p>
          <a:endParaRPr lang="en-US"/>
        </a:p>
      </dgm:t>
    </dgm:pt>
    <dgm:pt modelId="{006BD20D-8E1A-43E1-A4F5-810B04DB8499}" type="pres">
      <dgm:prSet presAssocID="{4A6F2247-367C-4670-820B-B1B1C8C22A53}" presName="cycle" presStyleCnt="0">
        <dgm:presLayoutVars>
          <dgm:dir/>
          <dgm:resizeHandles val="exact"/>
        </dgm:presLayoutVars>
      </dgm:prSet>
      <dgm:spPr/>
      <dgm:t>
        <a:bodyPr/>
        <a:lstStyle/>
        <a:p>
          <a:endParaRPr lang="en-US"/>
        </a:p>
      </dgm:t>
    </dgm:pt>
    <dgm:pt modelId="{1EB7FA74-23B2-4CAA-8C2D-D3A474A074DD}" type="pres">
      <dgm:prSet presAssocID="{55D8CCAD-3985-42E0-9CBD-0687E7072FA8}" presName="node" presStyleLbl="node1" presStyleIdx="0" presStyleCnt="4">
        <dgm:presLayoutVars>
          <dgm:bulletEnabled val="1"/>
        </dgm:presLayoutVars>
      </dgm:prSet>
      <dgm:spPr/>
      <dgm:t>
        <a:bodyPr/>
        <a:lstStyle/>
        <a:p>
          <a:endParaRPr lang="en-US"/>
        </a:p>
      </dgm:t>
    </dgm:pt>
    <dgm:pt modelId="{11311ADE-5985-4A3A-9B3D-4CB15958567A}" type="pres">
      <dgm:prSet presAssocID="{55D8CCAD-3985-42E0-9CBD-0687E7072FA8}" presName="spNode" presStyleCnt="0"/>
      <dgm:spPr/>
    </dgm:pt>
    <dgm:pt modelId="{49299641-5110-4809-8E5D-25B2DBD9DD82}" type="pres">
      <dgm:prSet presAssocID="{B7978ADE-411B-4B33-B670-1F2269CDC34C}" presName="sibTrans" presStyleLbl="sibTrans1D1" presStyleIdx="0" presStyleCnt="4"/>
      <dgm:spPr/>
      <dgm:t>
        <a:bodyPr/>
        <a:lstStyle/>
        <a:p>
          <a:endParaRPr lang="en-US"/>
        </a:p>
      </dgm:t>
    </dgm:pt>
    <dgm:pt modelId="{7F9E1AF7-C814-4006-9A95-01716A84E221}" type="pres">
      <dgm:prSet presAssocID="{2A1DE8E1-A187-45B4-AE9A-B9408A345288}" presName="node" presStyleLbl="node1" presStyleIdx="1" presStyleCnt="4">
        <dgm:presLayoutVars>
          <dgm:bulletEnabled val="1"/>
        </dgm:presLayoutVars>
      </dgm:prSet>
      <dgm:spPr/>
      <dgm:t>
        <a:bodyPr/>
        <a:lstStyle/>
        <a:p>
          <a:endParaRPr lang="en-US"/>
        </a:p>
      </dgm:t>
    </dgm:pt>
    <dgm:pt modelId="{9132906E-D88A-402B-9837-738731956993}" type="pres">
      <dgm:prSet presAssocID="{2A1DE8E1-A187-45B4-AE9A-B9408A345288}" presName="spNode" presStyleCnt="0"/>
      <dgm:spPr/>
    </dgm:pt>
    <dgm:pt modelId="{361C794C-50DE-4448-8352-67A82118C43A}" type="pres">
      <dgm:prSet presAssocID="{A6AEBBDF-99F8-4AE2-B4EB-36466514491B}" presName="sibTrans" presStyleLbl="sibTrans1D1" presStyleIdx="1" presStyleCnt="4"/>
      <dgm:spPr/>
      <dgm:t>
        <a:bodyPr/>
        <a:lstStyle/>
        <a:p>
          <a:endParaRPr lang="en-US"/>
        </a:p>
      </dgm:t>
    </dgm:pt>
    <dgm:pt modelId="{C66F9E15-248D-4FD5-9DCF-6F639F741833}" type="pres">
      <dgm:prSet presAssocID="{43F266F9-71A3-4B1D-A2DC-D3B82043464F}" presName="node" presStyleLbl="node1" presStyleIdx="2" presStyleCnt="4">
        <dgm:presLayoutVars>
          <dgm:bulletEnabled val="1"/>
        </dgm:presLayoutVars>
      </dgm:prSet>
      <dgm:spPr/>
      <dgm:t>
        <a:bodyPr/>
        <a:lstStyle/>
        <a:p>
          <a:endParaRPr lang="en-US"/>
        </a:p>
      </dgm:t>
    </dgm:pt>
    <dgm:pt modelId="{F5C5BD0F-D487-4061-8DEB-785E9656ED4C}" type="pres">
      <dgm:prSet presAssocID="{43F266F9-71A3-4B1D-A2DC-D3B82043464F}" presName="spNode" presStyleCnt="0"/>
      <dgm:spPr/>
    </dgm:pt>
    <dgm:pt modelId="{80222379-CDD2-421D-8642-999C50150158}" type="pres">
      <dgm:prSet presAssocID="{9F00CC2A-3C58-4721-A846-36BDA4EE15BA}" presName="sibTrans" presStyleLbl="sibTrans1D1" presStyleIdx="2" presStyleCnt="4"/>
      <dgm:spPr/>
      <dgm:t>
        <a:bodyPr/>
        <a:lstStyle/>
        <a:p>
          <a:endParaRPr lang="en-US"/>
        </a:p>
      </dgm:t>
    </dgm:pt>
    <dgm:pt modelId="{1AE4E24F-2A74-43CB-95D7-854407D9B63F}" type="pres">
      <dgm:prSet presAssocID="{9E81B9AF-AA65-46B9-8320-A6210C261FAD}" presName="node" presStyleLbl="node1" presStyleIdx="3" presStyleCnt="4">
        <dgm:presLayoutVars>
          <dgm:bulletEnabled val="1"/>
        </dgm:presLayoutVars>
      </dgm:prSet>
      <dgm:spPr/>
      <dgm:t>
        <a:bodyPr/>
        <a:lstStyle/>
        <a:p>
          <a:endParaRPr lang="en-US"/>
        </a:p>
      </dgm:t>
    </dgm:pt>
    <dgm:pt modelId="{80FAAD76-A857-45C8-8303-557B7D6173B2}" type="pres">
      <dgm:prSet presAssocID="{9E81B9AF-AA65-46B9-8320-A6210C261FAD}" presName="spNode" presStyleCnt="0"/>
      <dgm:spPr/>
    </dgm:pt>
    <dgm:pt modelId="{1A7CF3CF-55C5-47CA-B172-BFC5052A5922}" type="pres">
      <dgm:prSet presAssocID="{A59A91B5-7210-4348-BF41-B423B344D2C4}" presName="sibTrans" presStyleLbl="sibTrans1D1" presStyleIdx="3" presStyleCnt="4"/>
      <dgm:spPr/>
      <dgm:t>
        <a:bodyPr/>
        <a:lstStyle/>
        <a:p>
          <a:endParaRPr lang="en-US"/>
        </a:p>
      </dgm:t>
    </dgm:pt>
  </dgm:ptLst>
  <dgm:cxnLst>
    <dgm:cxn modelId="{11B06EA8-984C-40FA-A1FE-5FCC1A5EE786}" type="presOf" srcId="{A59A91B5-7210-4348-BF41-B423B344D2C4}" destId="{1A7CF3CF-55C5-47CA-B172-BFC5052A5922}" srcOrd="0" destOrd="0" presId="urn:microsoft.com/office/officeart/2005/8/layout/cycle6"/>
    <dgm:cxn modelId="{01EF10CC-F7A9-4E74-ABCE-B84D49390E92}" type="presOf" srcId="{B7978ADE-411B-4B33-B670-1F2269CDC34C}" destId="{49299641-5110-4809-8E5D-25B2DBD9DD82}" srcOrd="0" destOrd="0" presId="urn:microsoft.com/office/officeart/2005/8/layout/cycle6"/>
    <dgm:cxn modelId="{F6ECD6A9-58B1-491E-80B5-3B7EE94A2438}" type="presOf" srcId="{A6AEBBDF-99F8-4AE2-B4EB-36466514491B}" destId="{361C794C-50DE-4448-8352-67A82118C43A}" srcOrd="0" destOrd="0" presId="urn:microsoft.com/office/officeart/2005/8/layout/cycle6"/>
    <dgm:cxn modelId="{F5ED44A8-1754-4595-8DB1-BE2C147594A2}" type="presOf" srcId="{9F00CC2A-3C58-4721-A846-36BDA4EE15BA}" destId="{80222379-CDD2-421D-8642-999C50150158}" srcOrd="0" destOrd="0" presId="urn:microsoft.com/office/officeart/2005/8/layout/cycle6"/>
    <dgm:cxn modelId="{232EEB92-42E4-471F-9414-8F99D7C42A4C}" srcId="{4A6F2247-367C-4670-820B-B1B1C8C22A53}" destId="{9E81B9AF-AA65-46B9-8320-A6210C261FAD}" srcOrd="3" destOrd="0" parTransId="{C6CDA578-38BA-45D7-8B48-EFEA605CF32E}" sibTransId="{A59A91B5-7210-4348-BF41-B423B344D2C4}"/>
    <dgm:cxn modelId="{4D086E55-6603-4310-B5BF-A5A8E7FF80CF}" srcId="{4A6F2247-367C-4670-820B-B1B1C8C22A53}" destId="{55D8CCAD-3985-42E0-9CBD-0687E7072FA8}" srcOrd="0" destOrd="0" parTransId="{9CA3F847-15FA-462D-BDD3-61C8B1764877}" sibTransId="{B7978ADE-411B-4B33-B670-1F2269CDC34C}"/>
    <dgm:cxn modelId="{C5D502E0-D9B9-44E9-9796-E45295E72E6A}" type="presOf" srcId="{9E81B9AF-AA65-46B9-8320-A6210C261FAD}" destId="{1AE4E24F-2A74-43CB-95D7-854407D9B63F}" srcOrd="0" destOrd="0" presId="urn:microsoft.com/office/officeart/2005/8/layout/cycle6"/>
    <dgm:cxn modelId="{9C2D400A-158C-442B-9085-DC709764EA87}" type="presOf" srcId="{43F266F9-71A3-4B1D-A2DC-D3B82043464F}" destId="{C66F9E15-248D-4FD5-9DCF-6F639F741833}" srcOrd="0" destOrd="0" presId="urn:microsoft.com/office/officeart/2005/8/layout/cycle6"/>
    <dgm:cxn modelId="{ECFCB2B6-1FE7-4FA4-8A33-D2A7F560690A}" srcId="{4A6F2247-367C-4670-820B-B1B1C8C22A53}" destId="{2A1DE8E1-A187-45B4-AE9A-B9408A345288}" srcOrd="1" destOrd="0" parTransId="{F9D1F92B-FB3E-4E18-B076-575D12B543EA}" sibTransId="{A6AEBBDF-99F8-4AE2-B4EB-36466514491B}"/>
    <dgm:cxn modelId="{73958332-F7CF-4B99-895B-17D887626D9C}" type="presOf" srcId="{2A1DE8E1-A187-45B4-AE9A-B9408A345288}" destId="{7F9E1AF7-C814-4006-9A95-01716A84E221}" srcOrd="0" destOrd="0" presId="urn:microsoft.com/office/officeart/2005/8/layout/cycle6"/>
    <dgm:cxn modelId="{D96A3ACC-B3AE-441E-B512-388C338FCF88}" type="presOf" srcId="{4A6F2247-367C-4670-820B-B1B1C8C22A53}" destId="{006BD20D-8E1A-43E1-A4F5-810B04DB8499}" srcOrd="0" destOrd="0" presId="urn:microsoft.com/office/officeart/2005/8/layout/cycle6"/>
    <dgm:cxn modelId="{73682DC4-8300-4882-9084-92E1D3A4154D}" type="presOf" srcId="{55D8CCAD-3985-42E0-9CBD-0687E7072FA8}" destId="{1EB7FA74-23B2-4CAA-8C2D-D3A474A074DD}" srcOrd="0" destOrd="0" presId="urn:microsoft.com/office/officeart/2005/8/layout/cycle6"/>
    <dgm:cxn modelId="{5B5989AB-1497-4C25-881E-09DE143583BC}" srcId="{4A6F2247-367C-4670-820B-B1B1C8C22A53}" destId="{43F266F9-71A3-4B1D-A2DC-D3B82043464F}" srcOrd="2" destOrd="0" parTransId="{561A7CC2-6DCB-4D46-A6BD-1E747A728338}" sibTransId="{9F00CC2A-3C58-4721-A846-36BDA4EE15BA}"/>
    <dgm:cxn modelId="{25F1FE6D-9C57-4228-9CDA-51E89F449577}" type="presParOf" srcId="{006BD20D-8E1A-43E1-A4F5-810B04DB8499}" destId="{1EB7FA74-23B2-4CAA-8C2D-D3A474A074DD}" srcOrd="0" destOrd="0" presId="urn:microsoft.com/office/officeart/2005/8/layout/cycle6"/>
    <dgm:cxn modelId="{1C377885-B3B6-4A24-83D8-D18824647E4E}" type="presParOf" srcId="{006BD20D-8E1A-43E1-A4F5-810B04DB8499}" destId="{11311ADE-5985-4A3A-9B3D-4CB15958567A}" srcOrd="1" destOrd="0" presId="urn:microsoft.com/office/officeart/2005/8/layout/cycle6"/>
    <dgm:cxn modelId="{CD876C8B-5452-47AF-99B2-2F259573C2AC}" type="presParOf" srcId="{006BD20D-8E1A-43E1-A4F5-810B04DB8499}" destId="{49299641-5110-4809-8E5D-25B2DBD9DD82}" srcOrd="2" destOrd="0" presId="urn:microsoft.com/office/officeart/2005/8/layout/cycle6"/>
    <dgm:cxn modelId="{60D14C6C-185B-4335-8EAD-323D20C44886}" type="presParOf" srcId="{006BD20D-8E1A-43E1-A4F5-810B04DB8499}" destId="{7F9E1AF7-C814-4006-9A95-01716A84E221}" srcOrd="3" destOrd="0" presId="urn:microsoft.com/office/officeart/2005/8/layout/cycle6"/>
    <dgm:cxn modelId="{EE963FC8-F097-4D46-B1BE-7993B7CFBBFC}" type="presParOf" srcId="{006BD20D-8E1A-43E1-A4F5-810B04DB8499}" destId="{9132906E-D88A-402B-9837-738731956993}" srcOrd="4" destOrd="0" presId="urn:microsoft.com/office/officeart/2005/8/layout/cycle6"/>
    <dgm:cxn modelId="{0D8A2BC7-FB52-434A-88EB-83837EB97D29}" type="presParOf" srcId="{006BD20D-8E1A-43E1-A4F5-810B04DB8499}" destId="{361C794C-50DE-4448-8352-67A82118C43A}" srcOrd="5" destOrd="0" presId="urn:microsoft.com/office/officeart/2005/8/layout/cycle6"/>
    <dgm:cxn modelId="{62DFE9C0-2F93-4C8A-A9BF-09F9FC9C7810}" type="presParOf" srcId="{006BD20D-8E1A-43E1-A4F5-810B04DB8499}" destId="{C66F9E15-248D-4FD5-9DCF-6F639F741833}" srcOrd="6" destOrd="0" presId="urn:microsoft.com/office/officeart/2005/8/layout/cycle6"/>
    <dgm:cxn modelId="{823CA232-586A-40BD-AD60-28F3A0F88541}" type="presParOf" srcId="{006BD20D-8E1A-43E1-A4F5-810B04DB8499}" destId="{F5C5BD0F-D487-4061-8DEB-785E9656ED4C}" srcOrd="7" destOrd="0" presId="urn:microsoft.com/office/officeart/2005/8/layout/cycle6"/>
    <dgm:cxn modelId="{072EE713-B609-42A6-A66C-D18E263B26EB}" type="presParOf" srcId="{006BD20D-8E1A-43E1-A4F5-810B04DB8499}" destId="{80222379-CDD2-421D-8642-999C50150158}" srcOrd="8" destOrd="0" presId="urn:microsoft.com/office/officeart/2005/8/layout/cycle6"/>
    <dgm:cxn modelId="{28AAAB85-7ACE-4AB5-9421-0149BA5135B8}" type="presParOf" srcId="{006BD20D-8E1A-43E1-A4F5-810B04DB8499}" destId="{1AE4E24F-2A74-43CB-95D7-854407D9B63F}" srcOrd="9" destOrd="0" presId="urn:microsoft.com/office/officeart/2005/8/layout/cycle6"/>
    <dgm:cxn modelId="{0E91E067-AFAA-439D-8BE3-82B1DD9F43D8}" type="presParOf" srcId="{006BD20D-8E1A-43E1-A4F5-810B04DB8499}" destId="{80FAAD76-A857-45C8-8303-557B7D6173B2}" srcOrd="10" destOrd="0" presId="urn:microsoft.com/office/officeart/2005/8/layout/cycle6"/>
    <dgm:cxn modelId="{0BD3EC59-DD4F-405A-A439-1B01EE3CD57C}" type="presParOf" srcId="{006BD20D-8E1A-43E1-A4F5-810B04DB8499}" destId="{1A7CF3CF-55C5-47CA-B172-BFC5052A5922}"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7FA74-23B2-4CAA-8C2D-D3A474A074DD}">
      <dsp:nvSpPr>
        <dsp:cNvPr id="0" name=""/>
        <dsp:cNvSpPr/>
      </dsp:nvSpPr>
      <dsp:spPr>
        <a:xfrm>
          <a:off x="2082291" y="800"/>
          <a:ext cx="788416" cy="5124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Brand Selection</a:t>
          </a:r>
          <a:endParaRPr lang="en-US" sz="800" kern="1200" dirty="0"/>
        </a:p>
      </dsp:txBody>
      <dsp:txXfrm>
        <a:off x="2107308" y="25817"/>
        <a:ext cx="738382" cy="462437"/>
      </dsp:txXfrm>
    </dsp:sp>
    <dsp:sp modelId="{49299641-5110-4809-8E5D-25B2DBD9DD82}">
      <dsp:nvSpPr>
        <dsp:cNvPr id="0" name=""/>
        <dsp:cNvSpPr/>
      </dsp:nvSpPr>
      <dsp:spPr>
        <a:xfrm>
          <a:off x="1628636" y="257036"/>
          <a:ext cx="1695727" cy="1695727"/>
        </a:xfrm>
        <a:custGeom>
          <a:avLst/>
          <a:gdLst/>
          <a:ahLst/>
          <a:cxnLst/>
          <a:rect l="0" t="0" r="0" b="0"/>
          <a:pathLst>
            <a:path>
              <a:moveTo>
                <a:pt x="1247770" y="100235"/>
              </a:moveTo>
              <a:arcTo wR="847863" hR="847863" stAng="17888539" swAng="26298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9E1AF7-C814-4006-9A95-01716A84E221}">
      <dsp:nvSpPr>
        <dsp:cNvPr id="0" name=""/>
        <dsp:cNvSpPr/>
      </dsp:nvSpPr>
      <dsp:spPr>
        <a:xfrm>
          <a:off x="2930155" y="848664"/>
          <a:ext cx="788416" cy="5124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Sampling</a:t>
          </a:r>
          <a:endParaRPr lang="en-US" sz="800" kern="1200" dirty="0"/>
        </a:p>
      </dsp:txBody>
      <dsp:txXfrm>
        <a:off x="2955172" y="873681"/>
        <a:ext cx="738382" cy="462437"/>
      </dsp:txXfrm>
    </dsp:sp>
    <dsp:sp modelId="{361C794C-50DE-4448-8352-67A82118C43A}">
      <dsp:nvSpPr>
        <dsp:cNvPr id="0" name=""/>
        <dsp:cNvSpPr/>
      </dsp:nvSpPr>
      <dsp:spPr>
        <a:xfrm>
          <a:off x="1628636" y="257036"/>
          <a:ext cx="1695727" cy="1695727"/>
        </a:xfrm>
        <a:custGeom>
          <a:avLst/>
          <a:gdLst/>
          <a:ahLst/>
          <a:cxnLst/>
          <a:rect l="0" t="0" r="0" b="0"/>
          <a:pathLst>
            <a:path>
              <a:moveTo>
                <a:pt x="1654109" y="1110239"/>
              </a:moveTo>
              <a:arcTo wR="847863" hR="847863" stAng="1081581" swAng="26298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6F9E15-248D-4FD5-9DCF-6F639F741833}">
      <dsp:nvSpPr>
        <dsp:cNvPr id="0" name=""/>
        <dsp:cNvSpPr/>
      </dsp:nvSpPr>
      <dsp:spPr>
        <a:xfrm>
          <a:off x="2082291" y="1696528"/>
          <a:ext cx="788416" cy="5124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Entrenchment</a:t>
          </a:r>
          <a:endParaRPr lang="en-US" sz="800" kern="1200" dirty="0"/>
        </a:p>
      </dsp:txBody>
      <dsp:txXfrm>
        <a:off x="2107308" y="1721545"/>
        <a:ext cx="738382" cy="462437"/>
      </dsp:txXfrm>
    </dsp:sp>
    <dsp:sp modelId="{80222379-CDD2-421D-8642-999C50150158}">
      <dsp:nvSpPr>
        <dsp:cNvPr id="0" name=""/>
        <dsp:cNvSpPr/>
      </dsp:nvSpPr>
      <dsp:spPr>
        <a:xfrm>
          <a:off x="1628636" y="257036"/>
          <a:ext cx="1695727" cy="1695727"/>
        </a:xfrm>
        <a:custGeom>
          <a:avLst/>
          <a:gdLst/>
          <a:ahLst/>
          <a:cxnLst/>
          <a:rect l="0" t="0" r="0" b="0"/>
          <a:pathLst>
            <a:path>
              <a:moveTo>
                <a:pt x="447957" y="1595492"/>
              </a:moveTo>
              <a:arcTo wR="847863" hR="847863" stAng="7088539" swAng="26298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E4E24F-2A74-43CB-95D7-854407D9B63F}">
      <dsp:nvSpPr>
        <dsp:cNvPr id="0" name=""/>
        <dsp:cNvSpPr/>
      </dsp:nvSpPr>
      <dsp:spPr>
        <a:xfrm>
          <a:off x="1234427" y="848664"/>
          <a:ext cx="788416" cy="5124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Lock-In</a:t>
          </a:r>
          <a:endParaRPr lang="en-US" sz="800" kern="1200" dirty="0"/>
        </a:p>
      </dsp:txBody>
      <dsp:txXfrm>
        <a:off x="1259444" y="873681"/>
        <a:ext cx="738382" cy="462437"/>
      </dsp:txXfrm>
    </dsp:sp>
    <dsp:sp modelId="{1A7CF3CF-55C5-47CA-B172-BFC5052A5922}">
      <dsp:nvSpPr>
        <dsp:cNvPr id="0" name=""/>
        <dsp:cNvSpPr/>
      </dsp:nvSpPr>
      <dsp:spPr>
        <a:xfrm>
          <a:off x="1628636" y="257036"/>
          <a:ext cx="1695727" cy="1695727"/>
        </a:xfrm>
        <a:custGeom>
          <a:avLst/>
          <a:gdLst/>
          <a:ahLst/>
          <a:cxnLst/>
          <a:rect l="0" t="0" r="0" b="0"/>
          <a:pathLst>
            <a:path>
              <a:moveTo>
                <a:pt x="41617" y="585488"/>
              </a:moveTo>
              <a:arcTo wR="847863" hR="847863" stAng="11881581" swAng="26298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3/20/2013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3/20/2013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3/20/2013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3/20/2013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3/20/2013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3/20/2013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3/20/2013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Gm0AkFUYpLQ&amp;playnext=1&amp;list=PL2AE0657D6C5645F3&amp;feature=results_vide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gif"/><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Network Economies</a:t>
            </a:r>
          </a:p>
          <a:p>
            <a:r>
              <a:rPr lang="en-US" sz="1600" dirty="0" smtClean="0"/>
              <a:t>March 18,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Autofit/>
          </a:bodyPr>
          <a:lstStyle/>
          <a:p>
            <a:r>
              <a:rPr lang="en-US" sz="4000" dirty="0" smtClean="0"/>
              <a:t>Modeling the Rate of Adoption of Innovation</a:t>
            </a:r>
            <a:endParaRPr lang="en-US" sz="4000" dirty="0"/>
          </a:p>
        </p:txBody>
      </p:sp>
      <p:sp>
        <p:nvSpPr>
          <p:cNvPr id="3" name="Content Placeholder 2"/>
          <p:cNvSpPr>
            <a:spLocks noGrp="1"/>
          </p:cNvSpPr>
          <p:nvPr>
            <p:ph idx="1"/>
          </p:nvPr>
        </p:nvSpPr>
        <p:spPr>
          <a:xfrm>
            <a:off x="457200" y="1981200"/>
            <a:ext cx="8229600" cy="4724400"/>
          </a:xfrm>
        </p:spPr>
        <p:txBody>
          <a:bodyPr>
            <a:normAutofit lnSpcReduction="10000"/>
          </a:bodyPr>
          <a:lstStyle/>
          <a:p>
            <a:r>
              <a:rPr lang="en-US" dirty="0"/>
              <a:t>Biological approach – </a:t>
            </a:r>
            <a:r>
              <a:rPr lang="en-US" b="1" dirty="0"/>
              <a:t>an epidemic model </a:t>
            </a:r>
            <a:r>
              <a:rPr lang="en-US" dirty="0"/>
              <a:t>– random encounters cause transfer of information (analogy with catching disease)</a:t>
            </a:r>
          </a:p>
          <a:p>
            <a:r>
              <a:rPr lang="en-US" dirty="0"/>
              <a:t>Once information has been transmitted there is a fixed probability of the potential new customer deciding to buy the innovation</a:t>
            </a:r>
          </a:p>
          <a:p>
            <a:r>
              <a:rPr lang="en-US" dirty="0"/>
              <a:t>A few early adopters, then an epidemic</a:t>
            </a:r>
          </a:p>
          <a:p>
            <a:r>
              <a:rPr lang="en-US" dirty="0"/>
              <a:t>Lastly the few laggards adopt, so reach saturation in the market </a:t>
            </a:r>
          </a:p>
          <a:p>
            <a:r>
              <a:rPr lang="en-US" dirty="0"/>
              <a:t>Rate of adoption follows a bell-shape so cumulative proportion is an S-shape</a:t>
            </a:r>
          </a:p>
          <a:p>
            <a:pPr marL="0" indent="0">
              <a:buNone/>
            </a:pPr>
            <a:endParaRPr lang="en-US" dirty="0"/>
          </a:p>
        </p:txBody>
      </p:sp>
    </p:spTree>
    <p:extLst>
      <p:ext uri="{BB962C8B-B14F-4D97-AF65-F5344CB8AC3E}">
        <p14:creationId xmlns:p14="http://schemas.microsoft.com/office/powerpoint/2010/main" val="156991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latin typeface="Arial" charset="0"/>
              </a:rPr>
              <a:t>The </a:t>
            </a:r>
            <a:r>
              <a:rPr lang="en-GB" sz="3600" dirty="0" smtClean="0">
                <a:latin typeface="Arial" charset="0"/>
              </a:rPr>
              <a:t>Cumulative Path </a:t>
            </a:r>
            <a:r>
              <a:rPr lang="en-GB" sz="3600" dirty="0">
                <a:latin typeface="Arial" charset="0"/>
              </a:rPr>
              <a:t>of </a:t>
            </a:r>
            <a:r>
              <a:rPr lang="en-GB" sz="3600" dirty="0" smtClean="0">
                <a:latin typeface="Arial" charset="0"/>
              </a:rPr>
              <a:t>Adoption </a:t>
            </a:r>
            <a:r>
              <a:rPr lang="en-GB" sz="3600" dirty="0">
                <a:latin typeface="Arial" charset="0"/>
              </a:rPr>
              <a:t>for an </a:t>
            </a:r>
            <a:r>
              <a:rPr lang="en-GB" sz="3600" dirty="0" smtClean="0">
                <a:latin typeface="Arial" charset="0"/>
              </a:rPr>
              <a:t>Epidemic Model</a:t>
            </a:r>
            <a:endParaRPr lang="en-US" sz="3600" dirty="0"/>
          </a:p>
        </p:txBody>
      </p:sp>
      <p:pic>
        <p:nvPicPr>
          <p:cNvPr id="4" name="Content Placeholder 3" descr="S shap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86600" cy="3809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91200" y="6172200"/>
            <a:ext cx="2667000" cy="307777"/>
          </a:xfrm>
          <a:prstGeom prst="rect">
            <a:avLst/>
          </a:prstGeom>
          <a:noFill/>
        </p:spPr>
        <p:txBody>
          <a:bodyPr wrap="square" rtlCol="0">
            <a:spAutoFit/>
          </a:bodyPr>
          <a:lstStyle/>
          <a:p>
            <a:r>
              <a:rPr lang="en-US" sz="1400" dirty="0" err="1" smtClean="0"/>
              <a:t>Greenhalgh</a:t>
            </a:r>
            <a:r>
              <a:rPr lang="en-US" sz="1400" dirty="0"/>
              <a:t> </a:t>
            </a:r>
            <a:r>
              <a:rPr lang="en-US" sz="1400" dirty="0" smtClean="0"/>
              <a:t>&amp; Rogers, 2010</a:t>
            </a:r>
            <a:endParaRPr lang="en-US" sz="1400" dirty="0"/>
          </a:p>
        </p:txBody>
      </p:sp>
    </p:spTree>
    <p:extLst>
      <p:ext uri="{BB962C8B-B14F-4D97-AF65-F5344CB8AC3E}">
        <p14:creationId xmlns:p14="http://schemas.microsoft.com/office/powerpoint/2010/main" val="99589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GB" sz="4000" dirty="0">
                <a:latin typeface="Arial" charset="0"/>
              </a:rPr>
              <a:t>Economic </a:t>
            </a:r>
            <a:r>
              <a:rPr lang="en-GB" sz="4000" dirty="0" smtClean="0">
                <a:latin typeface="Arial" charset="0"/>
              </a:rPr>
              <a:t>Model </a:t>
            </a:r>
            <a:r>
              <a:rPr lang="en-GB" sz="4000" dirty="0">
                <a:latin typeface="Arial" charset="0"/>
              </a:rPr>
              <a:t>of </a:t>
            </a:r>
            <a:r>
              <a:rPr lang="en-GB" sz="4000" dirty="0" smtClean="0">
                <a:latin typeface="Arial" charset="0"/>
              </a:rPr>
              <a:t>Diffusion</a:t>
            </a:r>
            <a:endParaRPr lang="en-US" sz="4000" dirty="0"/>
          </a:p>
        </p:txBody>
      </p:sp>
      <p:sp>
        <p:nvSpPr>
          <p:cNvPr id="3" name="Content Placeholder 2"/>
          <p:cNvSpPr>
            <a:spLocks noGrp="1"/>
          </p:cNvSpPr>
          <p:nvPr>
            <p:ph idx="1"/>
          </p:nvPr>
        </p:nvSpPr>
        <p:spPr>
          <a:xfrm>
            <a:off x="457200" y="1752600"/>
            <a:ext cx="8229600" cy="4572000"/>
          </a:xfrm>
        </p:spPr>
        <p:txBody>
          <a:bodyPr/>
          <a:lstStyle/>
          <a:p>
            <a:r>
              <a:rPr lang="en-US" dirty="0"/>
              <a:t>Introduce prices, costs of adoption, tastes </a:t>
            </a:r>
          </a:p>
          <a:p>
            <a:r>
              <a:rPr lang="en-US" dirty="0"/>
              <a:t>Only adopt when net gain is positive, taking account of all these factors</a:t>
            </a:r>
          </a:p>
          <a:p>
            <a:r>
              <a:rPr lang="en-US" dirty="0"/>
              <a:t>Formally differentiate customers by variety of taste and cost characteristics (indexed by Z)</a:t>
            </a:r>
          </a:p>
          <a:p>
            <a:r>
              <a:rPr lang="en-US" dirty="0"/>
              <a:t>Distribution of Z is bell-shaped (e.g. Normal)</a:t>
            </a:r>
          </a:p>
          <a:p>
            <a:r>
              <a:rPr lang="en-US" dirty="0"/>
              <a:t>As product price falls (or costs of adoption fall) then over time those with less </a:t>
            </a:r>
            <a:r>
              <a:rPr lang="en-US" dirty="0" smtClean="0"/>
              <a:t>favorable </a:t>
            </a:r>
            <a:r>
              <a:rPr lang="en-US" dirty="0"/>
              <a:t>Z values will find it worthwhile to adopt</a:t>
            </a:r>
          </a:p>
          <a:p>
            <a:r>
              <a:rPr lang="en-US" dirty="0"/>
              <a:t>Again cumulative rate of adoption S-shaped </a:t>
            </a:r>
          </a:p>
          <a:p>
            <a:endParaRPr lang="en-US" dirty="0"/>
          </a:p>
        </p:txBody>
      </p:sp>
    </p:spTree>
    <p:extLst>
      <p:ext uri="{BB962C8B-B14F-4D97-AF65-F5344CB8AC3E}">
        <p14:creationId xmlns:p14="http://schemas.microsoft.com/office/powerpoint/2010/main" val="35956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latin typeface="Arial" charset="0"/>
              </a:rPr>
              <a:t>How </a:t>
            </a:r>
            <a:r>
              <a:rPr lang="en-GB" sz="3600" dirty="0" smtClean="0">
                <a:latin typeface="Arial" charset="0"/>
              </a:rPr>
              <a:t>Characteristics </a:t>
            </a:r>
            <a:r>
              <a:rPr lang="en-GB" sz="3600" dirty="0">
                <a:latin typeface="Arial" charset="0"/>
              </a:rPr>
              <a:t>(index Z) </a:t>
            </a:r>
            <a:r>
              <a:rPr lang="en-GB" sz="3600" dirty="0" smtClean="0">
                <a:latin typeface="Arial" charset="0"/>
              </a:rPr>
              <a:t>Determine </a:t>
            </a:r>
            <a:r>
              <a:rPr lang="en-GB" sz="3600" dirty="0">
                <a:latin typeface="Arial" charset="0"/>
              </a:rPr>
              <a:t>the </a:t>
            </a:r>
            <a:r>
              <a:rPr lang="en-GB" sz="3600" dirty="0" smtClean="0">
                <a:latin typeface="Arial" charset="0"/>
              </a:rPr>
              <a:t>Rate </a:t>
            </a:r>
            <a:r>
              <a:rPr lang="en-GB" sz="3600" dirty="0">
                <a:latin typeface="Arial" charset="0"/>
              </a:rPr>
              <a:t>of </a:t>
            </a:r>
            <a:r>
              <a:rPr lang="en-GB" sz="3600" dirty="0" smtClean="0">
                <a:latin typeface="Arial" charset="0"/>
              </a:rPr>
              <a:t>Adoption</a:t>
            </a:r>
            <a:endParaRPr lang="en-US" sz="3600" dirty="0"/>
          </a:p>
        </p:txBody>
      </p:sp>
      <p:pic>
        <p:nvPicPr>
          <p:cNvPr id="4" name="Content Placeholder 3" descr="adop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75043"/>
            <a:ext cx="6781800" cy="41666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91200" y="6172200"/>
            <a:ext cx="2667000" cy="307777"/>
          </a:xfrm>
          <a:prstGeom prst="rect">
            <a:avLst/>
          </a:prstGeom>
          <a:noFill/>
        </p:spPr>
        <p:txBody>
          <a:bodyPr wrap="square" rtlCol="0">
            <a:spAutoFit/>
          </a:bodyPr>
          <a:lstStyle/>
          <a:p>
            <a:r>
              <a:rPr lang="en-US" sz="1400" dirty="0" err="1" smtClean="0"/>
              <a:t>Greenhalgh</a:t>
            </a:r>
            <a:r>
              <a:rPr lang="en-US" sz="1400" dirty="0"/>
              <a:t> </a:t>
            </a:r>
            <a:r>
              <a:rPr lang="en-US" sz="1400" dirty="0" smtClean="0"/>
              <a:t>&amp; Rogers, 2010</a:t>
            </a:r>
            <a:endParaRPr lang="en-US" sz="1400" dirty="0"/>
          </a:p>
        </p:txBody>
      </p:sp>
    </p:spTree>
    <p:extLst>
      <p:ext uri="{BB962C8B-B14F-4D97-AF65-F5344CB8AC3E}">
        <p14:creationId xmlns:p14="http://schemas.microsoft.com/office/powerpoint/2010/main" val="2041164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smtClean="0"/>
              <a:t>Product Diffusion </a:t>
            </a:r>
            <a:endParaRPr lang="en-US" dirty="0"/>
          </a:p>
        </p:txBody>
      </p:sp>
      <p:sp>
        <p:nvSpPr>
          <p:cNvPr id="3" name="Content Placeholder 2"/>
          <p:cNvSpPr>
            <a:spLocks noGrp="1"/>
          </p:cNvSpPr>
          <p:nvPr>
            <p:ph idx="1"/>
          </p:nvPr>
        </p:nvSpPr>
        <p:spPr/>
        <p:txBody>
          <a:bodyPr/>
          <a:lstStyle/>
          <a:p>
            <a:r>
              <a:rPr lang="en-US" b="1" dirty="0">
                <a:hlinkClick r:id="rId2"/>
              </a:rPr>
              <a:t>Android, WinPho7, iPhone4... What Grills Faster?</a:t>
            </a:r>
            <a:endParaRPr lang="en-US" b="1" dirty="0"/>
          </a:p>
        </p:txBody>
      </p:sp>
    </p:spTree>
    <p:extLst>
      <p:ext uri="{BB962C8B-B14F-4D97-AF65-F5344CB8AC3E}">
        <p14:creationId xmlns:p14="http://schemas.microsoft.com/office/powerpoint/2010/main" val="2678027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A Tipping Point Example</a:t>
            </a:r>
            <a:endParaRPr lang="en-US" dirty="0"/>
          </a:p>
        </p:txBody>
      </p:sp>
      <p:sp>
        <p:nvSpPr>
          <p:cNvPr id="5" name="Content Placeholder 4"/>
          <p:cNvSpPr>
            <a:spLocks noGrp="1"/>
          </p:cNvSpPr>
          <p:nvPr>
            <p:ph idx="1"/>
          </p:nvPr>
        </p:nvSpPr>
        <p:spPr/>
        <p:txBody>
          <a:bodyPr>
            <a:normAutofit/>
          </a:bodyPr>
          <a:lstStyle/>
          <a:p>
            <a:pPr marL="0" indent="0">
              <a:lnSpc>
                <a:spcPct val="90000"/>
              </a:lnSpc>
              <a:buNone/>
            </a:pPr>
            <a:r>
              <a:rPr lang="en-US" b="1" dirty="0"/>
              <a:t>Hush Puppies:</a:t>
            </a:r>
          </a:p>
          <a:p>
            <a:pPr lvl="1">
              <a:lnSpc>
                <a:spcPct val="90000"/>
              </a:lnSpc>
            </a:pPr>
            <a:r>
              <a:rPr lang="en-US" sz="2600" dirty="0"/>
              <a:t>A</a:t>
            </a:r>
            <a:r>
              <a:rPr lang="en-US" sz="2600" dirty="0" smtClean="0"/>
              <a:t>lmost </a:t>
            </a:r>
            <a:r>
              <a:rPr lang="en-US" sz="2600" dirty="0"/>
              <a:t>dead in </a:t>
            </a:r>
            <a:r>
              <a:rPr lang="en-US" sz="2600" dirty="0" smtClean="0"/>
              <a:t>1994 </a:t>
            </a:r>
          </a:p>
          <a:p>
            <a:pPr lvl="1">
              <a:lnSpc>
                <a:spcPct val="90000"/>
              </a:lnSpc>
            </a:pPr>
            <a:r>
              <a:rPr lang="en-US" sz="2600" dirty="0" smtClean="0"/>
              <a:t>In 1995, Hush Puppies suddenly became “hip” in lower Manhattan</a:t>
            </a:r>
          </a:p>
          <a:p>
            <a:pPr lvl="1">
              <a:lnSpc>
                <a:spcPct val="90000"/>
              </a:lnSpc>
            </a:pPr>
            <a:r>
              <a:rPr lang="en-US" sz="2600" dirty="0" smtClean="0"/>
              <a:t>Tenfold increase in sales by ’96 </a:t>
            </a:r>
            <a:endParaRPr lang="en-US" sz="2600" dirty="0"/>
          </a:p>
          <a:p>
            <a:pPr lvl="1">
              <a:lnSpc>
                <a:spcPct val="90000"/>
              </a:lnSpc>
            </a:pPr>
            <a:r>
              <a:rPr lang="en-US" sz="2600" dirty="0"/>
              <a:t>N</a:t>
            </a:r>
            <a:r>
              <a:rPr lang="en-US" sz="2600" dirty="0" smtClean="0"/>
              <a:t>o </a:t>
            </a:r>
            <a:r>
              <a:rPr lang="en-US" sz="2600" dirty="0"/>
              <a:t>advertising or marketing budget</a:t>
            </a:r>
          </a:p>
          <a:p>
            <a:pPr lvl="1">
              <a:lnSpc>
                <a:spcPct val="90000"/>
              </a:lnSpc>
            </a:pPr>
            <a:r>
              <a:rPr lang="en-US" sz="2600" dirty="0"/>
              <a:t>C</a:t>
            </a:r>
            <a:r>
              <a:rPr lang="en-US" sz="2600" dirty="0" smtClean="0"/>
              <a:t>laim</a:t>
            </a:r>
            <a:r>
              <a:rPr lang="en-US" sz="2600" dirty="0"/>
              <a:t>: “</a:t>
            </a:r>
            <a:r>
              <a:rPr lang="en-US" sz="2600" b="1" dirty="0"/>
              <a:t>viral</a:t>
            </a:r>
            <a:r>
              <a:rPr lang="en-US" sz="2600" dirty="0"/>
              <a:t>” fashion spread from NY teens to </a:t>
            </a:r>
            <a:r>
              <a:rPr lang="en-US" sz="2600" dirty="0" smtClean="0"/>
              <a:t>designers</a:t>
            </a:r>
            <a:endParaRPr lang="en-US" sz="2600" dirty="0"/>
          </a:p>
        </p:txBody>
      </p:sp>
      <p:pic>
        <p:nvPicPr>
          <p:cNvPr id="1026" name="Picture 2" descr="C:\Users\Donal\Downloads\hush-puppies-reminisce-h101651-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739140"/>
            <a:ext cx="1828800" cy="214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Metcalfe’s Law</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b="1" dirty="0" smtClean="0"/>
              <a:t>Rule of thumb to estimate the total value of a network</a:t>
            </a:r>
          </a:p>
          <a:p>
            <a:endParaRPr lang="en-US" dirty="0"/>
          </a:p>
          <a:p>
            <a:pPr marL="0" indent="0">
              <a:buNone/>
            </a:pPr>
            <a:r>
              <a:rPr lang="en-US" dirty="0" smtClean="0"/>
              <a:t>If there are </a:t>
            </a:r>
            <a:r>
              <a:rPr lang="en-US" i="1" dirty="0" smtClean="0"/>
              <a:t>n </a:t>
            </a:r>
            <a:r>
              <a:rPr lang="en-US" dirty="0" smtClean="0"/>
              <a:t>people in a network, and the value of the network to each of them is proportional to the number of </a:t>
            </a:r>
            <a:r>
              <a:rPr lang="en-US" i="1" dirty="0" smtClean="0"/>
              <a:t>other</a:t>
            </a:r>
            <a:r>
              <a:rPr lang="en-US" dirty="0" smtClean="0"/>
              <a:t> users, then the total value of the network is proportional to:</a:t>
            </a:r>
          </a:p>
          <a:p>
            <a:pPr marL="0" indent="0">
              <a:buNone/>
            </a:pPr>
            <a:r>
              <a:rPr lang="en-US" dirty="0"/>
              <a:t>	</a:t>
            </a:r>
            <a:r>
              <a:rPr lang="en-US" dirty="0" smtClean="0"/>
              <a:t>		 </a:t>
            </a:r>
            <a:r>
              <a:rPr lang="en-US" b="1" i="1" dirty="0" smtClean="0"/>
              <a:t>n </a:t>
            </a:r>
            <a:r>
              <a:rPr lang="en-US" dirty="0" smtClean="0"/>
              <a:t>x</a:t>
            </a:r>
            <a:r>
              <a:rPr lang="en-US" b="1" i="1" dirty="0" smtClean="0"/>
              <a:t> </a:t>
            </a:r>
            <a:r>
              <a:rPr lang="en-US" i="1" dirty="0" smtClean="0"/>
              <a:t>(</a:t>
            </a:r>
            <a:r>
              <a:rPr lang="en-US" b="1" i="1" dirty="0" smtClean="0"/>
              <a:t>n-1</a:t>
            </a:r>
            <a:r>
              <a:rPr lang="en-US" i="1" dirty="0" smtClean="0"/>
              <a:t>)</a:t>
            </a:r>
            <a:r>
              <a:rPr lang="en-US" b="1" i="1" dirty="0" smtClean="0"/>
              <a:t> </a:t>
            </a:r>
            <a:r>
              <a:rPr lang="en-US" i="1" dirty="0" smtClean="0"/>
              <a:t>=</a:t>
            </a:r>
            <a:r>
              <a:rPr lang="en-US" b="1" i="1" dirty="0" smtClean="0"/>
              <a:t> n</a:t>
            </a:r>
            <a:r>
              <a:rPr lang="en-US" b="1" i="1" baseline="30000" dirty="0" smtClean="0"/>
              <a:t>2</a:t>
            </a:r>
            <a:r>
              <a:rPr lang="en-US" b="1" i="1" dirty="0" smtClean="0"/>
              <a:t> – n</a:t>
            </a:r>
          </a:p>
          <a:p>
            <a:pPr marL="0" indent="0">
              <a:buNone/>
            </a:pPr>
            <a:r>
              <a:rPr lang="en-US" dirty="0" smtClean="0"/>
              <a:t>If the value to a user is </a:t>
            </a:r>
            <a:r>
              <a:rPr lang="en-US" b="1" dirty="0" smtClean="0"/>
              <a:t>$1 </a:t>
            </a:r>
            <a:r>
              <a:rPr lang="en-US" dirty="0" smtClean="0"/>
              <a:t>for each other user then</a:t>
            </a:r>
          </a:p>
          <a:p>
            <a:pPr lvl="1"/>
            <a:r>
              <a:rPr lang="en-US" dirty="0" smtClean="0"/>
              <a:t>a network of </a:t>
            </a:r>
            <a:r>
              <a:rPr lang="en-US" b="1" dirty="0" smtClean="0"/>
              <a:t>size 10 </a:t>
            </a:r>
            <a:r>
              <a:rPr lang="en-US" dirty="0" smtClean="0"/>
              <a:t>has a value of </a:t>
            </a:r>
            <a:r>
              <a:rPr lang="en-US" b="1" dirty="0" smtClean="0"/>
              <a:t>~$100</a:t>
            </a:r>
          </a:p>
          <a:p>
            <a:pPr lvl="1"/>
            <a:r>
              <a:rPr lang="en-US" dirty="0" smtClean="0"/>
              <a:t>a </a:t>
            </a:r>
            <a:r>
              <a:rPr lang="en-US" dirty="0"/>
              <a:t>network of </a:t>
            </a:r>
            <a:r>
              <a:rPr lang="en-US" b="1" dirty="0"/>
              <a:t>size </a:t>
            </a:r>
            <a:r>
              <a:rPr lang="en-US" b="1" dirty="0" smtClean="0"/>
              <a:t>100 </a:t>
            </a:r>
            <a:r>
              <a:rPr lang="en-US" dirty="0"/>
              <a:t>has a value of </a:t>
            </a:r>
            <a:r>
              <a:rPr lang="en-US" b="1" dirty="0"/>
              <a:t>~$</a:t>
            </a:r>
            <a:r>
              <a:rPr lang="en-US" b="1" dirty="0" smtClean="0"/>
              <a:t>10,000</a:t>
            </a:r>
          </a:p>
          <a:p>
            <a:pPr marL="393192" lvl="1" indent="0">
              <a:buNone/>
            </a:pPr>
            <a:endParaRPr lang="en-US" dirty="0" smtClean="0"/>
          </a:p>
          <a:p>
            <a:pPr marL="0" indent="0">
              <a:buNone/>
            </a:pPr>
            <a:r>
              <a:rPr lang="en-US" b="1" dirty="0" smtClean="0"/>
              <a:t>A tenfold increase in the size of the network leads to a hundredfold increase in its value</a:t>
            </a:r>
            <a:endParaRPr lang="en-US" b="1" dirty="0"/>
          </a:p>
        </p:txBody>
      </p:sp>
    </p:spTree>
    <p:extLst>
      <p:ext uri="{BB962C8B-B14F-4D97-AF65-F5344CB8AC3E}">
        <p14:creationId xmlns:p14="http://schemas.microsoft.com/office/powerpoint/2010/main" val="224296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dirty="0" smtClean="0"/>
              <a:t>Switching Costs</a:t>
            </a:r>
            <a:endParaRPr lang="en-US" sz="4000" dirty="0"/>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b="1" dirty="0" smtClean="0"/>
              <a:t>Switching Costs: </a:t>
            </a:r>
            <a:r>
              <a:rPr lang="en-US" dirty="0" smtClean="0"/>
              <a:t>The costs (monetary and/or transaction) associated with changing a supplier, system, or product</a:t>
            </a:r>
          </a:p>
          <a:p>
            <a:pPr marL="0" indent="0">
              <a:buNone/>
            </a:pPr>
            <a:endParaRPr lang="en-US" dirty="0" smtClean="0"/>
          </a:p>
          <a:p>
            <a:pPr marL="0" indent="0">
              <a:buNone/>
            </a:pPr>
            <a:r>
              <a:rPr lang="en-US" dirty="0" smtClean="0"/>
              <a:t>Switching costs give firms some form of market power over their customers, and thus create the potential for monopoly profits</a:t>
            </a:r>
          </a:p>
          <a:p>
            <a:pPr marL="0" indent="0">
              <a:buNone/>
            </a:pPr>
            <a:endParaRPr lang="en-US" dirty="0" smtClean="0"/>
          </a:p>
          <a:p>
            <a:pPr marL="0" indent="0">
              <a:buNone/>
            </a:pPr>
            <a:r>
              <a:rPr lang="en-US" b="1" dirty="0" smtClean="0"/>
              <a:t>Note: </a:t>
            </a:r>
            <a:r>
              <a:rPr lang="en-US" u="sng" dirty="0" smtClean="0"/>
              <a:t>switching costs are borne by both the consumer and the suppliers</a:t>
            </a:r>
          </a:p>
        </p:txBody>
      </p:sp>
    </p:spTree>
    <p:extLst>
      <p:ext uri="{BB962C8B-B14F-4D97-AF65-F5344CB8AC3E}">
        <p14:creationId xmlns:p14="http://schemas.microsoft.com/office/powerpoint/2010/main" val="81283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Lock-In</a:t>
            </a:r>
            <a:endParaRPr lang="en-US" dirty="0"/>
          </a:p>
        </p:txBody>
      </p:sp>
      <p:sp>
        <p:nvSpPr>
          <p:cNvPr id="3" name="Content Placeholder 2"/>
          <p:cNvSpPr>
            <a:spLocks noGrp="1"/>
          </p:cNvSpPr>
          <p:nvPr>
            <p:ph idx="1"/>
          </p:nvPr>
        </p:nvSpPr>
        <p:spPr>
          <a:xfrm>
            <a:off x="457200" y="1143000"/>
            <a:ext cx="8229600" cy="5181600"/>
          </a:xfrm>
        </p:spPr>
        <p:txBody>
          <a:bodyPr/>
          <a:lstStyle/>
          <a:p>
            <a:pPr marL="0" indent="0">
              <a:buNone/>
            </a:pPr>
            <a:r>
              <a:rPr lang="en-US" b="1" dirty="0" smtClean="0"/>
              <a:t>Lock-In: </a:t>
            </a:r>
            <a:r>
              <a:rPr lang="en-US" dirty="0" smtClean="0"/>
              <a:t>When a customer is dependent on a vendor for services or products because the switching costs of changing to another vendor are too high</a:t>
            </a:r>
          </a:p>
          <a:p>
            <a:pPr marL="0" indent="0">
              <a:buNone/>
            </a:pPr>
            <a:endParaRPr lang="en-US" dirty="0" smtClean="0"/>
          </a:p>
          <a:p>
            <a:r>
              <a:rPr lang="en-US" sz="2400" dirty="0" smtClean="0"/>
              <a:t>Lock-in is </a:t>
            </a:r>
            <a:r>
              <a:rPr lang="en-US" sz="2400" dirty="0" smtClean="0"/>
              <a:t>a dynamic concept</a:t>
            </a:r>
          </a:p>
          <a:p>
            <a:r>
              <a:rPr lang="en-US" sz="2400" dirty="0" smtClean="0"/>
              <a:t>A customer is only locked-in by the choices they make</a:t>
            </a:r>
          </a:p>
          <a:p>
            <a:endParaRPr lang="en-US" sz="2400" dirty="0"/>
          </a:p>
        </p:txBody>
      </p:sp>
      <p:graphicFrame>
        <p:nvGraphicFramePr>
          <p:cNvPr id="4" name="Diagram 3"/>
          <p:cNvGraphicFramePr/>
          <p:nvPr>
            <p:extLst>
              <p:ext uri="{D42A27DB-BD31-4B8C-83A1-F6EECF244321}">
                <p14:modId xmlns:p14="http://schemas.microsoft.com/office/powerpoint/2010/main" val="3155299035"/>
              </p:ext>
            </p:extLst>
          </p:nvPr>
        </p:nvGraphicFramePr>
        <p:xfrm>
          <a:off x="1828800" y="4191000"/>
          <a:ext cx="4953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Up Arrow 5"/>
          <p:cNvSpPr/>
          <p:nvPr/>
        </p:nvSpPr>
        <p:spPr>
          <a:xfrm rot="3283777">
            <a:off x="3747713" y="4528625"/>
            <a:ext cx="228600" cy="15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8561695">
            <a:off x="4977886" y="4915484"/>
            <a:ext cx="228600" cy="1592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13549686">
            <a:off x="4668200" y="5926280"/>
            <a:ext cx="228600" cy="15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19824333">
            <a:off x="3375522" y="5532907"/>
            <a:ext cx="228600" cy="15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95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Lock-in and Competition</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marL="0" indent="0">
              <a:buNone/>
            </a:pPr>
            <a:r>
              <a:rPr lang="en-US" b="1" dirty="0" smtClean="0"/>
              <a:t>When there is lock-in, customers are more valuable – you own the customer</a:t>
            </a:r>
          </a:p>
          <a:p>
            <a:pPr lvl="1"/>
            <a:r>
              <a:rPr lang="en-US" dirty="0" smtClean="0"/>
              <a:t>The value of a locked in customer is equal to total switching costs</a:t>
            </a:r>
          </a:p>
          <a:p>
            <a:pPr lvl="1"/>
            <a:r>
              <a:rPr lang="en-US" u="sng" dirty="0" smtClean="0"/>
              <a:t>For example: </a:t>
            </a:r>
            <a:r>
              <a:rPr lang="en-US" dirty="0" smtClean="0"/>
              <a:t>Suppose switching from SAP to PeopleSoft could cost the customer $10 million, then SAP can extract up to $10 million in additional charges from the customer</a:t>
            </a:r>
          </a:p>
          <a:p>
            <a:pPr lvl="1"/>
            <a:r>
              <a:rPr lang="en-US" dirty="0" smtClean="0"/>
              <a:t>The supplier is a monopolist after the customer’s choice is made (ex post)</a:t>
            </a:r>
          </a:p>
          <a:p>
            <a:pPr marL="393192" lvl="1" indent="0">
              <a:buNone/>
            </a:pPr>
            <a:endParaRPr lang="en-US" dirty="0" smtClean="0"/>
          </a:p>
          <a:p>
            <a:pPr marL="0" indent="0">
              <a:buNone/>
            </a:pPr>
            <a:r>
              <a:rPr lang="en-US" dirty="0" smtClean="0"/>
              <a:t>Because a locked-in customer is so valuable, much of the action in these markets is </a:t>
            </a:r>
            <a:r>
              <a:rPr lang="en-US" b="1" dirty="0" smtClean="0"/>
              <a:t>competition for customers</a:t>
            </a:r>
          </a:p>
          <a:p>
            <a:pPr lvl="1"/>
            <a:r>
              <a:rPr lang="en-US" dirty="0" smtClean="0"/>
              <a:t>This means that suppliers are competitive </a:t>
            </a:r>
            <a:r>
              <a:rPr lang="en-US" b="1" dirty="0" smtClean="0"/>
              <a:t>before</a:t>
            </a:r>
            <a:r>
              <a:rPr lang="en-US" dirty="0" smtClean="0"/>
              <a:t> the customer’s choice is made (ex ante)</a:t>
            </a:r>
            <a:endParaRPr lang="en-US" dirty="0"/>
          </a:p>
        </p:txBody>
      </p:sp>
    </p:spTree>
    <p:extLst>
      <p:ext uri="{BB962C8B-B14F-4D97-AF65-F5344CB8AC3E}">
        <p14:creationId xmlns:p14="http://schemas.microsoft.com/office/powerpoint/2010/main" val="428083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7391400" cy="743712"/>
          </a:xfrm>
        </p:spPr>
        <p:txBody>
          <a:bodyPr>
            <a:normAutofit fontScale="90000"/>
          </a:bodyPr>
          <a:lstStyle/>
          <a:p>
            <a:r>
              <a:rPr lang="en-US" dirty="0" smtClean="0"/>
              <a:t>Midterm</a:t>
            </a:r>
            <a:endParaRPr lang="en-US"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smtClean="0"/>
              <a:t>Mean: 81.4</a:t>
            </a:r>
          </a:p>
          <a:p>
            <a:pPr marL="0" indent="0">
              <a:buNone/>
            </a:pPr>
            <a:r>
              <a:rPr lang="en-US" dirty="0" smtClean="0"/>
              <a:t>Median: 81.5</a:t>
            </a:r>
          </a:p>
          <a:p>
            <a:pPr marL="0" indent="0">
              <a:buNone/>
            </a:pPr>
            <a:r>
              <a:rPr lang="en-US" dirty="0" smtClean="0"/>
              <a:t>Max/Min: 98/54</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72656207"/>
              </p:ext>
            </p:extLst>
          </p:nvPr>
        </p:nvGraphicFramePr>
        <p:xfrm>
          <a:off x="4194810" y="762000"/>
          <a:ext cx="4933950" cy="2895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364921897"/>
              </p:ext>
            </p:extLst>
          </p:nvPr>
        </p:nvGraphicFramePr>
        <p:xfrm>
          <a:off x="228600" y="3276600"/>
          <a:ext cx="4876800" cy="3009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7732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Lock-in and </a:t>
            </a:r>
            <a:r>
              <a:rPr lang="en-US" sz="4000" dirty="0" smtClean="0"/>
              <a:t>Customers</a:t>
            </a:r>
            <a:endParaRPr lang="en-US" sz="4000"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dirty="0" smtClean="0"/>
              <a:t>Firms seek to maximize a stream of discounted revenues from their customers, both existing and future</a:t>
            </a:r>
          </a:p>
          <a:p>
            <a:r>
              <a:rPr lang="en-US" dirty="0" smtClean="0"/>
              <a:t>A common strategy is to offer a low entry price to capture new customers and to charge a higher price to existing customers</a:t>
            </a:r>
          </a:p>
          <a:p>
            <a:pPr lvl="1"/>
            <a:r>
              <a:rPr lang="en-US" dirty="0" smtClean="0"/>
              <a:t>E.g., Cable TV offers discounted rates for an initial period</a:t>
            </a:r>
          </a:p>
          <a:p>
            <a:pPr lvl="1"/>
            <a:r>
              <a:rPr lang="en-US" dirty="0" smtClean="0"/>
              <a:t>TV shows show fewer commercials earlier on in a show than later when customers are “hooked”</a:t>
            </a:r>
          </a:p>
          <a:p>
            <a:r>
              <a:rPr lang="en-US" dirty="0" smtClean="0"/>
              <a:t>However, with competition firms face a </a:t>
            </a:r>
            <a:r>
              <a:rPr lang="en-US" b="1" dirty="0" smtClean="0"/>
              <a:t>tradeoff:</a:t>
            </a:r>
          </a:p>
          <a:p>
            <a:pPr marL="850392" lvl="1" indent="-457200">
              <a:buFont typeface="+mj-lt"/>
              <a:buAutoNum type="arabicPeriod"/>
            </a:pPr>
            <a:r>
              <a:rPr lang="en-US" dirty="0" smtClean="0"/>
              <a:t>Invest in market share by charging a low price that attracts new customers or</a:t>
            </a:r>
          </a:p>
          <a:p>
            <a:pPr marL="850392" lvl="1" indent="-457200">
              <a:buFont typeface="+mj-lt"/>
              <a:buAutoNum type="arabicPeriod"/>
            </a:pPr>
            <a:r>
              <a:rPr lang="en-US" dirty="0" smtClean="0"/>
              <a:t>Harvest profits by charging high prices to existing customers at the risk of loosing them</a:t>
            </a:r>
            <a:endParaRPr lang="en-US" dirty="0"/>
          </a:p>
        </p:txBody>
      </p:sp>
    </p:spTree>
    <p:extLst>
      <p:ext uri="{BB962C8B-B14F-4D97-AF65-F5344CB8AC3E}">
        <p14:creationId xmlns:p14="http://schemas.microsoft.com/office/powerpoint/2010/main" val="144837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Collective Switching Costs</a:t>
            </a:r>
            <a:endParaRPr lang="en-US" dirty="0"/>
          </a:p>
        </p:txBody>
      </p:sp>
      <p:sp>
        <p:nvSpPr>
          <p:cNvPr id="3" name="Content Placeholder 2"/>
          <p:cNvSpPr>
            <a:spLocks noGrp="1"/>
          </p:cNvSpPr>
          <p:nvPr>
            <p:ph idx="1"/>
          </p:nvPr>
        </p:nvSpPr>
        <p:spPr>
          <a:xfrm>
            <a:off x="457200" y="1447800"/>
            <a:ext cx="8229600" cy="4876800"/>
          </a:xfrm>
        </p:spPr>
        <p:txBody>
          <a:bodyPr/>
          <a:lstStyle/>
          <a:p>
            <a:r>
              <a:rPr lang="en-US" sz="2000" dirty="0" smtClean="0"/>
              <a:t>A company introducing a </a:t>
            </a:r>
            <a:r>
              <a:rPr lang="en-US" sz="2000" b="1" dirty="0" smtClean="0"/>
              <a:t>new and incompatible product </a:t>
            </a:r>
            <a:r>
              <a:rPr lang="en-US" sz="2000" dirty="0" smtClean="0"/>
              <a:t>into a market with strong network effects must overcome the combined switching costs of all users, the collective switching costs</a:t>
            </a:r>
            <a:endParaRPr lang="en-US" sz="2000" dirty="0"/>
          </a:p>
          <a:p>
            <a:r>
              <a:rPr lang="en-US" sz="2000" dirty="0" smtClean="0"/>
              <a:t>However, positive feedback can be impossible to overcome</a:t>
            </a:r>
          </a:p>
          <a:p>
            <a:pPr lvl="1"/>
            <a:r>
              <a:rPr lang="en-US" sz="2000" dirty="0" smtClean="0"/>
              <a:t>Dependent on increase in </a:t>
            </a:r>
            <a:r>
              <a:rPr lang="en-US" sz="2000" dirty="0" smtClean="0"/>
              <a:t>value</a:t>
            </a:r>
          </a:p>
          <a:p>
            <a:pPr lvl="1"/>
            <a:r>
              <a:rPr lang="en-US" sz="2000" dirty="0" smtClean="0"/>
              <a:t>Also</a:t>
            </a:r>
            <a:r>
              <a:rPr lang="en-US" sz="2000" dirty="0" smtClean="0"/>
              <a:t>, on magnitude of switching costs</a:t>
            </a:r>
          </a:p>
          <a:p>
            <a:pPr marL="0" indent="0">
              <a:buNone/>
            </a:pPr>
            <a:endParaRPr lang="en-US" dirty="0" smtClean="0"/>
          </a:p>
          <a:p>
            <a:pPr marL="0" indent="0">
              <a:buNone/>
            </a:pPr>
            <a:r>
              <a:rPr lang="en-US" sz="2000" u="sng" dirty="0" smtClean="0"/>
              <a:t>Example: </a:t>
            </a:r>
            <a:r>
              <a:rPr lang="en-US" sz="2000" dirty="0" smtClean="0"/>
              <a:t>QWERTY keyboard</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00" y="3505200"/>
            <a:ext cx="3048000" cy="2773842"/>
          </a:xfrm>
          <a:prstGeom prst="rect">
            <a:avLst/>
          </a:prstGeom>
        </p:spPr>
      </p:pic>
    </p:spTree>
    <p:extLst>
      <p:ext uri="{BB962C8B-B14F-4D97-AF65-F5344CB8AC3E}">
        <p14:creationId xmlns:p14="http://schemas.microsoft.com/office/powerpoint/2010/main" val="170852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How Firms Develop Critical Mass</a:t>
            </a:r>
            <a:endParaRPr lang="en-US" sz="4000"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marL="0" indent="0">
              <a:buNone/>
            </a:pPr>
            <a:r>
              <a:rPr lang="en-US" b="1" dirty="0" smtClean="0"/>
              <a:t>Markets with strong network effects exhibit “</a:t>
            </a:r>
            <a:r>
              <a:rPr lang="en-US" b="1" dirty="0" err="1" smtClean="0"/>
              <a:t>Schumperterian</a:t>
            </a:r>
            <a:r>
              <a:rPr lang="en-US" b="1" dirty="0" smtClean="0"/>
              <a:t>” competition</a:t>
            </a:r>
          </a:p>
          <a:p>
            <a:endParaRPr lang="en-US" dirty="0" smtClean="0"/>
          </a:p>
          <a:p>
            <a:pPr lvl="1"/>
            <a:r>
              <a:rPr lang="en-US" dirty="0" smtClean="0"/>
              <a:t>Firms face a tradeoff between </a:t>
            </a:r>
            <a:r>
              <a:rPr lang="en-US" i="1" dirty="0" smtClean="0"/>
              <a:t>openness</a:t>
            </a:r>
            <a:r>
              <a:rPr lang="en-US" dirty="0" smtClean="0"/>
              <a:t> and </a:t>
            </a:r>
            <a:r>
              <a:rPr lang="en-US" i="1" dirty="0" smtClean="0"/>
              <a:t>control</a:t>
            </a:r>
          </a:p>
          <a:p>
            <a:pPr lvl="1"/>
            <a:r>
              <a:rPr lang="en-US" i="1" dirty="0" smtClean="0"/>
              <a:t>Consumer expectations </a:t>
            </a:r>
            <a:r>
              <a:rPr lang="en-US" dirty="0" smtClean="0"/>
              <a:t>are vital to obtaining the critical mass necessary for growth – branding</a:t>
            </a:r>
            <a:r>
              <a:rPr lang="en-US" dirty="0"/>
              <a:t> </a:t>
            </a:r>
            <a:r>
              <a:rPr lang="en-US" dirty="0" smtClean="0"/>
              <a:t>and </a:t>
            </a:r>
            <a:r>
              <a:rPr lang="en-US" dirty="0"/>
              <a:t>t</a:t>
            </a:r>
            <a:r>
              <a:rPr lang="en-US" dirty="0" smtClean="0"/>
              <a:t>rack record matter</a:t>
            </a:r>
          </a:p>
          <a:p>
            <a:pPr lvl="1"/>
            <a:r>
              <a:rPr lang="en-US" dirty="0" smtClean="0"/>
              <a:t>When adoption is sequential, we see </a:t>
            </a:r>
            <a:r>
              <a:rPr lang="en-US" i="1" dirty="0" smtClean="0"/>
              <a:t>early instability </a:t>
            </a:r>
            <a:r>
              <a:rPr lang="en-US" dirty="0" smtClean="0"/>
              <a:t>and </a:t>
            </a:r>
            <a:r>
              <a:rPr lang="en-US" i="1" dirty="0" smtClean="0"/>
              <a:t>later lock-in</a:t>
            </a:r>
          </a:p>
          <a:p>
            <a:pPr lvl="1"/>
            <a:r>
              <a:rPr lang="en-US" dirty="0" smtClean="0"/>
              <a:t>Because early adoptions influence later ones, long-term behavior is determined largely by early events, accidental or strategic</a:t>
            </a:r>
          </a:p>
          <a:p>
            <a:pPr lvl="2"/>
            <a:r>
              <a:rPr lang="en-US" dirty="0" smtClean="0"/>
              <a:t>Thus, early adopters preferences matter more!</a:t>
            </a:r>
          </a:p>
          <a:p>
            <a:pPr lvl="1"/>
            <a:r>
              <a:rPr lang="en-US" dirty="0" smtClean="0"/>
              <a:t>Firms use penetration pricing to lock-in early adopters, “bargain-then-</a:t>
            </a:r>
            <a:r>
              <a:rPr lang="en-US" dirty="0" err="1" smtClean="0"/>
              <a:t>ripoff</a:t>
            </a:r>
            <a:r>
              <a:rPr lang="en-US" dirty="0" smtClean="0"/>
              <a:t>”</a:t>
            </a:r>
            <a:endParaRPr lang="en-US" dirty="0"/>
          </a:p>
        </p:txBody>
      </p:sp>
    </p:spTree>
    <p:extLst>
      <p:ext uri="{BB962C8B-B14F-4D97-AF65-F5344CB8AC3E}">
        <p14:creationId xmlns:p14="http://schemas.microsoft.com/office/powerpoint/2010/main" val="5999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Social Welfare Implications</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dirty="0" smtClean="0"/>
              <a:t>Incompatibility (typical in a </a:t>
            </a:r>
            <a:r>
              <a:rPr lang="en-US" i="1" dirty="0" smtClean="0"/>
              <a:t>tippy </a:t>
            </a:r>
            <a:r>
              <a:rPr lang="en-US" dirty="0" smtClean="0"/>
              <a:t>market</a:t>
            </a:r>
            <a:r>
              <a:rPr lang="en-US" i="1" dirty="0" smtClean="0"/>
              <a:t>) </a:t>
            </a:r>
            <a:r>
              <a:rPr lang="en-US" dirty="0" smtClean="0"/>
              <a:t>often reduces efficiency and harms consumers because:</a:t>
            </a:r>
          </a:p>
          <a:p>
            <a:pPr marL="0" indent="0">
              <a:buNone/>
            </a:pPr>
            <a:endParaRPr lang="en-US" dirty="0" smtClean="0"/>
          </a:p>
          <a:p>
            <a:pPr marL="880110" lvl="1" indent="-514350">
              <a:buFont typeface="+mj-lt"/>
              <a:buAutoNum type="arabicPeriod"/>
            </a:pPr>
            <a:r>
              <a:rPr lang="en-US" dirty="0" smtClean="0"/>
              <a:t>Consumers either face segmented markets with low network benefits, or a tipped market with less product choice</a:t>
            </a:r>
          </a:p>
          <a:p>
            <a:pPr marL="880110" lvl="1" indent="-514350">
              <a:buFont typeface="+mj-lt"/>
              <a:buAutoNum type="arabicPeriod"/>
            </a:pPr>
            <a:r>
              <a:rPr lang="en-US" dirty="0" smtClean="0"/>
              <a:t>A tipped market looses the option value that the inferior product might become superior later on	</a:t>
            </a:r>
          </a:p>
        </p:txBody>
      </p:sp>
    </p:spTree>
    <p:extLst>
      <p:ext uri="{BB962C8B-B14F-4D97-AF65-F5344CB8AC3E}">
        <p14:creationId xmlns:p14="http://schemas.microsoft.com/office/powerpoint/2010/main" val="34787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15112"/>
          </a:xfrm>
        </p:spPr>
        <p:txBody>
          <a:bodyPr>
            <a:normAutofit fontScale="90000"/>
          </a:bodyPr>
          <a:lstStyle/>
          <a:p>
            <a:r>
              <a:rPr lang="en-US" dirty="0"/>
              <a:t>Social </a:t>
            </a:r>
            <a:r>
              <a:rPr lang="en-US" dirty="0" smtClean="0"/>
              <a:t>Welfare Implications</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dirty="0"/>
              <a:t>Outcomes in winner-takes-all markets are typically biased in favor of networks that are efficient early on and in favor of established firms on which expectations focus</a:t>
            </a:r>
          </a:p>
          <a:p>
            <a:pPr lvl="1"/>
            <a:r>
              <a:rPr lang="en-US" dirty="0"/>
              <a:t>Large firm’s predatory behavior can eliminate small firms from the market</a:t>
            </a:r>
          </a:p>
          <a:p>
            <a:pPr lvl="1"/>
            <a:r>
              <a:rPr lang="en-US" dirty="0"/>
              <a:t>Thus, incompatibility can harm competition</a:t>
            </a:r>
          </a:p>
          <a:p>
            <a:r>
              <a:rPr lang="en-US" dirty="0"/>
              <a:t>Large firms may prefer that their products are incompatible with their rivals and may use intellectual property to enforce this – Apple again!</a:t>
            </a:r>
          </a:p>
          <a:p>
            <a:pPr lvl="1"/>
            <a:r>
              <a:rPr lang="en-US" dirty="0"/>
              <a:t>Firms may deliberately create incompatibility by misusing intellectual property protection</a:t>
            </a:r>
          </a:p>
          <a:p>
            <a:endParaRPr lang="en-US" dirty="0"/>
          </a:p>
        </p:txBody>
      </p:sp>
    </p:spTree>
    <p:extLst>
      <p:ext uri="{BB962C8B-B14F-4D97-AF65-F5344CB8AC3E}">
        <p14:creationId xmlns:p14="http://schemas.microsoft.com/office/powerpoint/2010/main" val="13818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Networks</a:t>
            </a:r>
            <a:endParaRPr lang="en-US" dirty="0"/>
          </a:p>
        </p:txBody>
      </p:sp>
      <p:sp>
        <p:nvSpPr>
          <p:cNvPr id="3" name="Content Placeholder 2"/>
          <p:cNvSpPr>
            <a:spLocks noGrp="1"/>
          </p:cNvSpPr>
          <p:nvPr>
            <p:ph idx="1"/>
          </p:nvPr>
        </p:nvSpPr>
        <p:spPr>
          <a:xfrm>
            <a:off x="509577" y="1447800"/>
            <a:ext cx="8229600" cy="4876800"/>
          </a:xfrm>
        </p:spPr>
        <p:txBody>
          <a:bodyPr>
            <a:normAutofit fontScale="92500" lnSpcReduction="10000"/>
          </a:bodyPr>
          <a:lstStyle/>
          <a:p>
            <a:pPr marL="0" indent="0">
              <a:buNone/>
            </a:pPr>
            <a:r>
              <a:rPr lang="en-US" i="1" dirty="0" smtClean="0"/>
              <a:t>“The old industrial economy was driven by economies of scale; the new information economy is driven by the economics of networks” </a:t>
            </a:r>
            <a:r>
              <a:rPr lang="en-US" dirty="0" smtClean="0"/>
              <a:t>–</a:t>
            </a:r>
            <a:r>
              <a:rPr lang="en-US" i="1" dirty="0" smtClean="0"/>
              <a:t>Varian , Google economist</a:t>
            </a:r>
          </a:p>
          <a:p>
            <a:pPr marL="0" indent="0">
              <a:buNone/>
            </a:pPr>
            <a:endParaRPr lang="en-US" dirty="0"/>
          </a:p>
          <a:p>
            <a:pPr marL="0" indent="0">
              <a:buNone/>
            </a:pPr>
            <a:r>
              <a:rPr lang="en-US" dirty="0" smtClean="0"/>
              <a:t>Networks can be </a:t>
            </a:r>
            <a:r>
              <a:rPr lang="en-US" b="1" dirty="0" smtClean="0"/>
              <a:t>real</a:t>
            </a:r>
            <a:r>
              <a:rPr lang="en-US" dirty="0" smtClean="0"/>
              <a:t> (physical) or </a:t>
            </a:r>
            <a:r>
              <a:rPr lang="en-US" b="1" dirty="0" smtClean="0"/>
              <a:t>virtual</a:t>
            </a:r>
          </a:p>
          <a:p>
            <a:pPr marL="0" indent="0">
              <a:buNone/>
            </a:pPr>
            <a:r>
              <a:rPr lang="en-US" u="sng" dirty="0" smtClean="0"/>
              <a:t>Real networks:  </a:t>
            </a:r>
          </a:p>
          <a:p>
            <a:pPr lvl="1"/>
            <a:r>
              <a:rPr lang="en-US" dirty="0" smtClean="0"/>
              <a:t>Communications infrastructure</a:t>
            </a:r>
          </a:p>
          <a:p>
            <a:pPr lvl="1"/>
            <a:r>
              <a:rPr lang="en-US" dirty="0" smtClean="0"/>
              <a:t>Transportation infrastructure</a:t>
            </a:r>
          </a:p>
          <a:p>
            <a:pPr marL="0" indent="0">
              <a:buNone/>
            </a:pPr>
            <a:r>
              <a:rPr lang="en-US" u="sng" dirty="0" smtClean="0"/>
              <a:t>Virtual networks:</a:t>
            </a:r>
          </a:p>
          <a:p>
            <a:pPr lvl="1"/>
            <a:r>
              <a:rPr lang="en-US" dirty="0" smtClean="0"/>
              <a:t>Apple community</a:t>
            </a:r>
          </a:p>
          <a:p>
            <a:pPr lvl="2"/>
            <a:r>
              <a:rPr lang="en-US" dirty="0" smtClean="0"/>
              <a:t>Apple is the network “sponsor”</a:t>
            </a:r>
          </a:p>
          <a:p>
            <a:pPr lvl="1"/>
            <a:r>
              <a:rPr lang="en-US" dirty="0" smtClean="0"/>
              <a:t> </a:t>
            </a:r>
          </a:p>
          <a:p>
            <a:pPr lvl="1"/>
            <a:r>
              <a:rPr lang="en-US" u="sng" dirty="0" smtClean="0"/>
              <a:t> </a:t>
            </a:r>
          </a:p>
        </p:txBody>
      </p:sp>
      <p:pic>
        <p:nvPicPr>
          <p:cNvPr id="1026" name="Picture 2" descr="http://www.640pixels.com/sites/default/files/2747486368_c4867a11b8_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3679970"/>
            <a:ext cx="2100911"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ccaz.edu/technology/Cisco_Students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924" y="2372891"/>
            <a:ext cx="1666374" cy="11109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jnieuwstad.files.wordpress.com/2010/10/mac_pc_linux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1655" y="5061096"/>
            <a:ext cx="2209800" cy="15212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lobalpost.com/sites/default/files/imagecache/medium/iphone-5-release-apple-fans-opening-iphone-4s-11-2011100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7639" y="5281237"/>
            <a:ext cx="2115085" cy="13362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artronics.com/yahoo_site_admin/assets/images/800px-EBay_Logo_svg.60171113_st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80160" y="5646338"/>
            <a:ext cx="669304" cy="2785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blogs-images.forbes.com/ericsavitz/files/2011/05/apple-logo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0" y="4639909"/>
            <a:ext cx="500523" cy="6051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mcsvisa.com/images/mastercard.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95400" y="6055087"/>
            <a:ext cx="685800" cy="4135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mydistributionlaw.com/wp-content/uploads/2012/02/amex.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57400" y="6002748"/>
            <a:ext cx="791453" cy="51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95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Network Effects</a:t>
            </a:r>
            <a:endParaRPr lang="en-US" dirty="0"/>
          </a:p>
        </p:txBody>
      </p:sp>
      <p:sp>
        <p:nvSpPr>
          <p:cNvPr id="3" name="Content Placeholder 2"/>
          <p:cNvSpPr>
            <a:spLocks noGrp="1"/>
          </p:cNvSpPr>
          <p:nvPr>
            <p:ph idx="1"/>
          </p:nvPr>
        </p:nvSpPr>
        <p:spPr>
          <a:xfrm>
            <a:off x="457200" y="1219200"/>
            <a:ext cx="8229600" cy="5105400"/>
          </a:xfrm>
        </p:spPr>
        <p:txBody>
          <a:bodyPr>
            <a:normAutofit fontScale="92500"/>
          </a:bodyPr>
          <a:lstStyle/>
          <a:p>
            <a:r>
              <a:rPr lang="en-US" b="1" dirty="0" smtClean="0"/>
              <a:t>Direct Network Effects</a:t>
            </a:r>
            <a:r>
              <a:rPr lang="en-US" dirty="0" smtClean="0"/>
              <a:t>: each user’s payoff from the adoption of a good, and his incentive to adopt it, increase as others adopt it</a:t>
            </a:r>
          </a:p>
          <a:p>
            <a:pPr lvl="2"/>
            <a:r>
              <a:rPr lang="en-US" dirty="0" smtClean="0"/>
              <a:t>Adoption by different users is complementary</a:t>
            </a:r>
          </a:p>
          <a:p>
            <a:pPr lvl="2"/>
            <a:r>
              <a:rPr lang="en-US" dirty="0" smtClean="0"/>
              <a:t>For example: Facebook’s value to you increases as more of your friends sign up – This also makes it attractive to non-users contemplating adoption</a:t>
            </a:r>
          </a:p>
          <a:p>
            <a:pPr marL="0" indent="0">
              <a:buNone/>
            </a:pPr>
            <a:endParaRPr lang="en-US" dirty="0"/>
          </a:p>
          <a:p>
            <a:r>
              <a:rPr lang="en-US" b="1" dirty="0" smtClean="0"/>
              <a:t>Indirect </a:t>
            </a:r>
            <a:r>
              <a:rPr lang="en-US" b="1" dirty="0"/>
              <a:t>Network Effects</a:t>
            </a:r>
            <a:r>
              <a:rPr lang="en-US" dirty="0"/>
              <a:t>: </a:t>
            </a:r>
            <a:r>
              <a:rPr lang="en-US" dirty="0" smtClean="0"/>
              <a:t>arise if adoption is complementary because of its effect on a related market</a:t>
            </a:r>
          </a:p>
          <a:p>
            <a:pPr lvl="2"/>
            <a:r>
              <a:rPr lang="en-US" dirty="0" smtClean="0"/>
              <a:t>For example: Users a new game console may benefit when others also purchase that console because it encourages the provision of more and better software</a:t>
            </a:r>
          </a:p>
          <a:p>
            <a:pPr marL="0" indent="0">
              <a:buNone/>
            </a:pPr>
            <a:r>
              <a:rPr lang="en-US" b="1" dirty="0" smtClean="0"/>
              <a:t>Network effects create incentives to “herd” with others</a:t>
            </a:r>
            <a:endParaRPr lang="en-US" b="1" dirty="0"/>
          </a:p>
        </p:txBody>
      </p:sp>
      <p:pic>
        <p:nvPicPr>
          <p:cNvPr id="2050" name="Picture 2" descr="http://www.hubspot.com/Portals/53/images/facebook-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827020"/>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600" dirty="0" smtClean="0"/>
              <a:t>Characteristics of Network Economies</a:t>
            </a:r>
            <a:endParaRPr lang="en-US" sz="3600" dirty="0"/>
          </a:p>
        </p:txBody>
      </p:sp>
      <p:sp>
        <p:nvSpPr>
          <p:cNvPr id="3" name="Content Placeholder 2"/>
          <p:cNvSpPr>
            <a:spLocks noGrp="1"/>
          </p:cNvSpPr>
          <p:nvPr>
            <p:ph idx="1"/>
          </p:nvPr>
        </p:nvSpPr>
        <p:spPr>
          <a:xfrm>
            <a:off x="457200" y="1295400"/>
            <a:ext cx="8229600" cy="5029200"/>
          </a:xfrm>
        </p:spPr>
        <p:txBody>
          <a:bodyPr/>
          <a:lstStyle/>
          <a:p>
            <a:pPr marL="0" indent="0">
              <a:buNone/>
            </a:pPr>
            <a:r>
              <a:rPr lang="en-US" b="1" dirty="0" smtClean="0"/>
              <a:t>The Key </a:t>
            </a:r>
            <a:r>
              <a:rPr lang="en-US" b="1" dirty="0"/>
              <a:t>P</a:t>
            </a:r>
            <a:r>
              <a:rPr lang="en-US" b="1" dirty="0" smtClean="0"/>
              <a:t>oint: </a:t>
            </a:r>
            <a:r>
              <a:rPr lang="en-US" dirty="0" smtClean="0"/>
              <a:t>The </a:t>
            </a:r>
            <a:r>
              <a:rPr lang="en-US" b="1" dirty="0" smtClean="0"/>
              <a:t>value of a network </a:t>
            </a:r>
            <a:r>
              <a:rPr lang="en-US" dirty="0" smtClean="0"/>
              <a:t>depends on the number of other people connected to the network</a:t>
            </a:r>
          </a:p>
          <a:p>
            <a:pPr lvl="1"/>
            <a:r>
              <a:rPr lang="en-US" dirty="0" smtClean="0"/>
              <a:t>Bigger is better!</a:t>
            </a:r>
          </a:p>
          <a:p>
            <a:endParaRPr lang="en-US" dirty="0"/>
          </a:p>
          <a:p>
            <a:pPr marL="0" indent="0">
              <a:buNone/>
            </a:pPr>
            <a:endParaRPr lang="en-US" b="1" dirty="0" smtClean="0"/>
          </a:p>
          <a:p>
            <a:pPr marL="0" indent="0">
              <a:buNone/>
            </a:pPr>
            <a:r>
              <a:rPr lang="en-US" b="1" dirty="0" smtClean="0"/>
              <a:t>Positive Feedback:</a:t>
            </a:r>
          </a:p>
          <a:p>
            <a:pPr lvl="1"/>
            <a:r>
              <a:rPr lang="en-US" dirty="0" smtClean="0"/>
              <a:t>Success creates more success</a:t>
            </a:r>
          </a:p>
          <a:p>
            <a:pPr lvl="1"/>
            <a:r>
              <a:rPr lang="en-US" dirty="0" smtClean="0"/>
              <a:t>Makes the strong stronger </a:t>
            </a:r>
          </a:p>
          <a:p>
            <a:pPr lvl="1"/>
            <a:r>
              <a:rPr lang="en-US" dirty="0" smtClean="0"/>
              <a:t>and the weak weaker (negative feedback)</a:t>
            </a:r>
          </a:p>
          <a:p>
            <a:pPr lvl="1"/>
            <a:r>
              <a:rPr lang="en-US" dirty="0" smtClean="0"/>
              <a:t>Creates </a:t>
            </a:r>
            <a:r>
              <a:rPr lang="en-US" b="1" dirty="0" smtClean="0"/>
              <a:t>demand-side economies of scale</a:t>
            </a:r>
          </a:p>
          <a:p>
            <a:pPr marL="0" indent="0">
              <a:buNone/>
            </a:pPr>
            <a:endParaRPr lang="en-US" b="1" dirty="0" smtClean="0"/>
          </a:p>
          <a:p>
            <a:endParaRPr lang="en-US" dirty="0" smtClean="0"/>
          </a:p>
          <a:p>
            <a:pPr marL="0" indent="0">
              <a:buNone/>
            </a:pPr>
            <a:endParaRPr lang="en-US" b="1" dirty="0"/>
          </a:p>
          <a:p>
            <a:pPr marL="0" indent="0">
              <a:buNone/>
            </a:pPr>
            <a:endParaRPr lang="en-US" b="1" dirty="0"/>
          </a:p>
        </p:txBody>
      </p:sp>
      <p:pic>
        <p:nvPicPr>
          <p:cNvPr id="3074" name="Picture 2" descr="T:\Documents\A_Gradschool\T. EBGN 320\S12\Varian Pics\Var7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209800"/>
            <a:ext cx="3200400" cy="273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6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Economies of Scale</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marL="0" indent="0">
              <a:buNone/>
            </a:pPr>
            <a:r>
              <a:rPr lang="en-US" b="1" dirty="0" smtClean="0"/>
              <a:t>Supply-side economies of scale: </a:t>
            </a:r>
            <a:r>
              <a:rPr lang="en-US" dirty="0" smtClean="0"/>
              <a:t>a </a:t>
            </a:r>
            <a:r>
              <a:rPr lang="en-US" dirty="0"/>
              <a:t>producer’s average cost per unit </a:t>
            </a:r>
            <a:r>
              <a:rPr lang="en-US" dirty="0" smtClean="0"/>
              <a:t>falls as </a:t>
            </a:r>
            <a:r>
              <a:rPr lang="en-US" dirty="0"/>
              <a:t>the </a:t>
            </a:r>
            <a:r>
              <a:rPr lang="en-US" dirty="0" smtClean="0"/>
              <a:t>scale </a:t>
            </a:r>
            <a:r>
              <a:rPr lang="en-US" dirty="0"/>
              <a:t>of output is </a:t>
            </a:r>
            <a:r>
              <a:rPr lang="en-US" dirty="0" smtClean="0"/>
              <a:t>increased</a:t>
            </a:r>
          </a:p>
          <a:p>
            <a:pPr lvl="1"/>
            <a:r>
              <a:rPr lang="en-US" dirty="0" smtClean="0"/>
              <a:t>These benefits dissipate as scale increases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b="1" dirty="0" smtClean="0"/>
          </a:p>
          <a:p>
            <a:pPr marL="0" indent="0">
              <a:buNone/>
            </a:pPr>
            <a:r>
              <a:rPr lang="en-US" b="1" dirty="0" smtClean="0"/>
              <a:t>Demand-side </a:t>
            </a:r>
            <a:r>
              <a:rPr lang="en-US" b="1" dirty="0"/>
              <a:t>economies of scale: </a:t>
            </a:r>
            <a:r>
              <a:rPr lang="en-US" dirty="0" smtClean="0"/>
              <a:t>the value of the product to the user increases with the number of users</a:t>
            </a:r>
          </a:p>
          <a:p>
            <a:pPr lvl="1"/>
            <a:r>
              <a:rPr lang="en-US" dirty="0" smtClean="0"/>
              <a:t>These benefits only increase as the market gets larger!</a:t>
            </a: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667000"/>
            <a:ext cx="1447800" cy="1569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2600" y="2647950"/>
            <a:ext cx="2286000" cy="1524762"/>
          </a:xfrm>
          <a:prstGeom prst="rect">
            <a:avLst/>
          </a:prstGeom>
        </p:spPr>
      </p:pic>
    </p:spTree>
    <p:extLst>
      <p:ext uri="{BB962C8B-B14F-4D97-AF65-F5344CB8AC3E}">
        <p14:creationId xmlns:p14="http://schemas.microsoft.com/office/powerpoint/2010/main" val="323321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Adoption and Critical Mass</a:t>
            </a:r>
            <a:endParaRPr lang="en-US" dirty="0"/>
          </a:p>
        </p:txBody>
      </p:sp>
      <p:sp>
        <p:nvSpPr>
          <p:cNvPr id="3" name="Content Placeholder 2"/>
          <p:cNvSpPr>
            <a:spLocks noGrp="1"/>
          </p:cNvSpPr>
          <p:nvPr>
            <p:ph sz="half" idx="1"/>
          </p:nvPr>
        </p:nvSpPr>
        <p:spPr>
          <a:xfrm>
            <a:off x="457200" y="1447800"/>
            <a:ext cx="4038600" cy="4907125"/>
          </a:xfrm>
        </p:spPr>
        <p:txBody>
          <a:bodyPr>
            <a:normAutofit fontScale="85000" lnSpcReduction="20000"/>
          </a:bodyPr>
          <a:lstStyle/>
          <a:p>
            <a:pPr marL="0" indent="0">
              <a:buNone/>
            </a:pPr>
            <a:r>
              <a:rPr lang="en-US" b="1" dirty="0"/>
              <a:t>Critical </a:t>
            </a:r>
            <a:r>
              <a:rPr lang="en-US" b="1" dirty="0" smtClean="0"/>
              <a:t>Mass: </a:t>
            </a:r>
            <a:r>
              <a:rPr lang="en-US" dirty="0" smtClean="0"/>
              <a:t>the </a:t>
            </a:r>
            <a:r>
              <a:rPr lang="en-US" dirty="0"/>
              <a:t>minimum amount of money or number of people required to start or sustain an operation, business, process, etc</a:t>
            </a:r>
            <a:r>
              <a:rPr lang="en-US" dirty="0" smtClean="0"/>
              <a:t>.</a:t>
            </a:r>
          </a:p>
          <a:p>
            <a:pPr marL="0" indent="0">
              <a:buNone/>
            </a:pPr>
            <a:endParaRPr lang="en-US" dirty="0"/>
          </a:p>
          <a:p>
            <a:pPr marL="0" indent="0">
              <a:buNone/>
            </a:pPr>
            <a:r>
              <a:rPr lang="en-US" dirty="0" smtClean="0"/>
              <a:t>S-shaped adoption curve typical for new technology</a:t>
            </a:r>
          </a:p>
          <a:p>
            <a:pPr marL="0" indent="0">
              <a:buNone/>
            </a:pPr>
            <a:endParaRPr lang="en-US" dirty="0"/>
          </a:p>
          <a:p>
            <a:pPr marL="0" indent="0">
              <a:buNone/>
            </a:pPr>
            <a:r>
              <a:rPr lang="en-US" dirty="0" smtClean="0"/>
              <a:t>When two or more firms compete in a market where there is strong positive feedback, only one will emerge a winner</a:t>
            </a:r>
          </a:p>
          <a:p>
            <a:pPr lvl="1"/>
            <a:r>
              <a:rPr lang="en-US" dirty="0" smtClean="0"/>
              <a:t>Economists call such a winner-take-all market </a:t>
            </a:r>
            <a:r>
              <a:rPr lang="en-US" i="1" dirty="0"/>
              <a:t>t</a:t>
            </a:r>
            <a:r>
              <a:rPr lang="en-US" i="1" dirty="0" smtClean="0"/>
              <a:t>ippy</a:t>
            </a:r>
            <a:endParaRPr lang="en-US" dirty="0"/>
          </a:p>
        </p:txBody>
      </p:sp>
      <p:sp>
        <p:nvSpPr>
          <p:cNvPr id="6" name="Content Placeholder 5"/>
          <p:cNvSpPr>
            <a:spLocks noGrp="1"/>
          </p:cNvSpPr>
          <p:nvPr>
            <p:ph sz="half" idx="2"/>
          </p:nvPr>
        </p:nvSpPr>
        <p:spPr>
          <a:xfrm>
            <a:off x="4648200" y="1524000"/>
            <a:ext cx="4038600" cy="4830925"/>
          </a:xfrm>
        </p:spPr>
        <p:txBody>
          <a:bodyPr>
            <a:normAutofit fontScale="85000" lnSpcReduction="20000"/>
          </a:bodyPr>
          <a:lstStyle/>
          <a:p>
            <a:pPr marL="0" indent="0">
              <a:buNone/>
            </a:pPr>
            <a:endParaRPr lang="en-US" dirty="0"/>
          </a:p>
        </p:txBody>
      </p:sp>
      <p:pic>
        <p:nvPicPr>
          <p:cNvPr id="4098" name="Picture 2" descr="T:\Documents\A_Gradschool\T. EBGN 320\S12\Varian Pics\Var7_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1447800"/>
            <a:ext cx="3505200" cy="25554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950" y="3984205"/>
            <a:ext cx="3657600" cy="2288613"/>
          </a:xfrm>
          <a:prstGeom prst="rect">
            <a:avLst/>
          </a:prstGeom>
        </p:spPr>
      </p:pic>
    </p:spTree>
    <p:extLst>
      <p:ext uri="{BB962C8B-B14F-4D97-AF65-F5344CB8AC3E}">
        <p14:creationId xmlns:p14="http://schemas.microsoft.com/office/powerpoint/2010/main" val="14239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Tippy Markets</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marL="0" indent="0">
              <a:buNone/>
            </a:pPr>
            <a:r>
              <a:rPr lang="en-US" dirty="0" smtClean="0"/>
              <a:t>Examples:</a:t>
            </a:r>
          </a:p>
          <a:p>
            <a:pPr lvl="1"/>
            <a:r>
              <a:rPr lang="en-US" dirty="0" smtClean="0"/>
              <a:t>1980s: VHS vs. Betamax</a:t>
            </a:r>
          </a:p>
          <a:p>
            <a:pPr lvl="1"/>
            <a:r>
              <a:rPr lang="en-US" dirty="0" smtClean="0"/>
              <a:t>1990s: Wintel vs. Apple</a:t>
            </a:r>
          </a:p>
          <a:p>
            <a:pPr lvl="1"/>
            <a:r>
              <a:rPr lang="en-US" dirty="0" smtClean="0"/>
              <a:t>2000s: </a:t>
            </a:r>
            <a:r>
              <a:rPr lang="en-US" dirty="0"/>
              <a:t>F</a:t>
            </a:r>
            <a:r>
              <a:rPr lang="en-US" dirty="0" smtClean="0"/>
              <a:t>acebook vs. MySpace</a:t>
            </a:r>
          </a:p>
          <a:p>
            <a:pPr lvl="1"/>
            <a:endParaRPr lang="en-US" dirty="0"/>
          </a:p>
          <a:p>
            <a:r>
              <a:rPr lang="en-US" dirty="0" smtClean="0"/>
              <a:t>Strong scale economies on either the demand side or the supply side will make the market </a:t>
            </a:r>
            <a:r>
              <a:rPr lang="en-US" i="1" dirty="0" smtClean="0"/>
              <a:t>tippy</a:t>
            </a:r>
          </a:p>
          <a:p>
            <a:r>
              <a:rPr lang="en-US" dirty="0" smtClean="0"/>
              <a:t>The outcome of these </a:t>
            </a:r>
            <a:r>
              <a:rPr lang="en-US" i="1" dirty="0" smtClean="0"/>
              <a:t>tippy </a:t>
            </a:r>
            <a:r>
              <a:rPr lang="en-US" dirty="0" smtClean="0"/>
              <a:t>markets may hang in the balance for years or be quickly reached</a:t>
            </a:r>
          </a:p>
          <a:p>
            <a:r>
              <a:rPr lang="en-US" dirty="0" smtClean="0"/>
              <a:t>Firms may benefit from a “double whammy” of supply-side and demand-side economies of scale</a:t>
            </a:r>
            <a:endParaRPr lang="en-US" dirty="0"/>
          </a:p>
        </p:txBody>
      </p:sp>
    </p:spTree>
    <p:extLst>
      <p:ext uri="{BB962C8B-B14F-4D97-AF65-F5344CB8AC3E}">
        <p14:creationId xmlns:p14="http://schemas.microsoft.com/office/powerpoint/2010/main" val="272945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The Tipping Point</a:t>
            </a:r>
          </a:p>
        </p:txBody>
      </p:sp>
      <p:sp>
        <p:nvSpPr>
          <p:cNvPr id="3" name="Content Placeholder 2"/>
          <p:cNvSpPr>
            <a:spLocks noGrp="1"/>
          </p:cNvSpPr>
          <p:nvPr>
            <p:ph idx="1"/>
          </p:nvPr>
        </p:nvSpPr>
        <p:spPr/>
        <p:txBody>
          <a:bodyPr/>
          <a:lstStyle/>
          <a:p>
            <a:pPr marL="0" indent="0">
              <a:buNone/>
            </a:pPr>
            <a:endParaRPr lang="en-US" b="1" dirty="0"/>
          </a:p>
          <a:p>
            <a:endParaRPr lang="en-US" b="1" dirty="0" smtClean="0"/>
          </a:p>
          <a:p>
            <a:pPr marL="0" indent="0">
              <a:buNone/>
            </a:pPr>
            <a:r>
              <a:rPr lang="en-US" i="1" dirty="0" err="1" smtClean="0"/>
              <a:t>Gladwell</a:t>
            </a:r>
            <a:r>
              <a:rPr lang="en-US" i="1" dirty="0" smtClean="0"/>
              <a:t> - </a:t>
            </a:r>
            <a:r>
              <a:rPr lang="en-US" b="1" dirty="0" smtClean="0"/>
              <a:t>“The </a:t>
            </a:r>
            <a:r>
              <a:rPr lang="en-US" b="1" dirty="0"/>
              <a:t>Tipping Point </a:t>
            </a:r>
            <a:r>
              <a:rPr lang="en-US" dirty="0"/>
              <a:t>is the biography of the idea… that the best way to understand the emergence of fashion trends, the ebb and flow of crime waves, or the rise in teen smoking… is to think of them as </a:t>
            </a:r>
            <a:r>
              <a:rPr lang="en-US" b="1" dirty="0"/>
              <a:t>epidemics</a:t>
            </a:r>
            <a:r>
              <a:rPr lang="en-US" dirty="0"/>
              <a:t>. </a:t>
            </a:r>
            <a:r>
              <a:rPr lang="en-US" b="1" dirty="0"/>
              <a:t>Ideas and products and messages and behaviors spread just like viruses do</a:t>
            </a:r>
            <a:r>
              <a:rPr lang="en-US" b="1" dirty="0" smtClean="0"/>
              <a:t>…</a:t>
            </a:r>
            <a:r>
              <a:rPr lang="en-US" dirty="0" smtClean="0"/>
              <a:t>”</a:t>
            </a:r>
            <a:r>
              <a:rPr lang="en-US" b="1" dirty="0" smtClean="0"/>
              <a:t> on networks</a:t>
            </a:r>
            <a:endParaRPr lang="en-US" b="1"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2400"/>
            <a:ext cx="1828800" cy="2743200"/>
          </a:xfrm>
          <a:prstGeom prst="rect">
            <a:avLst/>
          </a:prstGeom>
        </p:spPr>
      </p:pic>
    </p:spTree>
    <p:extLst>
      <p:ext uri="{BB962C8B-B14F-4D97-AF65-F5344CB8AC3E}">
        <p14:creationId xmlns:p14="http://schemas.microsoft.com/office/powerpoint/2010/main" val="2131619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5011</TotalTime>
  <Words>1423</Words>
  <Application>Microsoft Office PowerPoint</Application>
  <PresentationFormat>On-screen Show (4:3)</PresentationFormat>
  <Paragraphs>168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EBGN 320 – Economics and Technology</vt:lpstr>
      <vt:lpstr>Midterm</vt:lpstr>
      <vt:lpstr>Networks</vt:lpstr>
      <vt:lpstr>Network Effects</vt:lpstr>
      <vt:lpstr>Characteristics of Network Economies</vt:lpstr>
      <vt:lpstr>Economies of Scale</vt:lpstr>
      <vt:lpstr>Adoption and Critical Mass</vt:lpstr>
      <vt:lpstr>Tippy Markets</vt:lpstr>
      <vt:lpstr>The Tipping Point</vt:lpstr>
      <vt:lpstr>Modeling the Rate of Adoption of Innovation</vt:lpstr>
      <vt:lpstr>The Cumulative Path of Adoption for an Epidemic Model</vt:lpstr>
      <vt:lpstr>Economic Model of Diffusion</vt:lpstr>
      <vt:lpstr>How Characteristics (index Z) Determine the Rate of Adoption</vt:lpstr>
      <vt:lpstr>Product Diffusion </vt:lpstr>
      <vt:lpstr>A Tipping Point Example</vt:lpstr>
      <vt:lpstr>Metcalfe’s Law</vt:lpstr>
      <vt:lpstr>Switching Costs</vt:lpstr>
      <vt:lpstr>Lock-In</vt:lpstr>
      <vt:lpstr>Lock-in and Competition</vt:lpstr>
      <vt:lpstr>Lock-in and Customers</vt:lpstr>
      <vt:lpstr>Collective Switching Costs</vt:lpstr>
      <vt:lpstr>How Firms Develop Critical Mass</vt:lpstr>
      <vt:lpstr>Social Welfare Implications</vt:lpstr>
      <vt:lpstr>Social Welfare 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 O'Sullivan</cp:lastModifiedBy>
  <cp:revision>275</cp:revision>
  <cp:lastPrinted>2012-03-19T18:04:10Z</cp:lastPrinted>
  <dcterms:created xsi:type="dcterms:W3CDTF">2012-01-16T16:07:42Z</dcterms:created>
  <dcterms:modified xsi:type="dcterms:W3CDTF">2013-03-20T17:44:45Z</dcterms:modified>
</cp:coreProperties>
</file>