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3/25/2013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3/25/2013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3/25/2013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3/25/2013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3/25/2013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3/25/2013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3/25/2013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3/25/2013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a:t>Innovation Incentives and </a:t>
            </a:r>
            <a:r>
              <a:rPr lang="en-US" sz="1800" b="1" dirty="0" smtClean="0"/>
              <a:t>Spillovers</a:t>
            </a:r>
          </a:p>
          <a:p>
            <a:r>
              <a:rPr lang="en-US" sz="1600" dirty="0" smtClean="0"/>
              <a:t>March 20,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Autofit/>
          </a:bodyPr>
          <a:lstStyle/>
          <a:p>
            <a:pPr>
              <a:lnSpc>
                <a:spcPct val="80000"/>
              </a:lnSpc>
              <a:spcBef>
                <a:spcPct val="20000"/>
              </a:spcBef>
              <a:buClr>
                <a:schemeClr val="accent3"/>
              </a:buClr>
              <a:buSzPct val="95000"/>
            </a:pPr>
            <a:r>
              <a:rPr lang="en-US" sz="2200" b="1" i="1" dirty="0">
                <a:solidFill>
                  <a:schemeClr val="tx1"/>
                </a:solidFill>
                <a:latin typeface="+mn-lt"/>
                <a:ea typeface="+mn-ea"/>
                <a:cs typeface="+mn-cs"/>
              </a:rPr>
              <a:t>H</a:t>
            </a:r>
            <a:r>
              <a:rPr lang="en-US" sz="2200" b="1" i="1" dirty="0" smtClean="0">
                <a:solidFill>
                  <a:schemeClr val="tx1"/>
                </a:solidFill>
                <a:latin typeface="+mn-lt"/>
                <a:ea typeface="+mn-ea"/>
                <a:cs typeface="+mn-cs"/>
              </a:rPr>
              <a:t>ow would a </a:t>
            </a:r>
            <a:r>
              <a:rPr lang="en-US" sz="2200" b="1" i="1" dirty="0">
                <a:solidFill>
                  <a:schemeClr val="tx1"/>
                </a:solidFill>
                <a:latin typeface="+mn-lt"/>
                <a:ea typeface="+mn-ea"/>
                <a:cs typeface="+mn-cs"/>
              </a:rPr>
              <a:t>change in the spillover ratio </a:t>
            </a:r>
            <a:r>
              <a:rPr lang="en-US" sz="2200" b="1" i="1" dirty="0" smtClean="0">
                <a:solidFill>
                  <a:schemeClr val="tx1"/>
                </a:solidFill>
                <a:latin typeface="+mn-lt"/>
                <a:ea typeface="+mn-ea"/>
                <a:cs typeface="+mn-cs"/>
              </a:rPr>
              <a:t>change </a:t>
            </a:r>
            <a:r>
              <a:rPr lang="en-US" sz="2200" b="1" i="1" dirty="0">
                <a:solidFill>
                  <a:schemeClr val="tx1"/>
                </a:solidFill>
                <a:latin typeface="+mn-lt"/>
                <a:ea typeface="+mn-ea"/>
                <a:cs typeface="+mn-cs"/>
              </a:rPr>
              <a:t>total net </a:t>
            </a:r>
            <a:r>
              <a:rPr lang="en-US" sz="2200" b="1" i="1" dirty="0" smtClean="0">
                <a:solidFill>
                  <a:schemeClr val="tx1"/>
                </a:solidFill>
                <a:latin typeface="+mn-lt"/>
                <a:ea typeface="+mn-ea"/>
                <a:cs typeface="+mn-cs"/>
              </a:rPr>
              <a:t>benefits?</a:t>
            </a:r>
            <a:endParaRPr lang="en-US" sz="2200" b="1" i="1" dirty="0">
              <a:solidFill>
                <a:schemeClr val="tx1"/>
              </a:solidFill>
              <a:latin typeface="+mn-lt"/>
              <a:ea typeface="+mn-ea"/>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sz="1600" dirty="0"/>
                  <a:t>A</a:t>
                </a:r>
                <a:r>
                  <a:rPr lang="en-US" sz="1600" dirty="0" smtClean="0"/>
                  <a:t>ssume </a:t>
                </a:r>
                <a:r>
                  <a:rPr lang="en-US" sz="1600" dirty="0"/>
                  <a:t>there are two groups in an economy; the innovators (</a:t>
                </a:r>
                <a:r>
                  <a:rPr lang="en-US" sz="1600" b="1" i="1" dirty="0" err="1"/>
                  <a:t>i</a:t>
                </a:r>
                <a:r>
                  <a:rPr lang="en-US" sz="1600" dirty="0"/>
                  <a:t>) and the </a:t>
                </a:r>
                <a:r>
                  <a:rPr lang="en-US" sz="1600" dirty="0" smtClean="0"/>
                  <a:t>non-innovating </a:t>
                </a:r>
                <a:r>
                  <a:rPr lang="en-US" sz="1600" dirty="0"/>
                  <a:t>workers (</a:t>
                </a:r>
                <a:r>
                  <a:rPr lang="en-US" sz="1600" b="1" i="1" dirty="0"/>
                  <a:t>w</a:t>
                </a:r>
                <a:r>
                  <a:rPr lang="en-US" sz="1600" dirty="0"/>
                  <a:t>) (i.e. the rest of society</a:t>
                </a:r>
                <a:r>
                  <a:rPr lang="en-US" sz="1600" dirty="0" smtClean="0"/>
                  <a:t>)</a:t>
                </a:r>
              </a:p>
              <a:p>
                <a:pPr marL="0" indent="0">
                  <a:buNone/>
                </a:pPr>
                <a:r>
                  <a:rPr lang="en-US" sz="1600" dirty="0" smtClean="0"/>
                  <a:t>We </a:t>
                </a:r>
                <a:r>
                  <a:rPr lang="en-US" sz="1600" dirty="0"/>
                  <a:t>graph the total net </a:t>
                </a:r>
                <a:r>
                  <a:rPr lang="en-US" sz="1600" dirty="0" smtClean="0"/>
                  <a:t>benefits </a:t>
                </a:r>
                <a:r>
                  <a:rPr lang="en-US" sz="1600" dirty="0"/>
                  <a:t>(</a:t>
                </a:r>
                <a14:m>
                  <m:oMath xmlns:m="http://schemas.openxmlformats.org/officeDocument/2006/math">
                    <m:nary>
                      <m:naryPr>
                        <m:limLoc m:val="subSup"/>
                        <m:ctrlPr>
                          <a:rPr lang="en-US" sz="1600" b="1" i="1">
                            <a:latin typeface="Cambria Math"/>
                          </a:rPr>
                        </m:ctrlPr>
                      </m:naryPr>
                      <m:sub>
                        <m:r>
                          <a:rPr lang="en-US" sz="1600" b="1" i="1">
                            <a:latin typeface="Cambria Math"/>
                          </a:rPr>
                          <m:t>𝟎</m:t>
                        </m:r>
                      </m:sub>
                      <m:sup>
                        <m:r>
                          <a:rPr lang="en-US" sz="1600" b="1" i="1">
                            <a:latin typeface="Cambria Math"/>
                          </a:rPr>
                          <m:t>𝑿</m:t>
                        </m:r>
                        <m:r>
                          <a:rPr lang="en-US" sz="1600" b="1" i="1">
                            <a:latin typeface="Cambria Math"/>
                          </a:rPr>
                          <m:t> </m:t>
                        </m:r>
                      </m:sup>
                      <m:e>
                        <m:r>
                          <a:rPr lang="en-US" sz="1600" b="1" i="1">
                            <a:latin typeface="Cambria Math"/>
                          </a:rPr>
                          <m:t>𝑩</m:t>
                        </m:r>
                        <m:d>
                          <m:dPr>
                            <m:ctrlPr>
                              <a:rPr lang="en-US" sz="1600" b="1" i="1">
                                <a:latin typeface="Cambria Math"/>
                              </a:rPr>
                            </m:ctrlPr>
                          </m:dPr>
                          <m:e>
                            <m:r>
                              <a:rPr lang="en-US" sz="1600" b="1" i="1">
                                <a:latin typeface="Cambria Math"/>
                              </a:rPr>
                              <m:t>𝒊</m:t>
                            </m:r>
                          </m:e>
                        </m:d>
                        <m:r>
                          <a:rPr lang="en-US" sz="1600" b="1" i="1">
                            <a:latin typeface="Cambria Math"/>
                          </a:rPr>
                          <m:t>− </m:t>
                        </m:r>
                        <m:r>
                          <a:rPr lang="en-US" sz="1600" b="1" i="1">
                            <a:latin typeface="Cambria Math"/>
                          </a:rPr>
                          <m:t>𝑪</m:t>
                        </m:r>
                      </m:e>
                    </m:nary>
                  </m:oMath>
                </a14:m>
                <a:r>
                  <a:rPr lang="en-US" sz="1600" b="1" dirty="0"/>
                  <a:t> </a:t>
                </a:r>
                <a:r>
                  <a:rPr lang="en-US" sz="1600" dirty="0"/>
                  <a:t>where </a:t>
                </a:r>
                <a:r>
                  <a:rPr lang="en-US" sz="1600" b="1" i="1" dirty="0"/>
                  <a:t>X</a:t>
                </a:r>
                <a:r>
                  <a:rPr lang="en-US" sz="1600" dirty="0"/>
                  <a:t> is the profit-maximizing proportion of potential innovations actually carried out from the previous graph) as a function of the spillover ratio to determine the socially optimal level of the spillover </a:t>
                </a:r>
                <a:r>
                  <a:rPr lang="en-US" sz="1600" dirty="0" smtClean="0"/>
                  <a:t>ratio</a:t>
                </a:r>
                <a:endParaRPr lang="en-US" sz="1600" dirty="0"/>
              </a:p>
              <a:p>
                <a:pPr marL="0" indent="0">
                  <a:buNone/>
                </a:pPr>
                <a:r>
                  <a:rPr lang="en-US" sz="1600" b="1" dirty="0" smtClean="0"/>
                  <a:t>Note: </a:t>
                </a:r>
                <a:r>
                  <a:rPr lang="en-US" sz="1600" dirty="0"/>
                  <a:t>that </a:t>
                </a:r>
                <a:r>
                  <a:rPr lang="en-US" sz="1600" b="1" i="1" dirty="0"/>
                  <a:t>B*w</a:t>
                </a:r>
                <a:r>
                  <a:rPr lang="en-US" sz="1600" dirty="0"/>
                  <a:t> is given by </a:t>
                </a:r>
                <a:r>
                  <a:rPr lang="en-US" sz="1600" b="1" i="1" dirty="0"/>
                  <a:t>SB*</a:t>
                </a:r>
                <a:r>
                  <a:rPr lang="en-US" sz="1600" dirty="0"/>
                  <a:t> and the </a:t>
                </a:r>
                <a:r>
                  <a:rPr lang="en-US" sz="1600" b="1" i="1" dirty="0"/>
                  <a:t>B*</a:t>
                </a:r>
                <a:r>
                  <a:rPr lang="en-US" sz="1600" b="1" i="1" dirty="0" err="1"/>
                  <a:t>i</a:t>
                </a:r>
                <a:r>
                  <a:rPr lang="en-US" sz="1600" dirty="0"/>
                  <a:t> is given by </a:t>
                </a:r>
                <a:r>
                  <a:rPr lang="en-US" sz="1600" b="1" i="1" dirty="0"/>
                  <a:t>(1-S)B*</a:t>
                </a:r>
                <a:endParaRPr lang="en-US" sz="16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029200"/>
              </a:xfrm>
              <a:blipFill rotWithShape="1">
                <a:blip r:embed="rId2"/>
                <a:stretch>
                  <a:fillRect l="-370" t="-364"/>
                </a:stretch>
              </a:blipFill>
            </p:spPr>
            <p:txBody>
              <a:bodyPr/>
              <a:lstStyle/>
              <a:p>
                <a:r>
                  <a:rPr lang="en-US">
                    <a:noFill/>
                  </a:rPr>
                  <a:t> </a:t>
                </a:r>
              </a:p>
            </p:txBody>
          </p:sp>
        </mc:Fallback>
      </mc:AlternateContent>
      <p:pic>
        <p:nvPicPr>
          <p:cNvPr id="5" name="Picture 2" descr="C:\Users\Donal\Pictures\spi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200"/>
            <a:ext cx="549143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667512"/>
          </a:xfrm>
        </p:spPr>
        <p:txBody>
          <a:bodyPr>
            <a:normAutofit fontScale="90000"/>
          </a:bodyPr>
          <a:lstStyle/>
          <a:p>
            <a:r>
              <a:rPr lang="en-US" dirty="0" smtClean="0"/>
              <a:t>Class Activity</a:t>
            </a:r>
            <a:endParaRPr lang="en-US" dirty="0"/>
          </a:p>
        </p:txBody>
      </p:sp>
      <p:sp>
        <p:nvSpPr>
          <p:cNvPr id="5" name="Content Placeholder 4"/>
          <p:cNvSpPr>
            <a:spLocks noGrp="1"/>
          </p:cNvSpPr>
          <p:nvPr>
            <p:ph sz="half" idx="1"/>
          </p:nvPr>
        </p:nvSpPr>
        <p:spPr>
          <a:xfrm>
            <a:off x="457200" y="1447800"/>
            <a:ext cx="4038600" cy="4907125"/>
          </a:xfrm>
        </p:spPr>
        <p:txBody>
          <a:bodyPr>
            <a:normAutofit fontScale="70000" lnSpcReduction="20000"/>
          </a:bodyPr>
          <a:lstStyle/>
          <a:p>
            <a:pPr marL="514350" indent="-514350">
              <a:buFont typeface="+mj-lt"/>
              <a:buAutoNum type="arabicPeriod"/>
            </a:pPr>
            <a:r>
              <a:rPr lang="en-US" b="1" i="1" dirty="0" smtClean="0"/>
              <a:t>At </a:t>
            </a:r>
            <a:r>
              <a:rPr lang="en-US" b="1" i="1" dirty="0"/>
              <a:t>what spillover ratio is the economic pie the largest? Is this the same S where the innovators are happiest? What about the workers</a:t>
            </a:r>
            <a:r>
              <a:rPr lang="en-US" b="1" i="1" dirty="0" smtClean="0"/>
              <a:t>?</a:t>
            </a:r>
          </a:p>
          <a:p>
            <a:pPr marL="514350" indent="-514350">
              <a:buFont typeface="+mj-lt"/>
              <a:buAutoNum type="arabicPeriod"/>
            </a:pPr>
            <a:endParaRPr lang="en-US" b="1" dirty="0"/>
          </a:p>
          <a:p>
            <a:pPr marL="514350" indent="-514350">
              <a:buFont typeface="+mj-lt"/>
              <a:buAutoNum type="arabicPeriod"/>
            </a:pPr>
            <a:r>
              <a:rPr lang="en-US" b="1" i="1" dirty="0" smtClean="0"/>
              <a:t>Who </a:t>
            </a:r>
            <a:r>
              <a:rPr lang="en-US" b="1" i="1" dirty="0"/>
              <a:t>wants a high spillover ratio? Who wants a small one? </a:t>
            </a:r>
            <a:endParaRPr lang="en-US" b="1" i="1" dirty="0" smtClean="0"/>
          </a:p>
          <a:p>
            <a:pPr marL="514350" indent="-514350">
              <a:buFont typeface="+mj-lt"/>
              <a:buAutoNum type="arabicPeriod"/>
            </a:pPr>
            <a:endParaRPr lang="en-US" b="1" dirty="0"/>
          </a:p>
          <a:p>
            <a:pPr marL="514350" indent="-514350">
              <a:buFont typeface="+mj-lt"/>
              <a:buAutoNum type="arabicPeriod"/>
            </a:pPr>
            <a:r>
              <a:rPr lang="en-US" b="1" i="1" dirty="0" smtClean="0"/>
              <a:t>Do </a:t>
            </a:r>
            <a:r>
              <a:rPr lang="en-US" b="1" i="1" dirty="0"/>
              <a:t>innovators obtain the max benefit at a spillover ratio of zero? Do workers obtain a max benefit at an S of 1? Why (i.e. Why does the B* curve take the shape it does, increasing at first, then decreasing, and reaching 0 before S = 1)?</a:t>
            </a:r>
            <a:endParaRPr lang="en-US" b="1" dirty="0"/>
          </a:p>
          <a:p>
            <a:pPr marL="0" indent="0">
              <a:buNone/>
            </a:pPr>
            <a:endParaRPr lang="en-US" dirty="0"/>
          </a:p>
        </p:txBody>
      </p:sp>
      <p:sp>
        <p:nvSpPr>
          <p:cNvPr id="8" name="Content Placeholder 7"/>
          <p:cNvSpPr>
            <a:spLocks noGrp="1"/>
          </p:cNvSpPr>
          <p:nvPr>
            <p:ph sz="half" idx="2"/>
          </p:nvPr>
        </p:nvSpPr>
        <p:spPr/>
        <p:txBody>
          <a:bodyPr/>
          <a:lstStyle/>
          <a:p>
            <a:endParaRPr lang="en-US" dirty="0"/>
          </a:p>
        </p:txBody>
      </p:sp>
      <p:pic>
        <p:nvPicPr>
          <p:cNvPr id="2050" name="Picture 2" descr="C:\Users\Donal\Pictures\sp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190" y="1981200"/>
            <a:ext cx="468781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62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Answers 1 &amp; 2</a:t>
            </a:r>
            <a:endParaRPr lang="en-US" sz="4000" dirty="0"/>
          </a:p>
        </p:txBody>
      </p:sp>
      <p:sp>
        <p:nvSpPr>
          <p:cNvPr id="5" name="Content Placeholder 4"/>
          <p:cNvSpPr>
            <a:spLocks noGrp="1"/>
          </p:cNvSpPr>
          <p:nvPr>
            <p:ph idx="1"/>
          </p:nvPr>
        </p:nvSpPr>
        <p:spPr>
          <a:xfrm>
            <a:off x="457200" y="1295400"/>
            <a:ext cx="8229600" cy="5029200"/>
          </a:xfrm>
        </p:spPr>
        <p:txBody>
          <a:bodyPr>
            <a:normAutofit/>
          </a:bodyPr>
          <a:lstStyle/>
          <a:p>
            <a:pPr marL="457200" indent="-457200">
              <a:buFont typeface="+mj-lt"/>
              <a:buAutoNum type="arabicPeriod"/>
            </a:pPr>
            <a:r>
              <a:rPr lang="en-US" sz="2000" b="1" i="1" dirty="0"/>
              <a:t>At what spillover ratio is the economic pie the largest? Is this the same S where the innovators are happiest? What about the workers?</a:t>
            </a:r>
          </a:p>
          <a:p>
            <a:pPr lvl="1"/>
            <a:r>
              <a:rPr lang="en-US" sz="2000" dirty="0" smtClean="0"/>
              <a:t>When </a:t>
            </a:r>
            <a:r>
              <a:rPr lang="en-US" sz="2000" b="1" i="1" dirty="0"/>
              <a:t>S = n</a:t>
            </a:r>
            <a:r>
              <a:rPr lang="en-US" sz="2000" dirty="0"/>
              <a:t>, innovators have greatest benefit at </a:t>
            </a:r>
            <a:r>
              <a:rPr lang="en-US" sz="2000" b="1" i="1" dirty="0"/>
              <a:t>S = m</a:t>
            </a:r>
            <a:r>
              <a:rPr lang="en-US" sz="2000" dirty="0"/>
              <a:t>, and workers at </a:t>
            </a:r>
            <a:r>
              <a:rPr lang="en-US" sz="2000" b="1" i="1" dirty="0"/>
              <a:t>S = v</a:t>
            </a:r>
            <a:endParaRPr lang="en-US" sz="2000" dirty="0"/>
          </a:p>
          <a:p>
            <a:pPr marL="457200" indent="-457200">
              <a:buFont typeface="+mj-lt"/>
              <a:buAutoNum type="arabicPeriod"/>
            </a:pPr>
            <a:r>
              <a:rPr lang="en-US" sz="2000" b="1" i="1" dirty="0"/>
              <a:t>Who wants a high spillover ratio? Who wants a small one? </a:t>
            </a:r>
            <a:endParaRPr lang="en-US" sz="2000" b="1" i="1" dirty="0" smtClean="0"/>
          </a:p>
          <a:p>
            <a:pPr lvl="1"/>
            <a:r>
              <a:rPr lang="en-US" sz="2000" dirty="0"/>
              <a:t>W</a:t>
            </a:r>
            <a:r>
              <a:rPr lang="en-US" sz="2000" dirty="0" smtClean="0"/>
              <a:t>orkers </a:t>
            </a:r>
            <a:r>
              <a:rPr lang="en-US" sz="2000" dirty="0"/>
              <a:t>want a higher </a:t>
            </a:r>
            <a:r>
              <a:rPr lang="en-US" sz="2000" b="1" dirty="0"/>
              <a:t>S</a:t>
            </a:r>
            <a:r>
              <a:rPr lang="en-US" sz="2000" dirty="0"/>
              <a:t> and innovators a lower </a:t>
            </a:r>
            <a:r>
              <a:rPr lang="en-US" sz="2000" b="1" dirty="0"/>
              <a:t>S</a:t>
            </a:r>
            <a:endParaRPr lang="en-US" sz="2000" dirty="0"/>
          </a:p>
          <a:p>
            <a:endParaRPr lang="en-US" dirty="0"/>
          </a:p>
        </p:txBody>
      </p:sp>
      <p:pic>
        <p:nvPicPr>
          <p:cNvPr id="6" name="Picture 2" descr="C:\Users\Donal\Pictures\sp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962400"/>
            <a:ext cx="468781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dirty="0" smtClean="0"/>
              <a:t>Answer 3</a:t>
            </a:r>
            <a:endParaRPr lang="en-US" sz="4000"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pPr marL="0" indent="0">
              <a:buNone/>
            </a:pPr>
            <a:r>
              <a:rPr lang="en-US" b="1" i="1" dirty="0"/>
              <a:t>Do innovators obtain the max benefit at a spillover ratio of zero? </a:t>
            </a:r>
          </a:p>
          <a:p>
            <a:pPr marL="0" indent="0">
              <a:buNone/>
            </a:pPr>
            <a:r>
              <a:rPr lang="en-US" b="1" dirty="0" smtClean="0"/>
              <a:t>No</a:t>
            </a:r>
            <a:r>
              <a:rPr lang="en-US" b="1" dirty="0"/>
              <a:t>; </a:t>
            </a:r>
            <a:r>
              <a:rPr lang="en-US" dirty="0"/>
              <a:t>innovators have a max benefit at </a:t>
            </a:r>
            <a:r>
              <a:rPr lang="en-US" b="1" dirty="0"/>
              <a:t>S &gt; 0</a:t>
            </a:r>
            <a:r>
              <a:rPr lang="en-US" dirty="0"/>
              <a:t> because spillovers themselves lead to more innovation and therefore more benefit, and because workers see increased productivity with higher levels of nutrition and education (which they couldn’t get if they received </a:t>
            </a:r>
            <a:r>
              <a:rPr lang="en-US" u="sng" dirty="0"/>
              <a:t>none</a:t>
            </a:r>
            <a:r>
              <a:rPr lang="en-US" dirty="0"/>
              <a:t> of the benefits of innovation). </a:t>
            </a:r>
            <a:endParaRPr lang="en-US" dirty="0" smtClean="0"/>
          </a:p>
          <a:p>
            <a:pPr marL="0" indent="0">
              <a:buNone/>
            </a:pPr>
            <a:endParaRPr lang="en-US" dirty="0"/>
          </a:p>
          <a:p>
            <a:pPr marL="0" indent="0">
              <a:buNone/>
            </a:pPr>
            <a:r>
              <a:rPr lang="en-US" b="1" i="1" dirty="0"/>
              <a:t>Do workers obtain a max benefit at an S of 1? Why (i.e. Why does the B* curve take the shape it does, increasing at first, then decreasing, and reaching 0 before S = 1</a:t>
            </a:r>
            <a:r>
              <a:rPr lang="en-US" b="1" i="1" dirty="0" smtClean="0"/>
              <a:t>)?</a:t>
            </a:r>
            <a:endParaRPr lang="en-US" dirty="0" smtClean="0"/>
          </a:p>
          <a:p>
            <a:pPr marL="0" indent="0">
              <a:buNone/>
            </a:pPr>
            <a:r>
              <a:rPr lang="en-US" b="1" dirty="0" smtClean="0"/>
              <a:t>No</a:t>
            </a:r>
            <a:r>
              <a:rPr lang="en-US" b="1" dirty="0"/>
              <a:t>; </a:t>
            </a:r>
            <a:r>
              <a:rPr lang="en-US" dirty="0"/>
              <a:t>workers have a max benefit at </a:t>
            </a:r>
            <a:r>
              <a:rPr lang="en-US" b="1" dirty="0"/>
              <a:t>S &lt; 1</a:t>
            </a:r>
            <a:r>
              <a:rPr lang="en-US" dirty="0"/>
              <a:t> because when the spillover ratio climbs too high there is no incentive to innovate for innovators, which makes the whole economic pie smaller, even though their </a:t>
            </a:r>
            <a:r>
              <a:rPr lang="en-US" u="sng" dirty="0"/>
              <a:t>share</a:t>
            </a:r>
            <a:r>
              <a:rPr lang="en-US" dirty="0"/>
              <a:t> is getting </a:t>
            </a:r>
            <a:r>
              <a:rPr lang="en-US" dirty="0" smtClean="0"/>
              <a:t>larger</a:t>
            </a:r>
          </a:p>
          <a:p>
            <a:pPr marL="0" indent="0">
              <a:buNone/>
            </a:pPr>
            <a:endParaRPr lang="en-US" dirty="0"/>
          </a:p>
          <a:p>
            <a:pPr lvl="1"/>
            <a:r>
              <a:rPr lang="en-US" dirty="0" smtClean="0"/>
              <a:t>Note </a:t>
            </a:r>
            <a:r>
              <a:rPr lang="en-US" dirty="0"/>
              <a:t>that society would always want the spillover ratio to be between </a:t>
            </a:r>
            <a:r>
              <a:rPr lang="en-US" b="1" i="1" dirty="0"/>
              <a:t>m</a:t>
            </a:r>
            <a:r>
              <a:rPr lang="en-US" dirty="0"/>
              <a:t> and </a:t>
            </a:r>
            <a:r>
              <a:rPr lang="en-US" b="1" i="1" dirty="0"/>
              <a:t>v</a:t>
            </a:r>
            <a:r>
              <a:rPr lang="en-US" dirty="0"/>
              <a:t> (</a:t>
            </a:r>
            <a:r>
              <a:rPr lang="en-US" b="1" i="1" dirty="0"/>
              <a:t>m ≤ S ≤ v</a:t>
            </a:r>
            <a:r>
              <a:rPr lang="en-US" dirty="0"/>
              <a:t>), no matter who it believes it should help receive a better share (the workers or the innovators)</a:t>
            </a:r>
          </a:p>
          <a:p>
            <a:pPr lvl="1"/>
            <a:r>
              <a:rPr lang="en-US" dirty="0" smtClean="0"/>
              <a:t>Also </a:t>
            </a:r>
            <a:r>
              <a:rPr lang="en-US" dirty="0"/>
              <a:t>note that moving anywhere between a spillover ratio of </a:t>
            </a:r>
            <a:r>
              <a:rPr lang="en-US" b="1" dirty="0"/>
              <a:t>m</a:t>
            </a:r>
            <a:r>
              <a:rPr lang="en-US" dirty="0"/>
              <a:t> and </a:t>
            </a:r>
            <a:r>
              <a:rPr lang="en-US" b="1" dirty="0"/>
              <a:t>v</a:t>
            </a:r>
            <a:r>
              <a:rPr lang="en-US" dirty="0"/>
              <a:t> means that one group is getting better off at the expense of the other and that total benefits are maximized at </a:t>
            </a:r>
            <a:r>
              <a:rPr lang="en-US" b="1" dirty="0"/>
              <a:t>S = n</a:t>
            </a:r>
            <a:endParaRPr lang="en-US" dirty="0"/>
          </a:p>
          <a:p>
            <a:endParaRPr lang="en-US" dirty="0"/>
          </a:p>
        </p:txBody>
      </p:sp>
    </p:spTree>
    <p:extLst>
      <p:ext uri="{BB962C8B-B14F-4D97-AF65-F5344CB8AC3E}">
        <p14:creationId xmlns:p14="http://schemas.microsoft.com/office/powerpoint/2010/main" val="417785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743712"/>
          </a:xfrm>
        </p:spPr>
        <p:txBody>
          <a:bodyPr>
            <a:normAutofit fontScale="90000"/>
          </a:bodyPr>
          <a:lstStyle/>
          <a:p>
            <a:r>
              <a:rPr lang="en-US" dirty="0" smtClean="0"/>
              <a:t>More Questions on Spillover Ratio</a:t>
            </a:r>
            <a:endParaRPr lang="en-US" dirty="0"/>
          </a:p>
        </p:txBody>
      </p:sp>
      <p:sp>
        <p:nvSpPr>
          <p:cNvPr id="5" name="Content Placeholder 4"/>
          <p:cNvSpPr>
            <a:spLocks noGrp="1"/>
          </p:cNvSpPr>
          <p:nvPr>
            <p:ph sz="half" idx="1"/>
          </p:nvPr>
        </p:nvSpPr>
        <p:spPr>
          <a:xfrm>
            <a:off x="457200" y="1524000"/>
            <a:ext cx="4038600" cy="4830925"/>
          </a:xfrm>
        </p:spPr>
        <p:txBody>
          <a:bodyPr>
            <a:normAutofit fontScale="62500" lnSpcReduction="20000"/>
          </a:bodyPr>
          <a:lstStyle/>
          <a:p>
            <a:pPr marL="514350" indent="-514350">
              <a:buFont typeface="+mj-lt"/>
              <a:buAutoNum type="arabicPeriod"/>
            </a:pPr>
            <a:r>
              <a:rPr lang="en-US" i="1" dirty="0" smtClean="0"/>
              <a:t>Where </a:t>
            </a:r>
            <a:r>
              <a:rPr lang="en-US" i="1" dirty="0"/>
              <a:t>on the </a:t>
            </a:r>
            <a:r>
              <a:rPr lang="en-US" i="1" dirty="0" smtClean="0"/>
              <a:t>graph </a:t>
            </a:r>
            <a:r>
              <a:rPr lang="en-US" i="1" dirty="0"/>
              <a:t>do you think </a:t>
            </a:r>
            <a:r>
              <a:rPr lang="en-US" i="1" dirty="0" smtClean="0"/>
              <a:t>the </a:t>
            </a:r>
            <a:r>
              <a:rPr lang="en-US" i="1" dirty="0"/>
              <a:t>USA’s spillover </a:t>
            </a:r>
            <a:r>
              <a:rPr lang="en-US" i="1" dirty="0" smtClean="0"/>
              <a:t>ratio </a:t>
            </a:r>
            <a:r>
              <a:rPr lang="en-US" i="1" dirty="0"/>
              <a:t>is (at n? below m? above v?)? </a:t>
            </a:r>
            <a:endParaRPr lang="en-US" i="1" dirty="0" smtClean="0"/>
          </a:p>
          <a:p>
            <a:pPr marL="514350" indent="-514350">
              <a:buFont typeface="+mj-lt"/>
              <a:buAutoNum type="arabicPeriod"/>
            </a:pPr>
            <a:endParaRPr lang="en-US" i="1" dirty="0" smtClean="0"/>
          </a:p>
          <a:p>
            <a:pPr marL="514350" indent="-514350">
              <a:buFont typeface="+mj-lt"/>
              <a:buAutoNum type="arabicPeriod"/>
            </a:pPr>
            <a:r>
              <a:rPr lang="en-US" i="1" dirty="0" smtClean="0"/>
              <a:t>Where </a:t>
            </a:r>
            <a:r>
              <a:rPr lang="en-US" i="1" dirty="0"/>
              <a:t>do you think it </a:t>
            </a:r>
            <a:r>
              <a:rPr lang="en-US" i="1" u="sng" dirty="0"/>
              <a:t>would</a:t>
            </a:r>
            <a:r>
              <a:rPr lang="en-US" i="1" dirty="0"/>
              <a:t> be without intellectual property protection? </a:t>
            </a:r>
            <a:endParaRPr lang="en-US" i="1" dirty="0" smtClean="0"/>
          </a:p>
          <a:p>
            <a:pPr marL="514350" indent="-514350">
              <a:buFont typeface="+mj-lt"/>
              <a:buAutoNum type="arabicPeriod"/>
            </a:pPr>
            <a:endParaRPr lang="en-US" i="1" dirty="0" smtClean="0"/>
          </a:p>
          <a:p>
            <a:pPr marL="514350" indent="-514350">
              <a:buFont typeface="+mj-lt"/>
              <a:buAutoNum type="arabicPeriod"/>
            </a:pPr>
            <a:r>
              <a:rPr lang="en-US" i="1" dirty="0" smtClean="0"/>
              <a:t>If </a:t>
            </a:r>
            <a:r>
              <a:rPr lang="en-US" i="1" dirty="0"/>
              <a:t>you don’t believe the USA is at the optimal spillover ratio what do you think it should do to move the economy toward the optimal spillover ratio</a:t>
            </a:r>
            <a:r>
              <a:rPr lang="en-US" i="1" dirty="0" smtClean="0"/>
              <a:t>?</a:t>
            </a:r>
          </a:p>
          <a:p>
            <a:pPr marL="514350" indent="-514350">
              <a:buFont typeface="+mj-lt"/>
              <a:buAutoNum type="arabicPeriod"/>
            </a:pPr>
            <a:endParaRPr lang="en-US" dirty="0"/>
          </a:p>
          <a:p>
            <a:pPr marL="514350" indent="-514350">
              <a:buFont typeface="+mj-lt"/>
              <a:buAutoNum type="arabicPeriod"/>
            </a:pPr>
            <a:r>
              <a:rPr lang="en-US" i="1" dirty="0" smtClean="0"/>
              <a:t>Do </a:t>
            </a:r>
            <a:r>
              <a:rPr lang="en-US" i="1" dirty="0"/>
              <a:t>you think that other economies have different spillover ratios? </a:t>
            </a:r>
            <a:endParaRPr lang="en-US" i="1" dirty="0" smtClean="0"/>
          </a:p>
          <a:p>
            <a:pPr marL="514350" indent="-514350">
              <a:buFont typeface="+mj-lt"/>
              <a:buAutoNum type="arabicPeriod"/>
            </a:pPr>
            <a:endParaRPr lang="en-US" i="1" dirty="0" smtClean="0"/>
          </a:p>
          <a:p>
            <a:pPr marL="514350" indent="-514350">
              <a:buFont typeface="+mj-lt"/>
              <a:buAutoNum type="arabicPeriod"/>
            </a:pPr>
            <a:r>
              <a:rPr lang="en-US" i="1" dirty="0" smtClean="0"/>
              <a:t>How </a:t>
            </a:r>
            <a:r>
              <a:rPr lang="en-US" i="1" dirty="0"/>
              <a:t>much do you think the spillover ratio impacts the level of innovation in an economy?</a:t>
            </a:r>
            <a:endParaRPr lang="en-US" dirty="0"/>
          </a:p>
          <a:p>
            <a:endParaRPr lang="en-US" dirty="0"/>
          </a:p>
        </p:txBody>
      </p:sp>
      <p:pic>
        <p:nvPicPr>
          <p:cNvPr id="7" name="Picture 2" descr="C:\Users\Donal\Pictures\spill.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7200" y="2209800"/>
            <a:ext cx="4738037"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70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667512"/>
          </a:xfrm>
        </p:spPr>
        <p:txBody>
          <a:bodyPr>
            <a:normAutofit/>
          </a:bodyPr>
          <a:lstStyle/>
          <a:p>
            <a:r>
              <a:rPr lang="en-US" sz="4000" dirty="0" smtClean="0"/>
              <a:t>Spillover &amp; CD</a:t>
            </a:r>
            <a:endParaRPr lang="en-US" sz="4000" dirty="0"/>
          </a:p>
        </p:txBody>
      </p:sp>
      <p:sp>
        <p:nvSpPr>
          <p:cNvPr id="6" name="Content Placeholder 5"/>
          <p:cNvSpPr>
            <a:spLocks noGrp="1"/>
          </p:cNvSpPr>
          <p:nvPr>
            <p:ph idx="1"/>
          </p:nvPr>
        </p:nvSpPr>
        <p:spPr>
          <a:xfrm>
            <a:off x="457200" y="1371600"/>
            <a:ext cx="8229600" cy="4953000"/>
          </a:xfrm>
        </p:spPr>
        <p:txBody>
          <a:bodyPr>
            <a:normAutofit/>
          </a:bodyPr>
          <a:lstStyle/>
          <a:p>
            <a:pPr marL="0" indent="0">
              <a:buNone/>
            </a:pPr>
            <a:r>
              <a:rPr lang="en-US" sz="2400" b="1" dirty="0"/>
              <a:t>What is the real spillover ratio in the USA?</a:t>
            </a:r>
            <a:endParaRPr lang="en-US" sz="2400" dirty="0"/>
          </a:p>
          <a:p>
            <a:pPr lvl="1"/>
            <a:r>
              <a:rPr lang="en-US" sz="2200" dirty="0" err="1"/>
              <a:t>Baumol</a:t>
            </a:r>
            <a:r>
              <a:rPr lang="en-US" sz="2200" dirty="0"/>
              <a:t> estimates that S = 0.75 - 0.8, a number that is surprisingly </a:t>
            </a:r>
            <a:r>
              <a:rPr lang="en-US" sz="2200" dirty="0" smtClean="0"/>
              <a:t>high</a:t>
            </a:r>
          </a:p>
          <a:p>
            <a:pPr marL="0" lvl="0" indent="0">
              <a:buNone/>
            </a:pPr>
            <a:endParaRPr lang="en-US" sz="2400" dirty="0"/>
          </a:p>
          <a:p>
            <a:pPr marL="0" indent="0">
              <a:buNone/>
            </a:pPr>
            <a:r>
              <a:rPr lang="en-US" sz="2400" b="1" dirty="0"/>
              <a:t>Does the economy engage in too much or too little creative destruction?</a:t>
            </a:r>
            <a:endParaRPr lang="en-US" sz="2400" dirty="0"/>
          </a:p>
          <a:p>
            <a:pPr lvl="1"/>
            <a:r>
              <a:rPr lang="en-US" dirty="0"/>
              <a:t>If it is too much this might imply there is another </a:t>
            </a:r>
            <a:r>
              <a:rPr lang="en-US" dirty="0" smtClean="0"/>
              <a:t>externality (i.e., spillovers) </a:t>
            </a:r>
            <a:r>
              <a:rPr lang="en-US" dirty="0"/>
              <a:t>driving the social marginal cost curve of innovation back to the left and making the socially optimal level of innovation lower than expected, where if it is too little </a:t>
            </a:r>
            <a:r>
              <a:rPr lang="en-US" dirty="0" smtClean="0"/>
              <a:t>then </a:t>
            </a:r>
            <a:r>
              <a:rPr lang="en-US" dirty="0"/>
              <a:t>there would be reason to believe the optimal level of innovation is even </a:t>
            </a:r>
            <a:r>
              <a:rPr lang="en-US" dirty="0" smtClean="0"/>
              <a:t>higher</a:t>
            </a:r>
            <a:endParaRPr lang="en-US" sz="2200" dirty="0"/>
          </a:p>
        </p:txBody>
      </p:sp>
    </p:spTree>
    <p:extLst>
      <p:ext uri="{BB962C8B-B14F-4D97-AF65-F5344CB8AC3E}">
        <p14:creationId xmlns:p14="http://schemas.microsoft.com/office/powerpoint/2010/main" val="128780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Creative Destruction vs. Spillovers</a:t>
            </a: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t>CD may encourage too much innovation</a:t>
            </a:r>
          </a:p>
          <a:p>
            <a:pPr lvl="1"/>
            <a:r>
              <a:rPr lang="en-US" b="1" dirty="0"/>
              <a:t>R&amp;D spending can be excessive </a:t>
            </a:r>
            <a:r>
              <a:rPr lang="en-US" dirty="0"/>
              <a:t>if identical or similar projects are undertaken independently by different firms</a:t>
            </a:r>
            <a:endParaRPr lang="en-US" sz="2000" dirty="0"/>
          </a:p>
          <a:p>
            <a:pPr lvl="1"/>
            <a:r>
              <a:rPr lang="en-US" dirty="0" smtClean="0"/>
              <a:t>Firms making the investment in R&amp;D are often not the ones that suffer the loss associated with the new innovation.  This can lead to overinvestment.</a:t>
            </a:r>
          </a:p>
          <a:p>
            <a:r>
              <a:rPr lang="en-US" dirty="0" smtClean="0"/>
              <a:t>Spillover externalities work in the opposite way to CD externalities</a:t>
            </a:r>
          </a:p>
          <a:p>
            <a:pPr lvl="1"/>
            <a:r>
              <a:rPr lang="en-US" dirty="0" smtClean="0"/>
              <a:t>Spillovers are a disincentive to investment</a:t>
            </a:r>
          </a:p>
          <a:p>
            <a:r>
              <a:rPr lang="en-US" dirty="0" smtClean="0"/>
              <a:t>CD externalities are most likely the smaller of the two effects so we can assume that society would like more innovation not less</a:t>
            </a:r>
            <a:endParaRPr lang="en-US" dirty="0"/>
          </a:p>
        </p:txBody>
      </p:sp>
    </p:spTree>
    <p:extLst>
      <p:ext uri="{BB962C8B-B14F-4D97-AF65-F5344CB8AC3E}">
        <p14:creationId xmlns:p14="http://schemas.microsoft.com/office/powerpoint/2010/main" val="36377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Policy Implications</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0" indent="0">
              <a:buNone/>
            </a:pPr>
            <a:r>
              <a:rPr lang="en-US" sz="2800" b="1" dirty="0"/>
              <a:t>What can policy makers do to impact the natural spillover ratio?</a:t>
            </a:r>
            <a:endParaRPr lang="en-US" sz="2800" dirty="0"/>
          </a:p>
          <a:p>
            <a:pPr marL="0" lvl="0" indent="0">
              <a:buNone/>
            </a:pPr>
            <a:endParaRPr lang="en-US" sz="2800" b="1" dirty="0" smtClean="0"/>
          </a:p>
          <a:p>
            <a:pPr marL="0" lvl="0" indent="0">
              <a:buNone/>
            </a:pPr>
            <a:r>
              <a:rPr lang="en-US" sz="2400" b="1" dirty="0" smtClean="0"/>
              <a:t>If </a:t>
            </a:r>
            <a:r>
              <a:rPr lang="en-US" sz="2400" b="1" dirty="0"/>
              <a:t>S is greater than desired level (most likely scenario</a:t>
            </a:r>
            <a:r>
              <a:rPr lang="en-US" sz="2400" b="1" dirty="0" smtClean="0"/>
              <a:t>)</a:t>
            </a:r>
            <a:r>
              <a:rPr lang="en-US" sz="2400" dirty="0" smtClean="0"/>
              <a:t>:</a:t>
            </a:r>
            <a:r>
              <a:rPr lang="en-US" sz="2400" b="1" dirty="0"/>
              <a:t> </a:t>
            </a:r>
            <a:endParaRPr lang="en-US" sz="2400" dirty="0"/>
          </a:p>
          <a:p>
            <a:pPr marL="514350" lvl="0" indent="-514350">
              <a:buFont typeface="+mj-lt"/>
              <a:buAutoNum type="arabicPeriod"/>
            </a:pPr>
            <a:r>
              <a:rPr lang="en-US" sz="2400" dirty="0" smtClean="0"/>
              <a:t>Provide </a:t>
            </a:r>
            <a:r>
              <a:rPr lang="en-US" sz="2400" dirty="0"/>
              <a:t>public sector assistance to help cover some or all of the sunk costs of </a:t>
            </a:r>
            <a:r>
              <a:rPr lang="en-US" sz="2400" dirty="0" smtClean="0"/>
              <a:t>innovation</a:t>
            </a:r>
          </a:p>
          <a:p>
            <a:pPr marL="822960" lvl="1" indent="-457200"/>
            <a:r>
              <a:rPr lang="en-US" sz="1900" dirty="0" smtClean="0"/>
              <a:t>Note </a:t>
            </a:r>
            <a:r>
              <a:rPr lang="en-US" sz="1900" dirty="0"/>
              <a:t>that if S were different for different projects (which would make sense) that it makes more sense for the government to get involved in R&amp;D projects that have the highest spillover </a:t>
            </a:r>
            <a:r>
              <a:rPr lang="en-US" sz="1900" dirty="0" smtClean="0"/>
              <a:t>ratios, e.g., basic research</a:t>
            </a:r>
            <a:endParaRPr lang="en-US" sz="1900" dirty="0"/>
          </a:p>
          <a:p>
            <a:pPr marL="514350" lvl="0" indent="-514350">
              <a:buFont typeface="+mj-lt"/>
              <a:buAutoNum type="arabicPeriod"/>
            </a:pPr>
            <a:r>
              <a:rPr lang="en-US" sz="2400" dirty="0" smtClean="0"/>
              <a:t>Increasing </a:t>
            </a:r>
            <a:r>
              <a:rPr lang="en-US" sz="2400" dirty="0"/>
              <a:t>patent times and other intellectual property </a:t>
            </a:r>
            <a:r>
              <a:rPr lang="en-US" sz="2400" dirty="0" smtClean="0"/>
              <a:t>laws</a:t>
            </a:r>
            <a:endParaRPr lang="en-US" sz="2400" dirty="0"/>
          </a:p>
          <a:p>
            <a:pPr marL="514350" lvl="0" indent="-514350">
              <a:buFont typeface="+mj-lt"/>
              <a:buAutoNum type="arabicPeriod"/>
            </a:pPr>
            <a:r>
              <a:rPr lang="en-US" sz="2400" dirty="0" smtClean="0"/>
              <a:t>Increase </a:t>
            </a:r>
            <a:r>
              <a:rPr lang="en-US" sz="2400" dirty="0"/>
              <a:t>the amount of resources devoted to the enforcement of existing patent and other intellectual property </a:t>
            </a:r>
            <a:r>
              <a:rPr lang="en-US" sz="2400" dirty="0" smtClean="0"/>
              <a:t>laws</a:t>
            </a:r>
            <a:endParaRPr lang="en-US" sz="2400" dirty="0"/>
          </a:p>
          <a:p>
            <a:pPr marL="514350" lvl="0" indent="-514350">
              <a:buFont typeface="+mj-lt"/>
              <a:buAutoNum type="arabicPeriod"/>
            </a:pPr>
            <a:r>
              <a:rPr lang="en-US" sz="2400" dirty="0" smtClean="0"/>
              <a:t>Relax </a:t>
            </a:r>
            <a:r>
              <a:rPr lang="en-US" sz="2400" dirty="0"/>
              <a:t>anti-trust laws related to R&amp;D </a:t>
            </a:r>
            <a:r>
              <a:rPr lang="en-US" sz="2400" dirty="0" smtClean="0"/>
              <a:t>consortiums</a:t>
            </a:r>
            <a:endParaRPr lang="en-US" sz="2400" dirty="0"/>
          </a:p>
          <a:p>
            <a:pPr marL="514350" lvl="0" indent="-514350">
              <a:buFont typeface="+mj-lt"/>
              <a:buAutoNum type="arabicPeriod"/>
            </a:pPr>
            <a:r>
              <a:rPr lang="en-US" sz="2400" dirty="0" smtClean="0"/>
              <a:t>Help </a:t>
            </a:r>
            <a:r>
              <a:rPr lang="en-US" sz="2400" dirty="0"/>
              <a:t>foster high-technology </a:t>
            </a:r>
            <a:r>
              <a:rPr lang="en-US" sz="2400" dirty="0" smtClean="0"/>
              <a:t>clusters</a:t>
            </a:r>
            <a:endParaRPr lang="en-US" sz="2400" dirty="0"/>
          </a:p>
          <a:p>
            <a:endParaRPr lang="en-US" dirty="0"/>
          </a:p>
        </p:txBody>
      </p:sp>
    </p:spTree>
    <p:extLst>
      <p:ext uri="{BB962C8B-B14F-4D97-AF65-F5344CB8AC3E}">
        <p14:creationId xmlns:p14="http://schemas.microsoft.com/office/powerpoint/2010/main" val="421817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Spillover </a:t>
            </a:r>
            <a:r>
              <a:rPr lang="en-US" sz="4000" dirty="0" smtClean="0"/>
              <a:t>Ratio</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8610600" cy="4800600"/>
              </a:xfrm>
            </p:spPr>
            <p:txBody>
              <a:bodyPr>
                <a:normAutofit fontScale="92500" lnSpcReduction="20000"/>
              </a:bodyPr>
              <a:lstStyle/>
              <a:p>
                <a:pPr marL="0" indent="0">
                  <a:buNone/>
                </a:pPr>
                <a:r>
                  <a:rPr lang="en-US" sz="2200" b="1" dirty="0" smtClean="0"/>
                  <a:t>What is a Spillover?</a:t>
                </a:r>
              </a:p>
              <a:p>
                <a:r>
                  <a:rPr lang="en-US" sz="2200" dirty="0" smtClean="0"/>
                  <a:t>Benefits of innovation enjoyed by persons who have not contributed to the innovation</a:t>
                </a:r>
                <a:endParaRPr lang="en-US" sz="1600" b="1" dirty="0"/>
              </a:p>
              <a:p>
                <a:pPr marL="0" indent="0">
                  <a:buNone/>
                </a:pPr>
                <a:endParaRPr lang="en-US" sz="1600" b="1" dirty="0" smtClean="0"/>
              </a:p>
              <a:p>
                <a:pPr marL="0" indent="0">
                  <a:buNone/>
                </a:pPr>
                <a:r>
                  <a:rPr lang="en-US" sz="1600" b="1" dirty="0" smtClean="0"/>
                  <a:t>Spillover ratio </a:t>
                </a:r>
                <a:r>
                  <a:rPr lang="en-US" sz="1600" b="1" dirty="0"/>
                  <a:t>(S</a:t>
                </a:r>
                <a:r>
                  <a:rPr lang="en-US" sz="1600" b="1" dirty="0" smtClean="0"/>
                  <a:t>)= </a:t>
                </a:r>
                <a14:m>
                  <m:oMath xmlns:m="http://schemas.openxmlformats.org/officeDocument/2006/math">
                    <m:f>
                      <m:fPr>
                        <m:ctrlPr>
                          <a:rPr lang="en-US" sz="2200" b="1" i="1">
                            <a:latin typeface="Cambria Math"/>
                          </a:rPr>
                        </m:ctrlPr>
                      </m:fPr>
                      <m:num>
                        <m:r>
                          <a:rPr lang="en-US" sz="2200" b="1" i="1">
                            <a:latin typeface="Cambria Math"/>
                          </a:rPr>
                          <m:t>𝐁𝐞𝐧𝐞𝐟𝐢𝐭𝐬</m:t>
                        </m:r>
                        <m:r>
                          <a:rPr lang="en-US" sz="2200" b="1">
                            <a:latin typeface="Cambria Math"/>
                          </a:rPr>
                          <m:t> </m:t>
                        </m:r>
                        <m:r>
                          <a:rPr lang="en-US" sz="2200" b="1" i="1">
                            <a:latin typeface="Cambria Math"/>
                          </a:rPr>
                          <m:t>𝐟𝐫𝐨𝐦</m:t>
                        </m:r>
                        <m:r>
                          <a:rPr lang="en-US" sz="2200" b="1">
                            <a:latin typeface="Cambria Math"/>
                          </a:rPr>
                          <m:t> </m:t>
                        </m:r>
                        <m:r>
                          <a:rPr lang="en-US" sz="2200" b="1" i="1">
                            <a:latin typeface="Cambria Math"/>
                          </a:rPr>
                          <m:t>𝐚𝐧</m:t>
                        </m:r>
                        <m:r>
                          <a:rPr lang="en-US" sz="2200" b="1">
                            <a:latin typeface="Cambria Math"/>
                          </a:rPr>
                          <m:t> </m:t>
                        </m:r>
                        <m:r>
                          <a:rPr lang="en-US" sz="2200" b="1" i="1">
                            <a:latin typeface="Cambria Math"/>
                          </a:rPr>
                          <m:t>𝐢𝐧𝐧𝐨𝐯𝐚𝐭𝐢𝐨𝐧</m:t>
                        </m:r>
                        <m:r>
                          <a:rPr lang="en-US" sz="2200" b="1">
                            <a:latin typeface="Cambria Math"/>
                          </a:rPr>
                          <m:t> </m:t>
                        </m:r>
                        <m:r>
                          <a:rPr lang="en-US" sz="2200" b="1" i="1">
                            <a:latin typeface="Cambria Math"/>
                          </a:rPr>
                          <m:t>𝐭𝐡𝐚𝐭</m:t>
                        </m:r>
                        <m:r>
                          <a:rPr lang="en-US" sz="2200" b="1">
                            <a:latin typeface="Cambria Math"/>
                          </a:rPr>
                          <m:t> </m:t>
                        </m:r>
                        <m:r>
                          <a:rPr lang="en-US" sz="2200" b="1" i="1">
                            <a:latin typeface="Cambria Math"/>
                          </a:rPr>
                          <m:t>𝐠𝐨</m:t>
                        </m:r>
                        <m:r>
                          <a:rPr lang="en-US" sz="2200" b="1">
                            <a:latin typeface="Cambria Math"/>
                          </a:rPr>
                          <m:t> </m:t>
                        </m:r>
                        <m:r>
                          <a:rPr lang="en-US" sz="2200" b="1" i="1">
                            <a:latin typeface="Cambria Math"/>
                          </a:rPr>
                          <m:t>𝐭𝐨</m:t>
                        </m:r>
                        <m:r>
                          <a:rPr lang="en-US" sz="2200" b="1">
                            <a:latin typeface="Cambria Math"/>
                          </a:rPr>
                          <m:t> </m:t>
                        </m:r>
                        <m:r>
                          <a:rPr lang="en-US" sz="2200" b="1" i="1">
                            <a:latin typeface="Cambria Math"/>
                          </a:rPr>
                          <m:t>𝐨𝐭𝐡𝐞𝐫𝐬</m:t>
                        </m:r>
                        <m:r>
                          <a:rPr lang="en-US" sz="2200" b="1">
                            <a:latin typeface="Cambria Math"/>
                          </a:rPr>
                          <m:t> </m:t>
                        </m:r>
                        <m:r>
                          <a:rPr lang="en-US" sz="2200" b="1" i="1">
                            <a:latin typeface="Cambria Math"/>
                          </a:rPr>
                          <m:t>𝐭𝐡𝐚𝐧</m:t>
                        </m:r>
                        <m:r>
                          <a:rPr lang="en-US" sz="2200" b="1">
                            <a:latin typeface="Cambria Math"/>
                          </a:rPr>
                          <m:t> </m:t>
                        </m:r>
                        <m:r>
                          <a:rPr lang="en-US" sz="2200" b="1" i="1">
                            <a:latin typeface="Cambria Math"/>
                          </a:rPr>
                          <m:t>𝐭𝐡𝐞</m:t>
                        </m:r>
                        <m:r>
                          <a:rPr lang="en-US" sz="2200" b="1">
                            <a:latin typeface="Cambria Math"/>
                          </a:rPr>
                          <m:t> </m:t>
                        </m:r>
                        <m:r>
                          <a:rPr lang="en-US" sz="2200" b="1" i="1">
                            <a:latin typeface="Cambria Math"/>
                          </a:rPr>
                          <m:t>𝐢𝐧𝐯𝐞𝐬𝐭𝐨𝐫</m:t>
                        </m:r>
                      </m:num>
                      <m:den>
                        <m:r>
                          <a:rPr lang="en-US" sz="2200" b="1" i="1">
                            <a:latin typeface="Cambria Math"/>
                          </a:rPr>
                          <m:t>𝐓𝐨𝐭𝐚𝐥</m:t>
                        </m:r>
                        <m:r>
                          <a:rPr lang="en-US" sz="2200" b="1">
                            <a:latin typeface="Cambria Math"/>
                          </a:rPr>
                          <m:t> </m:t>
                        </m:r>
                        <m:r>
                          <a:rPr lang="en-US" sz="2200" b="1" i="1">
                            <a:latin typeface="Cambria Math"/>
                          </a:rPr>
                          <m:t>𝐛𝐞𝐧𝐟𝐢𝐭𝐬</m:t>
                        </m:r>
                        <m:r>
                          <a:rPr lang="en-US" sz="2200" b="1">
                            <a:latin typeface="Cambria Math"/>
                          </a:rPr>
                          <m:t> </m:t>
                        </m:r>
                        <m:r>
                          <a:rPr lang="en-US" sz="2200" b="1" i="1">
                            <a:latin typeface="Cambria Math"/>
                          </a:rPr>
                          <m:t>𝐟𝐫𝐨𝐦</m:t>
                        </m:r>
                        <m:r>
                          <a:rPr lang="en-US" sz="2200" b="1">
                            <a:latin typeface="Cambria Math"/>
                          </a:rPr>
                          <m:t> </m:t>
                        </m:r>
                        <m:r>
                          <a:rPr lang="en-US" sz="2200" b="1" i="1">
                            <a:latin typeface="Cambria Math"/>
                          </a:rPr>
                          <m:t>𝐚𝐧</m:t>
                        </m:r>
                        <m:r>
                          <a:rPr lang="en-US" sz="2200" b="1">
                            <a:latin typeface="Cambria Math"/>
                          </a:rPr>
                          <m:t> </m:t>
                        </m:r>
                        <m:r>
                          <a:rPr lang="en-US" sz="2200" b="1" i="1">
                            <a:latin typeface="Cambria Math"/>
                          </a:rPr>
                          <m:t>𝐢𝐧𝐧𝐨𝐯𝐚𝐭𝐢𝐨𝐧</m:t>
                        </m:r>
                      </m:den>
                    </m:f>
                  </m:oMath>
                </a14:m>
                <a:endParaRPr lang="en-US" sz="2200" dirty="0" smtClean="0"/>
              </a:p>
              <a:p>
                <a:pPr marL="0" indent="0">
                  <a:buNone/>
                </a:pPr>
                <a:endParaRPr lang="en-US" sz="2200" dirty="0"/>
              </a:p>
              <a:p>
                <a:pPr marL="0" indent="0">
                  <a:buNone/>
                </a:pPr>
                <a:r>
                  <a:rPr lang="en-US" sz="2000" b="1" dirty="0">
                    <a:solidFill>
                      <a:srgbClr val="FF0000"/>
                    </a:solidFill>
                  </a:rPr>
                  <a:t>What is the socially optimal spillover ratio/level of </a:t>
                </a:r>
                <a:r>
                  <a:rPr lang="en-US" sz="2000" b="1" dirty="0" err="1">
                    <a:solidFill>
                      <a:srgbClr val="FF0000"/>
                    </a:solidFill>
                  </a:rPr>
                  <a:t>appropriability</a:t>
                </a:r>
                <a:r>
                  <a:rPr lang="en-US" sz="2000" b="1" dirty="0">
                    <a:solidFill>
                      <a:srgbClr val="FF0000"/>
                    </a:solidFill>
                  </a:rPr>
                  <a:t> to achieve the socially optimal level of innovation</a:t>
                </a:r>
                <a:r>
                  <a:rPr lang="en-US" sz="2000" b="1" dirty="0" smtClean="0">
                    <a:solidFill>
                      <a:srgbClr val="FF0000"/>
                    </a:solidFill>
                  </a:rPr>
                  <a:t>?</a:t>
                </a:r>
              </a:p>
              <a:p>
                <a:pPr marL="0" indent="0">
                  <a:buNone/>
                </a:pPr>
                <a:endParaRPr lang="en-US" sz="2000" b="1" dirty="0" smtClean="0"/>
              </a:p>
              <a:p>
                <a:pPr marL="0" indent="0">
                  <a:buNone/>
                </a:pPr>
                <a:r>
                  <a:rPr lang="en-US" sz="2000" b="1" u="sng" dirty="0" smtClean="0"/>
                  <a:t>Consider the tradeoff of benefits</a:t>
                </a:r>
                <a:endParaRPr lang="en-US" sz="2000" b="1" u="sng" dirty="0"/>
              </a:p>
              <a:p>
                <a:pPr lvl="1"/>
                <a:r>
                  <a:rPr lang="en-US" sz="2000" dirty="0" smtClean="0"/>
                  <a:t>A spillover </a:t>
                </a:r>
                <a:r>
                  <a:rPr lang="en-US" sz="2000" dirty="0"/>
                  <a:t>ratio of zero (complete </a:t>
                </a:r>
                <a:r>
                  <a:rPr lang="en-US" sz="2000" dirty="0" err="1"/>
                  <a:t>appropriability</a:t>
                </a:r>
                <a:r>
                  <a:rPr lang="en-US" sz="2000" dirty="0"/>
                  <a:t>) gives all benefits to the innovator and </a:t>
                </a:r>
                <a:r>
                  <a:rPr lang="en-US" sz="2000" dirty="0" smtClean="0"/>
                  <a:t>nothing to the rest of society</a:t>
                </a:r>
                <a:endParaRPr lang="en-US" sz="2000" dirty="0"/>
              </a:p>
              <a:p>
                <a:pPr marL="0" indent="0">
                  <a:buNone/>
                </a:pPr>
                <a:endParaRPr lang="en-US" sz="2000" dirty="0"/>
              </a:p>
              <a:p>
                <a:pPr lvl="1"/>
                <a:r>
                  <a:rPr lang="en-US" sz="2000" dirty="0"/>
                  <a:t>Conversely, a spillover ratio of 1 doesn’t allow the innovator any benefits from the innovation and provides no incentive for investment in innovation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8610600" cy="4800600"/>
              </a:xfrm>
              <a:blipFill rotWithShape="1">
                <a:blip r:embed="rId2"/>
                <a:stretch>
                  <a:fillRect l="-708" t="-1777" r="-708"/>
                </a:stretch>
              </a:blipFill>
            </p:spPr>
            <p:txBody>
              <a:bodyPr/>
              <a:lstStyle/>
              <a:p>
                <a:r>
                  <a:rPr lang="en-US">
                    <a:noFill/>
                  </a:rPr>
                  <a:t> </a:t>
                </a:r>
              </a:p>
            </p:txBody>
          </p:sp>
        </mc:Fallback>
      </mc:AlternateContent>
    </p:spTree>
    <p:extLst>
      <p:ext uri="{BB962C8B-B14F-4D97-AF65-F5344CB8AC3E}">
        <p14:creationId xmlns:p14="http://schemas.microsoft.com/office/powerpoint/2010/main" val="12822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smtClean="0"/>
              <a:t>Spillover Externality</a:t>
            </a:r>
            <a:endParaRPr lang="en-US" sz="4000" dirty="0"/>
          </a:p>
        </p:txBody>
      </p:sp>
      <p:sp>
        <p:nvSpPr>
          <p:cNvPr id="3" name="Content Placeholder 2"/>
          <p:cNvSpPr>
            <a:spLocks noGrp="1"/>
          </p:cNvSpPr>
          <p:nvPr>
            <p:ph idx="1"/>
          </p:nvPr>
        </p:nvSpPr>
        <p:spPr>
          <a:xfrm>
            <a:off x="457200" y="1295400"/>
            <a:ext cx="8229600" cy="5029200"/>
          </a:xfrm>
        </p:spPr>
        <p:txBody>
          <a:bodyPr/>
          <a:lstStyle/>
          <a:p>
            <a:pPr marL="0" indent="0">
              <a:buNone/>
            </a:pPr>
            <a:r>
              <a:rPr lang="en-US" sz="2000" dirty="0"/>
              <a:t>Let’s go back and look at the innovation market:</a:t>
            </a:r>
          </a:p>
          <a:p>
            <a:pPr marL="0" indent="0">
              <a:buNone/>
            </a:pPr>
            <a:r>
              <a:rPr lang="en-US" sz="2000" b="1" dirty="0"/>
              <a:t>What is the main reason we assume there are externalities present and the private curves would lead to a sub-optimal level of </a:t>
            </a:r>
            <a:r>
              <a:rPr lang="en-US" sz="2000" b="1" dirty="0" smtClean="0"/>
              <a:t>innovation?</a:t>
            </a:r>
          </a:p>
          <a:p>
            <a:r>
              <a:rPr lang="en-US" sz="2000" dirty="0" smtClean="0"/>
              <a:t>The </a:t>
            </a:r>
            <a:r>
              <a:rPr lang="en-US" sz="2000" dirty="0"/>
              <a:t>spillover ratio is too large without intervention, providing disincentive to invest in innovation</a:t>
            </a:r>
          </a:p>
          <a:p>
            <a:pPr marL="0" indent="0">
              <a:buNone/>
            </a:pPr>
            <a:endParaRPr lang="en-US" sz="2000"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4040637" cy="296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43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Spillover Ratio</a:t>
            </a: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smtClean="0"/>
              <a:t>There </a:t>
            </a:r>
            <a:r>
              <a:rPr lang="en-US" dirty="0"/>
              <a:t>exists a </a:t>
            </a:r>
            <a:r>
              <a:rPr lang="en-US" b="1" dirty="0"/>
              <a:t>trade-off</a:t>
            </a:r>
            <a:r>
              <a:rPr lang="en-US" dirty="0"/>
              <a:t> between an increased flow of invention and the distribution of the benefits to others (which result in higher overall living standards for everyone, not just the innovators); which means there is a tradeoff between the number of innovations actually produced and the standard of living of a majority of the </a:t>
            </a:r>
            <a:r>
              <a:rPr lang="en-US" dirty="0" smtClean="0"/>
              <a:t>population</a:t>
            </a:r>
          </a:p>
          <a:p>
            <a:endParaRPr lang="en-US" dirty="0"/>
          </a:p>
          <a:p>
            <a:pPr lvl="0"/>
            <a:r>
              <a:rPr lang="en-US" dirty="0"/>
              <a:t>If the spillover ratio is too </a:t>
            </a:r>
            <a:r>
              <a:rPr lang="en-US" dirty="0" smtClean="0"/>
              <a:t>high, </a:t>
            </a:r>
            <a:r>
              <a:rPr lang="en-US" dirty="0"/>
              <a:t>there must be projects that promise positive net benefits to society </a:t>
            </a:r>
            <a:r>
              <a:rPr lang="en-US" dirty="0" smtClean="0"/>
              <a:t>that </a:t>
            </a:r>
            <a:r>
              <a:rPr lang="en-US" dirty="0"/>
              <a:t>no private industry will carry out because they are not </a:t>
            </a:r>
            <a:r>
              <a:rPr lang="en-US" dirty="0" smtClean="0"/>
              <a:t>profitable</a:t>
            </a:r>
          </a:p>
          <a:p>
            <a:pPr lvl="0"/>
            <a:endParaRPr lang="en-US" dirty="0"/>
          </a:p>
          <a:p>
            <a:r>
              <a:rPr lang="en-US" dirty="0"/>
              <a:t>There appears to be a </a:t>
            </a:r>
            <a:r>
              <a:rPr lang="en-US" b="1" dirty="0"/>
              <a:t>range </a:t>
            </a:r>
            <a:r>
              <a:rPr lang="en-US" dirty="0" smtClean="0"/>
              <a:t>for </a:t>
            </a:r>
            <a:r>
              <a:rPr lang="en-US" dirty="0"/>
              <a:t>the spillover ratio that achieves the socially optimal level of innovation</a:t>
            </a:r>
          </a:p>
          <a:p>
            <a:endParaRPr lang="en-US" dirty="0"/>
          </a:p>
        </p:txBody>
      </p:sp>
    </p:spTree>
    <p:extLst>
      <p:ext uri="{BB962C8B-B14F-4D97-AF65-F5344CB8AC3E}">
        <p14:creationId xmlns:p14="http://schemas.microsoft.com/office/powerpoint/2010/main" val="38091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Optimal Spillover </a:t>
            </a:r>
            <a:r>
              <a:rPr lang="en-US" sz="4000" dirty="0" smtClean="0"/>
              <a:t>Model</a:t>
            </a:r>
            <a:endParaRPr lang="en-US" sz="4000" dirty="0"/>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r>
              <a:rPr lang="en-US" dirty="0"/>
              <a:t>Each innovation </a:t>
            </a:r>
            <a:r>
              <a:rPr lang="en-US" b="1" i="1" dirty="0"/>
              <a:t>I</a:t>
            </a:r>
            <a:r>
              <a:rPr lang="en-US" i="1" dirty="0"/>
              <a:t> </a:t>
            </a:r>
            <a:r>
              <a:rPr lang="en-US" dirty="0"/>
              <a:t> requires a given unrecoverable sunk cost </a:t>
            </a:r>
            <a:r>
              <a:rPr lang="en-US" b="1" i="1" dirty="0"/>
              <a:t>C(</a:t>
            </a:r>
            <a:r>
              <a:rPr lang="en-US" b="1" i="1" dirty="0" err="1"/>
              <a:t>i</a:t>
            </a:r>
            <a:r>
              <a:rPr lang="en-US" b="1" i="1" dirty="0"/>
              <a:t>)</a:t>
            </a:r>
            <a:r>
              <a:rPr lang="en-US" dirty="0"/>
              <a:t> and results in a discounted benefit </a:t>
            </a:r>
            <a:r>
              <a:rPr lang="en-US" u="sng" dirty="0"/>
              <a:t>to society</a:t>
            </a:r>
            <a:r>
              <a:rPr lang="en-US" dirty="0"/>
              <a:t> of </a:t>
            </a:r>
            <a:r>
              <a:rPr lang="en-US" b="1" i="1" dirty="0"/>
              <a:t>B(</a:t>
            </a:r>
            <a:r>
              <a:rPr lang="en-US" b="1" i="1" dirty="0" err="1"/>
              <a:t>i</a:t>
            </a:r>
            <a:r>
              <a:rPr lang="en-US" b="1" i="1" dirty="0"/>
              <a:t>) </a:t>
            </a:r>
            <a:r>
              <a:rPr lang="en-US" dirty="0"/>
              <a:t>(so that all future benefits are included), meaning that the economy </a:t>
            </a:r>
            <a:r>
              <a:rPr lang="en-US" u="sng" dirty="0"/>
              <a:t>should</a:t>
            </a:r>
            <a:r>
              <a:rPr lang="en-US" dirty="0"/>
              <a:t> carry out any innovation with positive societal net benefits (carry out any project where </a:t>
            </a:r>
            <a:r>
              <a:rPr lang="en-US" b="1" i="1" dirty="0"/>
              <a:t>B(</a:t>
            </a:r>
            <a:r>
              <a:rPr lang="en-US" b="1" i="1" dirty="0" err="1"/>
              <a:t>i</a:t>
            </a:r>
            <a:r>
              <a:rPr lang="en-US" b="1" i="1" dirty="0"/>
              <a:t>) – C(</a:t>
            </a:r>
            <a:r>
              <a:rPr lang="en-US" b="1" i="1" dirty="0" err="1"/>
              <a:t>i</a:t>
            </a:r>
            <a:r>
              <a:rPr lang="en-US" b="1" i="1" dirty="0"/>
              <a:t>) &gt; 0</a:t>
            </a:r>
            <a:r>
              <a:rPr lang="en-US" dirty="0" smtClean="0"/>
              <a:t>)</a:t>
            </a:r>
          </a:p>
          <a:p>
            <a:endParaRPr lang="en-US" dirty="0"/>
          </a:p>
          <a:p>
            <a:r>
              <a:rPr lang="en-US" dirty="0"/>
              <a:t>However, with the spillover ratio, private enterprise will only undertake the projects where </a:t>
            </a:r>
            <a:r>
              <a:rPr lang="en-US" b="1" i="1" dirty="0"/>
              <a:t>B(</a:t>
            </a:r>
            <a:r>
              <a:rPr lang="en-US" b="1" i="1" dirty="0" err="1"/>
              <a:t>i</a:t>
            </a:r>
            <a:r>
              <a:rPr lang="en-US" b="1" i="1" dirty="0"/>
              <a:t>)(1-S) – C(</a:t>
            </a:r>
            <a:r>
              <a:rPr lang="en-US" b="1" i="1" dirty="0" err="1"/>
              <a:t>i</a:t>
            </a:r>
            <a:r>
              <a:rPr lang="en-US" b="1" i="1" dirty="0"/>
              <a:t>) &gt; 0</a:t>
            </a:r>
            <a:r>
              <a:rPr lang="en-US" dirty="0"/>
              <a:t>, so there are a number of projects that would prove beneficial to society that are never </a:t>
            </a:r>
            <a:r>
              <a:rPr lang="en-US" dirty="0" smtClean="0"/>
              <a:t>undertaken</a:t>
            </a:r>
          </a:p>
          <a:p>
            <a:endParaRPr lang="en-US" dirty="0"/>
          </a:p>
          <a:p>
            <a:r>
              <a:rPr lang="en-US" dirty="0"/>
              <a:t>For the simplest version of the model assume </a:t>
            </a:r>
            <a:r>
              <a:rPr lang="en-US" b="1" i="1" dirty="0"/>
              <a:t>S</a:t>
            </a:r>
            <a:r>
              <a:rPr lang="en-US" dirty="0"/>
              <a:t> is fixed at some percentage and </a:t>
            </a:r>
            <a:r>
              <a:rPr lang="en-US" b="1" i="1" dirty="0"/>
              <a:t>C(</a:t>
            </a:r>
            <a:r>
              <a:rPr lang="en-US" b="1" i="1" dirty="0" err="1"/>
              <a:t>i</a:t>
            </a:r>
            <a:r>
              <a:rPr lang="en-US" b="1" i="1" dirty="0"/>
              <a:t>) = C</a:t>
            </a:r>
            <a:r>
              <a:rPr lang="en-US" dirty="0"/>
              <a:t>, where innovations are indexed in descending order of incremental </a:t>
            </a:r>
            <a:r>
              <a:rPr lang="en-US" u="sng" dirty="0"/>
              <a:t>gross</a:t>
            </a:r>
            <a:r>
              <a:rPr lang="en-US" dirty="0"/>
              <a:t> benefit (so that </a:t>
            </a:r>
            <a:r>
              <a:rPr lang="en-US" b="1" i="1" dirty="0"/>
              <a:t>B(1) &gt; B(2) …&gt; (B(?)</a:t>
            </a:r>
            <a:r>
              <a:rPr lang="en-US" dirty="0"/>
              <a:t> )</a:t>
            </a:r>
          </a:p>
          <a:p>
            <a:endParaRPr lang="en-US" dirty="0"/>
          </a:p>
        </p:txBody>
      </p:sp>
    </p:spTree>
    <p:extLst>
      <p:ext uri="{BB962C8B-B14F-4D97-AF65-F5344CB8AC3E}">
        <p14:creationId xmlns:p14="http://schemas.microsoft.com/office/powerpoint/2010/main" val="18787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91312"/>
          </a:xfrm>
        </p:spPr>
        <p:txBody>
          <a:bodyPr>
            <a:normAutofit fontScale="90000"/>
          </a:bodyPr>
          <a:lstStyle/>
          <a:p>
            <a:r>
              <a:rPr lang="en-US" sz="4000" dirty="0"/>
              <a:t>Optimal Spillover Model</a:t>
            </a:r>
          </a:p>
        </p:txBody>
      </p:sp>
      <p:sp>
        <p:nvSpPr>
          <p:cNvPr id="3" name="Content Placeholder 2"/>
          <p:cNvSpPr>
            <a:spLocks noGrp="1"/>
          </p:cNvSpPr>
          <p:nvPr>
            <p:ph idx="1"/>
          </p:nvPr>
        </p:nvSpPr>
        <p:spPr>
          <a:xfrm>
            <a:off x="457200" y="1143000"/>
            <a:ext cx="8229600" cy="51816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2000" dirty="0" smtClean="0"/>
          </a:p>
          <a:p>
            <a:endParaRPr lang="en-US" sz="2000" dirty="0" smtClean="0"/>
          </a:p>
          <a:p>
            <a:r>
              <a:rPr lang="en-US" sz="2000" dirty="0" smtClean="0"/>
              <a:t>What is </a:t>
            </a:r>
            <a:r>
              <a:rPr lang="en-US" sz="2000" dirty="0"/>
              <a:t>the socially optimal proportion of innovations that ought to be carried </a:t>
            </a:r>
            <a:r>
              <a:rPr lang="en-US" sz="2000" dirty="0" smtClean="0"/>
              <a:t>out?</a:t>
            </a:r>
          </a:p>
          <a:p>
            <a:r>
              <a:rPr lang="en-US" sz="2000" dirty="0" smtClean="0"/>
              <a:t>What is </a:t>
            </a:r>
            <a:r>
              <a:rPr lang="en-US" sz="2000" dirty="0"/>
              <a:t>the level actually carried out by the private </a:t>
            </a:r>
            <a:r>
              <a:rPr lang="en-US" sz="2000" dirty="0" smtClean="0"/>
              <a:t>market?</a:t>
            </a:r>
            <a:endParaRPr lang="en-US" sz="2000" dirty="0"/>
          </a:p>
        </p:txBody>
      </p:sp>
      <p:pic>
        <p:nvPicPr>
          <p:cNvPr id="5" name="Picture 4"/>
          <p:cNvPicPr/>
          <p:nvPr/>
        </p:nvPicPr>
        <p:blipFill>
          <a:blip r:embed="rId2" cstate="print"/>
          <a:srcRect/>
          <a:stretch>
            <a:fillRect/>
          </a:stretch>
        </p:blipFill>
        <p:spPr bwMode="auto">
          <a:xfrm>
            <a:off x="1828800" y="1143000"/>
            <a:ext cx="5105400" cy="3581400"/>
          </a:xfrm>
          <a:prstGeom prst="rect">
            <a:avLst/>
          </a:prstGeom>
          <a:noFill/>
          <a:ln w="9525">
            <a:noFill/>
            <a:miter lim="800000"/>
            <a:headEnd/>
            <a:tailEnd/>
          </a:ln>
        </p:spPr>
      </p:pic>
    </p:spTree>
    <p:extLst>
      <p:ext uri="{BB962C8B-B14F-4D97-AF65-F5344CB8AC3E}">
        <p14:creationId xmlns:p14="http://schemas.microsoft.com/office/powerpoint/2010/main" val="124209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Optimal Spillover Model</a:t>
            </a:r>
          </a:p>
        </p:txBody>
      </p:sp>
      <p:sp>
        <p:nvSpPr>
          <p:cNvPr id="3" name="Content Placeholder 2"/>
          <p:cNvSpPr>
            <a:spLocks noGrp="1"/>
          </p:cNvSpPr>
          <p:nvPr>
            <p:ph idx="1"/>
          </p:nvPr>
        </p:nvSpPr>
        <p:spPr>
          <a:xfrm>
            <a:off x="457200" y="1371600"/>
            <a:ext cx="8229600" cy="4922520"/>
          </a:xfrm>
        </p:spPr>
        <p:txBody>
          <a:bodyPr/>
          <a:lstStyle/>
          <a:p>
            <a:r>
              <a:rPr lang="en-US" b="1" i="1" dirty="0"/>
              <a:t>What happens if the spillover ratio increases</a:t>
            </a:r>
            <a:r>
              <a:rPr lang="en-US" b="1" i="1" dirty="0" smtClean="0"/>
              <a:t>?</a:t>
            </a:r>
          </a:p>
          <a:p>
            <a:endParaRPr lang="en-US" b="1" i="1" dirty="0"/>
          </a:p>
          <a:p>
            <a:pPr lvl="1"/>
            <a:r>
              <a:rPr lang="en-US" dirty="0"/>
              <a:t>If the spillover ratio increases then the innovators gross benefit curve shifts further </a:t>
            </a:r>
            <a:r>
              <a:rPr lang="en-US" dirty="0" smtClean="0"/>
              <a:t>down</a:t>
            </a:r>
            <a:endParaRPr lang="en-US" dirty="0"/>
          </a:p>
        </p:txBody>
      </p:sp>
      <p:pic>
        <p:nvPicPr>
          <p:cNvPr id="4" name="Picture 3"/>
          <p:cNvPicPr/>
          <p:nvPr/>
        </p:nvPicPr>
        <p:blipFill>
          <a:blip r:embed="rId2" cstate="print"/>
          <a:srcRect/>
          <a:stretch>
            <a:fillRect/>
          </a:stretch>
        </p:blipFill>
        <p:spPr bwMode="auto">
          <a:xfrm>
            <a:off x="2438400" y="3200400"/>
            <a:ext cx="4038600" cy="3048000"/>
          </a:xfrm>
          <a:prstGeom prst="rect">
            <a:avLst/>
          </a:prstGeom>
          <a:noFill/>
          <a:ln w="9525">
            <a:noFill/>
            <a:miter lim="800000"/>
            <a:headEnd/>
            <a:tailEnd/>
          </a:ln>
        </p:spPr>
      </p:pic>
      <p:cxnSp>
        <p:nvCxnSpPr>
          <p:cNvPr id="6" name="Straight Connector 5"/>
          <p:cNvCxnSpPr/>
          <p:nvPr/>
        </p:nvCxnSpPr>
        <p:spPr>
          <a:xfrm>
            <a:off x="3124200" y="3733800"/>
            <a:ext cx="304800" cy="1676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4800600"/>
            <a:ext cx="0" cy="990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03098" y="5751174"/>
            <a:ext cx="609600" cy="276999"/>
          </a:xfrm>
          <a:prstGeom prst="rect">
            <a:avLst/>
          </a:prstGeom>
          <a:noFill/>
        </p:spPr>
        <p:txBody>
          <a:bodyPr wrap="square" rtlCol="0">
            <a:spAutoFit/>
          </a:bodyPr>
          <a:lstStyle/>
          <a:p>
            <a:r>
              <a:rPr lang="en-US" sz="1200" dirty="0" smtClean="0">
                <a:solidFill>
                  <a:srgbClr val="0070C0"/>
                </a:solidFill>
              </a:rPr>
              <a:t>m*</a:t>
            </a:r>
            <a:endParaRPr lang="en-US" sz="1200" dirty="0">
              <a:solidFill>
                <a:srgbClr val="0070C0"/>
              </a:solidFill>
            </a:endParaRPr>
          </a:p>
        </p:txBody>
      </p:sp>
    </p:spTree>
    <p:extLst>
      <p:ext uri="{BB962C8B-B14F-4D97-AF65-F5344CB8AC3E}">
        <p14:creationId xmlns:p14="http://schemas.microsoft.com/office/powerpoint/2010/main" val="29743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5400" dirty="0"/>
              <a:t>Optimal Spillover Model</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2000" b="1" i="1" dirty="0"/>
              <a:t>As presently constructed the model shows all spillovers as bad, so how might the graph be altered to show that spillovers themselves contribute to productivity and innovation, and, consequently add to the total benefits society gets from innovation? </a:t>
            </a:r>
            <a:endParaRPr lang="en-US" sz="2000" dirty="0"/>
          </a:p>
        </p:txBody>
      </p:sp>
      <p:pic>
        <p:nvPicPr>
          <p:cNvPr id="4" name="Picture 3"/>
          <p:cNvPicPr/>
          <p:nvPr/>
        </p:nvPicPr>
        <p:blipFill>
          <a:blip r:embed="rId2" cstate="print"/>
          <a:srcRect/>
          <a:stretch>
            <a:fillRect/>
          </a:stretch>
        </p:blipFill>
        <p:spPr bwMode="auto">
          <a:xfrm>
            <a:off x="2438400" y="3200400"/>
            <a:ext cx="4038600" cy="3048000"/>
          </a:xfrm>
          <a:prstGeom prst="rect">
            <a:avLst/>
          </a:prstGeom>
          <a:noFill/>
          <a:ln w="9525">
            <a:noFill/>
            <a:miter lim="800000"/>
            <a:headEnd/>
            <a:tailEnd/>
          </a:ln>
        </p:spPr>
      </p:pic>
      <p:cxnSp>
        <p:nvCxnSpPr>
          <p:cNvPr id="5" name="Straight Connector 4"/>
          <p:cNvCxnSpPr/>
          <p:nvPr/>
        </p:nvCxnSpPr>
        <p:spPr>
          <a:xfrm>
            <a:off x="3108375" y="3747281"/>
            <a:ext cx="2362200" cy="1295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29200" y="4814081"/>
            <a:ext cx="0" cy="990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5794548"/>
            <a:ext cx="609600" cy="276999"/>
          </a:xfrm>
          <a:prstGeom prst="rect">
            <a:avLst/>
          </a:prstGeom>
          <a:noFill/>
        </p:spPr>
        <p:txBody>
          <a:bodyPr wrap="square" rtlCol="0">
            <a:spAutoFit/>
          </a:bodyPr>
          <a:lstStyle/>
          <a:p>
            <a:r>
              <a:rPr lang="en-US" sz="1200" dirty="0">
                <a:solidFill>
                  <a:srgbClr val="0070C0"/>
                </a:solidFill>
              </a:rPr>
              <a:t>n</a:t>
            </a:r>
            <a:r>
              <a:rPr lang="en-US" sz="1200" dirty="0" smtClean="0">
                <a:solidFill>
                  <a:srgbClr val="0070C0"/>
                </a:solidFill>
              </a:rPr>
              <a:t>*</a:t>
            </a:r>
            <a:endParaRPr lang="en-US" sz="1200" dirty="0">
              <a:solidFill>
                <a:srgbClr val="0070C0"/>
              </a:solidFill>
            </a:endParaRPr>
          </a:p>
        </p:txBody>
      </p:sp>
      <p:cxnSp>
        <p:nvCxnSpPr>
          <p:cNvPr id="13" name="Straight Connector 12"/>
          <p:cNvCxnSpPr/>
          <p:nvPr/>
        </p:nvCxnSpPr>
        <p:spPr>
          <a:xfrm>
            <a:off x="3108375" y="4953000"/>
            <a:ext cx="253042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06794" y="4814500"/>
            <a:ext cx="609600" cy="276999"/>
          </a:xfrm>
          <a:prstGeom prst="rect">
            <a:avLst/>
          </a:prstGeom>
          <a:noFill/>
        </p:spPr>
        <p:txBody>
          <a:bodyPr wrap="square" rtlCol="0">
            <a:spAutoFit/>
          </a:bodyPr>
          <a:lstStyle/>
          <a:p>
            <a:r>
              <a:rPr lang="en-US" sz="1200" dirty="0" smtClean="0">
                <a:solidFill>
                  <a:srgbClr val="FF0000"/>
                </a:solidFill>
              </a:rPr>
              <a:t>C*</a:t>
            </a:r>
            <a:endParaRPr lang="en-US" sz="1200" dirty="0">
              <a:solidFill>
                <a:srgbClr val="FF0000"/>
              </a:solidFill>
            </a:endParaRPr>
          </a:p>
        </p:txBody>
      </p:sp>
      <p:cxnSp>
        <p:nvCxnSpPr>
          <p:cNvPr id="15" name="Straight Connector 14"/>
          <p:cNvCxnSpPr/>
          <p:nvPr/>
        </p:nvCxnSpPr>
        <p:spPr>
          <a:xfrm>
            <a:off x="4800600" y="4952999"/>
            <a:ext cx="0" cy="841549"/>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39994" y="5794547"/>
            <a:ext cx="389206" cy="276999"/>
          </a:xfrm>
          <a:prstGeom prst="rect">
            <a:avLst/>
          </a:prstGeom>
          <a:noFill/>
        </p:spPr>
        <p:txBody>
          <a:bodyPr wrap="square" rtlCol="0">
            <a:spAutoFit/>
          </a:bodyPr>
          <a:lstStyle/>
          <a:p>
            <a:r>
              <a:rPr lang="en-US" sz="1200" dirty="0">
                <a:solidFill>
                  <a:srgbClr val="FF0000"/>
                </a:solidFill>
              </a:rPr>
              <a:t>n</a:t>
            </a:r>
            <a:r>
              <a:rPr lang="en-US" sz="1200" dirty="0" smtClean="0">
                <a:solidFill>
                  <a:srgbClr val="FF0000"/>
                </a:solidFill>
              </a:rPr>
              <a:t>*</a:t>
            </a:r>
            <a:endParaRPr lang="en-US" sz="1200" dirty="0">
              <a:solidFill>
                <a:srgbClr val="FF0000"/>
              </a:solidFill>
            </a:endParaRPr>
          </a:p>
        </p:txBody>
      </p:sp>
      <p:cxnSp>
        <p:nvCxnSpPr>
          <p:cNvPr id="18" name="Straight Connector 17"/>
          <p:cNvCxnSpPr/>
          <p:nvPr/>
        </p:nvCxnSpPr>
        <p:spPr>
          <a:xfrm>
            <a:off x="3080240" y="3794926"/>
            <a:ext cx="1034560" cy="12954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6200" y="4814081"/>
            <a:ext cx="0" cy="1001153"/>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38196" y="5791027"/>
            <a:ext cx="609600" cy="276999"/>
          </a:xfrm>
          <a:prstGeom prst="rect">
            <a:avLst/>
          </a:prstGeom>
          <a:noFill/>
        </p:spPr>
        <p:txBody>
          <a:bodyPr wrap="square" rtlCol="0">
            <a:spAutoFit/>
          </a:bodyPr>
          <a:lstStyle/>
          <a:p>
            <a:r>
              <a:rPr lang="en-US" sz="1200" dirty="0" smtClean="0">
                <a:solidFill>
                  <a:schemeClr val="accent5">
                    <a:lumMod val="50000"/>
                  </a:schemeClr>
                </a:solidFill>
              </a:rPr>
              <a:t>m*</a:t>
            </a:r>
            <a:endParaRPr lang="en-US" sz="1200" dirty="0">
              <a:solidFill>
                <a:schemeClr val="accent5">
                  <a:lumMod val="50000"/>
                </a:schemeClr>
              </a:solidFill>
            </a:endParaRPr>
          </a:p>
        </p:txBody>
      </p:sp>
    </p:spTree>
    <p:extLst>
      <p:ext uri="{BB962C8B-B14F-4D97-AF65-F5344CB8AC3E}">
        <p14:creationId xmlns:p14="http://schemas.microsoft.com/office/powerpoint/2010/main" val="284126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nSpc>
                <a:spcPct val="80000"/>
              </a:lnSpc>
              <a:spcBef>
                <a:spcPct val="20000"/>
              </a:spcBef>
              <a:buClr>
                <a:schemeClr val="accent3"/>
              </a:buClr>
              <a:buSzPct val="95000"/>
            </a:pPr>
            <a:r>
              <a:rPr lang="en-US" sz="2200" b="1" i="1" dirty="0">
                <a:solidFill>
                  <a:schemeClr val="tx1"/>
                </a:solidFill>
                <a:latin typeface="+mn-lt"/>
                <a:ea typeface="+mn-ea"/>
                <a:cs typeface="+mn-cs"/>
              </a:rPr>
              <a:t>How can spillovers themselves add to productivity and the level of innovation in reality?</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514350" indent="-514350">
              <a:buFont typeface="+mj-lt"/>
              <a:buAutoNum type="alphaUcPeriod"/>
            </a:pPr>
            <a:r>
              <a:rPr lang="en-US" sz="2900" b="1" dirty="0" smtClean="0"/>
              <a:t>The </a:t>
            </a:r>
            <a:r>
              <a:rPr lang="en-US" sz="2900" b="1" dirty="0"/>
              <a:t>spillovers from innovation trigger further innovation </a:t>
            </a:r>
            <a:r>
              <a:rPr lang="en-US" sz="2900" b="1" dirty="0" smtClean="0"/>
              <a:t>since:</a:t>
            </a:r>
          </a:p>
          <a:p>
            <a:pPr marL="907542" lvl="1" indent="-514350">
              <a:buFont typeface="+mj-lt"/>
              <a:buAutoNum type="arabicPeriod"/>
            </a:pPr>
            <a:r>
              <a:rPr lang="en-US" sz="2900" dirty="0" smtClean="0"/>
              <a:t>They </a:t>
            </a:r>
            <a:r>
              <a:rPr lang="en-US" sz="2900" dirty="0"/>
              <a:t>cut down on the need </a:t>
            </a:r>
            <a:r>
              <a:rPr lang="en-US" sz="2900" dirty="0" smtClean="0"/>
              <a:t>for - </a:t>
            </a:r>
            <a:r>
              <a:rPr lang="en-US" sz="2900" dirty="0"/>
              <a:t>and the expenses involved </a:t>
            </a:r>
            <a:r>
              <a:rPr lang="en-US" sz="2900" dirty="0" smtClean="0"/>
              <a:t>in - </a:t>
            </a:r>
            <a:r>
              <a:rPr lang="en-US" sz="2900" dirty="0"/>
              <a:t>the design of duplicate technology by competing </a:t>
            </a:r>
            <a:r>
              <a:rPr lang="en-US" sz="2900" dirty="0" smtClean="0"/>
              <a:t>firms</a:t>
            </a:r>
          </a:p>
          <a:p>
            <a:pPr marL="907542" lvl="1" indent="-514350">
              <a:buFont typeface="+mj-lt"/>
              <a:buAutoNum type="arabicPeriod"/>
            </a:pPr>
            <a:endParaRPr lang="en-US" sz="2900" dirty="0"/>
          </a:p>
          <a:p>
            <a:pPr marL="907542" lvl="1" indent="-514350">
              <a:buFont typeface="+mj-lt"/>
              <a:buAutoNum type="arabicPeriod"/>
            </a:pPr>
            <a:r>
              <a:rPr lang="en-US" sz="2900" dirty="0"/>
              <a:t>T</a:t>
            </a:r>
            <a:r>
              <a:rPr lang="en-US" sz="2900" dirty="0" smtClean="0"/>
              <a:t>echnical </a:t>
            </a:r>
            <a:r>
              <a:rPr lang="en-US" sz="2900" dirty="0"/>
              <a:t>advance is cumulative, with one step facilitating the next (would we need electricity transmission systems without the ability to harness electricity for useful purposes</a:t>
            </a:r>
            <a:r>
              <a:rPr lang="en-US" sz="2900" dirty="0" smtClean="0"/>
              <a:t>?)</a:t>
            </a:r>
            <a:endParaRPr lang="en-US" sz="2900" dirty="0"/>
          </a:p>
          <a:p>
            <a:pPr marL="1456182" lvl="3" indent="-514350"/>
            <a:r>
              <a:rPr lang="en-US" sz="2200" dirty="0" smtClean="0"/>
              <a:t>“We </a:t>
            </a:r>
            <a:r>
              <a:rPr lang="en-US" sz="2200" dirty="0"/>
              <a:t>are like dwarfs sitting on the shoulders of giants. We see more, and things that are more distant, than they did, not because our sight is superior or because we are taller than they, but because they raise us up, and by their great stature add to ours." John of Salisbury (12</a:t>
            </a:r>
            <a:r>
              <a:rPr lang="en-US" sz="2200" baseline="30000" dirty="0"/>
              <a:t>th</a:t>
            </a:r>
            <a:r>
              <a:rPr lang="en-US" sz="2200" dirty="0"/>
              <a:t> Century, used by Isaac Newton</a:t>
            </a:r>
            <a:r>
              <a:rPr lang="en-US" sz="2200" dirty="0" smtClean="0"/>
              <a:t>)</a:t>
            </a:r>
            <a:r>
              <a:rPr lang="en-US" sz="2200" dirty="0"/>
              <a:t> </a:t>
            </a:r>
            <a:endParaRPr lang="en-US" sz="2200" dirty="0" smtClean="0"/>
          </a:p>
          <a:p>
            <a:pPr marL="1456182" lvl="3" indent="-514350"/>
            <a:endParaRPr lang="en-US" sz="2900" dirty="0"/>
          </a:p>
          <a:p>
            <a:pPr marL="907542" lvl="1" indent="-514350">
              <a:buFont typeface="+mj-lt"/>
              <a:buAutoNum type="arabicPeriod"/>
            </a:pPr>
            <a:r>
              <a:rPr lang="en-US" sz="2900" dirty="0" smtClean="0"/>
              <a:t>Spillovers </a:t>
            </a:r>
            <a:r>
              <a:rPr lang="en-US" sz="2900" dirty="0"/>
              <a:t>increase the </a:t>
            </a:r>
            <a:r>
              <a:rPr lang="en-US" sz="2900" dirty="0" smtClean="0"/>
              <a:t>number </a:t>
            </a:r>
            <a:r>
              <a:rPr lang="en-US" sz="2900" dirty="0"/>
              <a:t>of inventors who can work effectively from the base provided by the new </a:t>
            </a:r>
            <a:r>
              <a:rPr lang="en-US" sz="2900" dirty="0" smtClean="0"/>
              <a:t>technology</a:t>
            </a:r>
          </a:p>
          <a:p>
            <a:pPr marL="907542" lvl="1" indent="-514350">
              <a:buFont typeface="+mj-lt"/>
              <a:buAutoNum type="arabicPeriod"/>
            </a:pPr>
            <a:endParaRPr lang="en-US" sz="2900" dirty="0"/>
          </a:p>
          <a:p>
            <a:pPr marL="514350" indent="-514350">
              <a:buFont typeface="+mj-lt"/>
              <a:buAutoNum type="alphaUcPeriod"/>
            </a:pPr>
            <a:r>
              <a:rPr lang="en-US" sz="2900" b="1" dirty="0" smtClean="0"/>
              <a:t>Spillovers </a:t>
            </a:r>
            <a:r>
              <a:rPr lang="en-US" sz="2900" b="1" dirty="0"/>
              <a:t>increase worker productivity by way of increased nutrition, education, and </a:t>
            </a:r>
            <a:r>
              <a:rPr lang="en-US" sz="2900" b="1" dirty="0" smtClean="0"/>
              <a:t>tools to </a:t>
            </a:r>
            <a:r>
              <a:rPr lang="en-US" sz="2900" b="1" dirty="0"/>
              <a:t>work with</a:t>
            </a:r>
          </a:p>
          <a:p>
            <a:pPr marL="0" indent="0">
              <a:buNone/>
            </a:pPr>
            <a:endParaRPr lang="en-US" sz="2000" dirty="0"/>
          </a:p>
        </p:txBody>
      </p:sp>
    </p:spTree>
    <p:extLst>
      <p:ext uri="{BB962C8B-B14F-4D97-AF65-F5344CB8AC3E}">
        <p14:creationId xmlns:p14="http://schemas.microsoft.com/office/powerpoint/2010/main" val="17199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2284</TotalTime>
  <Words>1520</Words>
  <Application>Microsoft Office PowerPoint</Application>
  <PresentationFormat>On-screen Show (4:3)</PresentationFormat>
  <Paragraphs>120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EBGN 320 – Economics and Technology</vt:lpstr>
      <vt:lpstr>Spillover Ratio</vt:lpstr>
      <vt:lpstr>Spillover Externality</vt:lpstr>
      <vt:lpstr>Spillover Ratio</vt:lpstr>
      <vt:lpstr>Optimal Spillover Model</vt:lpstr>
      <vt:lpstr>Optimal Spillover Model</vt:lpstr>
      <vt:lpstr>Optimal Spillover Model</vt:lpstr>
      <vt:lpstr>Optimal Spillover Model</vt:lpstr>
      <vt:lpstr>How can spillovers themselves add to productivity and the level of innovation in reality?</vt:lpstr>
      <vt:lpstr>How would a change in the spillover ratio change total net benefits?</vt:lpstr>
      <vt:lpstr>Class Activity</vt:lpstr>
      <vt:lpstr>Answers 1 &amp; 2</vt:lpstr>
      <vt:lpstr>Answer 3</vt:lpstr>
      <vt:lpstr>More Questions on Spillover Ratio</vt:lpstr>
      <vt:lpstr>Spillover &amp; CD</vt:lpstr>
      <vt:lpstr>Creative Destruction vs. Spillovers</vt:lpstr>
      <vt:lpstr>Policy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 O'Sullivan</cp:lastModifiedBy>
  <cp:revision>141</cp:revision>
  <cp:lastPrinted>2012-02-15T17:43:21Z</cp:lastPrinted>
  <dcterms:created xsi:type="dcterms:W3CDTF">2012-01-16T16:07:42Z</dcterms:created>
  <dcterms:modified xsi:type="dcterms:W3CDTF">2013-03-25T18:17:38Z</dcterms:modified>
</cp:coreProperties>
</file>