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59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7" r:id="rId23"/>
    <p:sldId id="288" r:id="rId24"/>
    <p:sldId id="290" r:id="rId25"/>
    <p:sldId id="291" r:id="rId26"/>
    <p:sldId id="292" r:id="rId27"/>
    <p:sldId id="297" r:id="rId28"/>
    <p:sldId id="295" r:id="rId29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25" d="100"/>
          <a:sy n="125" d="100"/>
        </p:scale>
        <p:origin x="-12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EEBAB-737F-4F9E-A251-2FFDF43661C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966B-4737-4638-92C7-14B08DD0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F026DC-A449-4550-969C-FFCA0078CD9F}" type="slidenum">
              <a:rPr lang="en-GB" smtClean="0"/>
              <a:pPr eaLnBrk="1" hangingPunct="1"/>
              <a:t>27</a:t>
            </a:fld>
            <a:endParaRPr lang="en-GB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3AA4-A9BA-4456-A71F-188A2B8A9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4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3938589"/>
            <a:ext cx="4044462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58CBC-CAAC-443C-BE50-A05C458515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dr.undp.org/en/reports/global/hdr20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Innovation and Economic Growth </a:t>
            </a:r>
          </a:p>
          <a:p>
            <a:r>
              <a:rPr lang="en-US" sz="1600" dirty="0" smtClean="0"/>
              <a:t>March 25,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Neoclassical Growth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Developed by Nobel prize winner Robert Solow (1956), but similar paper also published by Trevor Swan in the same year</a:t>
            </a:r>
          </a:p>
          <a:p>
            <a:r>
              <a:rPr lang="en-US" dirty="0" smtClean="0"/>
              <a:t>Concerned about the long term or “trend” in per capita income</a:t>
            </a:r>
          </a:p>
          <a:p>
            <a:r>
              <a:rPr lang="en-US" dirty="0" smtClean="0"/>
              <a:t>Based on Ricardo’s diminishing returns to K (capital)</a:t>
            </a:r>
          </a:p>
          <a:p>
            <a:pPr lvl="1"/>
            <a:r>
              <a:rPr lang="en-US" dirty="0" smtClean="0"/>
              <a:t>An economy with a low capital-labor ratio will have a high marginal product of capital</a:t>
            </a:r>
          </a:p>
          <a:p>
            <a:pPr lvl="1"/>
            <a:r>
              <a:rPr lang="en-US" dirty="0" smtClean="0"/>
              <a:t>If a constant fraction of income generated by new capital is saved then it can be used to purchase more capital</a:t>
            </a:r>
          </a:p>
          <a:p>
            <a:pPr lvl="1"/>
            <a:r>
              <a:rPr lang="en-US" dirty="0" smtClean="0"/>
              <a:t>Over time, capital per worker will rise, but the marginal product of capital will fall</a:t>
            </a:r>
          </a:p>
          <a:p>
            <a:pPr lvl="1"/>
            <a:r>
              <a:rPr lang="en-US" dirty="0" smtClean="0"/>
              <a:t>The return to new capital will fall until it just covers the cost of replacing worn out equipment</a:t>
            </a:r>
          </a:p>
          <a:p>
            <a:pPr lvl="1"/>
            <a:r>
              <a:rPr lang="en-US" dirty="0" smtClean="0"/>
              <a:t>At this point, the economy enters a steady state with an unchanging standard of 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Neoclassical Growth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Solow examined the period form 1909 – 1949</a:t>
            </a:r>
          </a:p>
          <a:p>
            <a:r>
              <a:rPr lang="en-US" dirty="0" smtClean="0"/>
              <a:t>He concluded that 19% of growth was a result of increases in the capital stock </a:t>
            </a:r>
          </a:p>
          <a:p>
            <a:r>
              <a:rPr lang="en-US" dirty="0" smtClean="0"/>
              <a:t>81% to another factor he called “technical change”</a:t>
            </a:r>
          </a:p>
          <a:p>
            <a:r>
              <a:rPr lang="en-US" dirty="0" smtClean="0"/>
              <a:t>Later neoclassical growth models included knowledge as </a:t>
            </a:r>
            <a:r>
              <a:rPr lang="en-US" i="1" dirty="0" smtClean="0"/>
              <a:t>human capital </a:t>
            </a:r>
            <a:r>
              <a:rPr lang="en-US" dirty="0" smtClean="0"/>
              <a:t>increasing the contribution of capital (k + </a:t>
            </a:r>
            <a:r>
              <a:rPr lang="en-US" dirty="0" err="1" smtClean="0"/>
              <a:t>hk</a:t>
            </a:r>
            <a:r>
              <a:rPr lang="en-US" dirty="0" smtClean="0"/>
              <a:t>) to 80%</a:t>
            </a:r>
          </a:p>
          <a:p>
            <a:r>
              <a:rPr lang="en-US" dirty="0" smtClean="0"/>
              <a:t>However, no explanation of what determines technical change -&gt; innovation exogenous!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GB" dirty="0" smtClean="0"/>
              <a:t>Neoclassical growth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866" y="1371600"/>
            <a:ext cx="8990134" cy="498529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sz="2400" b="1" dirty="0"/>
              <a:t>Model growth of GDP per worker via capital accumulation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u="sng" dirty="0"/>
              <a:t>Key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b="1" dirty="0"/>
              <a:t>Production function </a:t>
            </a:r>
            <a:r>
              <a:rPr lang="en-GB" sz="2600" dirty="0"/>
              <a:t>(GDP depends on technology, labour and physical capital)	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b="1" dirty="0"/>
              <a:t>Capital accumulation equation </a:t>
            </a:r>
            <a:r>
              <a:rPr lang="en-GB" sz="2600" dirty="0"/>
              <a:t>(change in net capital stock equals gross investment [=savings] less depreciation</a:t>
            </a:r>
            <a:r>
              <a:rPr lang="en-GB" sz="2600" dirty="0" smtClean="0"/>
              <a:t>)</a:t>
            </a:r>
            <a:endParaRPr lang="en-GB" sz="26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b="1" dirty="0"/>
              <a:t>Questions: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How does capital accumulation (net investment) affect growth?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What is role of savings, depreciation and population growth?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What is role of technology?</a:t>
            </a:r>
          </a:p>
        </p:txBody>
      </p:sp>
    </p:spTree>
    <p:extLst>
      <p:ext uri="{BB962C8B-B14F-4D97-AF65-F5344CB8AC3E}">
        <p14:creationId xmlns:p14="http://schemas.microsoft.com/office/powerpoint/2010/main" val="25070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54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Solow-Swan equations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05731"/>
              </p:ext>
            </p:extLst>
          </p:nvPr>
        </p:nvGraphicFramePr>
        <p:xfrm>
          <a:off x="716803" y="1230594"/>
          <a:ext cx="5723563" cy="306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085920" imgH="1523880" progId="Equation.DSMT4">
                  <p:embed/>
                </p:oleObj>
              </mc:Choice>
              <mc:Fallback>
                <p:oleObj name="Equation" r:id="rId3" imgW="308592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03" y="1230594"/>
                        <a:ext cx="5723563" cy="306200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84639" y="4424363"/>
            <a:ext cx="8820150" cy="218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600" dirty="0">
                <a:latin typeface="+mn-lt"/>
                <a:cs typeface="+mn-cs"/>
              </a:rPr>
              <a:t>Solow-Swan </a:t>
            </a:r>
            <a:r>
              <a:rPr lang="en-GB" sz="2600" dirty="0" err="1">
                <a:latin typeface="+mn-lt"/>
                <a:cs typeface="+mn-cs"/>
              </a:rPr>
              <a:t>analyze</a:t>
            </a:r>
            <a:r>
              <a:rPr lang="en-GB" sz="2600" dirty="0">
                <a:latin typeface="+mn-lt"/>
                <a:cs typeface="+mn-cs"/>
              </a:rPr>
              <a:t> how these two equations interact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600" dirty="0">
                <a:latin typeface="+mn-lt"/>
                <a:cs typeface="+mn-cs"/>
              </a:rPr>
              <a:t>Y and K are endogenous variables; s, </a:t>
            </a:r>
            <a:r>
              <a:rPr lang="el-GR" sz="2600" dirty="0" smtClean="0">
                <a:latin typeface="+mn-lt"/>
                <a:cs typeface="+mn-cs"/>
              </a:rPr>
              <a:t>δ</a:t>
            </a:r>
            <a:r>
              <a:rPr lang="en-GB" sz="2600" dirty="0" smtClean="0">
                <a:latin typeface="+mn-lt"/>
                <a:cs typeface="+mn-cs"/>
              </a:rPr>
              <a:t>  </a:t>
            </a:r>
            <a:r>
              <a:rPr lang="en-GB" sz="2600" dirty="0">
                <a:latin typeface="+mn-lt"/>
                <a:cs typeface="+mn-cs"/>
              </a:rPr>
              <a:t>and growth rate of L and/or A are exogenous (parameters)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600" dirty="0">
                <a:latin typeface="+mn-lt"/>
                <a:cs typeface="+mn-cs"/>
              </a:rPr>
              <a:t>Outcome depends on the exact functional form of production function and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3829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eaLnBrk="1" hangingPunct="1"/>
            <a:r>
              <a:rPr lang="en-GB" sz="4200" smtClean="0"/>
              <a:t>Neoclassical production functions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654" y="1341438"/>
            <a:ext cx="8568104" cy="2405062"/>
          </a:xfrm>
        </p:spPr>
        <p:txBody>
          <a:bodyPr>
            <a:normAutofit lnSpcReduction="10000"/>
          </a:bodyPr>
          <a:lstStyle/>
          <a:p>
            <a:pPr marL="558800" indent="-558800" eaLnBrk="1" hangingPunct="1">
              <a:buFontTx/>
              <a:buNone/>
            </a:pPr>
            <a:r>
              <a:rPr lang="en-GB" sz="2500" b="1" dirty="0" smtClean="0"/>
              <a:t>Solow-Swan assume: </a:t>
            </a:r>
          </a:p>
          <a:p>
            <a:pPr marL="558800" indent="-558800" eaLnBrk="1" hangingPunct="1">
              <a:buFontTx/>
              <a:buAutoNum type="alphaLcParenR"/>
            </a:pPr>
            <a:r>
              <a:rPr lang="en-GB" sz="2500" dirty="0" smtClean="0"/>
              <a:t>diminishing returns to capital or labour (the ‘law’ of diminishing returns), and </a:t>
            </a:r>
          </a:p>
          <a:p>
            <a:pPr marL="558800" indent="-558800" eaLnBrk="1" hangingPunct="1">
              <a:buFontTx/>
              <a:buAutoNum type="alphaLcParenR"/>
            </a:pPr>
            <a:r>
              <a:rPr lang="en-GB" sz="2500" dirty="0" smtClean="0"/>
              <a:t>constant returns to scale (e.g. doubling </a:t>
            </a:r>
            <a:r>
              <a:rPr lang="en-GB" sz="2500" i="1" dirty="0" smtClean="0"/>
              <a:t>K</a:t>
            </a:r>
            <a:r>
              <a:rPr lang="en-GB" sz="2500" dirty="0" smtClean="0"/>
              <a:t> and </a:t>
            </a:r>
            <a:r>
              <a:rPr lang="en-GB" sz="2500" i="1" dirty="0" smtClean="0"/>
              <a:t>L</a:t>
            </a:r>
            <a:r>
              <a:rPr lang="en-GB" sz="2500" dirty="0" smtClean="0"/>
              <a:t>, doubles </a:t>
            </a:r>
            <a:r>
              <a:rPr lang="en-GB" sz="2500" i="1" dirty="0" smtClean="0"/>
              <a:t>Y</a:t>
            </a:r>
            <a:r>
              <a:rPr lang="en-GB" sz="2500" dirty="0" smtClean="0"/>
              <a:t>)</a:t>
            </a:r>
          </a:p>
          <a:p>
            <a:pPr marL="558800" indent="-558800" eaLnBrk="1" hangingPunct="1">
              <a:buFontTx/>
              <a:buNone/>
            </a:pPr>
            <a:r>
              <a:rPr lang="en-GB" sz="2500" b="1" dirty="0" smtClean="0"/>
              <a:t>For example, the Cobb-Douglas production function 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9291351"/>
              </p:ext>
            </p:extLst>
          </p:nvPr>
        </p:nvGraphicFramePr>
        <p:xfrm>
          <a:off x="1647368" y="3933057"/>
          <a:ext cx="527831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2654280" imgH="711000" progId="Equation.DSMT4">
                  <p:embed/>
                </p:oleObj>
              </mc:Choice>
              <mc:Fallback>
                <p:oleObj name="Equation" r:id="rId3" imgW="2654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68" y="3933057"/>
                        <a:ext cx="5278315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384458" y="5589241"/>
            <a:ext cx="8424496" cy="86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GB" sz="2500" dirty="0">
                <a:latin typeface="+mn-lt"/>
                <a:cs typeface="+mn-cs"/>
              </a:rPr>
              <a:t>Hence, now have y = output (GDP) per worker as function of capital to labour ratio (k)</a:t>
            </a:r>
          </a:p>
        </p:txBody>
      </p:sp>
    </p:spTree>
    <p:extLst>
      <p:ext uri="{BB962C8B-B14F-4D97-AF65-F5344CB8AC3E}">
        <p14:creationId xmlns:p14="http://schemas.microsoft.com/office/powerpoint/2010/main" val="30486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962" y="116633"/>
            <a:ext cx="8229600" cy="1143001"/>
          </a:xfrm>
        </p:spPr>
        <p:txBody>
          <a:bodyPr/>
          <a:lstStyle/>
          <a:p>
            <a:pPr eaLnBrk="1" hangingPunct="1"/>
            <a:r>
              <a:rPr lang="en-GB" smtClean="0"/>
              <a:t>GDP per worker and </a:t>
            </a:r>
            <a:r>
              <a:rPr lang="en-GB" i="1" smtClean="0"/>
              <a:t>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0927" y="1268760"/>
            <a:ext cx="8291146" cy="965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GB" sz="2900" smtClean="0"/>
              <a:t>Assume </a:t>
            </a:r>
            <a:r>
              <a:rPr lang="en-GB" sz="2900" i="1" smtClean="0"/>
              <a:t>A</a:t>
            </a:r>
            <a:r>
              <a:rPr lang="en-GB" sz="2900" smtClean="0"/>
              <a:t> and </a:t>
            </a:r>
            <a:r>
              <a:rPr lang="en-GB" sz="2900" i="1" smtClean="0"/>
              <a:t>L</a:t>
            </a:r>
            <a:r>
              <a:rPr lang="en-GB" sz="2900" smtClean="0"/>
              <a:t> constant (no technology growth or labour force growth)</a:t>
            </a:r>
          </a:p>
        </p:txBody>
      </p:sp>
      <p:pic>
        <p:nvPicPr>
          <p:cNvPr id="31748" name="Picture 10" descr="SolowY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54" y="2190155"/>
            <a:ext cx="6729824" cy="436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1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Accumulation equation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654" y="1341439"/>
            <a:ext cx="5338397" cy="865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900" dirty="0" smtClean="0"/>
              <a:t>If </a:t>
            </a:r>
            <a:r>
              <a:rPr lang="en-GB" sz="2900" i="1" dirty="0" smtClean="0"/>
              <a:t>A</a:t>
            </a:r>
            <a:r>
              <a:rPr lang="en-GB" sz="2900" dirty="0" smtClean="0"/>
              <a:t> and </a:t>
            </a:r>
            <a:r>
              <a:rPr lang="en-GB" sz="2900" i="1" dirty="0" smtClean="0"/>
              <a:t>L</a:t>
            </a:r>
            <a:r>
              <a:rPr lang="en-GB" sz="2900" dirty="0" smtClean="0"/>
              <a:t> constant, can show</a:t>
            </a:r>
          </a:p>
          <a:p>
            <a:pPr eaLnBrk="1" hangingPunct="1">
              <a:buFontTx/>
              <a:buNone/>
            </a:pPr>
            <a:endParaRPr lang="en-GB" sz="2900" dirty="0" smtClean="0"/>
          </a:p>
          <a:p>
            <a:pPr eaLnBrk="1" hangingPunct="1">
              <a:buFontTx/>
              <a:buNone/>
            </a:pPr>
            <a:endParaRPr lang="en-GB" sz="2900" dirty="0" smtClean="0"/>
          </a:p>
          <a:p>
            <a:pPr eaLnBrk="1" hangingPunct="1">
              <a:buFontTx/>
              <a:buNone/>
            </a:pPr>
            <a:endParaRPr lang="en-GB" sz="2900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66854735"/>
              </p:ext>
            </p:extLst>
          </p:nvPr>
        </p:nvGraphicFramePr>
        <p:xfrm>
          <a:off x="5710475" y="1066800"/>
          <a:ext cx="3010577" cy="146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475" y="1066800"/>
                        <a:ext cx="3010577" cy="1465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377445" y="2438400"/>
            <a:ext cx="8351227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GB" sz="2600" dirty="0">
                <a:latin typeface="+mn-lt"/>
                <a:cs typeface="+mn-cs"/>
              </a:rPr>
              <a:t>This is a differential equation. In words, the change in capital to labour ratio over time = investment (saving) per worker minus depreciation per </a:t>
            </a:r>
            <a:r>
              <a:rPr lang="en-GB" sz="2600" dirty="0" smtClean="0">
                <a:latin typeface="+mn-lt"/>
                <a:cs typeface="+mn-cs"/>
              </a:rPr>
              <a:t>worker</a:t>
            </a:r>
            <a:endParaRPr lang="en-GB" sz="2600" dirty="0">
              <a:latin typeface="+mn-lt"/>
              <a:cs typeface="+mn-cs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GB" sz="2600" dirty="0">
                <a:latin typeface="+mn-lt"/>
                <a:cs typeface="+mn-cs"/>
              </a:rPr>
              <a:t>Any positive change in k will increase y and generate economic growth. Growth will stop if </a:t>
            </a:r>
            <a:r>
              <a:rPr lang="en-GB" sz="2600" dirty="0" err="1" smtClean="0">
                <a:latin typeface="+mn-lt"/>
                <a:cs typeface="+mn-cs"/>
              </a:rPr>
              <a:t>dk</a:t>
            </a:r>
            <a:r>
              <a:rPr lang="en-GB" sz="2600" dirty="0" smtClean="0">
                <a:latin typeface="+mn-lt"/>
                <a:cs typeface="+mn-cs"/>
              </a:rPr>
              <a:t>/</a:t>
            </a:r>
            <a:r>
              <a:rPr lang="en-GB" sz="2600" dirty="0" err="1" smtClean="0">
                <a:latin typeface="+mn-lt"/>
                <a:cs typeface="+mn-cs"/>
              </a:rPr>
              <a:t>dt</a:t>
            </a:r>
            <a:r>
              <a:rPr lang="en-GB" sz="2600" dirty="0" smtClean="0">
                <a:latin typeface="+mn-lt"/>
                <a:cs typeface="+mn-cs"/>
              </a:rPr>
              <a:t>=0</a:t>
            </a:r>
            <a:endParaRPr lang="en-GB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802" y="198438"/>
            <a:ext cx="7836648" cy="1143000"/>
          </a:xfrm>
        </p:spPr>
        <p:txBody>
          <a:bodyPr/>
          <a:lstStyle/>
          <a:p>
            <a:pPr eaLnBrk="1" hangingPunct="1"/>
            <a:r>
              <a:rPr lang="en-GB" smtClean="0"/>
              <a:t>Graphical analysis of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117982" y="476251"/>
          <a:ext cx="2593731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982" y="476251"/>
                        <a:ext cx="2593731" cy="12620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5" descr="Solowsavingdepr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6" y="2205039"/>
            <a:ext cx="8279423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49740" y="1412776"/>
            <a:ext cx="4969119" cy="41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100"/>
              <a:t>(Note: </a:t>
            </a:r>
            <a:r>
              <a:rPr lang="en-GB" sz="2100" i="1"/>
              <a:t>s</a:t>
            </a:r>
            <a:r>
              <a:rPr lang="en-GB" sz="2100"/>
              <a:t> and </a:t>
            </a:r>
            <a:r>
              <a:rPr lang="en-GB" sz="2100" i="1">
                <a:latin typeface="Symbol" pitchFamily="18" charset="2"/>
              </a:rPr>
              <a:t>d</a:t>
            </a:r>
            <a:r>
              <a:rPr lang="en-GB" sz="2100"/>
              <a:t>  constants)</a:t>
            </a:r>
          </a:p>
        </p:txBody>
      </p:sp>
    </p:spTree>
    <p:extLst>
      <p:ext uri="{BB962C8B-B14F-4D97-AF65-F5344CB8AC3E}">
        <p14:creationId xmlns:p14="http://schemas.microsoft.com/office/powerpoint/2010/main" val="40424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54" y="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Solow-Swan equilibrium</a:t>
            </a:r>
          </a:p>
        </p:txBody>
      </p:sp>
      <p:pic>
        <p:nvPicPr>
          <p:cNvPr id="32771" name="Picture 4" descr="Solow_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93" y="1219200"/>
            <a:ext cx="5980817" cy="38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67458" y="5257800"/>
            <a:ext cx="8280888" cy="8969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600" dirty="0">
                <a:latin typeface="+mn-lt"/>
                <a:cs typeface="+mn-cs"/>
              </a:rPr>
              <a:t>GDP </a:t>
            </a:r>
            <a:r>
              <a:rPr lang="en-GB" sz="2600" dirty="0" err="1">
                <a:latin typeface="+mn-lt"/>
                <a:cs typeface="+mn-cs"/>
              </a:rPr>
              <a:t>p.w</a:t>
            </a:r>
            <a:r>
              <a:rPr lang="en-GB" sz="2600" dirty="0">
                <a:latin typeface="+mn-lt"/>
                <a:cs typeface="+mn-cs"/>
              </a:rPr>
              <a:t>. converges to y* =A(k</a:t>
            </a:r>
            <a:r>
              <a:rPr lang="en-GB" sz="2600" dirty="0" smtClean="0">
                <a:latin typeface="+mn-lt"/>
                <a:cs typeface="+mn-cs"/>
              </a:rPr>
              <a:t>*)</a:t>
            </a:r>
            <a:r>
              <a:rPr lang="el-GR" sz="2600" baseline="30000" dirty="0" smtClean="0">
                <a:latin typeface="+mn-lt"/>
                <a:cs typeface="+mn-cs"/>
              </a:rPr>
              <a:t>α</a:t>
            </a:r>
            <a:r>
              <a:rPr lang="en-GB" sz="2600" dirty="0" smtClean="0">
                <a:latin typeface="+mn-lt"/>
                <a:cs typeface="+mn-cs"/>
              </a:rPr>
              <a:t>. </a:t>
            </a:r>
            <a:r>
              <a:rPr lang="en-GB" sz="2600" dirty="0">
                <a:latin typeface="+mn-lt"/>
                <a:cs typeface="+mn-cs"/>
              </a:rPr>
              <a:t>If A (technology) and L constant, y* is also constant: </a:t>
            </a:r>
            <a:r>
              <a:rPr lang="en-GB" sz="2600" b="1" dirty="0">
                <a:latin typeface="+mn-lt"/>
                <a:cs typeface="+mn-cs"/>
              </a:rPr>
              <a:t>no long run </a:t>
            </a:r>
            <a:r>
              <a:rPr lang="en-GB" sz="2600" b="1" dirty="0" smtClean="0">
                <a:latin typeface="+mn-lt"/>
                <a:cs typeface="+mn-cs"/>
              </a:rPr>
              <a:t>growth</a:t>
            </a:r>
            <a:endParaRPr lang="en-GB" sz="26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927" y="188640"/>
            <a:ext cx="8496300" cy="1143000"/>
          </a:xfrm>
        </p:spPr>
        <p:txBody>
          <a:bodyPr/>
          <a:lstStyle/>
          <a:p>
            <a:pPr eaLnBrk="1" hangingPunct="1"/>
            <a:r>
              <a:rPr lang="en-GB" sz="4200" smtClean="0"/>
              <a:t>What happens if savings increased?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0927" y="1484785"/>
            <a:ext cx="8496300" cy="2333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dirty="0" smtClean="0"/>
              <a:t>Raising </a:t>
            </a:r>
            <a:r>
              <a:rPr lang="en-GB" dirty="0"/>
              <a:t>saving increases k* and y*, but long run growth still zero (e.g. s1&gt;s0 below)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 smtClean="0"/>
              <a:t>Call </a:t>
            </a:r>
            <a:r>
              <a:rPr lang="en-GB" dirty="0"/>
              <a:t>this a “levels effect”</a:t>
            </a:r>
          </a:p>
          <a:p>
            <a:pPr eaLnBrk="1" hangingPunct="1">
              <a:lnSpc>
                <a:spcPct val="80000"/>
              </a:lnSpc>
            </a:pPr>
            <a:r>
              <a:rPr lang="en-GB" dirty="0" smtClean="0"/>
              <a:t>Growth </a:t>
            </a:r>
            <a:r>
              <a:rPr lang="en-GB" dirty="0"/>
              <a:t>increases in short run (as economy moves to new steady state), but </a:t>
            </a:r>
            <a:r>
              <a:rPr lang="en-GB" u="sng" dirty="0"/>
              <a:t>no permanent </a:t>
            </a:r>
            <a:r>
              <a:rPr lang="en-GB" dirty="0"/>
              <a:t>‘growth effect’</a:t>
            </a:r>
          </a:p>
        </p:txBody>
      </p:sp>
      <p:pic>
        <p:nvPicPr>
          <p:cNvPr id="23556" name="Picture 4" descr="Solow_saving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44" y="3573017"/>
            <a:ext cx="4652161" cy="30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3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Economic Growth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Fundamental macroeconomic questions </a:t>
            </a:r>
          </a:p>
          <a:p>
            <a:pPr marL="0" indent="0">
              <a:buNone/>
            </a:pPr>
            <a:endParaRPr lang="en-US" b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Can economic growth be sustained in the long run?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What determines long run growth?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458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What if labour force grows?</a:t>
            </a:r>
          </a:p>
        </p:txBody>
      </p:sp>
      <p:pic>
        <p:nvPicPr>
          <p:cNvPr id="5125" name="Picture 9" descr="Solowsavingdeprec_p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11" y="1743075"/>
            <a:ext cx="6022731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304800" y="2120265"/>
            <a:ext cx="262450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600" dirty="0">
                <a:latin typeface="+mn-lt"/>
                <a:cs typeface="+mn-cs"/>
              </a:rPr>
              <a:t>Population growth reduces equilibrium level of GDP per worker (but long run growth still zero) if technology static</a:t>
            </a:r>
            <a:endParaRPr lang="en-US" sz="2600" dirty="0">
              <a:latin typeface="+mn-lt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Golden rule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3931" y="1052513"/>
            <a:ext cx="8219343" cy="4525962"/>
          </a:xfrm>
        </p:spPr>
        <p:txBody>
          <a:bodyPr/>
          <a:lstStyle/>
          <a:p>
            <a:pPr eaLnBrk="1" hangingPunct="1"/>
            <a:endParaRPr lang="en-GB" sz="2900" dirty="0" smtClean="0"/>
          </a:p>
          <a:p>
            <a:pPr eaLnBrk="1" hangingPunct="1"/>
            <a:r>
              <a:rPr lang="en-GB" sz="2900" dirty="0" smtClean="0"/>
              <a:t>The ‘golden rule’ is the ‘optimal’ saving rate (</a:t>
            </a:r>
            <a:r>
              <a:rPr lang="en-GB" sz="2900" i="1" dirty="0" err="1" smtClean="0"/>
              <a:t>s</a:t>
            </a:r>
            <a:r>
              <a:rPr lang="en-GB" sz="2900" i="1" baseline="-25000" dirty="0" err="1" smtClean="0"/>
              <a:t>G</a:t>
            </a:r>
            <a:r>
              <a:rPr lang="en-GB" sz="2900" dirty="0" smtClean="0"/>
              <a:t>) that maximises consumption per head</a:t>
            </a:r>
          </a:p>
          <a:p>
            <a:pPr eaLnBrk="1" hangingPunct="1"/>
            <a:r>
              <a:rPr lang="en-GB" sz="2900" dirty="0" smtClean="0"/>
              <a:t>Assume </a:t>
            </a:r>
            <a:r>
              <a:rPr lang="en-GB" sz="2900" i="1" dirty="0" smtClean="0"/>
              <a:t>A</a:t>
            </a:r>
            <a:r>
              <a:rPr lang="en-GB" sz="2900" dirty="0" smtClean="0"/>
              <a:t> is constant, but population growth is </a:t>
            </a:r>
            <a:r>
              <a:rPr lang="en-GB" sz="2900" i="1" dirty="0" smtClean="0"/>
              <a:t>n</a:t>
            </a:r>
            <a:endParaRPr lang="en-GB" sz="2900" dirty="0" smtClean="0"/>
          </a:p>
          <a:p>
            <a:pPr eaLnBrk="1" hangingPunct="1"/>
            <a:r>
              <a:rPr lang="en-GB" sz="2900" dirty="0" smtClean="0"/>
              <a:t>Can show that this occurs where the marginal product of capital equals (</a:t>
            </a:r>
            <a:r>
              <a:rPr lang="en-GB" sz="2900" i="1" dirty="0" smtClean="0">
                <a:latin typeface="Symbol" pitchFamily="18" charset="2"/>
              </a:rPr>
              <a:t>d + </a:t>
            </a:r>
            <a:r>
              <a:rPr lang="en-GB" sz="2900" i="1" dirty="0" smtClean="0"/>
              <a:t>n</a:t>
            </a:r>
            <a:r>
              <a:rPr lang="en-GB" sz="2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Graphically find the maximal distance between two lines</a:t>
            </a:r>
          </a:p>
        </p:txBody>
      </p:sp>
      <p:pic>
        <p:nvPicPr>
          <p:cNvPr id="5" name="Picture 4" descr="Golden rule simple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" y="1500189"/>
            <a:ext cx="7649308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Golden rule simple saving lin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82" y="3857625"/>
            <a:ext cx="5564065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8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458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… over saving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04800" y="5359298"/>
            <a:ext cx="8645769" cy="1435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900" dirty="0">
                <a:latin typeface="+mn-lt"/>
                <a:cs typeface="+mn-cs"/>
              </a:rPr>
              <a:t>Economies can over save. Higher saving does increase GDP per worker, but real objective is </a:t>
            </a:r>
            <a:r>
              <a:rPr lang="en-GB" sz="2900" b="1" dirty="0">
                <a:latin typeface="+mn-lt"/>
                <a:cs typeface="+mn-cs"/>
              </a:rPr>
              <a:t>consumption per worker.</a:t>
            </a:r>
          </a:p>
        </p:txBody>
      </p:sp>
      <p:pic>
        <p:nvPicPr>
          <p:cNvPr id="38916" name="Picture 7" descr="Golden 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1219200"/>
            <a:ext cx="6859466" cy="414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4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Solow’s surprise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0582" y="1484314"/>
            <a:ext cx="8676542" cy="5068887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Solow’s model states that investment in capital cannot drive long run growth in GDP per worker</a:t>
            </a:r>
          </a:p>
          <a:p>
            <a:pPr eaLnBrk="1" hangingPunct="1"/>
            <a:r>
              <a:rPr lang="en-GB" dirty="0"/>
              <a:t>Need technological change (growth in A) to avoid diminishing returns to capital </a:t>
            </a:r>
          </a:p>
          <a:p>
            <a:pPr eaLnBrk="1" hangingPunct="1"/>
            <a:r>
              <a:rPr lang="en-GB" dirty="0"/>
              <a:t>Easterly (2001) argues that “capital fundamentalism” view widely held in World Bank/IMF from 60s to 90s, despite lessons of Solow model</a:t>
            </a:r>
          </a:p>
          <a:p>
            <a:pPr eaLnBrk="1" hangingPunct="1"/>
            <a:r>
              <a:rPr lang="en-GB" dirty="0"/>
              <a:t>Policy lesson: don’t advise poor countries to invest without due regard for technology and incentives</a:t>
            </a:r>
          </a:p>
        </p:txBody>
      </p:sp>
    </p:spTree>
    <p:extLst>
      <p:ext uri="{BB962C8B-B14F-4D97-AF65-F5344CB8AC3E}">
        <p14:creationId xmlns:p14="http://schemas.microsoft.com/office/powerpoint/2010/main" val="8890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286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GB" sz="4000" dirty="0">
                <a:solidFill>
                  <a:schemeClr val="tx2"/>
                </a:solidFill>
              </a:rPr>
              <a:t>What if technology (</a:t>
            </a:r>
            <a:r>
              <a:rPr lang="en-GB" sz="4000" i="1" dirty="0">
                <a:solidFill>
                  <a:schemeClr val="tx2"/>
                </a:solidFill>
              </a:rPr>
              <a:t>A</a:t>
            </a:r>
            <a:r>
              <a:rPr lang="en-GB" sz="4000" dirty="0">
                <a:solidFill>
                  <a:schemeClr val="tx2"/>
                </a:solidFill>
              </a:rPr>
              <a:t>) grows?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5"/>
              <p:cNvSpPr>
                <a:spLocks noChangeArrowheads="1"/>
              </p:cNvSpPr>
              <p:nvPr/>
            </p:nvSpPr>
            <p:spPr bwMode="auto">
              <a:xfrm>
                <a:off x="395654" y="1341438"/>
                <a:ext cx="8229600" cy="525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r>
                  <a:rPr lang="en-GB" sz="2600" dirty="0"/>
                  <a:t>Consider </a:t>
                </a:r>
                <a:r>
                  <a:rPr lang="en-GB" sz="2600" dirty="0" smtClean="0"/>
                  <a:t>y=</a:t>
                </a:r>
                <a:r>
                  <a:rPr lang="en-GB" sz="2600" dirty="0" err="1" smtClean="0"/>
                  <a:t>Ak</a:t>
                </a:r>
                <a:r>
                  <a:rPr lang="el-GR" sz="2600" baseline="30000" dirty="0"/>
                  <a:t> α</a:t>
                </a:r>
                <a:r>
                  <a:rPr lang="en-GB" sz="2600" dirty="0" smtClean="0"/>
                  <a:t>, </a:t>
                </a:r>
                <a:r>
                  <a:rPr lang="en-GB" sz="2600" dirty="0"/>
                  <a:t>and </a:t>
                </a:r>
                <a:r>
                  <a:rPr lang="en-GB" sz="2600" dirty="0" err="1" smtClean="0"/>
                  <a:t>sy</a:t>
                </a:r>
                <a:r>
                  <a:rPr lang="en-GB" sz="2600" dirty="0" smtClean="0"/>
                  <a:t>=</a:t>
                </a:r>
                <a:r>
                  <a:rPr lang="en-GB" sz="2600" dirty="0" err="1" smtClean="0"/>
                  <a:t>sAk</a:t>
                </a:r>
                <a:r>
                  <a:rPr lang="el-GR" sz="2600" baseline="30000" dirty="0"/>
                  <a:t> α</a:t>
                </a:r>
                <a:r>
                  <a:rPr lang="en-GB" sz="2600" dirty="0" smtClean="0"/>
                  <a:t>, </a:t>
                </a:r>
                <a:r>
                  <a:rPr lang="en-GB" sz="2600" dirty="0"/>
                  <a:t>these imply that output can go on </a:t>
                </a:r>
                <a:r>
                  <a:rPr lang="en-GB" sz="2600" dirty="0" smtClean="0"/>
                  <a:t>increasing</a:t>
                </a:r>
                <a:endParaRPr lang="en-GB" sz="2600" dirty="0"/>
              </a:p>
              <a:p>
                <a:pPr marL="457200" indent="-4572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r>
                  <a:rPr lang="en-GB" sz="2600" dirty="0"/>
                  <a:t>Consider marginal product of capital (</a:t>
                </a:r>
                <a:r>
                  <a:rPr lang="en-GB" sz="2600" dirty="0" err="1"/>
                  <a:t>MPk</a:t>
                </a:r>
                <a:r>
                  <a:rPr lang="en-GB" sz="2600" dirty="0"/>
                  <a:t>)</a:t>
                </a:r>
              </a:p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GB" sz="2600" dirty="0"/>
                  <a:t>			</a:t>
                </a:r>
                <a:r>
                  <a:rPr lang="en-GB" sz="2600" dirty="0" err="1"/>
                  <a:t>MPk</a:t>
                </a:r>
                <a:r>
                  <a:rPr lang="en-GB" sz="2600" dirty="0"/>
                  <a:t>=</a:t>
                </a:r>
                <a:r>
                  <a:rPr lang="en-GB" sz="2600" dirty="0" err="1"/>
                  <a:t>dy</a:t>
                </a:r>
                <a:r>
                  <a:rPr lang="en-GB" sz="2600" dirty="0"/>
                  <a:t>/</a:t>
                </a:r>
                <a:r>
                  <a:rPr lang="en-GB" sz="2600" dirty="0" err="1"/>
                  <a:t>dk</a:t>
                </a:r>
                <a:r>
                  <a:rPr lang="en-GB" sz="2600" dirty="0"/>
                  <a:t> </a:t>
                </a:r>
                <a:r>
                  <a:rPr lang="en-GB" sz="2600" dirty="0" smtClean="0"/>
                  <a:t>=</a:t>
                </a:r>
                <a14:m>
                  <m:oMath xmlns:m="http://schemas.openxmlformats.org/officeDocument/2006/math">
                    <m:r>
                      <a:rPr lang="el-GR" sz="2600" i="1" dirty="0" smtClean="0">
                        <a:latin typeface="Cambria Math"/>
                      </a:rPr>
                      <m:t> </m:t>
                    </m:r>
                    <m:r>
                      <a:rPr lang="el-GR" sz="2600" i="1" dirty="0" smtClean="0">
                        <a:latin typeface="Cambria Math"/>
                      </a:rPr>
                      <m:t>𝛼</m:t>
                    </m:r>
                    <m:r>
                      <a:rPr lang="el-GR" sz="2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600" dirty="0" err="1" smtClean="0"/>
                  <a:t>Ak</a:t>
                </a:r>
                <a:r>
                  <a:rPr lang="el-GR" sz="2600" baseline="30000" dirty="0" smtClean="0"/>
                  <a:t> α</a:t>
                </a:r>
                <a:r>
                  <a:rPr lang="en-US" sz="2600" baseline="30000" dirty="0" smtClean="0"/>
                  <a:t>-1</a:t>
                </a:r>
                <a:r>
                  <a:rPr lang="en-GB" sz="2600" dirty="0" smtClean="0"/>
                  <a:t>, </a:t>
                </a:r>
                <a:endParaRPr lang="en-GB" sz="2600" dirty="0"/>
              </a:p>
              <a:p>
                <a:pPr lvl="1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GB" sz="2600" dirty="0"/>
                  <a:t>if A increases then </a:t>
                </a:r>
                <a:r>
                  <a:rPr lang="en-GB" sz="2600" dirty="0" err="1"/>
                  <a:t>MPk</a:t>
                </a:r>
                <a:r>
                  <a:rPr lang="en-GB" sz="2600" dirty="0"/>
                  <a:t> can keep increasing (no ‘diminishing returns’ to capital)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</a:pPr>
                <a:r>
                  <a:rPr lang="en-GB" sz="2600" dirty="0"/>
                  <a:t>I</a:t>
                </a:r>
                <a:r>
                  <a:rPr lang="en-GB" sz="2600" dirty="0" smtClean="0"/>
                  <a:t>mplies </a:t>
                </a:r>
                <a:r>
                  <a:rPr lang="en-GB" sz="2600" b="1" dirty="0"/>
                  <a:t>positive long run growth </a:t>
                </a:r>
              </a:p>
            </p:txBody>
          </p:sp>
        </mc:Choice>
        <mc:Fallback>
          <p:sp>
            <p:nvSpPr>
              <p:cNvPr id="4096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654" y="1341438"/>
                <a:ext cx="8229600" cy="5257800"/>
              </a:xfrm>
              <a:prstGeom prst="rect">
                <a:avLst/>
              </a:prstGeom>
              <a:blipFill rotWithShape="1">
                <a:blip r:embed="rId2"/>
                <a:stretch>
                  <a:fillRect l="-1185" t="-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228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2400" dirty="0">
                <a:solidFill>
                  <a:schemeClr val="tx2"/>
                </a:solidFill>
              </a:rPr>
              <a:t>…. graphically, the production function simply shifts up</a:t>
            </a:r>
          </a:p>
        </p:txBody>
      </p:sp>
      <p:pic>
        <p:nvPicPr>
          <p:cNvPr id="41987" name="Picture 6" descr="Solow_A grow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9266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562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per worker increases due to: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Direct technology effect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Capital accumulation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The innovation process</a:t>
            </a:r>
          </a:p>
        </p:txBody>
      </p:sp>
      <p:pic>
        <p:nvPicPr>
          <p:cNvPr id="13315" name="Picture 4" descr="Innovation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57375"/>
            <a:ext cx="88582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285750" y="5715000"/>
            <a:ext cx="700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Figure 1.1 Greenhalgh and Rogers (2010)</a:t>
            </a:r>
          </a:p>
        </p:txBody>
      </p:sp>
    </p:spTree>
    <p:extLst>
      <p:ext uri="{BB962C8B-B14F-4D97-AF65-F5344CB8AC3E}">
        <p14:creationId xmlns:p14="http://schemas.microsoft.com/office/powerpoint/2010/main" val="13666165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3577" y="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Summary of Solow-Swan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06888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Solow-Swan, or neoclassical, growth model, implies countries converge to steady state GDP per worker (if </a:t>
            </a:r>
            <a:r>
              <a:rPr lang="en-GB" b="1" dirty="0"/>
              <a:t>no growth </a:t>
            </a:r>
            <a:r>
              <a:rPr lang="en-GB" dirty="0"/>
              <a:t>in technology)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countries have same steady states, poorer countries grow faster and ‘converge’ </a:t>
            </a:r>
            <a:r>
              <a:rPr lang="en-GB" dirty="0" smtClean="0"/>
              <a:t>by adopting foreign technology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call this classical convergence or ‘convergence to steady state in Solow model’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</a:t>
            </a:r>
            <a:r>
              <a:rPr lang="en-GB" dirty="0" smtClean="0"/>
              <a:t>hanges </a:t>
            </a:r>
            <a:r>
              <a:rPr lang="en-GB" dirty="0"/>
              <a:t>in savings ratio causes “level effect”, </a:t>
            </a:r>
            <a:r>
              <a:rPr lang="en-GB" b="1" dirty="0"/>
              <a:t>but no long run growth effect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H</a:t>
            </a:r>
            <a:r>
              <a:rPr lang="en-GB" dirty="0" smtClean="0"/>
              <a:t>igher </a:t>
            </a:r>
            <a:r>
              <a:rPr lang="en-GB" dirty="0"/>
              <a:t>labour force growth, ceteris paribus, implies lower GDP per worker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Golden rule: economies can over- or </a:t>
            </a:r>
            <a:r>
              <a:rPr lang="en-GB" dirty="0" smtClean="0"/>
              <a:t>under-save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Economic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8175" indent="-638175">
              <a:lnSpc>
                <a:spcPct val="90000"/>
              </a:lnSpc>
              <a:buNone/>
            </a:pPr>
            <a:r>
              <a:rPr lang="en-GB" sz="2400" b="1" dirty="0" smtClean="0"/>
              <a:t>Today</a:t>
            </a:r>
            <a:endParaRPr lang="en-GB" sz="2400" b="1" dirty="0"/>
          </a:p>
          <a:p>
            <a:pPr marL="638175" indent="-638175">
              <a:lnSpc>
                <a:spcPct val="90000"/>
              </a:lnSpc>
            </a:pPr>
            <a:r>
              <a:rPr lang="en-GB" sz="2400" dirty="0"/>
              <a:t>Introduction – trends in growth</a:t>
            </a:r>
          </a:p>
          <a:p>
            <a:pPr marL="638175" indent="-638175">
              <a:lnSpc>
                <a:spcPct val="90000"/>
              </a:lnSpc>
            </a:pPr>
            <a:r>
              <a:rPr lang="en-GB" sz="2400" dirty="0"/>
              <a:t>Neoclassical </a:t>
            </a:r>
            <a:r>
              <a:rPr lang="en-GB" sz="2400" dirty="0" smtClean="0"/>
              <a:t>(Exogenous) growth models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638175" indent="-638175">
              <a:lnSpc>
                <a:spcPct val="90000"/>
              </a:lnSpc>
              <a:buNone/>
            </a:pPr>
            <a:r>
              <a:rPr lang="en-GB" sz="2400" b="1" dirty="0" smtClean="0"/>
              <a:t>Wednesday</a:t>
            </a:r>
            <a:endParaRPr lang="en-GB" sz="2400" b="1" dirty="0"/>
          </a:p>
          <a:p>
            <a:pPr marL="638175" indent="-638175">
              <a:lnSpc>
                <a:spcPct val="90000"/>
              </a:lnSpc>
            </a:pPr>
            <a:r>
              <a:rPr lang="en-GB" sz="2400" dirty="0"/>
              <a:t>Endogenous growth models</a:t>
            </a:r>
          </a:p>
          <a:p>
            <a:pPr marL="638175" indent="-638175">
              <a:lnSpc>
                <a:spcPct val="90000"/>
              </a:lnSpc>
            </a:pPr>
            <a:r>
              <a:rPr lang="en-GB" sz="2400" dirty="0"/>
              <a:t>The convergence debate</a:t>
            </a:r>
          </a:p>
        </p:txBody>
      </p:sp>
    </p:spTree>
    <p:extLst>
      <p:ext uri="{BB962C8B-B14F-4D97-AF65-F5344CB8AC3E}">
        <p14:creationId xmlns:p14="http://schemas.microsoft.com/office/powerpoint/2010/main" val="17213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Economic growth</a:t>
            </a:r>
            <a:r>
              <a:rPr lang="en-GB" dirty="0" smtClean="0"/>
              <a:t>: growth </a:t>
            </a:r>
            <a:r>
              <a:rPr lang="en-GB" dirty="0"/>
              <a:t>in GDP per </a:t>
            </a:r>
            <a:r>
              <a:rPr lang="en-GB" dirty="0" smtClean="0"/>
              <a:t>capita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u="sng" dirty="0" smtClean="0"/>
              <a:t>From 1870 – 1990:</a:t>
            </a:r>
          </a:p>
          <a:p>
            <a:pPr marL="0" indent="0">
              <a:buNone/>
            </a:pPr>
            <a:r>
              <a:rPr lang="en-GB" dirty="0" smtClean="0"/>
              <a:t>U.S. production has increased by a factor of 58</a:t>
            </a:r>
          </a:p>
          <a:p>
            <a:pPr marL="0" indent="0">
              <a:buNone/>
            </a:pPr>
            <a:r>
              <a:rPr lang="en-GB" dirty="0" smtClean="0"/>
              <a:t>African countries’ production has only increased by a factor of 3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Note: small </a:t>
            </a:r>
            <a:r>
              <a:rPr lang="en-GB" b="1" dirty="0"/>
              <a:t>differences in growth rates </a:t>
            </a:r>
            <a:r>
              <a:rPr lang="en-GB" b="1" dirty="0" smtClean="0"/>
              <a:t>can have a great affect over time</a:t>
            </a:r>
            <a:endParaRPr lang="en-GB" b="1" dirty="0"/>
          </a:p>
          <a:p>
            <a:r>
              <a:rPr lang="en-US" dirty="0"/>
              <a:t>2% growth per year </a:t>
            </a:r>
            <a:r>
              <a:rPr lang="en-US" dirty="0" smtClean="0"/>
              <a:t>=&gt; GDP </a:t>
            </a:r>
            <a:r>
              <a:rPr lang="en-US" dirty="0"/>
              <a:t>p.c. increases 7.4 fold in 100 years</a:t>
            </a:r>
          </a:p>
          <a:p>
            <a:r>
              <a:rPr lang="en-US" dirty="0"/>
              <a:t>0.6% </a:t>
            </a:r>
            <a:r>
              <a:rPr lang="en-US" dirty="0" smtClean="0"/>
              <a:t>=&gt; </a:t>
            </a:r>
            <a:r>
              <a:rPr lang="en-US" dirty="0"/>
              <a:t>GDP per capita increase 1.8 times in 100 </a:t>
            </a:r>
          </a:p>
          <a:p>
            <a:r>
              <a:rPr lang="en-US" dirty="0" smtClean="0"/>
              <a:t>72 </a:t>
            </a:r>
            <a:r>
              <a:rPr lang="en-US" dirty="0"/>
              <a:t>/ growth rate = no. of years to double, hence China’s 10% p.a. implies 7.2 years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GB" smtClean="0"/>
              <a:t>The very long run</a:t>
            </a:r>
          </a:p>
        </p:txBody>
      </p:sp>
      <p:sp>
        <p:nvSpPr>
          <p:cNvPr id="23555" name="Rectangle 37"/>
          <p:cNvSpPr>
            <a:spLocks noChangeArrowheads="1"/>
          </p:cNvSpPr>
          <p:nvPr/>
        </p:nvSpPr>
        <p:spPr bwMode="auto">
          <a:xfrm>
            <a:off x="152260" y="1690692"/>
            <a:ext cx="8114201" cy="41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6" tIns="47893" rIns="95786" bIns="47893" anchor="ctr">
            <a:spAutoFit/>
          </a:bodyPr>
          <a:lstStyle/>
          <a:p>
            <a:pPr algn="just" defTabSz="957263"/>
            <a:r>
              <a:rPr lang="en-US" sz="2100" b="1">
                <a:cs typeface="Times New Roman" pitchFamily="18" charset="0"/>
              </a:rPr>
              <a:t>Growth of GDP per capita (average annual percentage changes)</a:t>
            </a:r>
            <a:endParaRPr lang="en-US" sz="2100"/>
          </a:p>
        </p:txBody>
      </p:sp>
      <p:graphicFrame>
        <p:nvGraphicFramePr>
          <p:cNvPr id="8300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81121"/>
              </p:ext>
            </p:extLst>
          </p:nvPr>
        </p:nvGraphicFramePr>
        <p:xfrm>
          <a:off x="747389" y="2276872"/>
          <a:ext cx="7416312" cy="1968500"/>
        </p:xfrm>
        <a:graphic>
          <a:graphicData uri="http://schemas.openxmlformats.org/drawingml/2006/table">
            <a:tbl>
              <a:tblPr/>
              <a:tblGrid>
                <a:gridCol w="1853712"/>
                <a:gridCol w="1853711"/>
                <a:gridCol w="1855177"/>
                <a:gridCol w="1853712"/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1500-1820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1820-1900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1900-2000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OECD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Non-OECD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World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1.9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8418" marR="88418" marT="47903" marB="479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6" name="Rectangle 94"/>
          <p:cNvSpPr>
            <a:spLocks noChangeArrowheads="1"/>
          </p:cNvSpPr>
          <p:nvPr/>
        </p:nvSpPr>
        <p:spPr bwMode="auto">
          <a:xfrm>
            <a:off x="467459" y="3725167"/>
            <a:ext cx="8549054" cy="12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 anchor="ctr">
            <a:spAutoFit/>
          </a:bodyPr>
          <a:lstStyle/>
          <a:p>
            <a:pPr defTabSz="957263"/>
            <a:endParaRPr lang="en-US" smtClean="0">
              <a:cs typeface="Times New Roman" pitchFamily="18" charset="0"/>
            </a:endParaRPr>
          </a:p>
          <a:p>
            <a:pPr defTabSz="957263"/>
            <a:endParaRPr lang="en-US">
              <a:cs typeface="Times New Roman" pitchFamily="18" charset="0"/>
            </a:endParaRPr>
          </a:p>
          <a:p>
            <a:pPr defTabSz="957263"/>
            <a:r>
              <a:rPr lang="en-US" smtClean="0">
                <a:cs typeface="Times New Roman" pitchFamily="18" charset="0"/>
              </a:rPr>
              <a:t>Source</a:t>
            </a:r>
            <a:r>
              <a:rPr lang="en-US">
                <a:cs typeface="Times New Roman" pitchFamily="18" charset="0"/>
              </a:rPr>
              <a:t>: </a:t>
            </a:r>
            <a:r>
              <a:rPr lang="en-US" err="1">
                <a:cs typeface="Times New Roman" pitchFamily="18" charset="0"/>
              </a:rPr>
              <a:t>Boltho</a:t>
            </a:r>
            <a:r>
              <a:rPr lang="en-US">
                <a:cs typeface="Times New Roman" pitchFamily="18" charset="0"/>
              </a:rPr>
              <a:t> and </a:t>
            </a:r>
            <a:r>
              <a:rPr lang="en-US" err="1">
                <a:cs typeface="Times New Roman" pitchFamily="18" charset="0"/>
              </a:rPr>
              <a:t>Toniolo</a:t>
            </a:r>
            <a:r>
              <a:rPr lang="en-US">
                <a:cs typeface="Times New Roman" pitchFamily="18" charset="0"/>
              </a:rPr>
              <a:t> (1999, Table 1) OECD refers to North America, Western Europe, Japan, Australia and New Zealand.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458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USA, UK and Ireland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40" y="1124745"/>
            <a:ext cx="6986496" cy="511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81000" y="6019800"/>
            <a:ext cx="8820150" cy="71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dirty="0"/>
              <a:t>Growth of GDP </a:t>
            </a:r>
            <a:r>
              <a:rPr lang="en-GB" dirty="0" err="1"/>
              <a:t>p.c</a:t>
            </a:r>
            <a:r>
              <a:rPr lang="en-GB" dirty="0"/>
              <a:t>: USA=2.2%, GBR=2.0%, Ireland=3.7% (but post-93, 8.5%)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GB" dirty="0"/>
              <a:t>GDP per capita is US$ 1996 constant prices. Source: Penn World Table 6.1 </a:t>
            </a:r>
          </a:p>
        </p:txBody>
      </p:sp>
    </p:spTree>
    <p:extLst>
      <p:ext uri="{BB962C8B-B14F-4D97-AF65-F5344CB8AC3E}">
        <p14:creationId xmlns:p14="http://schemas.microsoft.com/office/powerpoint/2010/main" val="30182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458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China  and India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6" y="981075"/>
            <a:ext cx="7127631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23850" y="6021389"/>
            <a:ext cx="8820150" cy="7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6" tIns="47893" rIns="95786" bIns="47893">
            <a:spAutoFit/>
          </a:bodyPr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Growth: pre-90 China 3.7%, India 4.4%. 1990-2000: China 7.0%, India 4.4%</a:t>
            </a:r>
          </a:p>
          <a:p>
            <a:pPr eaLnBrk="1" hangingPunct="1">
              <a:spcBef>
                <a:spcPct val="50000"/>
              </a:spcBef>
            </a:pPr>
            <a:r>
              <a:rPr lang="en-GB" sz="1500"/>
              <a:t>Source: Penn World Table 6.1</a:t>
            </a:r>
          </a:p>
        </p:txBody>
      </p:sp>
    </p:spTree>
    <p:extLst>
      <p:ext uri="{BB962C8B-B14F-4D97-AF65-F5344CB8AC3E}">
        <p14:creationId xmlns:p14="http://schemas.microsoft.com/office/powerpoint/2010/main" val="4173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Brazil, S. Korea, Philippines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0" y="1340768"/>
            <a:ext cx="6907987" cy="50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52046" y="6345238"/>
            <a:ext cx="6761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57263"/>
            <a:r>
              <a:rPr lang="en-GB" sz="1600"/>
              <a:t>Source: Penn World Table 6.1 (</a:t>
            </a:r>
            <a:r>
              <a:rPr lang="en-US" sz="1600"/>
              <a:t>http://pwt.econ.upenn.edu/aboutpwt.html)</a:t>
            </a:r>
          </a:p>
        </p:txBody>
      </p:sp>
    </p:spTree>
    <p:extLst>
      <p:ext uri="{BB962C8B-B14F-4D97-AF65-F5344CB8AC3E}">
        <p14:creationId xmlns:p14="http://schemas.microsoft.com/office/powerpoint/2010/main" val="6419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GB" sz="4000" dirty="0" smtClean="0"/>
              <a:t>GDP per capita growth not everything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GB" dirty="0" smtClean="0"/>
              <a:t>Focusing on ‘economic growth’ does neglect health, the environment, education, etc.</a:t>
            </a:r>
          </a:p>
          <a:p>
            <a:r>
              <a:rPr lang="en-GB" dirty="0" smtClean="0"/>
              <a:t>UN’s Human Development Index (HDI) gives equal weight to life expectancy, education and GDP per capita </a:t>
            </a:r>
            <a:r>
              <a:rPr lang="en-GB" dirty="0" smtClean="0">
                <a:hlinkClick r:id="rId2"/>
              </a:rPr>
              <a:t>http://hdr.undp.org/en/reports/global/hdr2011/</a:t>
            </a:r>
            <a:endParaRPr lang="en-GB" dirty="0" smtClean="0"/>
          </a:p>
          <a:p>
            <a:r>
              <a:rPr lang="en-GB" dirty="0" smtClean="0"/>
              <a:t>GDP measures aggregate value added – whether coal power station or wind farm</a:t>
            </a:r>
          </a:p>
          <a:p>
            <a:r>
              <a:rPr lang="en-GB" dirty="0" smtClean="0"/>
              <a:t>Ben Friedman (2005), The Moral Consequences of Economic Growth argues growth is important for ‘stable’ societies</a:t>
            </a:r>
          </a:p>
        </p:txBody>
      </p:sp>
    </p:spTree>
    <p:extLst>
      <p:ext uri="{BB962C8B-B14F-4D97-AF65-F5344CB8AC3E}">
        <p14:creationId xmlns:p14="http://schemas.microsoft.com/office/powerpoint/2010/main" val="477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1232</Words>
  <Application>Microsoft Office PowerPoint</Application>
  <PresentationFormat>On-screen Show (4:3)</PresentationFormat>
  <Paragraphs>143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Flow</vt:lpstr>
      <vt:lpstr>Equation</vt:lpstr>
      <vt:lpstr>EBGN 320 – Economics and Technology</vt:lpstr>
      <vt:lpstr>Economic Growth</vt:lpstr>
      <vt:lpstr>Economic Growth</vt:lpstr>
      <vt:lpstr>Introduction</vt:lpstr>
      <vt:lpstr>The very long run</vt:lpstr>
      <vt:lpstr>USA, UK and Ireland</vt:lpstr>
      <vt:lpstr>China  and India</vt:lpstr>
      <vt:lpstr>Brazil, S. Korea, Philippines</vt:lpstr>
      <vt:lpstr>GDP per capita growth not everything</vt:lpstr>
      <vt:lpstr>Neoclassical Growth Theory</vt:lpstr>
      <vt:lpstr>Neoclassical Growth Theory</vt:lpstr>
      <vt:lpstr>Neoclassical growth model</vt:lpstr>
      <vt:lpstr>Solow-Swan equations</vt:lpstr>
      <vt:lpstr>Neoclassical production functions</vt:lpstr>
      <vt:lpstr>GDP per worker and k</vt:lpstr>
      <vt:lpstr>Accumulation equation</vt:lpstr>
      <vt:lpstr>Graphical analysis of</vt:lpstr>
      <vt:lpstr>Solow-Swan equilibrium</vt:lpstr>
      <vt:lpstr>What happens if savings increased?</vt:lpstr>
      <vt:lpstr>What if labour force grows?</vt:lpstr>
      <vt:lpstr>Golden rule</vt:lpstr>
      <vt:lpstr>Graphically find the maximal distance between two lines</vt:lpstr>
      <vt:lpstr>… over saving</vt:lpstr>
      <vt:lpstr>Solow’s surprise</vt:lpstr>
      <vt:lpstr>PowerPoint Presentation</vt:lpstr>
      <vt:lpstr>PowerPoint Presentation</vt:lpstr>
      <vt:lpstr>The innovation process</vt:lpstr>
      <vt:lpstr>Summary of Solow-Swan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331</cp:revision>
  <cp:lastPrinted>2012-03-19T18:04:10Z</cp:lastPrinted>
  <dcterms:created xsi:type="dcterms:W3CDTF">2012-01-16T16:07:42Z</dcterms:created>
  <dcterms:modified xsi:type="dcterms:W3CDTF">2013-03-27T18:14:42Z</dcterms:modified>
</cp:coreProperties>
</file>