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handoutMasterIdLst>
    <p:handoutMasterId r:id="rId23"/>
  </p:handoutMasterIdLst>
  <p:sldIdLst>
    <p:sldId id="341" r:id="rId2"/>
    <p:sldId id="282" r:id="rId3"/>
    <p:sldId id="343" r:id="rId4"/>
    <p:sldId id="307" r:id="rId5"/>
    <p:sldId id="314" r:id="rId6"/>
    <p:sldId id="339" r:id="rId7"/>
    <p:sldId id="342" r:id="rId8"/>
    <p:sldId id="308" r:id="rId9"/>
    <p:sldId id="309" r:id="rId10"/>
    <p:sldId id="312" r:id="rId11"/>
    <p:sldId id="313" r:id="rId12"/>
    <p:sldId id="315" r:id="rId13"/>
    <p:sldId id="316" r:id="rId14"/>
    <p:sldId id="338" r:id="rId15"/>
    <p:sldId id="340" r:id="rId16"/>
    <p:sldId id="319" r:id="rId17"/>
    <p:sldId id="320" r:id="rId18"/>
    <p:sldId id="321" r:id="rId19"/>
    <p:sldId id="322" r:id="rId20"/>
    <p:sldId id="318" r:id="rId21"/>
  </p:sldIdLst>
  <p:sldSz cx="9906000" cy="6858000" type="A4"/>
  <p:notesSz cx="9313863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798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4570" cy="34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7807" y="0"/>
            <a:ext cx="4034569" cy="34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2943"/>
            <a:ext cx="4034570" cy="34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/>
              <a:t>Mark Rogers, Macro, Economic Growth I, Hilary 2006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7807" y="6512943"/>
            <a:ext cx="4034569" cy="34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D0EC5B-C041-4059-B9D1-5BBFE36908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442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6057" cy="34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6319" y="0"/>
            <a:ext cx="4036057" cy="34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01938" y="514350"/>
            <a:ext cx="3709987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28" y="3257271"/>
            <a:ext cx="7449008" cy="308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2943"/>
            <a:ext cx="4036057" cy="34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/>
              <a:t>Mark Rogers, Macro, Economic Growth I, Hilary 2006</a:t>
            </a: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6319" y="6512943"/>
            <a:ext cx="4036057" cy="34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52767A-3073-4FDB-99B2-8077EEEBC5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59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3F57DF-70B9-4C1B-A9AC-78D52BE31CD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C9DEF-3E4A-4081-B11A-47573938565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516C50-64C6-4BC7-A516-DD8333F3F99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9947B-5319-43B5-B6F0-16F99753D2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1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F651B-7845-4DD6-9E96-8B0102DE75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09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0" y="274638"/>
            <a:ext cx="89144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79" y="1600203"/>
            <a:ext cx="438070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519" y="1600200"/>
            <a:ext cx="4380703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519" y="3938591"/>
            <a:ext cx="4380703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91B78-4FA7-4784-B6FF-B5619E80D1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2985E-F14F-473F-BB22-7F0678D7829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B94DC-D84A-4199-AED9-6D940CAFA8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0176A-C222-451A-88AC-29E496C98EA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439F4-82DE-4EF2-80F0-91B990151EE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E761B-D624-4072-8AAB-487E0850AF7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82BAF-9347-48F8-9129-4DAE9D9024C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AE11E-B7EB-4485-AC20-81B27866D6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pPr>
              <a:defRPr/>
            </a:pPr>
            <a:fld id="{7E6FCF65-5A20-484B-BC96-1F2EB9AF6C3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794F539-42E5-43AF-9D06-7416F90A7A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 smtClean="0"/>
              <a:t>Endogenous Economic Growth Models </a:t>
            </a:r>
          </a:p>
          <a:p>
            <a:r>
              <a:rPr lang="en-US" sz="1600" dirty="0" smtClean="0"/>
              <a:t>March 27,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84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Increasing returns to scale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504" y="2636912"/>
            <a:ext cx="9066212" cy="3340968"/>
          </a:xfrm>
        </p:spPr>
        <p:txBody>
          <a:bodyPr>
            <a:normAutofit/>
          </a:bodyPr>
          <a:lstStyle/>
          <a:p>
            <a:r>
              <a:rPr lang="en-GB" dirty="0" smtClean="0"/>
              <a:t>“Problem” with </a:t>
            </a:r>
            <a:r>
              <a:rPr lang="en-GB" i="1" dirty="0" smtClean="0"/>
              <a:t>Y = K</a:t>
            </a:r>
            <a:r>
              <a:rPr lang="en-GB" i="1" baseline="30000" dirty="0" smtClean="0"/>
              <a:t>1</a:t>
            </a:r>
            <a:r>
              <a:rPr lang="en-GB" i="1" dirty="0" smtClean="0"/>
              <a:t>L</a:t>
            </a:r>
            <a:r>
              <a:rPr lang="en-GB" i="1" baseline="30000" dirty="0" smtClean="0"/>
              <a:t>1-a</a:t>
            </a:r>
            <a:r>
              <a:rPr lang="en-GB" i="1" dirty="0" smtClean="0"/>
              <a:t> </a:t>
            </a:r>
            <a:r>
              <a:rPr lang="en-GB" dirty="0" smtClean="0"/>
              <a:t>is that it exhibits increasing returns to scale (doubling K and L, more than doubles Y)</a:t>
            </a:r>
          </a:p>
          <a:p>
            <a:r>
              <a:rPr lang="en-GB" dirty="0" smtClean="0"/>
              <a:t>IRS </a:t>
            </a:r>
            <a:r>
              <a:rPr lang="en-GB" dirty="0" smtClean="0">
                <a:sym typeface="Symbol" pitchFamily="18" charset="2"/>
              </a:rPr>
              <a:t> large firms dominate, no perfect competition (no P=MC, no first welfare theorem, …..)</a:t>
            </a:r>
          </a:p>
          <a:p>
            <a:r>
              <a:rPr lang="en-GB" dirty="0" smtClean="0">
                <a:sym typeface="Symbol" pitchFamily="18" charset="2"/>
              </a:rPr>
              <a:t>…. solution, assume feedback from investment to A is external to firms (note this is positive externality, or </a:t>
            </a:r>
            <a:r>
              <a:rPr lang="en-GB" dirty="0" err="1" smtClean="0">
                <a:sym typeface="Symbol" pitchFamily="18" charset="2"/>
              </a:rPr>
              <a:t>spillover</a:t>
            </a:r>
            <a:r>
              <a:rPr lang="en-GB" dirty="0" smtClean="0">
                <a:sym typeface="Symbol" pitchFamily="18" charset="2"/>
              </a:rPr>
              <a:t>, from microeconomics)</a:t>
            </a:r>
          </a:p>
        </p:txBody>
      </p:sp>
      <p:graphicFrame>
        <p:nvGraphicFramePr>
          <p:cNvPr id="12290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89934746"/>
              </p:ext>
            </p:extLst>
          </p:nvPr>
        </p:nvGraphicFramePr>
        <p:xfrm>
          <a:off x="2648744" y="1916832"/>
          <a:ext cx="3600401" cy="45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1803240" imgH="228600" progId="Equation.DSMT4">
                  <p:embed/>
                </p:oleObj>
              </mc:Choice>
              <mc:Fallback>
                <p:oleObj name="Equation" r:id="rId3" imgW="18032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744" y="1916832"/>
                        <a:ext cx="3600401" cy="456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Knowledge externalities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9282236" cy="4525963"/>
          </a:xfrm>
        </p:spPr>
        <p:txBody>
          <a:bodyPr>
            <a:normAutofit/>
          </a:bodyPr>
          <a:lstStyle/>
          <a:p>
            <a:r>
              <a:rPr lang="en-GB" dirty="0" err="1" smtClean="0">
                <a:sym typeface="Symbol" pitchFamily="18" charset="2"/>
              </a:rPr>
              <a:t>Romer</a:t>
            </a:r>
            <a:r>
              <a:rPr lang="en-GB" dirty="0" smtClean="0">
                <a:sym typeface="Symbol" pitchFamily="18" charset="2"/>
              </a:rPr>
              <a:t> (1986) paper formally proves such a model has a competitive equilibrium</a:t>
            </a:r>
          </a:p>
          <a:p>
            <a:r>
              <a:rPr lang="en-GB" dirty="0" smtClean="0">
                <a:sym typeface="Symbol" pitchFamily="18" charset="2"/>
              </a:rPr>
              <a:t>However, the importance of externalities in knowledge (R&amp;D, technology) long recognised</a:t>
            </a:r>
          </a:p>
          <a:p>
            <a:r>
              <a:rPr lang="en-GB" dirty="0" smtClean="0">
                <a:sym typeface="Symbol" pitchFamily="18" charset="2"/>
              </a:rPr>
              <a:t>Endogenous growth theory combines IRS, knowledge externalities and competitive behaviour in (dynamic optimising) models</a:t>
            </a:r>
            <a:endParaRPr lang="en-GB" dirty="0" smtClean="0"/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8373672"/>
              </p:ext>
            </p:extLst>
          </p:nvPr>
        </p:nvGraphicFramePr>
        <p:xfrm>
          <a:off x="1856656" y="4797152"/>
          <a:ext cx="5616624" cy="1266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3098520" imgH="698400" progId="Equation.DSMT4">
                  <p:embed/>
                </p:oleObj>
              </mc:Choice>
              <mc:Fallback>
                <p:oleObj name="Equation" r:id="rId3" imgW="309852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656" y="4797152"/>
                        <a:ext cx="5616624" cy="126604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78069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More formal endogenous growth models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28800"/>
            <a:ext cx="8915400" cy="4695800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Romer</a:t>
            </a:r>
            <a:r>
              <a:rPr lang="en-GB" dirty="0" smtClean="0"/>
              <a:t> (1990), Jones (1995) and others use a model of profit-seeking firms investing in R&amp;D</a:t>
            </a:r>
          </a:p>
          <a:p>
            <a:r>
              <a:rPr lang="en-GB" dirty="0" smtClean="0"/>
              <a:t>A firm’s R&amp;D raises its profits, but also has a positive externality on other firms’ R&amp;D productivity (can have competitive behaviour at firm-level, but IRS overall)</a:t>
            </a:r>
          </a:p>
          <a:p>
            <a:r>
              <a:rPr lang="en-GB" dirty="0" smtClean="0"/>
              <a:t>Assume 	</a:t>
            </a:r>
            <a:r>
              <a:rPr lang="en-GB" i="1" dirty="0" smtClean="0"/>
              <a:t>Y=</a:t>
            </a:r>
            <a:r>
              <a:rPr lang="en-GB" i="1" dirty="0" err="1" smtClean="0"/>
              <a:t>K</a:t>
            </a:r>
            <a:r>
              <a:rPr lang="en-GB" i="1" baseline="30000" dirty="0" err="1" smtClean="0"/>
              <a:t>a</a:t>
            </a:r>
            <a:r>
              <a:rPr lang="en-GB" i="1" dirty="0" smtClean="0"/>
              <a:t>(ALY)</a:t>
            </a:r>
            <a:r>
              <a:rPr lang="en-GB" i="1" baseline="30000" dirty="0" smtClean="0"/>
              <a:t>1-a</a:t>
            </a:r>
          </a:p>
          <a:p>
            <a:r>
              <a:rPr lang="en-GB" dirty="0" smtClean="0"/>
              <a:t>Labour used either to produce output (</a:t>
            </a:r>
            <a:r>
              <a:rPr lang="en-GB" i="1" dirty="0" smtClean="0"/>
              <a:t>LY</a:t>
            </a:r>
            <a:r>
              <a:rPr lang="en-GB" dirty="0" smtClean="0"/>
              <a:t>) or technology (</a:t>
            </a:r>
            <a:r>
              <a:rPr lang="en-GB" i="1" dirty="0" smtClean="0"/>
              <a:t>LA</a:t>
            </a:r>
            <a:r>
              <a:rPr lang="en-GB" dirty="0" smtClean="0"/>
              <a:t>) </a:t>
            </a:r>
          </a:p>
          <a:p>
            <a:r>
              <a:rPr lang="en-GB" dirty="0" smtClean="0"/>
              <a:t>As before, </a:t>
            </a:r>
            <a:r>
              <a:rPr lang="en-GB" i="1" dirty="0" smtClean="0"/>
              <a:t>A</a:t>
            </a:r>
            <a:r>
              <a:rPr lang="en-GB" dirty="0" smtClean="0"/>
              <a:t> is technology (also called ‘ideas’ or ‘knowledge’) </a:t>
            </a:r>
          </a:p>
          <a:p>
            <a:r>
              <a:rPr lang="en-GB" dirty="0" smtClean="0"/>
              <a:t>Note total labour supply is </a:t>
            </a:r>
            <a:r>
              <a:rPr lang="en-GB" i="1" dirty="0" smtClean="0"/>
              <a:t>L = LY + LA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780" y="274638"/>
            <a:ext cx="8914444" cy="922114"/>
          </a:xfrm>
        </p:spPr>
        <p:txBody>
          <a:bodyPr/>
          <a:lstStyle/>
          <a:p>
            <a:r>
              <a:rPr lang="en-GB" dirty="0" err="1" smtClean="0"/>
              <a:t>Romer</a:t>
            </a:r>
            <a:r>
              <a:rPr lang="en-GB" dirty="0" smtClean="0"/>
              <a:t> model</a:t>
            </a:r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4916141"/>
              </p:ext>
            </p:extLst>
          </p:nvPr>
        </p:nvGraphicFramePr>
        <p:xfrm>
          <a:off x="920552" y="3861048"/>
          <a:ext cx="7379763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" imgW="3848040" imgH="863280" progId="Equation.DSMT4">
                  <p:embed/>
                </p:oleObj>
              </mc:Choice>
              <mc:Fallback>
                <p:oleObj name="Equation" r:id="rId3" imgW="384804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52" y="3861048"/>
                        <a:ext cx="7379763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35656689"/>
              </p:ext>
            </p:extLst>
          </p:nvPr>
        </p:nvGraphicFramePr>
        <p:xfrm>
          <a:off x="920552" y="1196752"/>
          <a:ext cx="7177112" cy="25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5" imgW="4203360" imgH="1485720" progId="Equation.DSMT4">
                  <p:embed/>
                </p:oleObj>
              </mc:Choice>
              <mc:Fallback>
                <p:oleObj name="Equation" r:id="rId5" imgW="4203360" imgH="1485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52" y="1196752"/>
                        <a:ext cx="7177112" cy="25369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06413" y="5734050"/>
            <a:ext cx="9204325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200"/>
              <a:t>Note ‘</a:t>
            </a:r>
            <a:r>
              <a:rPr lang="en-GB" sz="2200" b="1"/>
              <a:t>knife edge</a:t>
            </a:r>
            <a:r>
              <a:rPr lang="en-GB" sz="2200"/>
              <a:t>’ property of </a:t>
            </a:r>
            <a:r>
              <a:rPr lang="en-GB" sz="2200">
                <a:latin typeface="Symbol" pitchFamily="18" charset="2"/>
              </a:rPr>
              <a:t>f</a:t>
            </a:r>
            <a:r>
              <a:rPr lang="en-GB" sz="2200"/>
              <a:t>=1. If </a:t>
            </a:r>
            <a:r>
              <a:rPr lang="en-GB" sz="2200">
                <a:latin typeface="Symbol" pitchFamily="18" charset="2"/>
              </a:rPr>
              <a:t>f</a:t>
            </a:r>
            <a:r>
              <a:rPr lang="en-GB" sz="2200"/>
              <a:t>&gt;1, growth rate will accelerate over time; if </a:t>
            </a:r>
            <a:r>
              <a:rPr lang="en-GB" sz="2200">
                <a:latin typeface="Symbol" pitchFamily="18" charset="2"/>
              </a:rPr>
              <a:t>f</a:t>
            </a:r>
            <a:r>
              <a:rPr lang="en-GB" sz="2200"/>
              <a:t>&lt;1, growth rate falls.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76672"/>
            <a:ext cx="8915400" cy="852704"/>
          </a:xfrm>
        </p:spPr>
        <p:txBody>
          <a:bodyPr/>
          <a:lstStyle/>
          <a:p>
            <a:r>
              <a:rPr lang="en-GB" dirty="0" smtClean="0"/>
              <a:t>Human capital – the Lucas model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84784"/>
            <a:ext cx="8915400" cy="4839816"/>
          </a:xfrm>
        </p:spPr>
        <p:txBody>
          <a:bodyPr/>
          <a:lstStyle/>
          <a:p>
            <a:r>
              <a:rPr lang="en-GB" b="1" dirty="0" smtClean="0"/>
              <a:t>Lucas defines human capital as the skill embodied in workers </a:t>
            </a:r>
          </a:p>
          <a:p>
            <a:r>
              <a:rPr lang="en-GB" dirty="0" smtClean="0"/>
              <a:t>Constant number of workers in economy is </a:t>
            </a:r>
            <a:r>
              <a:rPr lang="en-GB" i="1" dirty="0" smtClean="0"/>
              <a:t>N</a:t>
            </a:r>
            <a:r>
              <a:rPr lang="en-GB" dirty="0" smtClean="0"/>
              <a:t> </a:t>
            </a:r>
          </a:p>
          <a:p>
            <a:r>
              <a:rPr lang="en-GB" dirty="0" smtClean="0"/>
              <a:t>Each one has a human capital level of </a:t>
            </a:r>
            <a:r>
              <a:rPr lang="en-GB" i="1" dirty="0" smtClean="0"/>
              <a:t>h</a:t>
            </a:r>
            <a:r>
              <a:rPr lang="en-GB" dirty="0" smtClean="0"/>
              <a:t> </a:t>
            </a:r>
          </a:p>
          <a:p>
            <a:r>
              <a:rPr lang="en-GB" dirty="0" smtClean="0"/>
              <a:t>Human capital can be used either to produce output (proportion </a:t>
            </a:r>
            <a:r>
              <a:rPr lang="en-GB" i="1" dirty="0" smtClean="0"/>
              <a:t>u</a:t>
            </a:r>
            <a:r>
              <a:rPr lang="en-GB" dirty="0" smtClean="0"/>
              <a:t>) or to accumulate new human capital (proportion  </a:t>
            </a:r>
            <a:r>
              <a:rPr lang="en-GB" i="1" dirty="0" smtClean="0"/>
              <a:t>1-u</a:t>
            </a:r>
            <a:r>
              <a:rPr lang="en-GB" dirty="0" smtClean="0"/>
              <a:t>)</a:t>
            </a:r>
          </a:p>
          <a:p>
            <a:r>
              <a:rPr lang="en-GB" dirty="0" smtClean="0"/>
              <a:t>Human capital grows at a constant rate 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i="1" dirty="0" smtClean="0"/>
              <a:t>	dh/</a:t>
            </a:r>
            <a:r>
              <a:rPr lang="en-GB" i="1" dirty="0" err="1" smtClean="0"/>
              <a:t>dt</a:t>
            </a:r>
            <a:r>
              <a:rPr lang="en-GB" i="1" dirty="0" smtClean="0"/>
              <a:t> = h(1-u)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620688"/>
            <a:ext cx="8915400" cy="7806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Lucas model in detail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28800"/>
            <a:ext cx="8915400" cy="46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production of output (Y) is given by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Y</a:t>
            </a:r>
            <a:r>
              <a:rPr lang="en-GB" i="1" dirty="0" smtClean="0"/>
              <a:t> = AK</a:t>
            </a:r>
            <a:r>
              <a:rPr lang="en-GB" i="1" baseline="30000" dirty="0" smtClean="0"/>
              <a:t>α</a:t>
            </a:r>
            <a:r>
              <a:rPr lang="en-GB" i="1" dirty="0" smtClean="0"/>
              <a:t> (</a:t>
            </a:r>
            <a:r>
              <a:rPr lang="en-GB" i="1" dirty="0" err="1" smtClean="0"/>
              <a:t>uhN</a:t>
            </a:r>
            <a:r>
              <a:rPr lang="en-GB" i="1" dirty="0" smtClean="0"/>
              <a:t>)</a:t>
            </a:r>
            <a:r>
              <a:rPr lang="en-GB" i="1" baseline="30000" dirty="0" smtClean="0"/>
              <a:t>1-α</a:t>
            </a:r>
            <a:r>
              <a:rPr lang="en-GB" i="1" dirty="0" smtClean="0"/>
              <a:t>ha</a:t>
            </a:r>
            <a:r>
              <a:rPr lang="en-GB" i="1" baseline="30000" dirty="0" smtClean="0"/>
              <a:t>g</a:t>
            </a:r>
            <a:r>
              <a:rPr lang="en-GB" i="1" dirty="0" smtClean="0"/>
              <a:t> 	</a:t>
            </a:r>
          </a:p>
          <a:p>
            <a:pPr marL="0" indent="0">
              <a:buNone/>
            </a:pPr>
            <a:r>
              <a:rPr lang="en-GB" dirty="0" smtClean="0"/>
              <a:t>		where 0 &lt; </a:t>
            </a:r>
            <a:r>
              <a:rPr lang="en-GB" i="1" dirty="0" smtClean="0"/>
              <a:t>a</a:t>
            </a:r>
            <a:r>
              <a:rPr lang="en-GB" dirty="0" smtClean="0"/>
              <a:t> &lt; 1  and </a:t>
            </a:r>
            <a:r>
              <a:rPr lang="en-GB" i="1" dirty="0" smtClean="0"/>
              <a:t>g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</a:t>
            </a:r>
            <a:r>
              <a:rPr lang="en-GB" dirty="0" smtClean="0"/>
              <a:t> 0		</a:t>
            </a:r>
          </a:p>
          <a:p>
            <a:r>
              <a:rPr lang="en-GB" dirty="0" smtClean="0"/>
              <a:t>Lucas assumed that technology (A) was constant </a:t>
            </a:r>
          </a:p>
          <a:p>
            <a:r>
              <a:rPr lang="en-GB" dirty="0" smtClean="0"/>
              <a:t>Note the presence of the extra term </a:t>
            </a:r>
            <a:r>
              <a:rPr lang="en-GB" i="1" dirty="0" smtClean="0"/>
              <a:t>ha</a:t>
            </a:r>
            <a:r>
              <a:rPr lang="en-GB" i="1" baseline="30000" dirty="0" smtClean="0"/>
              <a:t>g</a:t>
            </a:r>
            <a:r>
              <a:rPr lang="en-GB" dirty="0" smtClean="0"/>
              <a:t>  - this is defined as the ‘average human capital level’ </a:t>
            </a:r>
          </a:p>
          <a:p>
            <a:r>
              <a:rPr lang="en-GB" dirty="0" smtClean="0"/>
              <a:t>This allows for external effect of human capital that can also influence other firms,</a:t>
            </a:r>
            <a:r>
              <a:rPr lang="en-US" dirty="0" smtClean="0"/>
              <a:t> e.g. </a:t>
            </a:r>
            <a:r>
              <a:rPr lang="en-GB" dirty="0" smtClean="0"/>
              <a:t>higher average skills allow workers to communicate better</a:t>
            </a:r>
          </a:p>
          <a:p>
            <a:r>
              <a:rPr lang="en-GB" dirty="0" smtClean="0"/>
              <a:t>Main driver of growth - As </a:t>
            </a:r>
            <a:r>
              <a:rPr lang="en-GB" i="1" dirty="0" smtClean="0"/>
              <a:t>h</a:t>
            </a:r>
            <a:r>
              <a:rPr lang="en-GB" dirty="0" smtClean="0"/>
              <a:t> grows the effect is to scale up the input of workers </a:t>
            </a:r>
            <a:r>
              <a:rPr lang="en-GB" i="1" dirty="0" smtClean="0"/>
              <a:t>N</a:t>
            </a:r>
            <a:r>
              <a:rPr lang="en-GB" dirty="0" smtClean="0"/>
              <a:t>, so raising output </a:t>
            </a:r>
            <a:r>
              <a:rPr lang="en-GB" i="1" dirty="0" smtClean="0"/>
              <a:t>Y </a:t>
            </a:r>
            <a:r>
              <a:rPr lang="en-GB" dirty="0" smtClean="0"/>
              <a:t>and raising marginal product of capital </a:t>
            </a:r>
            <a:r>
              <a:rPr lang="en-GB" i="1" dirty="0" smtClean="0"/>
              <a:t>K</a:t>
            </a:r>
            <a:r>
              <a:rPr lang="en-GB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63668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Creative destruction and firm-level activity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84784"/>
            <a:ext cx="8915400" cy="483981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M</a:t>
            </a:r>
            <a:r>
              <a:rPr lang="en-GB" dirty="0" smtClean="0"/>
              <a:t>any endogenous growth models assume profit-seeking firms invest in R&amp;D (ideas, knowledge)</a:t>
            </a:r>
          </a:p>
          <a:p>
            <a:pPr lvl="1"/>
            <a:r>
              <a:rPr lang="en-GB" dirty="0" smtClean="0"/>
              <a:t>Incentives: expected monopoly profits on new product or process. This depends on probability of inventing and, if successful, expected length of monopoly (strength of intellectual property rights e.g. patents)</a:t>
            </a:r>
          </a:p>
          <a:p>
            <a:pPr lvl="1"/>
            <a:r>
              <a:rPr lang="en-GB" dirty="0" smtClean="0"/>
              <a:t>Cost: expected labour cost (note that ‘cost’ depends on productivity, which depends on extent of </a:t>
            </a:r>
            <a:r>
              <a:rPr lang="en-GB" dirty="0" err="1" smtClean="0"/>
              <a:t>spillovers</a:t>
            </a:r>
            <a:r>
              <a:rPr lang="en-GB" dirty="0" smtClean="0"/>
              <a:t>)</a:t>
            </a:r>
          </a:p>
          <a:p>
            <a:r>
              <a:rPr lang="en-GB" dirty="0"/>
              <a:t>M</a:t>
            </a:r>
            <a:r>
              <a:rPr lang="en-GB" dirty="0" smtClean="0"/>
              <a:t>odels are ‘monopolistic competitive’ i.e. free entry into R&amp;D </a:t>
            </a:r>
            <a:r>
              <a:rPr lang="en-GB" dirty="0" smtClean="0">
                <a:sym typeface="Symbol" pitchFamily="18" charset="2"/>
              </a:rPr>
              <a:t> zero profits (fixed cost of R&amp;D=monopoly profits). ‘Creative destruction’ since new inventions destroy markets of (some) existing products.</a:t>
            </a:r>
          </a:p>
          <a:p>
            <a:r>
              <a:rPr lang="en-GB" dirty="0"/>
              <a:t>W</a:t>
            </a:r>
            <a:r>
              <a:rPr lang="en-GB" dirty="0" smtClean="0"/>
              <a:t>ithout ‘knowledge </a:t>
            </a:r>
            <a:r>
              <a:rPr lang="en-GB" dirty="0" err="1" smtClean="0"/>
              <a:t>spillovers’</a:t>
            </a:r>
            <a:r>
              <a:rPr lang="en-GB" dirty="0" smtClean="0"/>
              <a:t> such firms run into diminishing returns</a:t>
            </a:r>
          </a:p>
          <a:p>
            <a:r>
              <a:rPr lang="en-GB" dirty="0"/>
              <a:t>S</a:t>
            </a:r>
            <a:r>
              <a:rPr lang="en-GB" dirty="0" smtClean="0"/>
              <a:t>uch models have three potential market failures, which make policy implications unclear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7086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Market failures in R&amp;D growth models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28800"/>
            <a:ext cx="8915400" cy="4695800"/>
          </a:xfrm>
        </p:spPr>
        <p:txBody>
          <a:bodyPr/>
          <a:lstStyle/>
          <a:p>
            <a:r>
              <a:rPr lang="en-GB" dirty="0" err="1" smtClean="0"/>
              <a:t>Appropriability</a:t>
            </a:r>
            <a:r>
              <a:rPr lang="en-GB" dirty="0" smtClean="0"/>
              <a:t> effect (monopoly profits of a new innovation &lt; consumer surplus) </a:t>
            </a:r>
            <a:r>
              <a:rPr lang="en-GB" dirty="0" smtClean="0">
                <a:sym typeface="Symbol" pitchFamily="18" charset="2"/>
              </a:rPr>
              <a:t> too little R&amp;D</a:t>
            </a:r>
          </a:p>
          <a:p>
            <a:r>
              <a:rPr lang="en-GB" dirty="0" smtClean="0">
                <a:sym typeface="Symbol" pitchFamily="18" charset="2"/>
              </a:rPr>
              <a:t>Creative-destruction, or business stealing, effect (new innovation destroys profits of existing firms), which private innovator ignores  too much R&amp;D</a:t>
            </a:r>
          </a:p>
          <a:p>
            <a:r>
              <a:rPr lang="en-GB" dirty="0" smtClean="0">
                <a:sym typeface="Symbol" pitchFamily="18" charset="2"/>
              </a:rPr>
              <a:t>Knowledge </a:t>
            </a:r>
            <a:r>
              <a:rPr lang="en-GB" dirty="0" err="1" smtClean="0">
                <a:sym typeface="Symbol" pitchFamily="18" charset="2"/>
              </a:rPr>
              <a:t>spillover</a:t>
            </a:r>
            <a:r>
              <a:rPr lang="en-GB" dirty="0" smtClean="0">
                <a:sym typeface="Symbol" pitchFamily="18" charset="2"/>
              </a:rPr>
              <a:t> effect (each firm’s R&amp;D helps reduce costs of others innovations; positive externality)  too little R&amp;D</a:t>
            </a:r>
          </a:p>
          <a:p>
            <a:r>
              <a:rPr lang="en-GB" dirty="0" smtClean="0">
                <a:sym typeface="Symbol" pitchFamily="18" charset="2"/>
              </a:rPr>
              <a:t>The overall outcome depends on parameters and functional form of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8527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do we learn from such models?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00808"/>
            <a:ext cx="8915400" cy="462379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Growth of technology via ‘knowledge </a:t>
            </a:r>
            <a:r>
              <a:rPr lang="en-GB" dirty="0" err="1" smtClean="0"/>
              <a:t>spillovers’</a:t>
            </a:r>
            <a:r>
              <a:rPr lang="en-GB" dirty="0" smtClean="0"/>
              <a:t> vital for economic growth</a:t>
            </a:r>
          </a:p>
          <a:p>
            <a:r>
              <a:rPr lang="en-GB" dirty="0" smtClean="0"/>
              <a:t>Competitive profit-seeking firms can generate investment &amp; growth, but can be market failures (‘social planner’ wants to invest more since </a:t>
            </a:r>
            <a:r>
              <a:rPr lang="en-GB" dirty="0" err="1" smtClean="0"/>
              <a:t>spillovers</a:t>
            </a:r>
            <a:r>
              <a:rPr lang="en-GB" dirty="0" smtClean="0"/>
              <a:t> not part of private optimisation)</a:t>
            </a:r>
          </a:p>
          <a:p>
            <a:r>
              <a:rPr lang="en-GB" dirty="0" err="1" smtClean="0"/>
              <a:t>Spillovers</a:t>
            </a:r>
            <a:r>
              <a:rPr lang="en-GB" dirty="0" smtClean="0"/>
              <a:t>, clusters, networks, business-university links all potentially vital</a:t>
            </a:r>
          </a:p>
          <a:p>
            <a:r>
              <a:rPr lang="en-GB" dirty="0" smtClean="0"/>
              <a:t>But models too generalised to offer specific policy guidance</a:t>
            </a:r>
          </a:p>
          <a:p>
            <a:r>
              <a:rPr lang="en-GB" dirty="0" smtClean="0"/>
              <a:t>Also, these models are ahistorical – Recent work by </a:t>
            </a:r>
            <a:r>
              <a:rPr lang="en-GB" dirty="0" err="1" smtClean="0"/>
              <a:t>Galor</a:t>
            </a:r>
            <a:r>
              <a:rPr lang="en-GB" dirty="0" smtClean="0"/>
              <a:t> to develop a </a:t>
            </a:r>
            <a:r>
              <a:rPr lang="en-GB" i="1" dirty="0" smtClean="0"/>
              <a:t>unified growth theory </a:t>
            </a:r>
            <a:r>
              <a:rPr lang="en-GB" dirty="0" smtClean="0"/>
              <a:t>that can explain historical trends in growth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7086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Competition and growth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95300" y="1628800"/>
            <a:ext cx="8915400" cy="4695800"/>
          </a:xfrm>
        </p:spPr>
        <p:txBody>
          <a:bodyPr/>
          <a:lstStyle/>
          <a:p>
            <a:r>
              <a:rPr lang="en-GB" dirty="0" smtClean="0"/>
              <a:t>Endogenous growth models imply greater competition, lower profits, lower incentive to do R&amp;D and lower growth</a:t>
            </a:r>
          </a:p>
          <a:p>
            <a:r>
              <a:rPr lang="en-GB" dirty="0" smtClean="0"/>
              <a:t>But this conflicts with economists’ basic belief that competition is ‘good’!</a:t>
            </a:r>
          </a:p>
          <a:p>
            <a:r>
              <a:rPr lang="en-GB" dirty="0"/>
              <a:t>Intuitive idea is that ‘monopolies’ don’t </a:t>
            </a:r>
            <a:r>
              <a:rPr lang="en-GB" dirty="0" smtClean="0"/>
              <a:t>innovate</a:t>
            </a:r>
          </a:p>
          <a:p>
            <a:r>
              <a:rPr lang="en-GB" dirty="0" smtClean="0"/>
              <a:t>Theoretical solution</a:t>
            </a:r>
          </a:p>
          <a:p>
            <a:pPr lvl="1"/>
            <a:r>
              <a:rPr lang="en-GB" dirty="0" smtClean="0"/>
              <a:t>Build models that have optimal ‘competition’</a:t>
            </a:r>
          </a:p>
          <a:p>
            <a:pPr lvl="2"/>
            <a:r>
              <a:rPr lang="en-GB" dirty="0" smtClean="0"/>
              <a:t>E.g., contestable markets model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8527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Endogenous growth models - topics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00808"/>
            <a:ext cx="8915400" cy="4623792"/>
          </a:xfrm>
        </p:spPr>
        <p:txBody>
          <a:bodyPr/>
          <a:lstStyle/>
          <a:p>
            <a:r>
              <a:rPr lang="en-GB" dirty="0" smtClean="0"/>
              <a:t>Recap on growth of technology (A) in Solow model</a:t>
            </a:r>
          </a:p>
          <a:p>
            <a:r>
              <a:rPr lang="en-GB" dirty="0" smtClean="0"/>
              <a:t>Endogenous growth models</a:t>
            </a:r>
          </a:p>
          <a:p>
            <a:r>
              <a:rPr lang="en-GB" dirty="0" smtClean="0"/>
              <a:t>Non-diminishing returns to ‘capital’</a:t>
            </a:r>
          </a:p>
          <a:p>
            <a:r>
              <a:rPr lang="en-GB" dirty="0" smtClean="0"/>
              <a:t>Role of human capital</a:t>
            </a:r>
          </a:p>
          <a:p>
            <a:r>
              <a:rPr lang="en-GB" dirty="0" smtClean="0"/>
              <a:t>Creative destruction models</a:t>
            </a:r>
          </a:p>
          <a:p>
            <a:r>
              <a:rPr lang="en-GB" dirty="0" smtClean="0"/>
              <a:t>Competition and growth</a:t>
            </a:r>
          </a:p>
          <a:p>
            <a:r>
              <a:rPr lang="en-GB" dirty="0" smtClean="0"/>
              <a:t>Scale effects on growth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7086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Do ‘scale effects’ exist?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84784"/>
            <a:ext cx="8915400" cy="4839816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Romer</a:t>
            </a:r>
            <a:r>
              <a:rPr lang="en-GB" dirty="0" smtClean="0"/>
              <a:t> model implies countries that have more ‘labour’ in knowledge-sector (e.g. R&amp;D) should grow faster</a:t>
            </a:r>
          </a:p>
          <a:p>
            <a:r>
              <a:rPr lang="en-GB" dirty="0" smtClean="0"/>
              <a:t>Jones argues this not the case (since researchers in US </a:t>
            </a:r>
            <a:r>
              <a:rPr lang="en-GB" dirty="0" smtClean="0">
                <a:sym typeface="Symbol" pitchFamily="18" charset="2"/>
              </a:rPr>
              <a:t></a:t>
            </a:r>
            <a:r>
              <a:rPr lang="en-GB" dirty="0" smtClean="0"/>
              <a:t> 5x (1950-90) but growth still </a:t>
            </a:r>
            <a:r>
              <a:rPr lang="en-GB" dirty="0" smtClean="0">
                <a:sym typeface="Symbol" pitchFamily="18" charset="2"/>
              </a:rPr>
              <a:t></a:t>
            </a:r>
            <a:r>
              <a:rPr lang="en-GB" dirty="0" smtClean="0"/>
              <a:t>2% p.a. </a:t>
            </a:r>
          </a:p>
          <a:p>
            <a:r>
              <a:rPr lang="en-GB" dirty="0" smtClean="0"/>
              <a:t>Hence, Jones claims his semi-endogenous model better fits the ‘facts’, BUT</a:t>
            </a:r>
          </a:p>
          <a:p>
            <a:pPr lvl="1"/>
            <a:r>
              <a:rPr lang="en-GB" dirty="0" smtClean="0"/>
              <a:t>‘scale effects’ occur via knowledge externalities (these may be regional-, industry-, or network-specific)</a:t>
            </a:r>
          </a:p>
          <a:p>
            <a:pPr lvl="1"/>
            <a:r>
              <a:rPr lang="en-GB" dirty="0" smtClean="0"/>
              <a:t>Kremer (1993) suggests higher population (scale) does increase growth rates over last 1000+ years</a:t>
            </a:r>
          </a:p>
          <a:p>
            <a:r>
              <a:rPr lang="en-GB" dirty="0" smtClean="0"/>
              <a:t>anyhow…. both models show </a:t>
            </a:r>
            <a:r>
              <a:rPr lang="en-GB" b="1" i="1" dirty="0" smtClean="0"/>
              <a:t>f</a:t>
            </a:r>
            <a:r>
              <a:rPr lang="en-GB" dirty="0" smtClean="0"/>
              <a:t> (the ‘knowledge </a:t>
            </a:r>
            <a:r>
              <a:rPr lang="en-GB" dirty="0" err="1" smtClean="0"/>
              <a:t>spillover</a:t>
            </a:r>
            <a:r>
              <a:rPr lang="en-GB" dirty="0" smtClean="0"/>
              <a:t>’ parameter) is important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Solow-Swan equilibrium</a:t>
            </a:r>
          </a:p>
        </p:txBody>
      </p:sp>
      <p:pic>
        <p:nvPicPr>
          <p:cNvPr id="32771" name="Picture 4" descr="Solow_f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85" y="1219200"/>
            <a:ext cx="6479218" cy="38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506413" y="5257800"/>
            <a:ext cx="8970962" cy="8969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600" dirty="0">
                <a:latin typeface="+mn-lt"/>
                <a:cs typeface="+mn-cs"/>
              </a:rPr>
              <a:t>GDP </a:t>
            </a:r>
            <a:r>
              <a:rPr lang="en-GB" sz="2600" dirty="0" err="1">
                <a:latin typeface="+mn-lt"/>
                <a:cs typeface="+mn-cs"/>
              </a:rPr>
              <a:t>p.w</a:t>
            </a:r>
            <a:r>
              <a:rPr lang="en-GB" sz="2600" dirty="0">
                <a:latin typeface="+mn-lt"/>
                <a:cs typeface="+mn-cs"/>
              </a:rPr>
              <a:t>. converges to y* =A(k*)a. If A (technology) and L constant, y* is also constant: </a:t>
            </a:r>
            <a:r>
              <a:rPr lang="en-GB" sz="2600" b="1" dirty="0">
                <a:latin typeface="+mn-lt"/>
                <a:cs typeface="+mn-cs"/>
              </a:rPr>
              <a:t>no long run </a:t>
            </a:r>
            <a:r>
              <a:rPr lang="en-GB" sz="2600" b="1" dirty="0" smtClean="0">
                <a:latin typeface="+mn-lt"/>
                <a:cs typeface="+mn-cs"/>
              </a:rPr>
              <a:t>growth</a:t>
            </a:r>
            <a:endParaRPr lang="en-GB" sz="2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7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476672"/>
            <a:ext cx="8915400" cy="7806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Exogenous technology growth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412776"/>
            <a:ext cx="8915400" cy="4896544"/>
          </a:xfrm>
        </p:spPr>
        <p:txBody>
          <a:bodyPr>
            <a:normAutofit/>
          </a:bodyPr>
          <a:lstStyle/>
          <a:p>
            <a:r>
              <a:rPr lang="en-GB" dirty="0" smtClean="0"/>
              <a:t>Solow (and Swan) models show that technological change drives growth</a:t>
            </a:r>
          </a:p>
          <a:p>
            <a:r>
              <a:rPr lang="en-GB" dirty="0" smtClean="0"/>
              <a:t>But growth of technology is not determined within the model (it is exogenous)</a:t>
            </a:r>
          </a:p>
          <a:p>
            <a:r>
              <a:rPr lang="en-GB" dirty="0" smtClean="0"/>
              <a:t>Note that it does not show that capital investment is unimportant ( A</a:t>
            </a:r>
            <a:r>
              <a:rPr lang="en-GB" dirty="0" smtClean="0">
                <a:sym typeface="Symbol" pitchFamily="18" charset="2"/>
              </a:rPr>
              <a:t>  y and  </a:t>
            </a:r>
            <a:r>
              <a:rPr lang="en-GB" dirty="0" err="1" smtClean="0">
                <a:sym typeface="Symbol" pitchFamily="18" charset="2"/>
              </a:rPr>
              <a:t>MPk</a:t>
            </a:r>
            <a:r>
              <a:rPr lang="en-GB" dirty="0" smtClean="0">
                <a:sym typeface="Symbol" pitchFamily="18" charset="2"/>
              </a:rPr>
              <a:t>, hence k)</a:t>
            </a:r>
          </a:p>
          <a:p>
            <a:r>
              <a:rPr lang="en-GB" dirty="0" smtClean="0">
                <a:sym typeface="Symbol" pitchFamily="18" charset="2"/>
              </a:rPr>
              <a:t>In words …. better technology raises output, but also creates new capital investment opportunities</a:t>
            </a:r>
          </a:p>
          <a:p>
            <a:r>
              <a:rPr lang="en-GB" dirty="0" smtClean="0"/>
              <a:t>Endogenous growth models try to make endogenous the driving force(s) of growth</a:t>
            </a:r>
          </a:p>
          <a:p>
            <a:r>
              <a:rPr lang="en-GB" dirty="0" smtClean="0"/>
              <a:t>Can be technology or other factors like learning by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15400" cy="7086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AK model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56792"/>
            <a:ext cx="8915400" cy="4767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‘AK model’ is sometimes termed an ‘endogenous growth model’</a:t>
            </a:r>
          </a:p>
          <a:p>
            <a:r>
              <a:rPr lang="en-GB" dirty="0" smtClean="0"/>
              <a:t>The model has Y = AK where K can be thought of as some composite ‘capital and labour’ input</a:t>
            </a:r>
          </a:p>
          <a:p>
            <a:r>
              <a:rPr lang="en-GB" dirty="0" smtClean="0"/>
              <a:t>Clearly this has constant marginal product of capital (</a:t>
            </a:r>
            <a:r>
              <a:rPr lang="en-GB" dirty="0" err="1" smtClean="0"/>
              <a:t>MPk</a:t>
            </a:r>
            <a:r>
              <a:rPr lang="en-GB" dirty="0" smtClean="0"/>
              <a:t> = </a:t>
            </a:r>
            <a:r>
              <a:rPr lang="en-GB" dirty="0" err="1" smtClean="0"/>
              <a:t>dY</a:t>
            </a:r>
            <a:r>
              <a:rPr lang="en-GB" dirty="0" smtClean="0"/>
              <a:t>/</a:t>
            </a:r>
            <a:r>
              <a:rPr lang="en-GB" dirty="0" err="1" smtClean="0"/>
              <a:t>dK</a:t>
            </a:r>
            <a:r>
              <a:rPr lang="en-GB" dirty="0" smtClean="0"/>
              <a:t>=A), hence long run growth is possible</a:t>
            </a:r>
          </a:p>
          <a:p>
            <a:r>
              <a:rPr lang="en-GB" dirty="0" smtClean="0"/>
              <a:t>Thus, the ‘AK model’ is a simple way of illustrating endogenous growth concept </a:t>
            </a:r>
          </a:p>
          <a:p>
            <a:r>
              <a:rPr lang="en-GB" dirty="0" smtClean="0"/>
              <a:t>However, it is very simple! ‘A’ is poorly defined, yet critical to growth rate </a:t>
            </a:r>
          </a:p>
          <a:p>
            <a:r>
              <a:rPr lang="en-GB" dirty="0" smtClean="0"/>
              <a:t>Also composite ‘K’ is unappealing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04088"/>
            <a:ext cx="8997950" cy="7806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AK model in a diagram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087563" y="180657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5235" name="Picture 3" descr="AK model Fig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806574"/>
            <a:ext cx="8001000" cy="4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29264" y="270892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Savings ratio and depreciation rate are constant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AK </a:t>
            </a:r>
            <a:r>
              <a:rPr lang="en-GB" dirty="0" smtClean="0"/>
              <a:t>model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28800"/>
            <a:ext cx="8915400" cy="46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Weakness of model is defining capital input </a:t>
            </a:r>
            <a:r>
              <a:rPr lang="en-US" i="1" dirty="0" smtClean="0"/>
              <a:t>K</a:t>
            </a:r>
            <a:r>
              <a:rPr lang="en-US" dirty="0" smtClean="0"/>
              <a:t> without any real justification</a:t>
            </a:r>
          </a:p>
          <a:p>
            <a:r>
              <a:rPr lang="en-US" dirty="0" smtClean="0"/>
              <a:t>Model highlights the role of the marginal product of capital in capital accumulation</a:t>
            </a:r>
          </a:p>
          <a:p>
            <a:r>
              <a:rPr lang="en-US" dirty="0" smtClean="0"/>
              <a:t>Changes in the parameters of the model can have permanent long-run effect on the economy</a:t>
            </a:r>
          </a:p>
          <a:p>
            <a:pPr lvl="1"/>
            <a:r>
              <a:rPr lang="en-US" dirty="0" smtClean="0"/>
              <a:t>Note: Neoclassical model parameter changes only cause short run shocks</a:t>
            </a:r>
          </a:p>
          <a:p>
            <a:r>
              <a:rPr lang="en-US" dirty="0" smtClean="0"/>
              <a:t>Note: </a:t>
            </a:r>
            <a:r>
              <a:rPr lang="en-US" i="1" dirty="0" smtClean="0"/>
              <a:t>All endogenous make assumptions that allow a long-run incentive to accumulate one of the inputs into the production function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0683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Endogenous technology growth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1"/>
            <a:ext cx="8634164" cy="1612776"/>
          </a:xfrm>
        </p:spPr>
        <p:txBody>
          <a:bodyPr/>
          <a:lstStyle/>
          <a:p>
            <a:r>
              <a:rPr lang="en-GB" dirty="0" smtClean="0"/>
              <a:t>Suppose that technology depends on past investment (i.e. the process of investment generates new ideas, knowledge and learning).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816490"/>
              </p:ext>
            </p:extLst>
          </p:nvPr>
        </p:nvGraphicFramePr>
        <p:xfrm>
          <a:off x="2288704" y="2996952"/>
          <a:ext cx="4824536" cy="223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2412720" imgH="1117440" progId="Equation.DSMT4">
                  <p:embed/>
                </p:oleObj>
              </mc:Choice>
              <mc:Fallback>
                <p:oleObj name="Equation" r:id="rId3" imgW="2412720" imgH="1117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2996952"/>
                        <a:ext cx="4824536" cy="223452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41256" y="5661248"/>
            <a:ext cx="8129588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/>
              <a:t>If </a:t>
            </a:r>
            <a:r>
              <a:rPr lang="en-GB" sz="2800">
                <a:latin typeface="Symbol" pitchFamily="18" charset="2"/>
              </a:rPr>
              <a:t>a</a:t>
            </a:r>
            <a:r>
              <a:rPr lang="en-GB" sz="2800"/>
              <a:t>+</a:t>
            </a:r>
            <a:r>
              <a:rPr lang="en-GB" sz="2800">
                <a:latin typeface="Symbol" pitchFamily="18" charset="2"/>
              </a:rPr>
              <a:t>b</a:t>
            </a:r>
            <a:r>
              <a:rPr lang="en-GB" sz="2800"/>
              <a:t> = 1 then </a:t>
            </a:r>
            <a:r>
              <a:rPr lang="en-GB" sz="2800" b="1"/>
              <a:t>marginal product of capital is constant</a:t>
            </a:r>
            <a:r>
              <a:rPr lang="en-GB" sz="2800"/>
              <a:t> (dY/dK = L</a:t>
            </a:r>
            <a:r>
              <a:rPr lang="en-GB" sz="2800" baseline="30000"/>
              <a:t>1-</a:t>
            </a:r>
            <a:r>
              <a:rPr lang="en-GB" sz="2800" baseline="30000">
                <a:latin typeface="Symbol" pitchFamily="18" charset="2"/>
              </a:rPr>
              <a:t>a </a:t>
            </a:r>
            <a:r>
              <a:rPr lang="en-GB" sz="2800">
                <a:latin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  <p:bldP spid="20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504" y="620688"/>
            <a:ext cx="8915400" cy="852704"/>
          </a:xfrm>
        </p:spPr>
        <p:txBody>
          <a:bodyPr/>
          <a:lstStyle/>
          <a:p>
            <a:r>
              <a:rPr lang="en-GB" dirty="0"/>
              <a:t>Endogenous technology growth</a:t>
            </a:r>
            <a:endParaRPr lang="en-US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84784"/>
            <a:ext cx="8915400" cy="4839816"/>
          </a:xfrm>
        </p:spPr>
        <p:txBody>
          <a:bodyPr/>
          <a:lstStyle/>
          <a:p>
            <a:r>
              <a:rPr lang="en-GB" dirty="0" smtClean="0"/>
              <a:t>Assuming A=g(K) is Ken Arrow’s (1962) learning-by-doing paper</a:t>
            </a:r>
          </a:p>
          <a:p>
            <a:r>
              <a:rPr lang="en-GB" dirty="0" smtClean="0"/>
              <a:t>Intuition is that learning about technology prevents marginal product declining</a:t>
            </a:r>
          </a:p>
        </p:txBody>
      </p:sp>
      <p:pic>
        <p:nvPicPr>
          <p:cNvPr id="18435" name="Picture 4" descr="Solow_full_constant MP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3411896"/>
            <a:ext cx="6205438" cy="323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6235</TotalTime>
  <Words>1206</Words>
  <Application>Microsoft Office PowerPoint</Application>
  <PresentationFormat>A4 Paper (210x297 mm)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Flow</vt:lpstr>
      <vt:lpstr>Equation</vt:lpstr>
      <vt:lpstr>EBGN 320 – Economics and Technology</vt:lpstr>
      <vt:lpstr>Endogenous growth models - topics</vt:lpstr>
      <vt:lpstr>Solow-Swan equilibrium</vt:lpstr>
      <vt:lpstr>Exogenous technology growth</vt:lpstr>
      <vt:lpstr>The AK model</vt:lpstr>
      <vt:lpstr>The AK model in a diagram </vt:lpstr>
      <vt:lpstr>AK model insights</vt:lpstr>
      <vt:lpstr>Endogenous technology growth</vt:lpstr>
      <vt:lpstr>Endogenous technology growth</vt:lpstr>
      <vt:lpstr>Increasing returns to scale</vt:lpstr>
      <vt:lpstr>Knowledge externalities</vt:lpstr>
      <vt:lpstr>More formal endogenous growth models</vt:lpstr>
      <vt:lpstr>Romer model</vt:lpstr>
      <vt:lpstr>Human capital – the Lucas model </vt:lpstr>
      <vt:lpstr>Lucas model in detail</vt:lpstr>
      <vt:lpstr>Creative destruction and firm-level activity</vt:lpstr>
      <vt:lpstr>Market failures in R&amp;D growth models</vt:lpstr>
      <vt:lpstr>What do we learn from such models?</vt:lpstr>
      <vt:lpstr>Competition and growth</vt:lpstr>
      <vt:lpstr>Do ‘scale effects’ exist?</vt:lpstr>
    </vt:vector>
  </TitlesOfParts>
  <Company>Harris Manchester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Growth I</dc:title>
  <dc:creator>Mark Rogers</dc:creator>
  <cp:lastModifiedBy>Donal O'Sullivan</cp:lastModifiedBy>
  <cp:revision>129</cp:revision>
  <cp:lastPrinted>2012-10-30T22:54:11Z</cp:lastPrinted>
  <dcterms:created xsi:type="dcterms:W3CDTF">2005-01-03T13:41:49Z</dcterms:created>
  <dcterms:modified xsi:type="dcterms:W3CDTF">2013-03-27T18:20:11Z</dcterms:modified>
</cp:coreProperties>
</file>