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125" d="100"/>
          <a:sy n="125" d="100"/>
        </p:scale>
        <p:origin x="-122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B3E45-E1F5-4794-8848-D1AD2B9C7EF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959AF5-0B11-467C-AB0F-1C41A434C2BE}">
      <dgm:prSet phldrT="[Text]"/>
      <dgm:spPr/>
      <dgm:t>
        <a:bodyPr/>
        <a:lstStyle/>
        <a:p>
          <a:r>
            <a:rPr lang="en-US" dirty="0" smtClean="0"/>
            <a:t>Raise Funds</a:t>
          </a:r>
          <a:endParaRPr lang="en-US" dirty="0"/>
        </a:p>
      </dgm:t>
    </dgm:pt>
    <dgm:pt modelId="{55B34017-4B63-43DA-8D9B-98D15AE3BC8F}" type="parTrans" cxnId="{64E132C1-D070-4610-A388-B051265152ED}">
      <dgm:prSet/>
      <dgm:spPr/>
      <dgm:t>
        <a:bodyPr/>
        <a:lstStyle/>
        <a:p>
          <a:endParaRPr lang="en-US"/>
        </a:p>
      </dgm:t>
    </dgm:pt>
    <dgm:pt modelId="{F9CABC8B-FADE-4237-ADDA-45AA24D169C8}" type="sibTrans" cxnId="{64E132C1-D070-4610-A388-B051265152ED}">
      <dgm:prSet/>
      <dgm:spPr/>
      <dgm:t>
        <a:bodyPr/>
        <a:lstStyle/>
        <a:p>
          <a:endParaRPr lang="en-US"/>
        </a:p>
      </dgm:t>
    </dgm:pt>
    <dgm:pt modelId="{8C5EDD7F-F7E6-4843-953B-F1773AD9F82C}">
      <dgm:prSet phldrT="[Text]"/>
      <dgm:spPr/>
      <dgm:t>
        <a:bodyPr/>
        <a:lstStyle/>
        <a:p>
          <a:r>
            <a:rPr lang="en-US" dirty="0" smtClean="0"/>
            <a:t>Invest Funds in Firms</a:t>
          </a:r>
          <a:endParaRPr lang="en-US" dirty="0"/>
        </a:p>
      </dgm:t>
    </dgm:pt>
    <dgm:pt modelId="{55A1A97A-1825-4D27-81D7-8B17BF1EB6F3}" type="parTrans" cxnId="{946A447C-1D19-4443-BE17-6196386E2166}">
      <dgm:prSet/>
      <dgm:spPr/>
      <dgm:t>
        <a:bodyPr/>
        <a:lstStyle/>
        <a:p>
          <a:endParaRPr lang="en-US"/>
        </a:p>
      </dgm:t>
    </dgm:pt>
    <dgm:pt modelId="{F39518CE-F135-4607-92D8-82C9BB71D982}" type="sibTrans" cxnId="{946A447C-1D19-4443-BE17-6196386E2166}">
      <dgm:prSet/>
      <dgm:spPr/>
      <dgm:t>
        <a:bodyPr/>
        <a:lstStyle/>
        <a:p>
          <a:endParaRPr lang="en-US"/>
        </a:p>
      </dgm:t>
    </dgm:pt>
    <dgm:pt modelId="{E6845D54-6DC8-4197-AFEE-430D483B752F}">
      <dgm:prSet phldrT="[Text]"/>
      <dgm:spPr/>
      <dgm:t>
        <a:bodyPr/>
        <a:lstStyle/>
        <a:p>
          <a:r>
            <a:rPr lang="en-US" dirty="0" smtClean="0"/>
            <a:t>Monitor Firms and Add Value </a:t>
          </a:r>
          <a:endParaRPr lang="en-US" dirty="0"/>
        </a:p>
      </dgm:t>
    </dgm:pt>
    <dgm:pt modelId="{B6B704EB-2356-4043-9B5C-09699AE7A5F5}" type="parTrans" cxnId="{C86544AD-B4FF-4BF2-A81C-72AC1DCB65D7}">
      <dgm:prSet/>
      <dgm:spPr/>
      <dgm:t>
        <a:bodyPr/>
        <a:lstStyle/>
        <a:p>
          <a:endParaRPr lang="en-US"/>
        </a:p>
      </dgm:t>
    </dgm:pt>
    <dgm:pt modelId="{A80F0FB8-2B0F-4BDA-A4F1-79B4969824E9}" type="sibTrans" cxnId="{C86544AD-B4FF-4BF2-A81C-72AC1DCB65D7}">
      <dgm:prSet/>
      <dgm:spPr/>
      <dgm:t>
        <a:bodyPr/>
        <a:lstStyle/>
        <a:p>
          <a:endParaRPr lang="en-US"/>
        </a:p>
      </dgm:t>
    </dgm:pt>
    <dgm:pt modelId="{0A03C262-E041-4C0C-BABA-E929601BDC3B}">
      <dgm:prSet phldrT="[Text]"/>
      <dgm:spPr/>
      <dgm:t>
        <a:bodyPr/>
        <a:lstStyle/>
        <a:p>
          <a:r>
            <a:rPr lang="en-US" dirty="0" smtClean="0"/>
            <a:t>Sell Firms, Close Fund, and Return Investment</a:t>
          </a:r>
          <a:endParaRPr lang="en-US" dirty="0"/>
        </a:p>
      </dgm:t>
    </dgm:pt>
    <dgm:pt modelId="{A1DD0568-883C-41DD-90BD-A804895C8A62}" type="parTrans" cxnId="{BBF74515-3726-425B-BE5E-D21BC07CE9BA}">
      <dgm:prSet/>
      <dgm:spPr/>
      <dgm:t>
        <a:bodyPr/>
        <a:lstStyle/>
        <a:p>
          <a:endParaRPr lang="en-US"/>
        </a:p>
      </dgm:t>
    </dgm:pt>
    <dgm:pt modelId="{60054654-9707-4758-B5C2-F39056E6821A}" type="sibTrans" cxnId="{BBF74515-3726-425B-BE5E-D21BC07CE9BA}">
      <dgm:prSet/>
      <dgm:spPr/>
      <dgm:t>
        <a:bodyPr/>
        <a:lstStyle/>
        <a:p>
          <a:endParaRPr lang="en-US"/>
        </a:p>
      </dgm:t>
    </dgm:pt>
    <dgm:pt modelId="{AB8E784B-92FD-4505-ACBC-8E148152844E}" type="pres">
      <dgm:prSet presAssocID="{08AB3E45-E1F5-4794-8848-D1AD2B9C7E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4C9894-37BD-4947-8982-0261E651BF74}" type="pres">
      <dgm:prSet presAssocID="{08AB3E45-E1F5-4794-8848-D1AD2B9C7EF0}" presName="cycle" presStyleCnt="0"/>
      <dgm:spPr/>
    </dgm:pt>
    <dgm:pt modelId="{E5DE7ECF-C0B0-4A4F-A9E1-68FE948855A4}" type="pres">
      <dgm:prSet presAssocID="{7F959AF5-0B11-467C-AB0F-1C41A434C2B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3BF27-56C4-4AF2-98A7-E3F69B288AAB}" type="pres">
      <dgm:prSet presAssocID="{F9CABC8B-FADE-4237-ADDA-45AA24D169C8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E4BEC62-F55D-4463-B892-CF0F902FCC12}" type="pres">
      <dgm:prSet presAssocID="{8C5EDD7F-F7E6-4843-953B-F1773AD9F82C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80E8E-E4EE-4A5D-8DB3-4CAB591941AA}" type="pres">
      <dgm:prSet presAssocID="{E6845D54-6DC8-4197-AFEE-430D483B752F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D8DA3-DBD7-4542-B495-93E5B2AAC4C7}" type="pres">
      <dgm:prSet presAssocID="{0A03C262-E041-4C0C-BABA-E929601BDC3B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6A447C-1D19-4443-BE17-6196386E2166}" srcId="{08AB3E45-E1F5-4794-8848-D1AD2B9C7EF0}" destId="{8C5EDD7F-F7E6-4843-953B-F1773AD9F82C}" srcOrd="1" destOrd="0" parTransId="{55A1A97A-1825-4D27-81D7-8B17BF1EB6F3}" sibTransId="{F39518CE-F135-4607-92D8-82C9BB71D982}"/>
    <dgm:cxn modelId="{8ADD4049-56EA-44FB-9251-01E63A5E1FA1}" type="presOf" srcId="{7F959AF5-0B11-467C-AB0F-1C41A434C2BE}" destId="{E5DE7ECF-C0B0-4A4F-A9E1-68FE948855A4}" srcOrd="0" destOrd="0" presId="urn:microsoft.com/office/officeart/2005/8/layout/cycle3"/>
    <dgm:cxn modelId="{C86544AD-B4FF-4BF2-A81C-72AC1DCB65D7}" srcId="{08AB3E45-E1F5-4794-8848-D1AD2B9C7EF0}" destId="{E6845D54-6DC8-4197-AFEE-430D483B752F}" srcOrd="2" destOrd="0" parTransId="{B6B704EB-2356-4043-9B5C-09699AE7A5F5}" sibTransId="{A80F0FB8-2B0F-4BDA-A4F1-79B4969824E9}"/>
    <dgm:cxn modelId="{B1CDFCCC-42E2-4C50-BC0C-D707A732EBCB}" type="presOf" srcId="{F9CABC8B-FADE-4237-ADDA-45AA24D169C8}" destId="{5053BF27-56C4-4AF2-98A7-E3F69B288AAB}" srcOrd="0" destOrd="0" presId="urn:microsoft.com/office/officeart/2005/8/layout/cycle3"/>
    <dgm:cxn modelId="{886D2E32-C6CE-4A4A-BCA4-84EEC3FE7573}" type="presOf" srcId="{08AB3E45-E1F5-4794-8848-D1AD2B9C7EF0}" destId="{AB8E784B-92FD-4505-ACBC-8E148152844E}" srcOrd="0" destOrd="0" presId="urn:microsoft.com/office/officeart/2005/8/layout/cycle3"/>
    <dgm:cxn modelId="{A8557C70-69CA-4B72-87D0-DA534CE5BD99}" type="presOf" srcId="{8C5EDD7F-F7E6-4843-953B-F1773AD9F82C}" destId="{0E4BEC62-F55D-4463-B892-CF0F902FCC12}" srcOrd="0" destOrd="0" presId="urn:microsoft.com/office/officeart/2005/8/layout/cycle3"/>
    <dgm:cxn modelId="{BBF74515-3726-425B-BE5E-D21BC07CE9BA}" srcId="{08AB3E45-E1F5-4794-8848-D1AD2B9C7EF0}" destId="{0A03C262-E041-4C0C-BABA-E929601BDC3B}" srcOrd="3" destOrd="0" parTransId="{A1DD0568-883C-41DD-90BD-A804895C8A62}" sibTransId="{60054654-9707-4758-B5C2-F39056E6821A}"/>
    <dgm:cxn modelId="{F8D579CC-83BA-452A-88AC-EC23BDEDBC41}" type="presOf" srcId="{E6845D54-6DC8-4197-AFEE-430D483B752F}" destId="{88180E8E-E4EE-4A5D-8DB3-4CAB591941AA}" srcOrd="0" destOrd="0" presId="urn:microsoft.com/office/officeart/2005/8/layout/cycle3"/>
    <dgm:cxn modelId="{18D3D57A-E74F-451E-BC17-9352574CBF5B}" type="presOf" srcId="{0A03C262-E041-4C0C-BABA-E929601BDC3B}" destId="{46ED8DA3-DBD7-4542-B495-93E5B2AAC4C7}" srcOrd="0" destOrd="0" presId="urn:microsoft.com/office/officeart/2005/8/layout/cycle3"/>
    <dgm:cxn modelId="{64E132C1-D070-4610-A388-B051265152ED}" srcId="{08AB3E45-E1F5-4794-8848-D1AD2B9C7EF0}" destId="{7F959AF5-0B11-467C-AB0F-1C41A434C2BE}" srcOrd="0" destOrd="0" parTransId="{55B34017-4B63-43DA-8D9B-98D15AE3BC8F}" sibTransId="{F9CABC8B-FADE-4237-ADDA-45AA24D169C8}"/>
    <dgm:cxn modelId="{0AC10F04-D11E-494A-A154-4E13ABA17A50}" type="presParOf" srcId="{AB8E784B-92FD-4505-ACBC-8E148152844E}" destId="{594C9894-37BD-4947-8982-0261E651BF74}" srcOrd="0" destOrd="0" presId="urn:microsoft.com/office/officeart/2005/8/layout/cycle3"/>
    <dgm:cxn modelId="{EF932361-03DB-4D62-945D-5B5EB7FD84E3}" type="presParOf" srcId="{594C9894-37BD-4947-8982-0261E651BF74}" destId="{E5DE7ECF-C0B0-4A4F-A9E1-68FE948855A4}" srcOrd="0" destOrd="0" presId="urn:microsoft.com/office/officeart/2005/8/layout/cycle3"/>
    <dgm:cxn modelId="{F476ED57-B41F-40C6-9560-B34D82860CB3}" type="presParOf" srcId="{594C9894-37BD-4947-8982-0261E651BF74}" destId="{5053BF27-56C4-4AF2-98A7-E3F69B288AAB}" srcOrd="1" destOrd="0" presId="urn:microsoft.com/office/officeart/2005/8/layout/cycle3"/>
    <dgm:cxn modelId="{2375D094-263C-4FA8-8D2C-96590E1F9F7A}" type="presParOf" srcId="{594C9894-37BD-4947-8982-0261E651BF74}" destId="{0E4BEC62-F55D-4463-B892-CF0F902FCC12}" srcOrd="2" destOrd="0" presId="urn:microsoft.com/office/officeart/2005/8/layout/cycle3"/>
    <dgm:cxn modelId="{CDD7955A-DCFC-45DA-AAFB-C5E84ADD321E}" type="presParOf" srcId="{594C9894-37BD-4947-8982-0261E651BF74}" destId="{88180E8E-E4EE-4A5D-8DB3-4CAB591941AA}" srcOrd="3" destOrd="0" presId="urn:microsoft.com/office/officeart/2005/8/layout/cycle3"/>
    <dgm:cxn modelId="{BC1393FA-4103-4750-A241-AD504281888F}" type="presParOf" srcId="{594C9894-37BD-4947-8982-0261E651BF74}" destId="{46ED8DA3-DBD7-4542-B495-93E5B2AAC4C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3BF27-56C4-4AF2-98A7-E3F69B288AAB}">
      <dsp:nvSpPr>
        <dsp:cNvPr id="0" name=""/>
        <dsp:cNvSpPr/>
      </dsp:nvSpPr>
      <dsp:spPr>
        <a:xfrm>
          <a:off x="1785559" y="-112954"/>
          <a:ext cx="4658480" cy="4658480"/>
        </a:xfrm>
        <a:prstGeom prst="circularArrow">
          <a:avLst>
            <a:gd name="adj1" fmla="val 4668"/>
            <a:gd name="adj2" fmla="val 272909"/>
            <a:gd name="adj3" fmla="val 12887266"/>
            <a:gd name="adj4" fmla="val 17992851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E7ECF-C0B0-4A4F-A9E1-68FE948855A4}">
      <dsp:nvSpPr>
        <dsp:cNvPr id="0" name=""/>
        <dsp:cNvSpPr/>
      </dsp:nvSpPr>
      <dsp:spPr>
        <a:xfrm>
          <a:off x="2585814" y="1203"/>
          <a:ext cx="3057971" cy="152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Raise Funds</a:t>
          </a:r>
          <a:endParaRPr lang="en-US" sz="2700" kern="1200" dirty="0"/>
        </a:p>
      </dsp:txBody>
      <dsp:txXfrm>
        <a:off x="2660453" y="75842"/>
        <a:ext cx="2908693" cy="1379707"/>
      </dsp:txXfrm>
    </dsp:sp>
    <dsp:sp modelId="{0E4BEC62-F55D-4463-B892-CF0F902FCC12}">
      <dsp:nvSpPr>
        <dsp:cNvPr id="0" name=""/>
        <dsp:cNvSpPr/>
      </dsp:nvSpPr>
      <dsp:spPr>
        <a:xfrm>
          <a:off x="4258518" y="1673907"/>
          <a:ext cx="3057971" cy="152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Invest Funds in Firms</a:t>
          </a:r>
          <a:endParaRPr lang="en-US" sz="2700" kern="1200" dirty="0"/>
        </a:p>
      </dsp:txBody>
      <dsp:txXfrm>
        <a:off x="4333157" y="1748546"/>
        <a:ext cx="2908693" cy="1379707"/>
      </dsp:txXfrm>
    </dsp:sp>
    <dsp:sp modelId="{88180E8E-E4EE-4A5D-8DB3-4CAB591941AA}">
      <dsp:nvSpPr>
        <dsp:cNvPr id="0" name=""/>
        <dsp:cNvSpPr/>
      </dsp:nvSpPr>
      <dsp:spPr>
        <a:xfrm>
          <a:off x="2585814" y="3346610"/>
          <a:ext cx="3057971" cy="152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Monitor Firms and Add Value </a:t>
          </a:r>
          <a:endParaRPr lang="en-US" sz="2700" kern="1200" dirty="0"/>
        </a:p>
      </dsp:txBody>
      <dsp:txXfrm>
        <a:off x="2660453" y="3421249"/>
        <a:ext cx="2908693" cy="1379707"/>
      </dsp:txXfrm>
    </dsp:sp>
    <dsp:sp modelId="{46ED8DA3-DBD7-4542-B495-93E5B2AAC4C7}">
      <dsp:nvSpPr>
        <dsp:cNvPr id="0" name=""/>
        <dsp:cNvSpPr/>
      </dsp:nvSpPr>
      <dsp:spPr>
        <a:xfrm>
          <a:off x="913110" y="1673907"/>
          <a:ext cx="3057971" cy="1528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Sell Firms, Close Fund, and Return Investment</a:t>
          </a:r>
          <a:endParaRPr lang="en-US" sz="2700" kern="1200" dirty="0"/>
        </a:p>
      </dsp:txBody>
      <dsp:txXfrm>
        <a:off x="987749" y="1748546"/>
        <a:ext cx="2908693" cy="1379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9A57-DE9D-4526-B605-0ABECD732693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C3CAD-BDE6-40B5-AC1E-A84CA388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EEBAB-737F-4F9E-A251-2FFDF43661C6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966B-4737-4638-92C7-14B08DD0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3669B-3D1A-473C-BBD4-CC6196B2CA1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8g52xaShu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K8g52xaShus?&amp;hl=en_US&amp;rel=0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EBGN 320 – Economics and Technology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 smtClean="0"/>
              <a:t>Venture Capital </a:t>
            </a:r>
          </a:p>
          <a:p>
            <a:r>
              <a:rPr lang="en-US" sz="1600" dirty="0" smtClean="0"/>
              <a:t>April 1,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95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Geographic Spread of VC Investment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8809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6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Venture Capital 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94826"/>
              </p:ext>
            </p:extLst>
          </p:nvPr>
        </p:nvGraphicFramePr>
        <p:xfrm>
          <a:off x="457200" y="14478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5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Fundraising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Bulk of investors are institutional and tax-exempt, e.g., pension funds, university endowments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Investors </a:t>
            </a:r>
            <a:r>
              <a:rPr lang="en-US" dirty="0"/>
              <a:t>expect a typical return of 25-35</a:t>
            </a:r>
            <a:r>
              <a:rPr lang="en-US" dirty="0" smtClean="0"/>
              <a:t>%</a:t>
            </a:r>
          </a:p>
          <a:p>
            <a:r>
              <a:rPr lang="en-US" dirty="0"/>
              <a:t>General partners invest 1% of the </a:t>
            </a:r>
            <a:r>
              <a:rPr lang="en-US" dirty="0" smtClean="0"/>
              <a:t>capital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VC firms typically charge a 2% management fee and partners keep 30% of the funds return for themselves</a:t>
            </a:r>
          </a:p>
          <a:p>
            <a:pPr marL="822960" lvl="3" indent="-274320">
              <a:buSzPct val="95000"/>
            </a:pPr>
            <a:r>
              <a:rPr lang="en-US" dirty="0" smtClean="0"/>
              <a:t>This creates the incentives that investors like!</a:t>
            </a:r>
          </a:p>
          <a:p>
            <a:pPr marL="822960" lvl="3" indent="-274320">
              <a:buSzPct val="95000"/>
            </a:pPr>
            <a:r>
              <a:rPr lang="en-US" dirty="0" smtClean="0"/>
              <a:t>A VC general partner can expect very high compensation for his efforts</a:t>
            </a:r>
          </a:p>
          <a:p>
            <a:pPr marL="822960" lvl="3" indent="-274320">
              <a:buSzPct val="95000"/>
            </a:pPr>
            <a:r>
              <a:rPr lang="en-US" dirty="0" smtClean="0"/>
              <a:t>The same effort by a middle-manager in a corporation would not receive anywhere near the same reward</a:t>
            </a:r>
          </a:p>
        </p:txBody>
      </p:sp>
    </p:spTree>
    <p:extLst>
      <p:ext uri="{BB962C8B-B14F-4D97-AF65-F5344CB8AC3E}">
        <p14:creationId xmlns:p14="http://schemas.microsoft.com/office/powerpoint/2010/main" val="31524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VC firms can take a number of steps to add value to or monitor a firm</a:t>
            </a:r>
            <a:r>
              <a:rPr lang="en-US" dirty="0" smtClean="0"/>
              <a:t>, they can: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Release cash to the firm in stages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Syndicate with other VC firms for second opinions and to share risk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Hire better executives for the firm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Sit on the board of the companies in which they invest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Control future compensation, e.g., stock options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Hold the right to any assets in the event of firm failure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Walk away from the failing firms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Exiting Venture Capital Investments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Investments can be terminated by: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VC can walk away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Firms can be acquired or merged with by other established firms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Initial public offering (IPO)</a:t>
            </a:r>
          </a:p>
          <a:p>
            <a:pPr marL="1428750" lvl="3" indent="-514350"/>
            <a:r>
              <a:rPr lang="en-US" dirty="0" smtClean="0"/>
              <a:t>This is the most profitable option!</a:t>
            </a:r>
          </a:p>
          <a:p>
            <a:pPr marL="1428750" lvl="3" indent="-514350"/>
            <a:r>
              <a:rPr lang="en-US" dirty="0" smtClean="0"/>
              <a:t>Sell shares in the firm to the public</a:t>
            </a:r>
          </a:p>
          <a:p>
            <a:pPr marL="1428750" lvl="3" indent="-514350"/>
            <a:r>
              <a:rPr lang="en-US" dirty="0" smtClean="0"/>
              <a:t>Share prices are rarely </a:t>
            </a:r>
            <a:r>
              <a:rPr lang="en-US" dirty="0" err="1" smtClean="0"/>
              <a:t>under-priced</a:t>
            </a:r>
            <a:endParaRPr lang="en-US" dirty="0" smtClean="0"/>
          </a:p>
          <a:p>
            <a:pPr marL="1428750" lvl="3" indent="-514350"/>
            <a:r>
              <a:rPr lang="en-US" dirty="0" smtClean="0"/>
              <a:t>VC firm can time this to happen at the height of the market during a boom to maximize the value of their fund</a:t>
            </a:r>
          </a:p>
          <a:p>
            <a:pPr marL="1428750" lvl="3" indent="-514350"/>
            <a:r>
              <a:rPr lang="en-US" dirty="0" smtClean="0"/>
              <a:t>VC cannot “cash-out” too quickly</a:t>
            </a:r>
          </a:p>
          <a:p>
            <a:pPr marL="0" indent="0">
              <a:buNone/>
            </a:pPr>
            <a:r>
              <a:rPr lang="en-US" dirty="0" smtClean="0"/>
              <a:t>Once the fund is closed, investors receive their return in cash or shares and the VC initiates another fund</a:t>
            </a:r>
          </a:p>
        </p:txBody>
      </p:sp>
    </p:spTree>
    <p:extLst>
      <p:ext uri="{BB962C8B-B14F-4D97-AF65-F5344CB8AC3E}">
        <p14:creationId xmlns:p14="http://schemas.microsoft.com/office/powerpoint/2010/main" val="2481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371600"/>
            <a:ext cx="6591300" cy="460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4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Short video on what VCs look for: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https://www.youtube.com/watch?v=K8g52xaShus</a:t>
            </a:r>
          </a:p>
          <a:p>
            <a:pPr marL="0" indent="0">
              <a:buNone/>
            </a:pPr>
            <a:r>
              <a:rPr lang="en-US" dirty="0" smtClean="0"/>
              <a:t>Next </a:t>
            </a:r>
            <a:r>
              <a:rPr lang="en-US" dirty="0" smtClean="0"/>
              <a:t>time: VC and innovation</a:t>
            </a:r>
            <a:endParaRPr lang="en-US" dirty="0"/>
          </a:p>
        </p:txBody>
      </p:sp>
      <p:pic>
        <p:nvPicPr>
          <p:cNvPr id="6" name="K8g52xaShus?&amp;hl=en_US&amp;rel=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62200" y="1828800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“Start-up”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b="1" dirty="0" smtClean="0"/>
              <a:t>Typically small and young firms </a:t>
            </a:r>
            <a:r>
              <a:rPr lang="en-US" dirty="0" smtClean="0"/>
              <a:t>started by entrepreneurs leaving universities or corporations</a:t>
            </a:r>
          </a:p>
          <a:p>
            <a:r>
              <a:rPr lang="en-US" b="1" dirty="0" smtClean="0"/>
              <a:t>Few tangible assets</a:t>
            </a:r>
          </a:p>
          <a:p>
            <a:r>
              <a:rPr lang="en-US" b="1" dirty="0"/>
              <a:t>High levels of </a:t>
            </a:r>
            <a:r>
              <a:rPr lang="en-US" b="1" dirty="0" smtClean="0"/>
              <a:t>uncertainty </a:t>
            </a:r>
            <a:r>
              <a:rPr lang="en-US" dirty="0" smtClean="0"/>
              <a:t>– particularly in high-tech</a:t>
            </a:r>
          </a:p>
          <a:p>
            <a:pPr lvl="1"/>
            <a:r>
              <a:rPr lang="en-US" dirty="0" smtClean="0"/>
              <a:t>High risk of failure, but</a:t>
            </a:r>
          </a:p>
          <a:p>
            <a:pPr lvl="1"/>
            <a:r>
              <a:rPr lang="en-US" dirty="0" smtClean="0"/>
              <a:t>Chance of high rewards</a:t>
            </a:r>
          </a:p>
          <a:p>
            <a:r>
              <a:rPr lang="en-US" b="1" dirty="0" smtClean="0"/>
              <a:t>Asymmetric information </a:t>
            </a:r>
            <a:r>
              <a:rPr lang="en-US" dirty="0" smtClean="0"/>
              <a:t>- Large differences between what the entrepreneur and the investors know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Financing Young Firms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Potential sources of capital for young firms: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b="1" dirty="0" smtClean="0"/>
              <a:t>Debt </a:t>
            </a:r>
            <a:r>
              <a:rPr lang="en-US" dirty="0" smtClean="0"/>
              <a:t>– </a:t>
            </a:r>
            <a:r>
              <a:rPr lang="en-US" i="1" dirty="0" smtClean="0"/>
              <a:t>Borrow cash and pay back with interest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dirty="0" smtClean="0"/>
              <a:t>Friends, family, credit cards, etc.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dirty="0" smtClean="0"/>
              <a:t>Bank loans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b="1" dirty="0" smtClean="0"/>
              <a:t>Equity </a:t>
            </a:r>
            <a:r>
              <a:rPr lang="en-US" dirty="0" smtClean="0"/>
              <a:t>– </a:t>
            </a:r>
            <a:r>
              <a:rPr lang="en-US" i="1" dirty="0" smtClean="0"/>
              <a:t>Trade shares of ownership for cash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dirty="0" smtClean="0"/>
              <a:t>Angel investors – </a:t>
            </a:r>
            <a:r>
              <a:rPr lang="en-US" i="1" dirty="0" smtClean="0"/>
              <a:t>Rich individuals 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dirty="0" smtClean="0"/>
              <a:t>Strategic investors </a:t>
            </a:r>
            <a:r>
              <a:rPr lang="en-US" i="1" dirty="0" smtClean="0"/>
              <a:t>– Corporations</a:t>
            </a:r>
          </a:p>
          <a:p>
            <a:pPr marL="1154430" lvl="2" indent="-514350">
              <a:buFont typeface="+mj-lt"/>
              <a:buAutoNum type="alphaLcParenR"/>
            </a:pPr>
            <a:r>
              <a:rPr lang="en-US" dirty="0" smtClean="0"/>
              <a:t>Venture capital – </a:t>
            </a:r>
            <a:r>
              <a:rPr lang="en-US" i="1" dirty="0" smtClean="0"/>
              <a:t>Investment funds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b="1" dirty="0" smtClean="0"/>
              <a:t>Venture capital: </a:t>
            </a:r>
            <a:r>
              <a:rPr lang="en-US" dirty="0" smtClean="0"/>
              <a:t>Independent, professionally managed, dedicated pools of capital that focus on equity or equity-linked investments in privately held, high growth companies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Role of Venture Capital (VC)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Venture capital firms target firms that have high growth potential but also high risk of failure and have difficulty raising capital</a:t>
            </a:r>
          </a:p>
          <a:p>
            <a:endParaRPr lang="en-US" dirty="0"/>
          </a:p>
          <a:p>
            <a:r>
              <a:rPr lang="en-US" dirty="0" smtClean="0"/>
              <a:t>Banks and other traditional sources of capital are often limited in their ability to charge a high enough interest rate to justify the risk of investment in such young firms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Traditional sources of equity may be reluctant to invest a firm because they are unsure of how the money will be spent as they have no say in the business</a:t>
            </a:r>
          </a:p>
          <a:p>
            <a:pPr lvl="1"/>
            <a:r>
              <a:rPr lang="en-US" dirty="0" smtClean="0"/>
              <a:t>Such an </a:t>
            </a:r>
            <a:r>
              <a:rPr lang="en-US" b="1" i="1" dirty="0" smtClean="0"/>
              <a:t>agency problem </a:t>
            </a:r>
            <a:r>
              <a:rPr lang="en-US" dirty="0" smtClean="0"/>
              <a:t>would occur when the manager engages in wasteful expenditure, e.g., lavish offices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VC fills a gap in the capital markets </a:t>
            </a:r>
            <a:r>
              <a:rPr lang="en-US" dirty="0" smtClean="0"/>
              <a:t>by providing funding to start-ups while expecting to see a ten times return from their investment over a short period (3-10)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VCs?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5" y="1447800"/>
            <a:ext cx="7386186" cy="4640697"/>
          </a:xfrm>
        </p:spPr>
      </p:pic>
    </p:spTree>
    <p:extLst>
      <p:ext uri="{BB962C8B-B14F-4D97-AF65-F5344CB8AC3E}">
        <p14:creationId xmlns:p14="http://schemas.microsoft.com/office/powerpoint/2010/main" val="13052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How VCs Operate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VC typically focuses on a particular industry, e.g., high-tech, life-sciences, clean energy</a:t>
            </a:r>
          </a:p>
          <a:p>
            <a:r>
              <a:rPr lang="en-US" dirty="0" smtClean="0"/>
              <a:t>VC focuses on the middle of the technology S-Curve</a:t>
            </a:r>
          </a:p>
          <a:p>
            <a:pPr lvl="1"/>
            <a:r>
              <a:rPr lang="en-US" dirty="0" smtClean="0"/>
              <a:t>VCs rarely provide seed money</a:t>
            </a:r>
          </a:p>
          <a:p>
            <a:pPr lvl="1"/>
            <a:r>
              <a:rPr lang="en-US" dirty="0" smtClean="0"/>
              <a:t>VCs focus on growth stage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VC firms are mostly private funds and so are exempt from many SEC regulations</a:t>
            </a:r>
          </a:p>
          <a:p>
            <a:r>
              <a:rPr lang="en-US" dirty="0" smtClean="0"/>
              <a:t>Firms are often partnerships or limited partnerships</a:t>
            </a:r>
          </a:p>
          <a:p>
            <a:pPr lvl="1"/>
            <a:r>
              <a:rPr lang="en-US" dirty="0" smtClean="0"/>
              <a:t>General partners manage the fund</a:t>
            </a:r>
          </a:p>
          <a:p>
            <a:pPr lvl="1"/>
            <a:r>
              <a:rPr lang="en-US" dirty="0" smtClean="0"/>
              <a:t>Investors are limited partners with no management power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590800"/>
            <a:ext cx="2081056" cy="15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Historical Investment in 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562725" cy="452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3600" dirty="0" smtClean="0"/>
              <a:t>Historical </a:t>
            </a:r>
            <a:r>
              <a:rPr lang="en-US" sz="3600" dirty="0"/>
              <a:t>R</a:t>
            </a:r>
            <a:r>
              <a:rPr lang="en-US" sz="3600" dirty="0" smtClean="0"/>
              <a:t>eturns to Investment from VC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24000"/>
            <a:ext cx="786021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9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Recent Investment </a:t>
            </a:r>
            <a:r>
              <a:rPr lang="en-US" dirty="0"/>
              <a:t>in 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81213"/>
            <a:ext cx="7801545" cy="38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4152</TotalTime>
  <Words>695</Words>
  <Application>Microsoft Office PowerPoint</Application>
  <PresentationFormat>On-screen Show (4:3)</PresentationFormat>
  <Paragraphs>96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EBGN 320 – Economics and Technology</vt:lpstr>
      <vt:lpstr>“Start-up” Companies</vt:lpstr>
      <vt:lpstr>Financing Young Firms</vt:lpstr>
      <vt:lpstr>The Role of Venture Capital (VC)</vt:lpstr>
      <vt:lpstr>What are VCs?</vt:lpstr>
      <vt:lpstr>How VCs Operate</vt:lpstr>
      <vt:lpstr>Historical Investment in VC</vt:lpstr>
      <vt:lpstr>Historical Returns to Investment from VC</vt:lpstr>
      <vt:lpstr>Recent Investment in VC</vt:lpstr>
      <vt:lpstr>Geographic Spread of VC Investment </vt:lpstr>
      <vt:lpstr>Venture Capital Cycle</vt:lpstr>
      <vt:lpstr>Fundraising</vt:lpstr>
      <vt:lpstr>Monitoring</vt:lpstr>
      <vt:lpstr>Exiting Venture Capital Investments</vt:lpstr>
      <vt:lpstr>IPOs</vt:lpstr>
      <vt:lpstr>The be continued…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EBGN 320 – Economics and Technology</dc:title>
  <dc:creator>Donal</dc:creator>
  <cp:lastModifiedBy>Donal O'Sullivan</cp:lastModifiedBy>
  <cp:revision>292</cp:revision>
  <cp:lastPrinted>2012-03-19T18:04:10Z</cp:lastPrinted>
  <dcterms:created xsi:type="dcterms:W3CDTF">2012-01-16T16:07:42Z</dcterms:created>
  <dcterms:modified xsi:type="dcterms:W3CDTF">2013-04-03T17:15:23Z</dcterms:modified>
</cp:coreProperties>
</file>