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p:cViewPr>
        <p:scale>
          <a:sx n="125" d="100"/>
          <a:sy n="125" d="100"/>
        </p:scale>
        <p:origin x="-1224" y="-15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69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693"/>
          </a:xfrm>
          <a:prstGeom prst="rect">
            <a:avLst/>
          </a:prstGeom>
        </p:spPr>
        <p:txBody>
          <a:bodyPr vert="horz" lIns="91440" tIns="45720" rIns="91440" bIns="45720" rtlCol="0"/>
          <a:lstStyle>
            <a:lvl1pPr algn="r">
              <a:defRPr sz="1200"/>
            </a:lvl1pPr>
          </a:lstStyle>
          <a:p>
            <a:fld id="{6F789A57-DE9D-4526-B605-0ABECD732693}" type="datetimeFigureOut">
              <a:rPr lang="en-US" smtClean="0"/>
              <a:t>4/3/2013</a:t>
            </a:fld>
            <a:endParaRPr lang="en-US"/>
          </a:p>
        </p:txBody>
      </p:sp>
      <p:sp>
        <p:nvSpPr>
          <p:cNvPr id="4" name="Footer Placeholder 3"/>
          <p:cNvSpPr>
            <a:spLocks noGrp="1"/>
          </p:cNvSpPr>
          <p:nvPr>
            <p:ph type="ftr" sz="quarter" idx="2"/>
          </p:nvPr>
        </p:nvSpPr>
        <p:spPr>
          <a:xfrm>
            <a:off x="0" y="8846553"/>
            <a:ext cx="2971800" cy="46569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46553"/>
            <a:ext cx="2971800" cy="465693"/>
          </a:xfrm>
          <a:prstGeom prst="rect">
            <a:avLst/>
          </a:prstGeom>
        </p:spPr>
        <p:txBody>
          <a:bodyPr vert="horz" lIns="91440" tIns="45720" rIns="91440" bIns="45720" rtlCol="0" anchor="b"/>
          <a:lstStyle>
            <a:lvl1pPr algn="r">
              <a:defRPr sz="1200"/>
            </a:lvl1pPr>
          </a:lstStyle>
          <a:p>
            <a:fld id="{6F2C3CAD-BDE6-40B5-AC1E-A84CA3888C04}" type="slidenum">
              <a:rPr lang="en-US" smtClean="0"/>
              <a:t>‹#›</a:t>
            </a:fld>
            <a:endParaRPr lang="en-US"/>
          </a:p>
        </p:txBody>
      </p:sp>
    </p:spTree>
    <p:extLst>
      <p:ext uri="{BB962C8B-B14F-4D97-AF65-F5344CB8AC3E}">
        <p14:creationId xmlns:p14="http://schemas.microsoft.com/office/powerpoint/2010/main" val="2615429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a:defRPr sz="1200"/>
            </a:lvl1pPr>
          </a:lstStyle>
          <a:p>
            <a:fld id="{6ECEEBAB-737F-4F9E-A251-2FFDF43661C6}" type="datetimeFigureOut">
              <a:rPr lang="en-US" smtClean="0"/>
              <a:t>4/3/2013</a:t>
            </a:fld>
            <a:endParaRPr lang="en-US"/>
          </a:p>
        </p:txBody>
      </p:sp>
      <p:sp>
        <p:nvSpPr>
          <p:cNvPr id="4" name="Slide Image Placeholder 3"/>
          <p:cNvSpPr>
            <a:spLocks noGrp="1" noRot="1" noChangeAspect="1"/>
          </p:cNvSpPr>
          <p:nvPr>
            <p:ph type="sldImg" idx="2"/>
          </p:nvPr>
        </p:nvSpPr>
        <p:spPr>
          <a:xfrm>
            <a:off x="1101725" y="698500"/>
            <a:ext cx="4654550" cy="34925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24363"/>
            <a:ext cx="5486400" cy="4191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7138"/>
            <a:ext cx="2971800" cy="465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47138"/>
            <a:ext cx="2971800" cy="465137"/>
          </a:xfrm>
          <a:prstGeom prst="rect">
            <a:avLst/>
          </a:prstGeom>
        </p:spPr>
        <p:txBody>
          <a:bodyPr vert="horz" lIns="91440" tIns="45720" rIns="91440" bIns="45720" rtlCol="0" anchor="b"/>
          <a:lstStyle>
            <a:lvl1pPr algn="r">
              <a:defRPr sz="1200"/>
            </a:lvl1pPr>
          </a:lstStyle>
          <a:p>
            <a:fld id="{30DD966B-4737-4638-92C7-14B08DD02101}" type="slidenum">
              <a:rPr lang="en-US" smtClean="0"/>
              <a:t>‹#›</a:t>
            </a:fld>
            <a:endParaRPr lang="en-US"/>
          </a:p>
        </p:txBody>
      </p:sp>
    </p:spTree>
    <p:extLst>
      <p:ext uri="{BB962C8B-B14F-4D97-AF65-F5344CB8AC3E}">
        <p14:creationId xmlns:p14="http://schemas.microsoft.com/office/powerpoint/2010/main" val="1884694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CB3669B-3D1A-473C-BBD4-CC6196B2CA1C}" type="datetimeFigureOut">
              <a:rPr lang="en-US" smtClean="0"/>
              <a:t>4/3/2013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8E514AD-3BE6-41D3-BF49-4D2F3086EA2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B3669B-3D1A-473C-BBD4-CC6196B2CA1C}" type="datetimeFigureOut">
              <a:rPr lang="en-US" smtClean="0"/>
              <a:t>4/3/2013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B3669B-3D1A-473C-BBD4-CC6196B2CA1C}" type="datetimeFigureOut">
              <a:rPr lang="en-US" smtClean="0"/>
              <a:t>4/3/2013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B3669B-3D1A-473C-BBD4-CC6196B2CA1C}" type="datetimeFigureOut">
              <a:rPr lang="en-US" smtClean="0"/>
              <a:t>4/3/2013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CB3669B-3D1A-473C-BBD4-CC6196B2CA1C}" type="datetimeFigureOut">
              <a:rPr lang="en-US" smtClean="0"/>
              <a:t>4/3/2013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CB3669B-3D1A-473C-BBD4-CC6196B2CA1C}" type="datetimeFigureOut">
              <a:rPr lang="en-US" smtClean="0"/>
              <a:t>4/3/2013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CB3669B-3D1A-473C-BBD4-CC6196B2CA1C}" type="datetimeFigureOut">
              <a:rPr lang="en-US" smtClean="0"/>
              <a:t>4/3/2013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CB3669B-3D1A-473C-BBD4-CC6196B2CA1C}" type="datetimeFigureOut">
              <a:rPr lang="en-US" smtClean="0"/>
              <a:t>4/3/2013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3669B-3D1A-473C-BBD4-CC6196B2CA1C}" type="datetimeFigureOut">
              <a:rPr lang="en-US" smtClean="0"/>
              <a:t>4/3/2013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CB3669B-3D1A-473C-BBD4-CC6196B2CA1C}" type="datetimeFigureOut">
              <a:rPr lang="en-US" smtClean="0"/>
              <a:t>4/3/2013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CB3669B-3D1A-473C-BBD4-CC6196B2CA1C}" type="datetimeFigureOut">
              <a:rPr lang="en-US" smtClean="0"/>
              <a:t>4/3/2013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8E514AD-3BE6-41D3-BF49-4D2F3086EA23}"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CB3669B-3D1A-473C-BBD4-CC6196B2CA1C}" type="datetimeFigureOut">
              <a:rPr lang="en-US" smtClean="0"/>
              <a:t>4/3/2013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8E514AD-3BE6-41D3-BF49-4D2F3086EA23}"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dirty="0" smtClean="0"/>
              <a:t>EBGN 320 – Economics and Technology</a:t>
            </a:r>
            <a:endParaRPr lang="en-US" sz="3200" dirty="0"/>
          </a:p>
        </p:txBody>
      </p:sp>
      <p:sp>
        <p:nvSpPr>
          <p:cNvPr id="3" name="Subtitle 2"/>
          <p:cNvSpPr>
            <a:spLocks noGrp="1"/>
          </p:cNvSpPr>
          <p:nvPr>
            <p:ph type="subTitle" idx="1"/>
          </p:nvPr>
        </p:nvSpPr>
        <p:spPr/>
        <p:txBody>
          <a:bodyPr/>
          <a:lstStyle/>
          <a:p>
            <a:r>
              <a:rPr lang="en-US" sz="1800" b="1" dirty="0" smtClean="0"/>
              <a:t>Venture Capital, Innovation and Growth </a:t>
            </a:r>
          </a:p>
          <a:p>
            <a:r>
              <a:rPr lang="en-US" sz="1600" dirty="0" smtClean="0"/>
              <a:t>November 12, 2012</a:t>
            </a:r>
            <a:endParaRPr lang="en-US" sz="1600" dirty="0"/>
          </a:p>
        </p:txBody>
      </p:sp>
    </p:spTree>
    <p:extLst>
      <p:ext uri="{BB962C8B-B14F-4D97-AF65-F5344CB8AC3E}">
        <p14:creationId xmlns:p14="http://schemas.microsoft.com/office/powerpoint/2010/main" val="1369503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Consequences for Innovation</a:t>
            </a:r>
            <a:endParaRPr lang="en-US" dirty="0"/>
          </a:p>
        </p:txBody>
      </p:sp>
      <p:sp>
        <p:nvSpPr>
          <p:cNvPr id="3" name="Content Placeholder 2"/>
          <p:cNvSpPr>
            <a:spLocks noGrp="1"/>
          </p:cNvSpPr>
          <p:nvPr>
            <p:ph idx="1"/>
          </p:nvPr>
        </p:nvSpPr>
        <p:spPr>
          <a:xfrm>
            <a:off x="457200" y="1295400"/>
            <a:ext cx="8229600" cy="5029200"/>
          </a:xfrm>
        </p:spPr>
        <p:txBody>
          <a:bodyPr>
            <a:normAutofit fontScale="70000" lnSpcReduction="20000"/>
          </a:bodyPr>
          <a:lstStyle/>
          <a:p>
            <a:pPr marL="0" indent="0">
              <a:buNone/>
            </a:pPr>
            <a:r>
              <a:rPr lang="en-US" dirty="0" smtClean="0"/>
              <a:t>VC has a role to play in alleviating investment related problems of</a:t>
            </a:r>
          </a:p>
          <a:p>
            <a:pPr marL="850392" lvl="1" indent="-457200">
              <a:buFont typeface="+mj-lt"/>
              <a:buAutoNum type="arabicPeriod"/>
            </a:pPr>
            <a:r>
              <a:rPr lang="en-US" b="1" dirty="0" smtClean="0"/>
              <a:t>Moral hazard </a:t>
            </a:r>
            <a:r>
              <a:rPr lang="en-US" dirty="0" smtClean="0"/>
              <a:t>– when the risks of an action are fall on another than the one performing the action</a:t>
            </a:r>
          </a:p>
          <a:p>
            <a:pPr marL="850392" lvl="1" indent="-457200">
              <a:buFont typeface="+mj-lt"/>
              <a:buAutoNum type="arabicPeriod"/>
            </a:pPr>
            <a:r>
              <a:rPr lang="en-US" b="1" dirty="0" smtClean="0"/>
              <a:t>Information asymmetries </a:t>
            </a:r>
            <a:r>
              <a:rPr lang="en-US" dirty="0" smtClean="0"/>
              <a:t>– the gap between what the entrepreneur knows and what investors know </a:t>
            </a:r>
          </a:p>
          <a:p>
            <a:pPr marL="27432" indent="0">
              <a:buNone/>
            </a:pPr>
            <a:endParaRPr lang="en-US" dirty="0" smtClean="0"/>
          </a:p>
          <a:p>
            <a:pPr marL="27432" indent="0">
              <a:buNone/>
            </a:pPr>
            <a:r>
              <a:rPr lang="en-US" b="1" dirty="0" smtClean="0"/>
              <a:t>Do VC firms encourage innovation or do innovative firms just look to VC for capital?</a:t>
            </a:r>
          </a:p>
          <a:p>
            <a:pPr marL="27432" indent="0">
              <a:buNone/>
            </a:pPr>
            <a:endParaRPr lang="en-US" dirty="0"/>
          </a:p>
          <a:p>
            <a:pPr marL="27432" indent="0">
              <a:buNone/>
            </a:pPr>
            <a:r>
              <a:rPr lang="en-US" dirty="0" smtClean="0"/>
              <a:t>Lack of good data makes it difficult to accurately asses VCs contribution to growth, however some studies indicate that it has an overall positive contribution</a:t>
            </a:r>
          </a:p>
          <a:p>
            <a:pPr marL="27432" indent="0">
              <a:buNone/>
            </a:pPr>
            <a:endParaRPr lang="en-US" dirty="0" smtClean="0"/>
          </a:p>
          <a:p>
            <a:pPr marL="850392" lvl="1" indent="-457200"/>
            <a:r>
              <a:rPr lang="en-US" dirty="0" smtClean="0"/>
              <a:t>Firms with VC backing tend to bring products to market faster than others (</a:t>
            </a:r>
            <a:r>
              <a:rPr lang="en-US" dirty="0"/>
              <a:t>H</a:t>
            </a:r>
            <a:r>
              <a:rPr lang="en-US" dirty="0" smtClean="0"/>
              <a:t>ellman and </a:t>
            </a:r>
            <a:r>
              <a:rPr lang="en-US" dirty="0" err="1" smtClean="0"/>
              <a:t>Purri</a:t>
            </a:r>
            <a:r>
              <a:rPr lang="en-US" dirty="0" smtClean="0"/>
              <a:t>, 2000)</a:t>
            </a:r>
          </a:p>
          <a:p>
            <a:pPr marL="850392" lvl="1" indent="-457200"/>
            <a:r>
              <a:rPr lang="en-US" dirty="0" smtClean="0"/>
              <a:t>A dollar of VC tends to be 3-4 times more potent in stimulating patenting (Lerner 2000) than other sources of capital</a:t>
            </a:r>
          </a:p>
          <a:p>
            <a:pPr marL="850392" lvl="1" indent="-457200"/>
            <a:r>
              <a:rPr lang="en-US" dirty="0" smtClean="0"/>
              <a:t>1983-192 VC less than 3% R&amp;D but responsible for ~8-10% growth</a:t>
            </a:r>
            <a:r>
              <a:rPr lang="en-US" dirty="0"/>
              <a:t> (Lerner 2000</a:t>
            </a:r>
            <a:r>
              <a:rPr lang="en-US" dirty="0" smtClean="0"/>
              <a:t>)</a:t>
            </a:r>
            <a:endParaRPr lang="en-US" dirty="0"/>
          </a:p>
        </p:txBody>
      </p:sp>
    </p:spTree>
    <p:extLst>
      <p:ext uri="{BB962C8B-B14F-4D97-AF65-F5344CB8AC3E}">
        <p14:creationId xmlns:p14="http://schemas.microsoft.com/office/powerpoint/2010/main" val="35775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Policy and VC</a:t>
            </a:r>
            <a:endParaRPr lang="en-US" dirty="0"/>
          </a:p>
        </p:txBody>
      </p:sp>
      <p:sp>
        <p:nvSpPr>
          <p:cNvPr id="3" name="Content Placeholder 2"/>
          <p:cNvSpPr>
            <a:spLocks noGrp="1"/>
          </p:cNvSpPr>
          <p:nvPr>
            <p:ph idx="1"/>
          </p:nvPr>
        </p:nvSpPr>
        <p:spPr>
          <a:xfrm>
            <a:off x="381000" y="1371600"/>
            <a:ext cx="8229600" cy="4617720"/>
          </a:xfrm>
        </p:spPr>
        <p:txBody>
          <a:bodyPr/>
          <a:lstStyle/>
          <a:p>
            <a:r>
              <a:rPr lang="en-US" dirty="0" smtClean="0"/>
              <a:t>VC tends to pool in popular investment areas, leading to duplication, bidding wars and many times poor performance that can scare away investors for a period</a:t>
            </a:r>
          </a:p>
          <a:p>
            <a:r>
              <a:rPr lang="en-US" dirty="0" smtClean="0"/>
              <a:t>VC tends to be </a:t>
            </a:r>
            <a:r>
              <a:rPr lang="en-US" i="1" dirty="0" smtClean="0"/>
              <a:t>least effective during boom </a:t>
            </a:r>
            <a:r>
              <a:rPr lang="en-US" dirty="0" smtClean="0"/>
              <a:t>periods and most effective during cold periods</a:t>
            </a:r>
          </a:p>
          <a:p>
            <a:pPr marL="0" indent="0">
              <a:buNone/>
            </a:pPr>
            <a:r>
              <a:rPr lang="en-US" b="1" dirty="0" smtClean="0"/>
              <a:t>Government polices should thus focus on:</a:t>
            </a:r>
          </a:p>
          <a:p>
            <a:pPr marL="880110" lvl="1" indent="-514350">
              <a:buFont typeface="+mj-lt"/>
              <a:buAutoNum type="arabicPeriod"/>
            </a:pPr>
            <a:r>
              <a:rPr lang="en-US" dirty="0" smtClean="0"/>
              <a:t>Providing support to technology areas that are not currently popular with VC firms – avoid funding same areas leading to overinvestment!</a:t>
            </a:r>
          </a:p>
          <a:p>
            <a:pPr marL="880110" lvl="1" indent="-514350">
              <a:buFont typeface="+mj-lt"/>
              <a:buAutoNum type="arabicPeriod"/>
            </a:pPr>
            <a:r>
              <a:rPr lang="en-US" dirty="0" smtClean="0"/>
              <a:t>Provide follow up funding to firms already funded by VC during periods when inflows to VC are falling</a:t>
            </a:r>
            <a:endParaRPr lang="en-US" dirty="0"/>
          </a:p>
        </p:txBody>
      </p:sp>
    </p:spTree>
    <p:extLst>
      <p:ext uri="{BB962C8B-B14F-4D97-AF65-F5344CB8AC3E}">
        <p14:creationId xmlns:p14="http://schemas.microsoft.com/office/powerpoint/2010/main" val="296021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3600" dirty="0" smtClean="0"/>
              <a:t>Venture Capital and Growth</a:t>
            </a:r>
            <a:endParaRPr lang="en-US" sz="3600" dirty="0"/>
          </a:p>
        </p:txBody>
      </p:sp>
      <p:sp>
        <p:nvSpPr>
          <p:cNvPr id="3" name="Content Placeholder 2"/>
          <p:cNvSpPr>
            <a:spLocks noGrp="1"/>
          </p:cNvSpPr>
          <p:nvPr>
            <p:ph idx="1"/>
          </p:nvPr>
        </p:nvSpPr>
        <p:spPr/>
        <p:txBody>
          <a:bodyPr/>
          <a:lstStyle/>
          <a:p>
            <a:r>
              <a:rPr lang="en-US" dirty="0" smtClean="0"/>
              <a:t>What role does venture capital (VC) play in America’s growth?</a:t>
            </a:r>
          </a:p>
          <a:p>
            <a:pPr marL="0" indent="0">
              <a:buNone/>
            </a:pPr>
            <a:endParaRPr lang="en-US" dirty="0" smtClean="0"/>
          </a:p>
          <a:p>
            <a:r>
              <a:rPr lang="en-US" dirty="0" smtClean="0"/>
              <a:t>How should the government interact with the venture capital industry to enhance growth?</a:t>
            </a:r>
          </a:p>
          <a:p>
            <a:endParaRPr lang="en-US" dirty="0" smtClean="0"/>
          </a:p>
          <a:p>
            <a:endParaRPr lang="en-US" dirty="0"/>
          </a:p>
        </p:txBody>
      </p:sp>
    </p:spTree>
    <p:extLst>
      <p:ext uri="{BB962C8B-B14F-4D97-AF65-F5344CB8AC3E}">
        <p14:creationId xmlns:p14="http://schemas.microsoft.com/office/powerpoint/2010/main" val="254413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The </a:t>
            </a:r>
            <a:r>
              <a:rPr lang="en-US" dirty="0"/>
              <a:t>C</a:t>
            </a:r>
            <a:r>
              <a:rPr lang="en-US" dirty="0" smtClean="0"/>
              <a:t>yclical Nature of VC</a:t>
            </a:r>
            <a:endParaRPr lang="en-US" dirty="0"/>
          </a:p>
        </p:txBody>
      </p:sp>
      <p:sp>
        <p:nvSpPr>
          <p:cNvPr id="3" name="Content Placeholder 2"/>
          <p:cNvSpPr>
            <a:spLocks noGrp="1"/>
          </p:cNvSpPr>
          <p:nvPr>
            <p:ph sz="half" idx="1"/>
          </p:nvPr>
        </p:nvSpPr>
        <p:spPr>
          <a:xfrm>
            <a:off x="457200" y="1447800"/>
            <a:ext cx="4129709" cy="4907125"/>
          </a:xfrm>
        </p:spPr>
        <p:txBody>
          <a:bodyPr>
            <a:normAutofit fontScale="92500" lnSpcReduction="20000"/>
          </a:bodyPr>
          <a:lstStyle/>
          <a:p>
            <a:pPr marL="0" indent="0">
              <a:buNone/>
            </a:pPr>
            <a:r>
              <a:rPr lang="en-US" b="1" dirty="0" smtClean="0"/>
              <a:t>A simple framework for the VC market</a:t>
            </a:r>
          </a:p>
          <a:p>
            <a:pPr marL="0" indent="0">
              <a:buNone/>
            </a:pPr>
            <a:endParaRPr lang="en-US" dirty="0" smtClean="0"/>
          </a:p>
          <a:p>
            <a:pPr marL="0" indent="0">
              <a:buNone/>
            </a:pPr>
            <a:r>
              <a:rPr lang="en-US" b="1" dirty="0" smtClean="0"/>
              <a:t>Supply?</a:t>
            </a:r>
          </a:p>
          <a:p>
            <a:pPr marL="0" indent="0">
              <a:buNone/>
            </a:pPr>
            <a:r>
              <a:rPr lang="en-US" dirty="0" smtClean="0"/>
              <a:t>Funds from i</a:t>
            </a:r>
            <a:r>
              <a:rPr lang="en-US" b="1" i="1" dirty="0" smtClean="0"/>
              <a:t>nvestors </a:t>
            </a:r>
            <a:r>
              <a:rPr lang="en-US" dirty="0" smtClean="0"/>
              <a:t>(pension funds, etc.)</a:t>
            </a:r>
          </a:p>
          <a:p>
            <a:pPr lvl="1"/>
            <a:r>
              <a:rPr lang="en-US" dirty="0" smtClean="0"/>
              <a:t>Depends on expected return from VC fund against other potential investments</a:t>
            </a:r>
          </a:p>
          <a:p>
            <a:pPr lvl="1"/>
            <a:endParaRPr lang="en-US" dirty="0"/>
          </a:p>
          <a:p>
            <a:pPr marL="0" indent="0">
              <a:buNone/>
            </a:pPr>
            <a:r>
              <a:rPr lang="en-US" b="1" dirty="0" smtClean="0"/>
              <a:t>Demand? </a:t>
            </a:r>
            <a:endParaRPr lang="en-US" dirty="0"/>
          </a:p>
          <a:p>
            <a:pPr marL="0" indent="0">
              <a:buNone/>
            </a:pPr>
            <a:r>
              <a:rPr lang="en-US" dirty="0" smtClean="0"/>
              <a:t>The number of </a:t>
            </a:r>
            <a:r>
              <a:rPr lang="en-US" b="1" i="1" dirty="0" smtClean="0"/>
              <a:t>entrepreneurial firms </a:t>
            </a:r>
            <a:r>
              <a:rPr lang="en-US" dirty="0" smtClean="0"/>
              <a:t>seeking funding</a:t>
            </a:r>
            <a:endParaRPr lang="en-US" b="1" dirty="0" smtClean="0"/>
          </a:p>
        </p:txBody>
      </p:sp>
      <p:sp>
        <p:nvSpPr>
          <p:cNvPr id="4" name="Content Placeholder 3"/>
          <p:cNvSpPr>
            <a:spLocks noGrp="1"/>
          </p:cNvSpPr>
          <p:nvPr>
            <p:ph sz="half" idx="2"/>
          </p:nvPr>
        </p:nvSpPr>
        <p:spPr>
          <a:xfrm>
            <a:off x="4648200" y="1676400"/>
            <a:ext cx="4038600" cy="4678525"/>
          </a:xfrm>
        </p:spPr>
        <p:txBody>
          <a:bodyPr>
            <a:normAutofit fontScale="92500" lnSpcReduction="20000"/>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6909" y="1600200"/>
            <a:ext cx="4203424"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070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a:t>The Cyclical Nature of VC</a:t>
            </a:r>
          </a:p>
        </p:txBody>
      </p:sp>
      <p:sp>
        <p:nvSpPr>
          <p:cNvPr id="3" name="Content Placeholder 2"/>
          <p:cNvSpPr>
            <a:spLocks noGrp="1"/>
          </p:cNvSpPr>
          <p:nvPr>
            <p:ph idx="1"/>
          </p:nvPr>
        </p:nvSpPr>
        <p:spPr>
          <a:xfrm>
            <a:off x="457200" y="1295400"/>
            <a:ext cx="8229600" cy="5029200"/>
          </a:xfrm>
        </p:spPr>
        <p:txBody>
          <a:bodyPr>
            <a:normAutofit fontScale="92500" lnSpcReduction="20000"/>
          </a:bodyPr>
          <a:lstStyle/>
          <a:p>
            <a:pPr marL="0" indent="0">
              <a:buNone/>
            </a:pPr>
            <a:r>
              <a:rPr lang="en-US" b="1" dirty="0" smtClean="0"/>
              <a:t>What happens if we have many sudden technological breakthroughs in a high-tech industry?</a:t>
            </a:r>
            <a:endParaRPr lang="en-US" dirty="0" smtClean="0"/>
          </a:p>
          <a:p>
            <a:pPr lvl="1">
              <a:buFont typeface="Arial" pitchFamily="34" charset="0"/>
              <a:buChar char="•"/>
            </a:pPr>
            <a:r>
              <a:rPr lang="en-US" dirty="0" smtClean="0"/>
              <a:t>We get a demand shock – many new firms seeking capital</a:t>
            </a:r>
          </a:p>
          <a:p>
            <a:pPr lvl="1">
              <a:buFont typeface="Arial" pitchFamily="34" charset="0"/>
              <a:buChar char="•"/>
            </a:pPr>
            <a:endParaRPr lang="en-US" dirty="0"/>
          </a:p>
          <a:p>
            <a:pPr marL="393192" lvl="1" indent="0">
              <a:buNone/>
            </a:pPr>
            <a:endParaRPr lang="en-US" dirty="0"/>
          </a:p>
          <a:p>
            <a:pPr marL="393192" lvl="1" indent="0">
              <a:buNone/>
            </a:pPr>
            <a:endParaRPr lang="en-US" dirty="0" smtClean="0"/>
          </a:p>
          <a:p>
            <a:pPr marL="393192" lvl="1" indent="0">
              <a:buNone/>
            </a:pPr>
            <a:endParaRPr lang="en-US" dirty="0"/>
          </a:p>
          <a:p>
            <a:pPr marL="393192" lvl="1" indent="0">
              <a:buNone/>
            </a:pPr>
            <a:endParaRPr lang="en-US" dirty="0" smtClean="0"/>
          </a:p>
          <a:p>
            <a:pPr marL="393192" lvl="1" indent="0">
              <a:buNone/>
            </a:pPr>
            <a:endParaRPr lang="en-US" dirty="0"/>
          </a:p>
          <a:p>
            <a:pPr marL="393192" lvl="1" indent="0">
              <a:buNone/>
            </a:pPr>
            <a:endParaRPr lang="en-US" dirty="0" smtClean="0"/>
          </a:p>
          <a:p>
            <a:pPr marL="393192" lvl="1" indent="0">
              <a:buNone/>
            </a:pPr>
            <a:endParaRPr lang="en-US" dirty="0"/>
          </a:p>
          <a:p>
            <a:pPr marL="393192" lvl="1" indent="0">
              <a:buNone/>
            </a:pPr>
            <a:endParaRPr lang="en-US" dirty="0" smtClean="0"/>
          </a:p>
          <a:p>
            <a:pPr marL="393192" lvl="1" indent="0">
              <a:buNone/>
            </a:pPr>
            <a:endParaRPr lang="en-US" dirty="0" smtClean="0"/>
          </a:p>
          <a:p>
            <a:pPr marL="393192" lvl="1" indent="0">
              <a:buNone/>
            </a:pPr>
            <a:r>
              <a:rPr lang="en-US" b="1" dirty="0" smtClean="0"/>
              <a:t>VC may be slow to respond or </a:t>
            </a:r>
            <a:r>
              <a:rPr lang="en-US" b="1" i="1" dirty="0" smtClean="0"/>
              <a:t>sticky</a:t>
            </a:r>
          </a:p>
          <a:p>
            <a:pPr marL="393192" lvl="1" indent="0">
              <a:buNone/>
            </a:pPr>
            <a:endParaRPr lang="en-US" b="1" dirty="0" smtClean="0"/>
          </a:p>
        </p:txBody>
      </p:sp>
      <p:cxnSp>
        <p:nvCxnSpPr>
          <p:cNvPr id="4" name="Straight Connector 3"/>
          <p:cNvCxnSpPr/>
          <p:nvPr/>
        </p:nvCxnSpPr>
        <p:spPr>
          <a:xfrm>
            <a:off x="3539490" y="2508600"/>
            <a:ext cx="0" cy="2667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539490" y="5175600"/>
            <a:ext cx="3657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756535" y="2299436"/>
            <a:ext cx="735980" cy="430887"/>
          </a:xfrm>
          <a:prstGeom prst="rect">
            <a:avLst/>
          </a:prstGeom>
          <a:noFill/>
        </p:spPr>
        <p:txBody>
          <a:bodyPr wrap="square" rtlCol="0">
            <a:spAutoFit/>
          </a:bodyPr>
          <a:lstStyle/>
          <a:p>
            <a:r>
              <a:rPr lang="en-US" sz="1100" dirty="0" smtClean="0"/>
              <a:t>Expected Return</a:t>
            </a:r>
            <a:endParaRPr lang="en-US" sz="1100" dirty="0"/>
          </a:p>
        </p:txBody>
      </p:sp>
      <p:cxnSp>
        <p:nvCxnSpPr>
          <p:cNvPr id="7" name="Straight Connector 6"/>
          <p:cNvCxnSpPr/>
          <p:nvPr/>
        </p:nvCxnSpPr>
        <p:spPr>
          <a:xfrm>
            <a:off x="3882390" y="2765378"/>
            <a:ext cx="2400300" cy="225053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327943" y="4758991"/>
            <a:ext cx="511005" cy="338554"/>
          </a:xfrm>
          <a:prstGeom prst="rect">
            <a:avLst/>
          </a:prstGeom>
          <a:noFill/>
        </p:spPr>
        <p:txBody>
          <a:bodyPr wrap="square" rtlCol="0">
            <a:spAutoFit/>
          </a:bodyPr>
          <a:lstStyle/>
          <a:p>
            <a:r>
              <a:rPr lang="en-US" sz="1600" dirty="0" smtClean="0"/>
              <a:t>D</a:t>
            </a:r>
            <a:r>
              <a:rPr lang="en-US" sz="1600" dirty="0"/>
              <a:t>1</a:t>
            </a:r>
          </a:p>
        </p:txBody>
      </p:sp>
      <p:cxnSp>
        <p:nvCxnSpPr>
          <p:cNvPr id="9" name="Straight Connector 8"/>
          <p:cNvCxnSpPr/>
          <p:nvPr/>
        </p:nvCxnSpPr>
        <p:spPr>
          <a:xfrm flipV="1">
            <a:off x="3729990" y="2853991"/>
            <a:ext cx="2552700" cy="179813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332220" y="2659849"/>
            <a:ext cx="800100" cy="338554"/>
          </a:xfrm>
          <a:prstGeom prst="rect">
            <a:avLst/>
          </a:prstGeom>
          <a:noFill/>
        </p:spPr>
        <p:txBody>
          <a:bodyPr wrap="square" rtlCol="0">
            <a:spAutoFit/>
          </a:bodyPr>
          <a:lstStyle/>
          <a:p>
            <a:r>
              <a:rPr lang="en-US" sz="1600" dirty="0" smtClean="0"/>
              <a:t>SL</a:t>
            </a:r>
            <a:endParaRPr lang="en-US" sz="1600" dirty="0"/>
          </a:p>
        </p:txBody>
      </p:sp>
      <p:cxnSp>
        <p:nvCxnSpPr>
          <p:cNvPr id="11" name="Straight Connector 10"/>
          <p:cNvCxnSpPr/>
          <p:nvPr/>
        </p:nvCxnSpPr>
        <p:spPr>
          <a:xfrm flipH="1">
            <a:off x="5489745" y="4962166"/>
            <a:ext cx="1" cy="30628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13" idx="3"/>
          </p:cNvCxnSpPr>
          <p:nvPr/>
        </p:nvCxnSpPr>
        <p:spPr>
          <a:xfrm flipH="1" flipV="1">
            <a:off x="3492190" y="3745309"/>
            <a:ext cx="237800" cy="774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124200" y="3614504"/>
            <a:ext cx="367990" cy="261610"/>
          </a:xfrm>
          <a:prstGeom prst="rect">
            <a:avLst/>
          </a:prstGeom>
          <a:noFill/>
        </p:spPr>
        <p:txBody>
          <a:bodyPr wrap="square" rtlCol="0">
            <a:spAutoFit/>
          </a:bodyPr>
          <a:lstStyle/>
          <a:p>
            <a:r>
              <a:rPr lang="en-US" sz="1100" dirty="0"/>
              <a:t>R</a:t>
            </a:r>
            <a:r>
              <a:rPr lang="en-US" sz="1100" baseline="-25000" dirty="0" smtClean="0"/>
              <a:t>1</a:t>
            </a:r>
            <a:endParaRPr lang="en-US" sz="1100" dirty="0"/>
          </a:p>
        </p:txBody>
      </p:sp>
      <p:sp>
        <p:nvSpPr>
          <p:cNvPr id="14" name="TextBox 13"/>
          <p:cNvSpPr txBox="1"/>
          <p:nvPr/>
        </p:nvSpPr>
        <p:spPr>
          <a:xfrm>
            <a:off x="4703445" y="5249407"/>
            <a:ext cx="575310" cy="430887"/>
          </a:xfrm>
          <a:prstGeom prst="rect">
            <a:avLst/>
          </a:prstGeom>
          <a:noFill/>
        </p:spPr>
        <p:txBody>
          <a:bodyPr wrap="square" rtlCol="0">
            <a:spAutoFit/>
          </a:bodyPr>
          <a:lstStyle/>
          <a:p>
            <a:r>
              <a:rPr lang="en-US" sz="1100" dirty="0" smtClean="0"/>
              <a:t>Q1,Q2</a:t>
            </a:r>
            <a:endParaRPr lang="en-US" sz="1100" dirty="0"/>
          </a:p>
          <a:p>
            <a:endParaRPr lang="en-US" sz="1100" dirty="0"/>
          </a:p>
        </p:txBody>
      </p:sp>
      <p:sp>
        <p:nvSpPr>
          <p:cNvPr id="16" name="TextBox 15"/>
          <p:cNvSpPr txBox="1"/>
          <p:nvPr/>
        </p:nvSpPr>
        <p:spPr>
          <a:xfrm>
            <a:off x="6732270" y="5183813"/>
            <a:ext cx="838201" cy="430887"/>
          </a:xfrm>
          <a:prstGeom prst="rect">
            <a:avLst/>
          </a:prstGeom>
          <a:noFill/>
        </p:spPr>
        <p:txBody>
          <a:bodyPr wrap="square" rtlCol="0">
            <a:spAutoFit/>
          </a:bodyPr>
          <a:lstStyle/>
          <a:p>
            <a:r>
              <a:rPr lang="en-US" sz="1100" dirty="0" smtClean="0"/>
              <a:t>Quantity of Capital</a:t>
            </a:r>
            <a:endParaRPr lang="en-US" sz="1100" dirty="0"/>
          </a:p>
        </p:txBody>
      </p:sp>
      <p:cxnSp>
        <p:nvCxnSpPr>
          <p:cNvPr id="17" name="Straight Connector 16"/>
          <p:cNvCxnSpPr/>
          <p:nvPr/>
        </p:nvCxnSpPr>
        <p:spPr>
          <a:xfrm>
            <a:off x="4453888" y="2489235"/>
            <a:ext cx="2400300" cy="225053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899441" y="4482848"/>
            <a:ext cx="511005" cy="338554"/>
          </a:xfrm>
          <a:prstGeom prst="rect">
            <a:avLst/>
          </a:prstGeom>
          <a:noFill/>
        </p:spPr>
        <p:txBody>
          <a:bodyPr wrap="square" rtlCol="0">
            <a:spAutoFit/>
          </a:bodyPr>
          <a:lstStyle/>
          <a:p>
            <a:r>
              <a:rPr lang="en-US" sz="1600" dirty="0" smtClean="0"/>
              <a:t>D2</a:t>
            </a:r>
            <a:endParaRPr lang="en-US" sz="1600" dirty="0"/>
          </a:p>
        </p:txBody>
      </p:sp>
      <p:cxnSp>
        <p:nvCxnSpPr>
          <p:cNvPr id="21" name="Straight Connector 20"/>
          <p:cNvCxnSpPr/>
          <p:nvPr/>
        </p:nvCxnSpPr>
        <p:spPr>
          <a:xfrm flipV="1">
            <a:off x="4991100" y="2266842"/>
            <a:ext cx="0" cy="26953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089696" y="2277236"/>
            <a:ext cx="800100" cy="338554"/>
          </a:xfrm>
          <a:prstGeom prst="rect">
            <a:avLst/>
          </a:prstGeom>
          <a:noFill/>
        </p:spPr>
        <p:txBody>
          <a:bodyPr wrap="square" rtlCol="0">
            <a:spAutoFit/>
          </a:bodyPr>
          <a:lstStyle/>
          <a:p>
            <a:r>
              <a:rPr lang="en-US" sz="1600" dirty="0" smtClean="0"/>
              <a:t>SS</a:t>
            </a:r>
            <a:endParaRPr lang="en-US" sz="1600" dirty="0"/>
          </a:p>
        </p:txBody>
      </p:sp>
      <p:sp>
        <p:nvSpPr>
          <p:cNvPr id="26" name="TextBox 25"/>
          <p:cNvSpPr txBox="1"/>
          <p:nvPr/>
        </p:nvSpPr>
        <p:spPr>
          <a:xfrm>
            <a:off x="5368290" y="5268452"/>
            <a:ext cx="367990" cy="261610"/>
          </a:xfrm>
          <a:prstGeom prst="rect">
            <a:avLst/>
          </a:prstGeom>
          <a:noFill/>
        </p:spPr>
        <p:txBody>
          <a:bodyPr wrap="square" rtlCol="0">
            <a:spAutoFit/>
          </a:bodyPr>
          <a:lstStyle/>
          <a:p>
            <a:r>
              <a:rPr lang="en-US" sz="1100" dirty="0" smtClean="0"/>
              <a:t>Q</a:t>
            </a:r>
            <a:r>
              <a:rPr lang="en-US" sz="1100" baseline="-25000" dirty="0" smtClean="0"/>
              <a:t>3</a:t>
            </a:r>
            <a:endParaRPr lang="en-US" sz="1100" dirty="0"/>
          </a:p>
        </p:txBody>
      </p:sp>
      <p:cxnSp>
        <p:nvCxnSpPr>
          <p:cNvPr id="31" name="Straight Connector 30"/>
          <p:cNvCxnSpPr/>
          <p:nvPr/>
        </p:nvCxnSpPr>
        <p:spPr>
          <a:xfrm>
            <a:off x="4991100" y="5015916"/>
            <a:ext cx="0" cy="28175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35" idx="3"/>
          </p:cNvCxnSpPr>
          <p:nvPr/>
        </p:nvCxnSpPr>
        <p:spPr>
          <a:xfrm flipH="1" flipV="1">
            <a:off x="3492190" y="3475986"/>
            <a:ext cx="237800" cy="774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124200" y="3345181"/>
            <a:ext cx="367990" cy="261610"/>
          </a:xfrm>
          <a:prstGeom prst="rect">
            <a:avLst/>
          </a:prstGeom>
          <a:noFill/>
        </p:spPr>
        <p:txBody>
          <a:bodyPr wrap="square" rtlCol="0">
            <a:spAutoFit/>
          </a:bodyPr>
          <a:lstStyle/>
          <a:p>
            <a:r>
              <a:rPr lang="en-US" sz="1100" dirty="0" smtClean="0"/>
              <a:t>R</a:t>
            </a:r>
            <a:r>
              <a:rPr lang="en-US" sz="1100" baseline="-25000" dirty="0" smtClean="0"/>
              <a:t>3</a:t>
            </a:r>
            <a:endParaRPr lang="en-US" sz="1100" dirty="0"/>
          </a:p>
        </p:txBody>
      </p:sp>
      <p:cxnSp>
        <p:nvCxnSpPr>
          <p:cNvPr id="36" name="Straight Connector 35"/>
          <p:cNvCxnSpPr>
            <a:endCxn id="37" idx="3"/>
          </p:cNvCxnSpPr>
          <p:nvPr/>
        </p:nvCxnSpPr>
        <p:spPr>
          <a:xfrm flipH="1" flipV="1">
            <a:off x="3476160" y="2964706"/>
            <a:ext cx="237800" cy="774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108170" y="2833901"/>
            <a:ext cx="367990" cy="261610"/>
          </a:xfrm>
          <a:prstGeom prst="rect">
            <a:avLst/>
          </a:prstGeom>
          <a:noFill/>
        </p:spPr>
        <p:txBody>
          <a:bodyPr wrap="square" rtlCol="0">
            <a:spAutoFit/>
          </a:bodyPr>
          <a:lstStyle/>
          <a:p>
            <a:r>
              <a:rPr lang="en-US" sz="1100" dirty="0" smtClean="0"/>
              <a:t>R</a:t>
            </a:r>
            <a:r>
              <a:rPr lang="en-US" sz="1100" baseline="-25000" dirty="0"/>
              <a:t>2</a:t>
            </a:r>
            <a:endParaRPr lang="en-US" sz="1100" dirty="0"/>
          </a:p>
        </p:txBody>
      </p:sp>
    </p:spTree>
    <p:extLst>
      <p:ext uri="{BB962C8B-B14F-4D97-AF65-F5344CB8AC3E}">
        <p14:creationId xmlns:p14="http://schemas.microsoft.com/office/powerpoint/2010/main" val="393881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3" grpId="0"/>
      <p:bldP spid="14" grpId="0"/>
      <p:bldP spid="16" grpId="0"/>
      <p:bldP spid="18" grpId="0"/>
      <p:bldP spid="24" grpId="0"/>
      <p:bldP spid="26" grpId="0"/>
      <p:bldP spid="35" grpId="0"/>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438912"/>
          </a:xfrm>
        </p:spPr>
        <p:txBody>
          <a:bodyPr>
            <a:noAutofit/>
          </a:bodyPr>
          <a:lstStyle/>
          <a:p>
            <a:r>
              <a:rPr lang="en-US" sz="3600" dirty="0" smtClean="0"/>
              <a:t>Why is VC sticky?</a:t>
            </a:r>
            <a:endParaRPr lang="en-US" sz="3600" dirty="0"/>
          </a:p>
        </p:txBody>
      </p:sp>
      <p:sp>
        <p:nvSpPr>
          <p:cNvPr id="3" name="Content Placeholder 2"/>
          <p:cNvSpPr>
            <a:spLocks noGrp="1"/>
          </p:cNvSpPr>
          <p:nvPr>
            <p:ph idx="1"/>
          </p:nvPr>
        </p:nvSpPr>
        <p:spPr>
          <a:xfrm>
            <a:off x="533400" y="1371600"/>
            <a:ext cx="8229600" cy="5105400"/>
          </a:xfrm>
        </p:spPr>
        <p:txBody>
          <a:bodyPr/>
          <a:lstStyle/>
          <a:p>
            <a:pPr marL="514350" indent="-514350">
              <a:buFont typeface="+mj-lt"/>
              <a:buAutoNum type="arabicPeriod"/>
            </a:pPr>
            <a:r>
              <a:rPr lang="en-US" b="1" dirty="0" smtClean="0"/>
              <a:t>The structure of VC funds</a:t>
            </a:r>
          </a:p>
          <a:p>
            <a:pPr marL="514350" indent="-514350">
              <a:buFont typeface="+mj-lt"/>
              <a:buAutoNum type="arabicPeriod"/>
            </a:pPr>
            <a:r>
              <a:rPr lang="en-US" b="1" dirty="0" smtClean="0"/>
              <a:t>Information Lags</a:t>
            </a:r>
          </a:p>
          <a:p>
            <a:pPr marL="0" indent="0">
              <a:buNone/>
            </a:pP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2438400"/>
            <a:ext cx="4419600" cy="3903980"/>
          </a:xfrm>
          <a:prstGeom prst="rect">
            <a:avLst/>
          </a:prstGeom>
        </p:spPr>
      </p:pic>
    </p:spTree>
    <p:extLst>
      <p:ext uri="{BB962C8B-B14F-4D97-AF65-F5344CB8AC3E}">
        <p14:creationId xmlns:p14="http://schemas.microsoft.com/office/powerpoint/2010/main" val="23919215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sz="5400" dirty="0"/>
              <a:t>Why is VC sticky?</a:t>
            </a:r>
            <a:endParaRPr lang="en-US" dirty="0"/>
          </a:p>
        </p:txBody>
      </p:sp>
      <p:sp>
        <p:nvSpPr>
          <p:cNvPr id="3" name="Content Placeholder 2"/>
          <p:cNvSpPr>
            <a:spLocks noGrp="1"/>
          </p:cNvSpPr>
          <p:nvPr>
            <p:ph idx="1"/>
          </p:nvPr>
        </p:nvSpPr>
        <p:spPr>
          <a:xfrm>
            <a:off x="457200" y="1524000"/>
            <a:ext cx="8229600" cy="4800600"/>
          </a:xfrm>
        </p:spPr>
        <p:txBody>
          <a:bodyPr>
            <a:normAutofit fontScale="92500" lnSpcReduction="10000"/>
          </a:bodyPr>
          <a:lstStyle/>
          <a:p>
            <a:pPr marL="0" indent="0">
              <a:buNone/>
            </a:pPr>
            <a:r>
              <a:rPr lang="en-US" b="1" dirty="0"/>
              <a:t>The structure of VC </a:t>
            </a:r>
            <a:r>
              <a:rPr lang="en-US" b="1" dirty="0" smtClean="0"/>
              <a:t>funds</a:t>
            </a:r>
          </a:p>
          <a:p>
            <a:pPr marL="342900" lvl="1" indent="-342900">
              <a:buClr>
                <a:schemeClr val="accent3"/>
              </a:buClr>
              <a:buSzPct val="95000"/>
            </a:pPr>
            <a:r>
              <a:rPr lang="en-US" dirty="0"/>
              <a:t>Unlike traditional equity (stocks) that have high </a:t>
            </a:r>
            <a:r>
              <a:rPr lang="en-US" i="1" dirty="0"/>
              <a:t>liquidity </a:t>
            </a:r>
            <a:r>
              <a:rPr lang="en-US" dirty="0"/>
              <a:t>(they can be bought and sold quickly for cash), VC funds are structured in a way that only allows contributions during at the beginning of a fund and only returns investments when the fund </a:t>
            </a:r>
            <a:r>
              <a:rPr lang="en-US" dirty="0" smtClean="0"/>
              <a:t>closes</a:t>
            </a:r>
          </a:p>
          <a:p>
            <a:pPr marL="617220" lvl="2" indent="-342900">
              <a:buClr>
                <a:schemeClr val="accent3"/>
              </a:buClr>
              <a:buSzPct val="95000"/>
            </a:pPr>
            <a:r>
              <a:rPr lang="en-US" dirty="0" smtClean="0"/>
              <a:t>This makes it difficult for investors to respond quickly to changing market conditions</a:t>
            </a:r>
          </a:p>
          <a:p>
            <a:pPr marL="617220" lvl="2" indent="-342900">
              <a:buClr>
                <a:schemeClr val="accent3"/>
              </a:buClr>
              <a:buSzPct val="95000"/>
            </a:pPr>
            <a:r>
              <a:rPr lang="en-US" dirty="0" smtClean="0"/>
              <a:t>Investors are often locked into staged payments to the fund even when the market in very poor, e.g., After 1987 stock market crash VC investment continued to increase and peaked in 1989!</a:t>
            </a:r>
          </a:p>
          <a:p>
            <a:pPr marL="342900" lvl="1" indent="-342900">
              <a:buClr>
                <a:schemeClr val="accent3"/>
              </a:buClr>
              <a:buSzPct val="95000"/>
            </a:pPr>
            <a:r>
              <a:rPr lang="en-US" dirty="0" smtClean="0"/>
              <a:t>Established VC firms are reluctant to expand their business or accept more money than they can manage effectively</a:t>
            </a:r>
          </a:p>
          <a:p>
            <a:pPr marL="342900" lvl="1" indent="-342900">
              <a:buClr>
                <a:schemeClr val="accent3"/>
              </a:buClr>
              <a:buSzPct val="95000"/>
            </a:pPr>
            <a:r>
              <a:rPr lang="en-US" dirty="0" smtClean="0"/>
              <a:t>New VC firms are slow to enter the market because the business must be learned through an apprenticeship</a:t>
            </a:r>
          </a:p>
          <a:p>
            <a:pPr marL="342900" lvl="1" indent="-342900">
              <a:buClr>
                <a:schemeClr val="accent3"/>
              </a:buClr>
              <a:buSzPct val="95000"/>
            </a:pPr>
            <a:endParaRPr lang="en-US" dirty="0"/>
          </a:p>
          <a:p>
            <a:pPr marL="0" indent="0">
              <a:buNone/>
            </a:pPr>
            <a:endParaRPr lang="en-US" b="1" dirty="0"/>
          </a:p>
        </p:txBody>
      </p:sp>
    </p:spTree>
    <p:extLst>
      <p:ext uri="{BB962C8B-B14F-4D97-AF65-F5344CB8AC3E}">
        <p14:creationId xmlns:p14="http://schemas.microsoft.com/office/powerpoint/2010/main" val="305207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sz="4800" dirty="0"/>
              <a:t>Why is VC sticky?</a:t>
            </a:r>
            <a:endParaRPr lang="en-US" dirty="0"/>
          </a:p>
        </p:txBody>
      </p:sp>
      <p:sp>
        <p:nvSpPr>
          <p:cNvPr id="3" name="Content Placeholder 2"/>
          <p:cNvSpPr>
            <a:spLocks noGrp="1"/>
          </p:cNvSpPr>
          <p:nvPr>
            <p:ph idx="1"/>
          </p:nvPr>
        </p:nvSpPr>
        <p:spPr>
          <a:xfrm>
            <a:off x="457200" y="1524000"/>
            <a:ext cx="8229600" cy="4800600"/>
          </a:xfrm>
        </p:spPr>
        <p:txBody>
          <a:bodyPr>
            <a:normAutofit fontScale="92500"/>
          </a:bodyPr>
          <a:lstStyle/>
          <a:p>
            <a:pPr marL="0" indent="0">
              <a:buNone/>
            </a:pPr>
            <a:r>
              <a:rPr lang="en-US" b="1" dirty="0"/>
              <a:t>Information </a:t>
            </a:r>
            <a:r>
              <a:rPr lang="en-US" b="1" dirty="0" smtClean="0"/>
              <a:t>Lags</a:t>
            </a:r>
          </a:p>
          <a:p>
            <a:pPr lvl="1"/>
            <a:r>
              <a:rPr lang="en-US" dirty="0" smtClean="0"/>
              <a:t>It is difficult for investors to know what the state of a market is when they try to observe it ,e.g., internet related technology was very profitable in the mid 1990s but many investors failed to enter the market until the late 1990</a:t>
            </a:r>
          </a:p>
          <a:p>
            <a:pPr lvl="1"/>
            <a:r>
              <a:rPr lang="en-US" dirty="0" smtClean="0"/>
              <a:t>Part of this problem arises because VC firms do not report the </a:t>
            </a:r>
            <a:r>
              <a:rPr lang="en-US" i="1" dirty="0" smtClean="0"/>
              <a:t>market-value</a:t>
            </a:r>
            <a:r>
              <a:rPr lang="en-US" dirty="0" smtClean="0"/>
              <a:t> of the companies they invest in but their </a:t>
            </a:r>
            <a:r>
              <a:rPr lang="en-US" i="1" dirty="0" smtClean="0"/>
              <a:t>book-value</a:t>
            </a:r>
            <a:r>
              <a:rPr lang="en-US" dirty="0" smtClean="0"/>
              <a:t>, thus even though a company may be growing and increasing in value this will not be seen until the company is sold</a:t>
            </a:r>
          </a:p>
          <a:p>
            <a:pPr marL="0" indent="0">
              <a:buNone/>
            </a:pPr>
            <a:r>
              <a:rPr lang="en-US" b="1" dirty="0" smtClean="0"/>
              <a:t>Stickiness can lead to underinvestment/overinvestment in a technology sector</a:t>
            </a:r>
            <a:endParaRPr lang="en-US" b="1" dirty="0"/>
          </a:p>
        </p:txBody>
      </p:sp>
    </p:spTree>
    <p:extLst>
      <p:ext uri="{BB962C8B-B14F-4D97-AF65-F5344CB8AC3E}">
        <p14:creationId xmlns:p14="http://schemas.microsoft.com/office/powerpoint/2010/main" val="227008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smtClean="0"/>
              <a:t>Why does VC Overreact?</a:t>
            </a:r>
            <a:endParaRPr lang="en-US" dirty="0"/>
          </a:p>
        </p:txBody>
      </p:sp>
      <p:sp>
        <p:nvSpPr>
          <p:cNvPr id="4" name="Content Placeholder 3"/>
          <p:cNvSpPr>
            <a:spLocks noGrp="1"/>
          </p:cNvSpPr>
          <p:nvPr>
            <p:ph sz="half" idx="1"/>
          </p:nvPr>
        </p:nvSpPr>
        <p:spPr>
          <a:xfrm>
            <a:off x="457200" y="1676400"/>
            <a:ext cx="4038600" cy="4678525"/>
          </a:xfrm>
        </p:spPr>
        <p:txBody>
          <a:bodyPr/>
          <a:lstStyle/>
          <a:p>
            <a:r>
              <a:rPr lang="en-US" dirty="0" smtClean="0"/>
              <a:t>VC fails to account for the impact of competitors (they overestimate demand!)</a:t>
            </a:r>
          </a:p>
          <a:p>
            <a:r>
              <a:rPr lang="en-US" dirty="0" smtClean="0"/>
              <a:t>VC firms may be overloaded with investment</a:t>
            </a:r>
          </a:p>
          <a:p>
            <a:r>
              <a:rPr lang="en-US" dirty="0" smtClean="0"/>
              <a:t>Overinvestment leads to poor returns for VC!</a:t>
            </a:r>
          </a:p>
          <a:p>
            <a:endParaRPr lang="en-US" dirty="0"/>
          </a:p>
        </p:txBody>
      </p:sp>
      <p:sp>
        <p:nvSpPr>
          <p:cNvPr id="5" name="Content Placeholder 4"/>
          <p:cNvSpPr>
            <a:spLocks noGrp="1"/>
          </p:cNvSpPr>
          <p:nvPr>
            <p:ph sz="half" idx="2"/>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905000"/>
            <a:ext cx="4157663" cy="4145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5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04088"/>
            <a:ext cx="8229600" cy="591312"/>
          </a:xfrm>
        </p:spPr>
        <p:txBody>
          <a:bodyPr>
            <a:normAutofit fontScale="90000"/>
          </a:bodyPr>
          <a:lstStyle/>
          <a:p>
            <a:r>
              <a:rPr lang="en-US" dirty="0" smtClean="0"/>
              <a:t>VC Overload</a:t>
            </a:r>
            <a:endParaRPr lang="en-US" dirty="0"/>
          </a:p>
        </p:txBody>
      </p:sp>
      <p:sp>
        <p:nvSpPr>
          <p:cNvPr id="6" name="Content Placeholder 5"/>
          <p:cNvSpPr>
            <a:spLocks noGrp="1"/>
          </p:cNvSpPr>
          <p:nvPr>
            <p:ph idx="1"/>
          </p:nvPr>
        </p:nvSpPr>
        <p:spPr>
          <a:xfrm>
            <a:off x="457200" y="1295400"/>
            <a:ext cx="8229600" cy="5029200"/>
          </a:xfrm>
        </p:spPr>
        <p:txBody>
          <a:bodyPr/>
          <a:lstStyle/>
          <a:p>
            <a:pPr marL="0" indent="0">
              <a:buNone/>
            </a:pPr>
            <a:r>
              <a:rPr lang="en-US" sz="2000" dirty="0" smtClean="0"/>
              <a:t>Institutional investors </a:t>
            </a:r>
            <a:r>
              <a:rPr lang="en-US" sz="2000" dirty="0"/>
              <a:t>try to maintain a fixed ratio in their portfolios and may overinvest in VC as a </a:t>
            </a:r>
            <a:r>
              <a:rPr lang="en-US" sz="2000" dirty="0" smtClean="0"/>
              <a:t>consequence, this results in:</a:t>
            </a:r>
          </a:p>
          <a:p>
            <a:pPr marL="880110" lvl="1" indent="-514350">
              <a:buFont typeface="+mj-lt"/>
              <a:buAutoNum type="arabicPeriod"/>
            </a:pPr>
            <a:r>
              <a:rPr lang="en-US" sz="2000" dirty="0" smtClean="0"/>
              <a:t>VC investing more capital per start-up and more capital upfront rather than staging investments</a:t>
            </a:r>
          </a:p>
          <a:p>
            <a:pPr marL="1428750" lvl="3" indent="-514350"/>
            <a:r>
              <a:rPr lang="en-US" dirty="0" smtClean="0"/>
              <a:t>This </a:t>
            </a:r>
            <a:r>
              <a:rPr lang="en-US" dirty="0"/>
              <a:t>limits the VCs power to steer the </a:t>
            </a:r>
            <a:r>
              <a:rPr lang="en-US" dirty="0" smtClean="0"/>
              <a:t>firm</a:t>
            </a:r>
          </a:p>
          <a:p>
            <a:pPr marL="880110" lvl="1" indent="-514350">
              <a:buFont typeface="+mj-lt"/>
              <a:buAutoNum type="arabicPeriod"/>
            </a:pPr>
            <a:r>
              <a:rPr lang="en-US" sz="2000" dirty="0" smtClean="0"/>
              <a:t>Less synchronization with other VC firms on projects</a:t>
            </a:r>
          </a:p>
          <a:p>
            <a:pPr marL="880110" lvl="1" indent="-514350">
              <a:buFont typeface="+mj-lt"/>
              <a:buAutoNum type="arabicPeriod"/>
            </a:pPr>
            <a:r>
              <a:rPr lang="en-US" sz="2000" dirty="0" smtClean="0"/>
              <a:t>Management overload</a:t>
            </a:r>
          </a:p>
          <a:p>
            <a:pPr marL="880110" lvl="1" indent="-514350">
              <a:buFont typeface="+mj-lt"/>
              <a:buAutoNum type="arabicPeriod"/>
            </a:pPr>
            <a:endParaRPr lang="en-US" sz="2000" dirty="0"/>
          </a:p>
          <a:p>
            <a:pPr marL="365760" lvl="1" indent="0">
              <a:buNone/>
            </a:pPr>
            <a:endParaRPr lang="en-US" sz="2000" dirty="0" smtClean="0"/>
          </a:p>
          <a:p>
            <a:pPr marL="365760" lvl="1" indent="0">
              <a:buNone/>
            </a:pPr>
            <a:r>
              <a:rPr lang="en-US" sz="2000" dirty="0" smtClean="0"/>
              <a:t>Rapid sector growth =&gt; </a:t>
            </a:r>
          </a:p>
          <a:p>
            <a:pPr marL="365760" lvl="1" indent="0">
              <a:buNone/>
            </a:pPr>
            <a:r>
              <a:rPr lang="en-US" sz="2000" dirty="0" smtClean="0"/>
              <a:t>high investment =&gt; </a:t>
            </a:r>
          </a:p>
          <a:p>
            <a:pPr marL="365760" lvl="1" indent="0">
              <a:buNone/>
            </a:pPr>
            <a:r>
              <a:rPr lang="en-US" sz="2000" dirty="0" smtClean="0"/>
              <a:t>bad returns!</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6220" y="3604260"/>
            <a:ext cx="4530511"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12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7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4394</TotalTime>
  <Words>748</Words>
  <Application>Microsoft Office PowerPoint</Application>
  <PresentationFormat>On-screen Show (4:3)</PresentationFormat>
  <Paragraphs>89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EBGN 320 – Economics and Technology</vt:lpstr>
      <vt:lpstr>Venture Capital and Growth</vt:lpstr>
      <vt:lpstr>The Cyclical Nature of VC</vt:lpstr>
      <vt:lpstr>The Cyclical Nature of VC</vt:lpstr>
      <vt:lpstr>Why is VC sticky?</vt:lpstr>
      <vt:lpstr>Why is VC sticky?</vt:lpstr>
      <vt:lpstr>Why is VC sticky?</vt:lpstr>
      <vt:lpstr>Why does VC Overreact?</vt:lpstr>
      <vt:lpstr>VC Overload</vt:lpstr>
      <vt:lpstr>Consequences for Innovation</vt:lpstr>
      <vt:lpstr>Policy and VC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EBGN 320 – Economics and Technology</dc:title>
  <dc:creator>Donal</dc:creator>
  <cp:lastModifiedBy>Donal O'Sullivan</cp:lastModifiedBy>
  <cp:revision>301</cp:revision>
  <cp:lastPrinted>2012-03-19T18:04:10Z</cp:lastPrinted>
  <dcterms:created xsi:type="dcterms:W3CDTF">2012-01-16T16:07:42Z</dcterms:created>
  <dcterms:modified xsi:type="dcterms:W3CDTF">2013-04-03T17:31:00Z</dcterms:modified>
</cp:coreProperties>
</file>