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2" r:id="rId1"/>
  </p:sldMasterIdLst>
  <p:notesMasterIdLst>
    <p:notesMasterId r:id="rId23"/>
  </p:notesMasterIdLst>
  <p:sldIdLst>
    <p:sldId id="290" r:id="rId2"/>
    <p:sldId id="261" r:id="rId3"/>
    <p:sldId id="288" r:id="rId4"/>
    <p:sldId id="276" r:id="rId5"/>
    <p:sldId id="292" r:id="rId6"/>
    <p:sldId id="293" r:id="rId7"/>
    <p:sldId id="294" r:id="rId8"/>
    <p:sldId id="295" r:id="rId9"/>
    <p:sldId id="282" r:id="rId10"/>
    <p:sldId id="291" r:id="rId11"/>
    <p:sldId id="284" r:id="rId12"/>
    <p:sldId id="285" r:id="rId13"/>
    <p:sldId id="286" r:id="rId14"/>
    <p:sldId id="279" r:id="rId15"/>
    <p:sldId id="289" r:id="rId16"/>
    <p:sldId id="297" r:id="rId17"/>
    <p:sldId id="298" r:id="rId18"/>
    <p:sldId id="296" r:id="rId19"/>
    <p:sldId id="280" r:id="rId20"/>
    <p:sldId id="277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551D15-B939-4594-AB12-E9A231708B11}" type="datetimeFigureOut">
              <a:rPr lang="en-US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69167A-9DEF-47AB-A11B-8C4F19DF60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39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872D9-2224-427E-9E9E-321744DEF48D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0E2E3-89BE-479C-9135-E4C3CE83A3D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FD0CE-0E9F-498B-92FE-E488D30323A3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FBFD-C2A0-47D2-90C1-A2B34109F1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8C9D-48BE-45FD-8CBE-EB3C112D4AF5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D6F53-6E7B-4280-B63E-9B7FEA69C1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3" y="274638"/>
            <a:ext cx="822871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642" y="1600203"/>
            <a:ext cx="404372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633" y="1600203"/>
            <a:ext cx="404372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CFA0-086B-4A20-A450-68341872E4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00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2B2BF-A0DE-43D5-AFB0-CAA7F21203AA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554EA-290A-4FE0-BD10-B60C858B155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6A148-AFE2-4285-8F9B-E6B56F0EFCF5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849F5-A9A8-4A0B-97B1-01573BC70A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4FA17C-A9C7-42AD-8CB0-DA12367FE1B0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466E3-1967-48E7-9B2F-25795D24C2E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221424-D47C-42ED-9C4C-16B531122D1B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26A54-A7FC-42EE-AF4D-389EE23D0F5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148DA7-7D60-459A-B328-D0081CB97D75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731CA-FB15-4943-AFBF-74D0C0C8831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416BF0-3E1D-4979-9130-C82607CD95F4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9C5E8-FA8E-455B-9420-5DD75D84F02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31C46-5755-42AA-8156-D45F7BF56A0D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1B869-5F21-4BED-BBD3-7177DF04FAA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8D7EED-CB1E-4279-A83C-79EBBD868958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9437EAE-689F-441B-9DFA-1271411131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0CE5FE8-64A4-4983-BC47-A10EAC16ED58}" type="datetimeFigureOut">
              <a:rPr lang="en-US" smtClean="0"/>
              <a:pPr>
                <a:defRPr/>
              </a:pPr>
              <a:t>4/10/2013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AC289B1-0BB9-4737-877E-B75AAD71D7F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/>
              <a:t>Innovation and </a:t>
            </a:r>
            <a:r>
              <a:rPr lang="en-GB" sz="1800" dirty="0" smtClean="0"/>
              <a:t>globalization</a:t>
            </a:r>
          </a:p>
          <a:p>
            <a:r>
              <a:rPr lang="en-US" sz="1600" dirty="0" smtClean="0"/>
              <a:t>April 8,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11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08688"/>
          </a:xfrm>
        </p:spPr>
        <p:txBody>
          <a:bodyPr>
            <a:noAutofit/>
          </a:bodyPr>
          <a:lstStyle/>
          <a:p>
            <a:r>
              <a:rPr lang="en-GB" sz="4000" dirty="0"/>
              <a:t>Implications of technological catch-up </a:t>
            </a:r>
            <a:r>
              <a:rPr lang="en-GB" sz="4000" dirty="0" smtClean="0"/>
              <a:t>models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95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GB" sz="2800" dirty="0"/>
              <a:t>Assume growth in </a:t>
            </a:r>
            <a:r>
              <a:rPr lang="en-GB" sz="2800" i="1" dirty="0"/>
              <a:t>A</a:t>
            </a:r>
            <a:r>
              <a:rPr lang="en-GB" sz="2800" dirty="0"/>
              <a:t> drives growth in GDP per capita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GB" sz="2800" dirty="0" smtClean="0"/>
              <a:t>Then </a:t>
            </a:r>
            <a:r>
              <a:rPr lang="en-GB" sz="2800" dirty="0"/>
              <a:t>technological catch-up model </a:t>
            </a:r>
            <a:r>
              <a:rPr lang="en-GB" sz="2800" dirty="0" smtClean="0"/>
              <a:t>implies: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dirty="0">
                <a:sym typeface="Symbol" pitchFamily="18" charset="2"/>
              </a:rPr>
              <a:t>poorer countries grow faster initially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dirty="0">
                <a:sym typeface="Symbol" pitchFamily="18" charset="2"/>
              </a:rPr>
              <a:t>but converge to growth rates of leader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dirty="0">
                <a:sym typeface="Symbol" pitchFamily="18" charset="2"/>
              </a:rPr>
              <a:t>poorer countries have lower level of technology (and GDP </a:t>
            </a:r>
            <a:r>
              <a:rPr lang="en-GB" dirty="0" smtClean="0">
                <a:sym typeface="Symbol" pitchFamily="18" charset="2"/>
              </a:rPr>
              <a:t>p.c. </a:t>
            </a:r>
            <a:r>
              <a:rPr lang="en-GB" dirty="0">
                <a:sym typeface="Symbol" pitchFamily="18" charset="2"/>
              </a:rPr>
              <a:t>in ‘steady state’)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dirty="0">
                <a:sym typeface="Symbol" pitchFamily="18" charset="2"/>
              </a:rPr>
              <a:t>higher absorptive capability (</a:t>
            </a:r>
            <a:r>
              <a:rPr lang="en-GB" i="1" dirty="0">
                <a:latin typeface="Symbol" pitchFamily="18" charset="2"/>
                <a:sym typeface="Symbol" pitchFamily="18" charset="2"/>
              </a:rPr>
              <a:t>f</a:t>
            </a:r>
            <a:r>
              <a:rPr lang="en-GB" dirty="0">
                <a:sym typeface="Symbol" pitchFamily="18" charset="2"/>
              </a:rPr>
              <a:t>)  faster short run growth &amp; higher long run level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Graphical illustration</a:t>
            </a:r>
            <a:endParaRPr lang="en-US" sz="4000" dirty="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779838" y="1484313"/>
          <a:ext cx="51133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2844720" imgH="711000" progId="Equation.DSMT4">
                  <p:embed/>
                </p:oleObj>
              </mc:Choice>
              <mc:Fallback>
                <p:oleObj name="Equation" r:id="rId3" imgW="284472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5113337" cy="1277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6" descr="monotechcatch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62759"/>
            <a:ext cx="6408440" cy="390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39750" y="5300663"/>
            <a:ext cx="81359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Assuming </a:t>
            </a:r>
            <a:r>
              <a:rPr lang="en-GB" sz="2000" dirty="0">
                <a:latin typeface="Symbol" pitchFamily="18" charset="2"/>
              </a:rPr>
              <a:t>f</a:t>
            </a:r>
            <a:r>
              <a:rPr lang="en-GB" sz="2000" dirty="0"/>
              <a:t>&gt;0, poorest countries grow fastest. Converge in growth rates to g (lead country growth rate). Do not converge in levels. Note this model could apply to recent China/India growth, but implies decline in their growth rates in future.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Catching-up and falling behind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435975" cy="511256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Above model predicts all poor countries catch-up but many show very low growth rates (Africa)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To avoid this, can assume some countries have   </a:t>
            </a:r>
            <a:r>
              <a:rPr lang="en-GB" sz="2800" i="1" dirty="0" smtClean="0">
                <a:latin typeface="Symbol" pitchFamily="18" charset="2"/>
              </a:rPr>
              <a:t>f</a:t>
            </a:r>
            <a:r>
              <a:rPr lang="en-GB" sz="2800" dirty="0" smtClean="0"/>
              <a:t> =0, or that very poor countries find lead country technology inappropriate (i.e. can’t learn from it)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Either will modify the model to allow countries to ‘fall behind’ – and be closer to empirical realities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More formal endogenous growth models also include ‘catch-up’ idea. They model as: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Firms in poorer countries invest in </a:t>
            </a:r>
            <a:r>
              <a:rPr lang="en-GB" sz="2400" b="1" dirty="0" smtClean="0"/>
              <a:t>imitating </a:t>
            </a:r>
            <a:r>
              <a:rPr lang="en-GB" sz="2400" dirty="0" smtClean="0"/>
              <a:t>products or technologies in lead countries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/>
              <a:t>Costs and benefits of imitation drive growth</a:t>
            </a:r>
            <a:r>
              <a:rPr lang="en-GB" sz="2400" dirty="0" smtClean="0"/>
              <a:t> (as in R&amp;D models)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2389"/>
            <a:ext cx="9144000" cy="126876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What determines absorptive capability?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556793"/>
            <a:ext cx="8507412" cy="4986882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sz="2800" dirty="0" smtClean="0"/>
              <a:t>Appropriate ‘institutions’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sz="2800" dirty="0" smtClean="0"/>
              <a:t>Accessibility to overseas technology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dirty="0" smtClean="0"/>
              <a:t>involves business, educational, trade, FDI links with other countries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dirty="0"/>
              <a:t>i</a:t>
            </a:r>
            <a:r>
              <a:rPr lang="en-GB" sz="2400" dirty="0" smtClean="0"/>
              <a:t>nfluenced </a:t>
            </a:r>
            <a:r>
              <a:rPr lang="en-GB" sz="2400" dirty="0" smtClean="0"/>
              <a:t>by geography and transport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sz="2800" dirty="0" smtClean="0"/>
              <a:t>Ability to learn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dirty="0" smtClean="0"/>
              <a:t>includes broad human capital, but also specialist language and technical skills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dirty="0"/>
              <a:t>s</a:t>
            </a:r>
            <a:r>
              <a:rPr lang="en-GB" sz="2400" dirty="0" smtClean="0"/>
              <a:t>chooling, higher education, training, management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sz="2800" dirty="0" smtClean="0"/>
              <a:t>Incentives to implement new technologies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sz="2400" dirty="0" smtClean="0"/>
              <a:t>combination of institutional and macroeconomic factors that allow firms to invest</a:t>
            </a:r>
          </a:p>
          <a:p>
            <a:pPr marL="990600" lvl="1" indent="-533400">
              <a:lnSpc>
                <a:spcPct val="90000"/>
              </a:lnSpc>
            </a:pPr>
            <a:r>
              <a:rPr lang="en-GB" dirty="0"/>
              <a:t>s</a:t>
            </a:r>
            <a:r>
              <a:rPr lang="en-GB" sz="2400" dirty="0" smtClean="0"/>
              <a:t>table inflation, interest rates; </a:t>
            </a:r>
            <a:r>
              <a:rPr lang="en-GB" dirty="0"/>
              <a:t>t</a:t>
            </a:r>
            <a:r>
              <a:rPr lang="en-GB" sz="2400" dirty="0" smtClean="0"/>
              <a:t>axation system; </a:t>
            </a:r>
            <a:r>
              <a:rPr lang="en-GB" dirty="0"/>
              <a:t>p</a:t>
            </a:r>
            <a:r>
              <a:rPr lang="en-GB" sz="2400" dirty="0" smtClean="0"/>
              <a:t>roperty rights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International financial flows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7992888" cy="5328592"/>
          </a:xfrm>
        </p:spPr>
        <p:txBody>
          <a:bodyPr/>
          <a:lstStyle/>
          <a:p>
            <a:pPr marL="609600" indent="-609600" eaLnBrk="1" hangingPunct="1">
              <a:buFontTx/>
              <a:buAutoNum type="alphaLcParenR"/>
              <a:tabLst>
                <a:tab pos="92075" algn="l"/>
              </a:tabLst>
            </a:pPr>
            <a:r>
              <a:rPr lang="en-GB" dirty="0" smtClean="0"/>
              <a:t>Long-term foreign direct investment flows</a:t>
            </a:r>
          </a:p>
          <a:p>
            <a:pPr marL="975360" lvl="1" indent="-609600">
              <a:tabLst>
                <a:tab pos="92075" algn="l"/>
              </a:tabLst>
            </a:pPr>
            <a:r>
              <a:rPr lang="en-GB" dirty="0" smtClean="0"/>
              <a:t>E.g., build a factory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lphaLcParenR"/>
              <a:tabLst>
                <a:tab pos="92075" algn="l"/>
              </a:tabLst>
            </a:pPr>
            <a:r>
              <a:rPr lang="en-GB" dirty="0" smtClean="0"/>
              <a:t>Short-term capital flows (shares, bonds,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marL="1154113" lvl="1" indent="-533400" eaLnBrk="1" hangingPunct="1">
              <a:buFontTx/>
              <a:buNone/>
              <a:tabLst>
                <a:tab pos="92075" algn="l"/>
              </a:tabLst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18760"/>
            <a:ext cx="4104456" cy="3632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395536" y="836712"/>
            <a:ext cx="8352928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Private capital flows into emerging markets and developing countries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87841"/>
              </p:ext>
            </p:extLst>
          </p:nvPr>
        </p:nvGraphicFramePr>
        <p:xfrm>
          <a:off x="304800" y="2525713"/>
          <a:ext cx="840740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Worksheet" r:id="rId3" imgW="5810289" imgH="1304857" progId="Excel.Sheet.8">
                  <p:embed/>
                </p:oleObj>
              </mc:Choice>
              <mc:Fallback>
                <p:oleObj name="Worksheet" r:id="rId3" imgW="5810289" imgH="130485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25713"/>
                        <a:ext cx="8407400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Foreign direct investment (FDI):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“If the lights were to go out in California, Dublin would maintain Google worldwide.” </a:t>
            </a:r>
            <a:r>
              <a:rPr lang="en-US" i="1" dirty="0"/>
              <a:t>Nelson </a:t>
            </a:r>
            <a:r>
              <a:rPr lang="en-US" i="1" dirty="0" err="1"/>
              <a:t>Mattos</a:t>
            </a:r>
            <a:r>
              <a:rPr lang="en-US" i="1" dirty="0"/>
              <a:t>, Vice-President of Engineering for Google </a:t>
            </a:r>
            <a:r>
              <a:rPr lang="en-US" i="1" dirty="0" smtClean="0"/>
              <a:t>EMEA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2003, Google opened its </a:t>
            </a:r>
            <a:r>
              <a:rPr lang="en-US" dirty="0" smtClean="0"/>
              <a:t>EMEA (</a:t>
            </a:r>
            <a:r>
              <a:rPr lang="en-US" dirty="0"/>
              <a:t>Europe, Middle East, and </a:t>
            </a:r>
            <a:r>
              <a:rPr lang="en-US" dirty="0" smtClean="0"/>
              <a:t>Africa) </a:t>
            </a:r>
            <a:r>
              <a:rPr lang="en-US" dirty="0"/>
              <a:t>Head Quarters in </a:t>
            </a:r>
            <a:r>
              <a:rPr lang="en-US" dirty="0" smtClean="0"/>
              <a:t>Dublin. Google’s largest operation </a:t>
            </a:r>
            <a:r>
              <a:rPr lang="en-US" dirty="0"/>
              <a:t>outside of the </a:t>
            </a:r>
            <a:r>
              <a:rPr lang="en-US" dirty="0" smtClean="0"/>
              <a:t>US, it employs </a:t>
            </a:r>
            <a:r>
              <a:rPr lang="en-US" dirty="0"/>
              <a:t>over 1,700 staff from 40 different </a:t>
            </a:r>
            <a:r>
              <a:rPr lang="en-US" dirty="0" smtClean="0"/>
              <a:t>countries.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75488"/>
            <a:ext cx="2735796" cy="1823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10108"/>
            <a:ext cx="2808312" cy="1869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2415312"/>
            <a:ext cx="233305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2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Google Ireland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491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Benefits </a:t>
            </a:r>
            <a:r>
              <a:rPr lang="en-US" b="1" dirty="0"/>
              <a:t>of locating in </a:t>
            </a:r>
            <a:r>
              <a:rPr lang="en-US" b="1" dirty="0" smtClean="0"/>
              <a:t>Ireland:</a:t>
            </a:r>
          </a:p>
          <a:p>
            <a:pPr lvl="1" fontAlgn="t"/>
            <a:r>
              <a:rPr lang="en-US" dirty="0" smtClean="0"/>
              <a:t>Favorable labor </a:t>
            </a:r>
            <a:r>
              <a:rPr lang="en-US" dirty="0"/>
              <a:t>market</a:t>
            </a:r>
          </a:p>
          <a:p>
            <a:pPr lvl="1" fontAlgn="t"/>
            <a:r>
              <a:rPr lang="en-US" dirty="0"/>
              <a:t>Strong ICT and engineering professionals</a:t>
            </a:r>
          </a:p>
          <a:p>
            <a:pPr lvl="1" fontAlgn="t"/>
            <a:r>
              <a:rPr lang="en-US" dirty="0"/>
              <a:t>Capital investment relief</a:t>
            </a:r>
          </a:p>
          <a:p>
            <a:pPr lvl="1" fontAlgn="t"/>
            <a:r>
              <a:rPr lang="en-US" b="1" dirty="0"/>
              <a:t>Corporate tax </a:t>
            </a:r>
            <a:r>
              <a:rPr lang="en-US" b="1" dirty="0" smtClean="0"/>
              <a:t>rate </a:t>
            </a:r>
          </a:p>
          <a:p>
            <a:pPr lvl="2" fontAlgn="t"/>
            <a:r>
              <a:rPr lang="en-US" dirty="0" smtClean="0"/>
              <a:t>88% of sales outside US through Dublin office</a:t>
            </a:r>
          </a:p>
          <a:p>
            <a:pPr lvl="2" fontAlgn="t"/>
            <a:r>
              <a:rPr lang="en-US" dirty="0" smtClean="0"/>
              <a:t>Google Ireland licenses technology from Google headquarters in USA to avoid paying high US taxes</a:t>
            </a:r>
          </a:p>
          <a:p>
            <a:pPr lvl="2" fontAlgn="t"/>
            <a:r>
              <a:rPr lang="en-US" dirty="0"/>
              <a:t>Google paid 0.14% tax in Ireland over seven years – Google transfers 80% of global profits to Bermuda which has no corporate tax!  They saved 2 billion last year</a:t>
            </a:r>
            <a:r>
              <a:rPr lang="en-US" dirty="0" smtClean="0"/>
              <a:t>!</a:t>
            </a:r>
            <a:endParaRPr lang="en-US" b="1" dirty="0"/>
          </a:p>
          <a:p>
            <a:pPr lvl="1" fontAlgn="t"/>
            <a:r>
              <a:rPr lang="en-US" dirty="0"/>
              <a:t>Research opportunities and collaborations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664"/>
            <a:ext cx="2735796" cy="18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5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/>
          </a:bodyPr>
          <a:lstStyle/>
          <a:p>
            <a:r>
              <a:rPr lang="en-GB" sz="4000" dirty="0"/>
              <a:t>Foreign direct investment (FDI):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254953" indent="0">
              <a:buNone/>
              <a:tabLst>
                <a:tab pos="92075" algn="l"/>
              </a:tabLst>
            </a:pPr>
            <a:r>
              <a:rPr lang="en-GB" sz="2400" b="1" dirty="0" smtClean="0"/>
              <a:t>Effect of FDI for the host country:</a:t>
            </a:r>
          </a:p>
          <a:p>
            <a:pPr marL="712153" indent="-457200">
              <a:buFont typeface="+mj-lt"/>
              <a:buAutoNum type="arabicPeriod"/>
              <a:tabLst>
                <a:tab pos="92075" algn="l"/>
              </a:tabLst>
            </a:pPr>
            <a:r>
              <a:rPr lang="en-GB" sz="2400" dirty="0" smtClean="0"/>
              <a:t>FDI </a:t>
            </a:r>
            <a:r>
              <a:rPr lang="en-GB" sz="2400" dirty="0"/>
              <a:t>should directly raise domestic productivity (i.e. GDP </a:t>
            </a:r>
            <a:r>
              <a:rPr lang="en-GB" sz="2400" dirty="0" err="1"/>
              <a:t>p.w</a:t>
            </a:r>
            <a:r>
              <a:rPr lang="en-GB" sz="2400" dirty="0"/>
              <a:t>.), and some of this retained in domestic economy (suggests </a:t>
            </a:r>
            <a:r>
              <a:rPr lang="en-GB" sz="2400" dirty="0">
                <a:sym typeface="Symbol" pitchFamily="18" charset="2"/>
              </a:rPr>
              <a:t> rate of economic growth</a:t>
            </a:r>
            <a:r>
              <a:rPr lang="en-GB" sz="2400" dirty="0" smtClean="0">
                <a:sym typeface="Symbol" pitchFamily="18" charset="2"/>
              </a:rPr>
              <a:t>)</a:t>
            </a:r>
          </a:p>
          <a:p>
            <a:pPr marL="712153" indent="-457200">
              <a:buFont typeface="+mj-lt"/>
              <a:buAutoNum type="arabicPeriod"/>
              <a:tabLst>
                <a:tab pos="92075" algn="l"/>
              </a:tabLst>
            </a:pPr>
            <a:endParaRPr lang="en-GB" sz="2400" dirty="0">
              <a:sym typeface="Symbol" pitchFamily="18" charset="2"/>
            </a:endParaRPr>
          </a:p>
          <a:p>
            <a:pPr marL="712153" indent="-457200">
              <a:buFont typeface="+mj-lt"/>
              <a:buAutoNum type="arabicPeriod"/>
              <a:tabLst>
                <a:tab pos="92075" algn="l"/>
              </a:tabLst>
            </a:pPr>
            <a:r>
              <a:rPr lang="en-GB" sz="2400" dirty="0"/>
              <a:t>FDI may transfer skills or knowledge to domestic firms (suggests </a:t>
            </a:r>
            <a:r>
              <a:rPr lang="en-GB" sz="2400" dirty="0">
                <a:sym typeface="Symbol" pitchFamily="18" charset="2"/>
              </a:rPr>
              <a:t> growth</a:t>
            </a:r>
            <a:r>
              <a:rPr lang="en-GB" sz="2400" dirty="0" smtClean="0">
                <a:sym typeface="Symbol" pitchFamily="18" charset="2"/>
              </a:rPr>
              <a:t>)</a:t>
            </a:r>
          </a:p>
          <a:p>
            <a:pPr marL="712153" indent="-457200">
              <a:buFont typeface="+mj-lt"/>
              <a:buAutoNum type="arabicPeriod"/>
              <a:tabLst>
                <a:tab pos="92075" algn="l"/>
              </a:tabLst>
            </a:pPr>
            <a:endParaRPr lang="en-GB" sz="2400" dirty="0"/>
          </a:p>
          <a:p>
            <a:pPr marL="712153" indent="-457200">
              <a:buFont typeface="+mj-lt"/>
              <a:buAutoNum type="arabicPeriod"/>
              <a:tabLst>
                <a:tab pos="92075" algn="l"/>
              </a:tabLst>
            </a:pPr>
            <a:r>
              <a:rPr lang="en-GB" sz="2400" dirty="0"/>
              <a:t>FDI may increase competition for domestic firms (</a:t>
            </a:r>
            <a:r>
              <a:rPr lang="en-GB" sz="2400" dirty="0">
                <a:sym typeface="Symbol" pitchFamily="18" charset="2"/>
              </a:rPr>
              <a:t> or ↓ economic growth</a:t>
            </a:r>
            <a:r>
              <a:rPr lang="en-GB" sz="2400" dirty="0" smtClean="0">
                <a:sym typeface="Symbol" pitchFamily="18" charset="2"/>
              </a:rPr>
              <a:t>)</a:t>
            </a:r>
          </a:p>
          <a:p>
            <a:pPr marL="254953" indent="0">
              <a:buNone/>
              <a:tabLst>
                <a:tab pos="92075" algn="l"/>
              </a:tabLst>
            </a:pPr>
            <a:endParaRPr lang="en-GB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8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Short term financial flows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229600" cy="475252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GB" b="1" dirty="0" smtClean="0"/>
              <a:t>Controversy over role of short term flows</a:t>
            </a:r>
          </a:p>
          <a:p>
            <a:pPr eaLnBrk="1" hangingPunct="1">
              <a:buFontTx/>
              <a:buNone/>
            </a:pPr>
            <a:endParaRPr lang="en-GB" b="1" dirty="0" smtClean="0"/>
          </a:p>
          <a:p>
            <a:pPr eaLnBrk="1" hangingPunct="1">
              <a:buFontTx/>
              <a:buNone/>
            </a:pPr>
            <a:endParaRPr lang="en-GB" b="1" dirty="0" smtClean="0"/>
          </a:p>
          <a:p>
            <a:pPr eaLnBrk="1" hangingPunct="1"/>
            <a:r>
              <a:rPr lang="en-GB" sz="2800" u="sng" dirty="0" smtClean="0"/>
              <a:t>Positive effects: </a:t>
            </a:r>
            <a:r>
              <a:rPr lang="en-GB" sz="2800" dirty="0" smtClean="0"/>
              <a:t>ease capital market constraints and raise competition in financial markets</a:t>
            </a:r>
          </a:p>
          <a:p>
            <a:pPr marL="0" indent="0" eaLnBrk="1" hangingPunct="1">
              <a:buNone/>
            </a:pPr>
            <a:endParaRPr lang="en-GB" sz="2800" dirty="0" smtClean="0"/>
          </a:p>
          <a:p>
            <a:pPr eaLnBrk="1" hangingPunct="1"/>
            <a:r>
              <a:rPr lang="en-GB" sz="2800" u="sng" dirty="0" smtClean="0"/>
              <a:t>Negative effects: </a:t>
            </a:r>
            <a:r>
              <a:rPr lang="en-GB" sz="2800" dirty="0" smtClean="0"/>
              <a:t>focus on short run, introduce instability (via asset prices and exchange rates)</a:t>
            </a:r>
          </a:p>
          <a:p>
            <a:pPr marL="0" indent="0" eaLnBrk="1" hangingPunct="1">
              <a:buNone/>
            </a:pPr>
            <a:endParaRPr lang="en-GB" sz="2800" dirty="0" smtClean="0"/>
          </a:p>
          <a:p>
            <a:pPr eaLnBrk="1" hangingPunct="1"/>
            <a:r>
              <a:rPr lang="en-GB" sz="2800" dirty="0" err="1" smtClean="0"/>
              <a:t>Stiglitz</a:t>
            </a:r>
            <a:r>
              <a:rPr lang="en-GB" sz="2800" dirty="0" smtClean="0"/>
              <a:t> (2000): capital market liberalization needs to be done slowly and with care. Asian crisis reduced growth rates. China and India less affected, both had capital controls</a:t>
            </a:r>
          </a:p>
          <a:p>
            <a:pPr marL="0" indent="0" eaLnBrk="1" hangingPunct="1">
              <a:buNone/>
            </a:pPr>
            <a:endParaRPr lang="en-GB" sz="2800" dirty="0" smtClean="0"/>
          </a:p>
          <a:p>
            <a:pPr eaLnBrk="1" hangingPunct="1"/>
            <a:r>
              <a:rPr lang="en-GB" sz="2800" dirty="0" smtClean="0"/>
              <a:t>Credit crunch and collapse of confidence in global banking supports </a:t>
            </a:r>
            <a:r>
              <a:rPr lang="en-GB" sz="2800" dirty="0" err="1" smtClean="0"/>
              <a:t>Stiglitz</a:t>
            </a:r>
            <a:endParaRPr lang="en-GB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740356"/>
            <a:ext cx="2392762" cy="1794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2474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What is globalisation?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25658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GB" sz="2800" b="1" dirty="0" smtClean="0"/>
              <a:t>“The increased interdependence of economies across the world”</a:t>
            </a:r>
          </a:p>
          <a:p>
            <a:pPr lvl="1">
              <a:buFontTx/>
              <a:buChar char="•"/>
            </a:pPr>
            <a:r>
              <a:rPr lang="en-GB" dirty="0" smtClean="0"/>
              <a:t>Dimensions of globalization include trade, technology, finance and </a:t>
            </a:r>
            <a:r>
              <a:rPr lang="en-GB" dirty="0" err="1" smtClean="0"/>
              <a:t>labor</a:t>
            </a:r>
            <a:r>
              <a:rPr lang="en-GB" dirty="0" smtClean="0"/>
              <a:t> migration</a:t>
            </a:r>
          </a:p>
          <a:p>
            <a:pPr lvl="1">
              <a:buFontTx/>
              <a:buChar char="•"/>
            </a:pPr>
            <a:r>
              <a:rPr lang="en-GB" dirty="0" smtClean="0"/>
              <a:t>Rise of Internet and falling costs of transport and communications make it easier/cheaper for firms of any size to gain access to foreign markets</a:t>
            </a:r>
          </a:p>
          <a:p>
            <a:pPr lvl="1">
              <a:buFontTx/>
              <a:buChar char="•"/>
            </a:pPr>
            <a:r>
              <a:rPr lang="en-GB" dirty="0" smtClean="0"/>
              <a:t>Firms may export their products, source inputs from abroad, outsource part of their production</a:t>
            </a:r>
          </a:p>
          <a:p>
            <a:pPr lvl="1">
              <a:buFontTx/>
              <a:buChar char="•"/>
            </a:pPr>
            <a:r>
              <a:rPr lang="en-GB" dirty="0" smtClean="0"/>
              <a:t>Financial flows lead to investment in any country</a:t>
            </a:r>
          </a:p>
          <a:p>
            <a:pPr lvl="1">
              <a:buFontTx/>
              <a:buChar char="•"/>
            </a:pPr>
            <a:r>
              <a:rPr lang="en-GB" dirty="0" smtClean="0"/>
              <a:t>Most importantly, technology transfers across boundaries can be increased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4000" dirty="0" smtClean="0"/>
              <a:t>Trade openness and growth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28800"/>
            <a:ext cx="8686800" cy="49625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sz="2800" dirty="0" smtClean="0"/>
              <a:t>There are </a:t>
            </a:r>
            <a:r>
              <a:rPr lang="en-GB" sz="2800" b="1" dirty="0" smtClean="0"/>
              <a:t>four </a:t>
            </a:r>
            <a:r>
              <a:rPr lang="en-GB" sz="2800" dirty="0" smtClean="0"/>
              <a:t>key mechanisms at work in models of trade and growth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sz="28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GB" sz="2800" dirty="0" smtClean="0"/>
              <a:t> Trade increases potential </a:t>
            </a:r>
            <a:r>
              <a:rPr lang="en-GB" sz="2800" b="1" dirty="0" smtClean="0"/>
              <a:t>market size</a:t>
            </a:r>
            <a:r>
              <a:rPr lang="en-GB" sz="2800" dirty="0" smtClean="0"/>
              <a:t> (via exports)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Increasing market size </a:t>
            </a:r>
            <a:r>
              <a:rPr lang="en-GB" sz="2400" dirty="0" smtClean="0">
                <a:sym typeface="Symbol" pitchFamily="18" charset="2"/>
              </a:rPr>
              <a:t> more profits and, possibly, ‘scale effects’</a:t>
            </a:r>
            <a:r>
              <a:rPr lang="en-GB" sz="2400" dirty="0" smtClean="0"/>
              <a:t> (</a:t>
            </a:r>
            <a:r>
              <a:rPr lang="en-GB" sz="2400" dirty="0" smtClean="0">
                <a:sym typeface="Symbol" pitchFamily="18" charset="2"/>
              </a:rPr>
              <a:t> growth)</a:t>
            </a:r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GB" sz="240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GB" sz="2800" dirty="0" smtClean="0"/>
              <a:t> Trade increases domestic </a:t>
            </a:r>
            <a:r>
              <a:rPr lang="en-GB" sz="2800" b="1" dirty="0" smtClean="0"/>
              <a:t>competition</a:t>
            </a:r>
            <a:r>
              <a:rPr lang="en-GB" sz="2800" dirty="0" smtClean="0"/>
              <a:t> (via imports)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Increasing competition </a:t>
            </a:r>
            <a:r>
              <a:rPr lang="en-GB" sz="2400" dirty="0" smtClean="0">
                <a:sym typeface="Symbol" pitchFamily="18" charset="2"/>
              </a:rPr>
              <a:t> less profits (↓ growth) … although there may be an incentive effect </a:t>
            </a:r>
            <a:r>
              <a:rPr lang="en-GB" sz="2400" dirty="0" smtClean="0"/>
              <a:t>(</a:t>
            </a:r>
            <a:r>
              <a:rPr lang="en-GB" sz="2400" dirty="0" smtClean="0">
                <a:sym typeface="Symbol" pitchFamily="18" charset="2"/>
              </a:rPr>
              <a:t> growth)</a:t>
            </a:r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GB" sz="24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GB" sz="2800" dirty="0" smtClean="0"/>
              <a:t> Trade and </a:t>
            </a:r>
            <a:r>
              <a:rPr lang="en-GB" sz="2800" b="1" dirty="0" smtClean="0"/>
              <a:t>factor price equalisation</a:t>
            </a:r>
            <a:r>
              <a:rPr lang="en-GB" sz="2800" dirty="0" smtClean="0"/>
              <a:t> (FPE)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−"/>
            </a:pPr>
            <a:r>
              <a:rPr lang="en-GB" sz="2400" dirty="0" smtClean="0">
                <a:sym typeface="Symbol" pitchFamily="18" charset="2"/>
              </a:rPr>
              <a:t>FPE, if it holds,  marginal product of capital equal across countries (diminishing returns reflect world averages, growth rates convergence)</a:t>
            </a:r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GB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sz="2800" b="1" dirty="0" smtClean="0"/>
              <a:t> Dynamic comparative advantage</a:t>
            </a:r>
            <a:r>
              <a:rPr lang="en-GB" sz="2800" dirty="0" smtClean="0"/>
              <a:t> (DCA)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changing pattern of comparative advantage over time due to changes in factor endowments or </a:t>
            </a:r>
            <a:r>
              <a:rPr lang="en-US" dirty="0" smtClean="0">
                <a:sym typeface="Symbol" pitchFamily="18" charset="2"/>
              </a:rPr>
              <a:t>technology</a:t>
            </a:r>
            <a:endParaRPr lang="en-GB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36104"/>
          </a:xfrm>
        </p:spPr>
        <p:txBody>
          <a:bodyPr>
            <a:noAutofit/>
          </a:bodyPr>
          <a:lstStyle/>
          <a:p>
            <a:r>
              <a:rPr lang="en-GB" sz="3600" dirty="0" smtClean="0"/>
              <a:t>International aspects of intellectual property rights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560168"/>
          </a:xfrm>
        </p:spPr>
        <p:txBody>
          <a:bodyPr/>
          <a:lstStyle/>
          <a:p>
            <a:pPr lvl="1"/>
            <a:r>
              <a:rPr lang="en-GB" dirty="0" smtClean="0"/>
              <a:t>Historically each country choose IPRs</a:t>
            </a:r>
          </a:p>
          <a:p>
            <a:pPr lvl="1"/>
            <a:r>
              <a:rPr lang="en-GB" dirty="0" smtClean="0"/>
              <a:t>This gives incentive to ‘free ride’ on others inventions</a:t>
            </a:r>
          </a:p>
          <a:p>
            <a:pPr lvl="2"/>
            <a:r>
              <a:rPr lang="en-GB" dirty="0" smtClean="0"/>
              <a:t>Solution was introduction of “national treatment” (i.e. give foreigners same rights as domestic inventors) in 19</a:t>
            </a:r>
            <a:r>
              <a:rPr lang="en-GB" baseline="30000" dirty="0" smtClean="0"/>
              <a:t>th</a:t>
            </a:r>
            <a:r>
              <a:rPr lang="en-GB" dirty="0" smtClean="0"/>
              <a:t> Century by various international agreements</a:t>
            </a:r>
          </a:p>
          <a:p>
            <a:pPr lvl="1"/>
            <a:r>
              <a:rPr lang="en-GB" dirty="0" smtClean="0"/>
              <a:t>However, “national treatment” on its own leads to sub-optimal length of protection (since we assume countries ignore welfare in other countries).</a:t>
            </a:r>
          </a:p>
          <a:p>
            <a:pPr lvl="2"/>
            <a:r>
              <a:rPr lang="en-GB" dirty="0" smtClean="0"/>
              <a:t>Solution is introduction of TRIPs, but this also means poorer countries have to pay more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2192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World trade in historical perspective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393192" lvl="1" indent="0">
              <a:lnSpc>
                <a:spcPct val="90000"/>
              </a:lnSpc>
              <a:buNone/>
            </a:pPr>
            <a:r>
              <a:rPr lang="en-GB" b="1" dirty="0" smtClean="0"/>
              <a:t>International </a:t>
            </a:r>
            <a:r>
              <a:rPr lang="en-GB" b="1" dirty="0"/>
              <a:t>trade as a proportion of world GDP has risen very rapidly in last forty </a:t>
            </a:r>
            <a:r>
              <a:rPr lang="en-GB" b="1" dirty="0" smtClean="0"/>
              <a:t>years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en-GB" dirty="0"/>
          </a:p>
          <a:p>
            <a:pPr marL="393192" lvl="1" indent="0">
              <a:lnSpc>
                <a:spcPct val="90000"/>
              </a:lnSpc>
              <a:buNone/>
            </a:pPr>
            <a:r>
              <a:rPr lang="en-GB" dirty="0" smtClean="0"/>
              <a:t>World Trade/GDP </a:t>
            </a:r>
            <a:r>
              <a:rPr lang="en-GB" dirty="0"/>
              <a:t>ratio: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dirty="0"/>
              <a:t>	1970 13% -&gt; 1990 20% -&gt; 2005 28%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en-GB" dirty="0" smtClean="0"/>
          </a:p>
          <a:p>
            <a:pPr marL="393192" lvl="1" indent="0">
              <a:lnSpc>
                <a:spcPct val="90000"/>
              </a:lnSpc>
              <a:buNone/>
            </a:pPr>
            <a:r>
              <a:rPr lang="en-GB" dirty="0" smtClean="0"/>
              <a:t>These </a:t>
            </a:r>
            <a:r>
              <a:rPr lang="en-GB" dirty="0"/>
              <a:t>trends differ greatly from historical levels of trade/GDP: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dirty="0"/>
              <a:t>	1870 5% -&gt; 1914 8% -&gt; 1930 5%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en-GB" dirty="0" smtClean="0"/>
          </a:p>
          <a:p>
            <a:pPr marL="393192" lvl="1" indent="0">
              <a:lnSpc>
                <a:spcPct val="90000"/>
              </a:lnSpc>
              <a:buNone/>
            </a:pPr>
            <a:r>
              <a:rPr lang="en-GB" b="1" dirty="0" smtClean="0"/>
              <a:t>Large </a:t>
            </a:r>
            <a:r>
              <a:rPr lang="en-GB" b="1" dirty="0"/>
              <a:t>rise in trade between rich countries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GB" dirty="0"/>
              <a:t>Countries with high growth rates often experienced rapid growth in trade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15645"/>
            <a:ext cx="1880497" cy="1594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Theories of trade and growth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68759"/>
            <a:ext cx="8229600" cy="4989165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endParaRPr lang="en-GB" dirty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Theory of comparative advantage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Product cycle models</a:t>
            </a:r>
          </a:p>
          <a:p>
            <a:pPr marL="85725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Learning by doing models</a:t>
            </a:r>
          </a:p>
          <a:p>
            <a:pPr marL="85725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Technology catch-up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1760984" cy="1584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46" y="4293096"/>
            <a:ext cx="3405305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Comparative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 lnSpcReduction="10000"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GB" dirty="0"/>
              <a:t>Theory of comparative advantage, Ricardo 18</a:t>
            </a:r>
            <a:r>
              <a:rPr lang="en-GB" baseline="30000" dirty="0"/>
              <a:t>th</a:t>
            </a:r>
            <a:r>
              <a:rPr lang="en-GB" dirty="0"/>
              <a:t> </a:t>
            </a:r>
            <a:r>
              <a:rPr lang="en-GB" dirty="0" smtClean="0"/>
              <a:t>Century</a:t>
            </a:r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GB" dirty="0"/>
              <a:t>Countries specialize in their area of comparative advantage, e.g., natural </a:t>
            </a:r>
            <a:r>
              <a:rPr lang="en-GB" dirty="0" smtClean="0"/>
              <a:t>resources, climate</a:t>
            </a:r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GB" dirty="0" smtClean="0"/>
              <a:t>Geographical variety led to differences in productivity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GB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GB" dirty="0" smtClean="0"/>
              <a:t>HOS model (</a:t>
            </a:r>
            <a:r>
              <a:rPr lang="en-GB" dirty="0" err="1" smtClean="0"/>
              <a:t>Heckscher</a:t>
            </a:r>
            <a:r>
              <a:rPr lang="en-GB" dirty="0" smtClean="0"/>
              <a:t>, Ohlin, Samuelson)</a:t>
            </a:r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GB" dirty="0" smtClean="0"/>
              <a:t>Factor </a:t>
            </a:r>
            <a:r>
              <a:rPr lang="en-GB" dirty="0"/>
              <a:t>endowments </a:t>
            </a:r>
            <a:r>
              <a:rPr lang="en-GB" dirty="0" smtClean="0"/>
              <a:t>(capital and </a:t>
            </a:r>
            <a:r>
              <a:rPr lang="en-GB" dirty="0" err="1" smtClean="0"/>
              <a:t>labor</a:t>
            </a:r>
            <a:r>
              <a:rPr lang="en-GB" dirty="0" smtClean="0"/>
              <a:t>) led </a:t>
            </a:r>
            <a:r>
              <a:rPr lang="en-GB" dirty="0"/>
              <a:t>to differences in </a:t>
            </a:r>
            <a:r>
              <a:rPr lang="en-GB" dirty="0" smtClean="0"/>
              <a:t>productivity</a:t>
            </a:r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GB" dirty="0" smtClean="0"/>
              <a:t>Identical production technology</a:t>
            </a:r>
            <a:endParaRPr lang="en-GB" dirty="0"/>
          </a:p>
          <a:p>
            <a:pPr marL="342900" lvl="1" indent="-342900">
              <a:buClr>
                <a:schemeClr val="accent3"/>
              </a:buClr>
              <a:buSzPct val="95000"/>
            </a:pPr>
            <a:endParaRPr lang="en-GB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GB" dirty="0" smtClean="0"/>
              <a:t>Both models are static – once specialization is reached growth will stop!  </a:t>
            </a:r>
          </a:p>
          <a:p>
            <a:pPr marL="342900" lvl="1" indent="-342900">
              <a:buClr>
                <a:schemeClr val="accent3"/>
              </a:buClr>
              <a:buSzPct val="95000"/>
            </a:pPr>
            <a:r>
              <a:rPr lang="en-GB" dirty="0" smtClean="0"/>
              <a:t>This is similar to the neoclassical growth model</a:t>
            </a:r>
            <a:endParaRPr lang="en-GB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Cycle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Vernon ,1966</a:t>
            </a:r>
          </a:p>
          <a:p>
            <a:r>
              <a:rPr lang="en-US" dirty="0" smtClean="0"/>
              <a:t>Every product progresses through three stages: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New product – Suited to advanced countries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Maturing product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Standardized product – suited to developing countries</a:t>
            </a:r>
          </a:p>
          <a:p>
            <a:pPr marL="27432" indent="0">
              <a:buNone/>
            </a:pPr>
            <a:endParaRPr lang="en-US" dirty="0" smtClean="0"/>
          </a:p>
          <a:p>
            <a:pPr marL="27432" indent="0">
              <a:buNone/>
            </a:pPr>
            <a:r>
              <a:rPr lang="en-US" dirty="0" smtClean="0"/>
              <a:t>Posner, 1961</a:t>
            </a:r>
          </a:p>
          <a:p>
            <a:pPr marL="484632" indent="-457200"/>
            <a:r>
              <a:rPr lang="en-US" dirty="0" smtClean="0"/>
              <a:t>Trade between advanced countries explained by demand for variety of similar goods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by </a:t>
            </a:r>
            <a:r>
              <a:rPr lang="en-US" dirty="0"/>
              <a:t>d</a:t>
            </a:r>
            <a:r>
              <a:rPr lang="en-US" dirty="0" smtClean="0"/>
              <a:t>oing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Young, 1991</a:t>
            </a:r>
          </a:p>
          <a:p>
            <a:r>
              <a:rPr lang="en-US" dirty="0"/>
              <a:t> </a:t>
            </a:r>
            <a:r>
              <a:rPr lang="en-US" dirty="0" smtClean="0"/>
              <a:t>Incorporates spillovers – depends on the size of the industry</a:t>
            </a:r>
          </a:p>
          <a:p>
            <a:pPr lvl="1"/>
            <a:r>
              <a:rPr lang="en-US" dirty="0" smtClean="0"/>
              <a:t>Spillovers confined within a region – </a:t>
            </a:r>
            <a:r>
              <a:rPr lang="en-US" b="1" dirty="0" smtClean="0"/>
              <a:t>Tacit knowledge!</a:t>
            </a:r>
          </a:p>
          <a:p>
            <a:r>
              <a:rPr lang="en-US" dirty="0" smtClean="0"/>
              <a:t>Advanced economies focus on high-growth new tech products</a:t>
            </a:r>
          </a:p>
          <a:p>
            <a:r>
              <a:rPr lang="en-US" dirty="0" smtClean="0"/>
              <a:t>Developing economies focus on low-growth industries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Result: Divergence of GDP per capita between advanced and developing economies!</a:t>
            </a:r>
          </a:p>
          <a:p>
            <a:pPr marL="0" indent="0">
              <a:buNone/>
            </a:pPr>
            <a:r>
              <a:rPr lang="en-US" dirty="0" smtClean="0"/>
              <a:t>Note: Developing economies are still better off!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Catch-up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Gerschenkron</a:t>
            </a:r>
            <a:r>
              <a:rPr lang="en-US" b="1" dirty="0" smtClean="0"/>
              <a:t>, 1962</a:t>
            </a:r>
          </a:p>
          <a:p>
            <a:r>
              <a:rPr lang="en-US" dirty="0" smtClean="0"/>
              <a:t>Developing economies look to develop products to leap-frog into the product space</a:t>
            </a:r>
          </a:p>
          <a:p>
            <a:r>
              <a:rPr lang="en-US" dirty="0" smtClean="0"/>
              <a:t>Two aspects to consider: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The size of the technology gap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The absorptive capacity of the follower</a:t>
            </a:r>
          </a:p>
          <a:p>
            <a:pPr marL="1154430" lvl="2" indent="-514350"/>
            <a:r>
              <a:rPr lang="en-US" dirty="0" smtClean="0"/>
              <a:t>Poor countries may have an absorptive capacity of zero!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Governments may need to protect new </a:t>
            </a:r>
            <a:r>
              <a:rPr lang="en-US" i="1" dirty="0" smtClean="0"/>
              <a:t>infant </a:t>
            </a:r>
            <a:r>
              <a:rPr lang="en-US" dirty="0" smtClean="0"/>
              <a:t>industries, but this is controversial as it may lead to trade barriers</a:t>
            </a:r>
          </a:p>
        </p:txBody>
      </p:sp>
    </p:spTree>
    <p:extLst>
      <p:ext uri="{BB962C8B-B14F-4D97-AF65-F5344CB8AC3E}">
        <p14:creationId xmlns:p14="http://schemas.microsoft.com/office/powerpoint/2010/main" val="1957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461375" cy="1124744"/>
          </a:xfrm>
        </p:spPr>
        <p:txBody>
          <a:bodyPr>
            <a:noAutofit/>
          </a:bodyPr>
          <a:lstStyle/>
          <a:p>
            <a:pPr eaLnBrk="1" hangingPunct="1"/>
            <a:r>
              <a:rPr lang="en-GB" sz="3600" dirty="0" smtClean="0"/>
              <a:t>Poorer countries : technological catch-up models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700808"/>
            <a:ext cx="8291512" cy="445474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sz="2800" dirty="0" smtClean="0"/>
              <a:t>Assume growth rate of technology (</a:t>
            </a:r>
            <a:r>
              <a:rPr lang="en-GB" sz="2800" i="1" dirty="0" smtClean="0"/>
              <a:t>A</a:t>
            </a:r>
            <a:r>
              <a:rPr lang="en-GB" sz="2800" baseline="-25000" dirty="0" smtClean="0"/>
              <a:t>i</a:t>
            </a:r>
            <a:r>
              <a:rPr lang="en-GB" sz="2800" dirty="0" smtClean="0"/>
              <a:t>) in a poorer country depends on </a:t>
            </a:r>
            <a:r>
              <a:rPr lang="en-GB" sz="2800" b="1" dirty="0" smtClean="0"/>
              <a:t>technology gap</a:t>
            </a:r>
            <a:r>
              <a:rPr lang="en-GB" sz="2800" dirty="0" smtClean="0"/>
              <a:t> with leading country (e.g. (</a:t>
            </a:r>
            <a:r>
              <a:rPr lang="en-GB" sz="2800" i="1" dirty="0" err="1" smtClean="0"/>
              <a:t>A</a:t>
            </a:r>
            <a:r>
              <a:rPr lang="en-GB" sz="2800" baseline="-25000" dirty="0" err="1" smtClean="0"/>
              <a:t>usa</a:t>
            </a:r>
            <a:r>
              <a:rPr lang="en-GB" sz="2800" baseline="-25000" dirty="0" smtClean="0"/>
              <a:t> </a:t>
            </a:r>
            <a:r>
              <a:rPr lang="en-GB" sz="2800" dirty="0" smtClean="0"/>
              <a:t>–</a:t>
            </a:r>
            <a:r>
              <a:rPr lang="en-GB" sz="2800" baseline="-25000" dirty="0" smtClean="0"/>
              <a:t> </a:t>
            </a:r>
            <a:r>
              <a:rPr lang="en-GB" sz="2800" i="1" dirty="0" smtClean="0"/>
              <a:t>A</a:t>
            </a:r>
            <a:r>
              <a:rPr lang="en-GB" sz="2800" baseline="-25000" dirty="0" smtClean="0"/>
              <a:t>i</a:t>
            </a:r>
            <a:r>
              <a:rPr lang="en-GB" sz="2800" dirty="0" smtClean="0"/>
              <a:t>)/</a:t>
            </a:r>
            <a:r>
              <a:rPr lang="en-GB" sz="2800" i="1" dirty="0" smtClean="0"/>
              <a:t>A</a:t>
            </a:r>
            <a:r>
              <a:rPr lang="en-GB" sz="2800" baseline="-25000" dirty="0" smtClean="0"/>
              <a:t>i</a:t>
            </a:r>
            <a:r>
              <a:rPr lang="en-GB" sz="2800" dirty="0" smtClean="0"/>
              <a:t>)</a:t>
            </a:r>
          </a:p>
          <a:p>
            <a:pPr marL="0" indent="0" eaLnBrk="1" hangingPunct="1">
              <a:buNone/>
            </a:pPr>
            <a:endParaRPr lang="en-GB" sz="2800" dirty="0" smtClean="0"/>
          </a:p>
          <a:p>
            <a:pPr eaLnBrk="1" hangingPunct="1"/>
            <a:r>
              <a:rPr lang="en-GB" sz="2800" dirty="0" smtClean="0"/>
              <a:t>Further, assume that the ability to learn, absorb and implement overseas technology is a critical factor. Call this </a:t>
            </a:r>
            <a:r>
              <a:rPr lang="en-GB" sz="2800" b="1" dirty="0" smtClean="0"/>
              <a:t>absorptive capability</a:t>
            </a:r>
            <a:r>
              <a:rPr lang="en-GB" sz="2800" dirty="0" smtClean="0"/>
              <a:t>, </a:t>
            </a:r>
            <a:r>
              <a:rPr lang="en-GB" sz="2800" i="1" dirty="0" smtClean="0">
                <a:latin typeface="Symbol" pitchFamily="18" charset="2"/>
              </a:rPr>
              <a:t>f</a:t>
            </a:r>
            <a:r>
              <a:rPr lang="en-GB" sz="2800" dirty="0" smtClean="0"/>
              <a:t> </a:t>
            </a:r>
            <a:endParaRPr lang="en-GB" sz="2800" dirty="0"/>
          </a:p>
          <a:p>
            <a:pPr marL="0" indent="0" eaLnBrk="1" hangingPunct="1">
              <a:buNone/>
            </a:pPr>
            <a:endParaRPr lang="en-GB" sz="2800" dirty="0" smtClean="0"/>
          </a:p>
          <a:p>
            <a:pPr eaLnBrk="1" hangingPunct="1"/>
            <a:endParaRPr lang="en-GB" sz="2800" dirty="0"/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r>
              <a:rPr lang="en-GB" sz="2800" dirty="0" smtClean="0"/>
              <a:t>This </a:t>
            </a:r>
            <a:r>
              <a:rPr lang="en-GB" sz="2800" dirty="0"/>
              <a:t>‘model’ implies growth of follower country is ‘pulled up’ to level of leader country (</a:t>
            </a:r>
            <a:r>
              <a:rPr lang="en-GB" sz="2800" b="1" dirty="0"/>
              <a:t>convergence in growth rates of technology</a:t>
            </a:r>
            <a:r>
              <a:rPr lang="en-GB" sz="2800" dirty="0"/>
              <a:t>)</a:t>
            </a:r>
          </a:p>
          <a:p>
            <a:pPr eaLnBrk="1" hangingPunct="1"/>
            <a:endParaRPr lang="en-GB" sz="2800" dirty="0" smtClean="0"/>
          </a:p>
          <a:p>
            <a:pPr eaLnBrk="1" hangingPunct="1">
              <a:buFontTx/>
              <a:buNone/>
            </a:pPr>
            <a:endParaRPr lang="en-GB" sz="2800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367941"/>
              </p:ext>
            </p:extLst>
          </p:nvPr>
        </p:nvGraphicFramePr>
        <p:xfrm>
          <a:off x="611560" y="3861048"/>
          <a:ext cx="77057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3771720" imgH="482400" progId="Equation.DSMT4">
                  <p:embed/>
                </p:oleObj>
              </mc:Choice>
              <mc:Fallback>
                <p:oleObj name="Equation" r:id="rId3" imgW="37717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77057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1574</TotalTime>
  <Words>1347</Words>
  <Application>Microsoft Office PowerPoint</Application>
  <PresentationFormat>On-screen Show (4:3)</PresentationFormat>
  <Paragraphs>165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Flow</vt:lpstr>
      <vt:lpstr>Equation</vt:lpstr>
      <vt:lpstr>Worksheet</vt:lpstr>
      <vt:lpstr>EBGN 320 – Economics and Technology</vt:lpstr>
      <vt:lpstr>What is globalisation?</vt:lpstr>
      <vt:lpstr>World trade in historical perspective</vt:lpstr>
      <vt:lpstr>Theories of trade and growth</vt:lpstr>
      <vt:lpstr>Comparative Advantage</vt:lpstr>
      <vt:lpstr>Product Cycle Models</vt:lpstr>
      <vt:lpstr>Learning by doing models</vt:lpstr>
      <vt:lpstr>Catch-up models</vt:lpstr>
      <vt:lpstr>Poorer countries : technological catch-up models</vt:lpstr>
      <vt:lpstr>Implications of technological catch-up models</vt:lpstr>
      <vt:lpstr>Graphical illustration</vt:lpstr>
      <vt:lpstr>Catching-up and falling behind</vt:lpstr>
      <vt:lpstr>What determines absorptive capability?</vt:lpstr>
      <vt:lpstr>International financial flows</vt:lpstr>
      <vt:lpstr>Private capital flows into emerging markets and developing countries</vt:lpstr>
      <vt:lpstr>Foreign direct investment (FDI): </vt:lpstr>
      <vt:lpstr>Google Ireland</vt:lpstr>
      <vt:lpstr>Foreign direct investment (FDI): </vt:lpstr>
      <vt:lpstr>Short term financial flows</vt:lpstr>
      <vt:lpstr>Trade openness and growth</vt:lpstr>
      <vt:lpstr>International aspects of intellectual property rights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innovation, productivity and growth</dc:title>
  <dc:creator>Mark Rogers</dc:creator>
  <cp:lastModifiedBy>Donal O'Sullivan</cp:lastModifiedBy>
  <cp:revision>70</cp:revision>
  <dcterms:created xsi:type="dcterms:W3CDTF">2009-11-14T14:07:20Z</dcterms:created>
  <dcterms:modified xsi:type="dcterms:W3CDTF">2013-04-10T18:23:50Z</dcterms:modified>
</cp:coreProperties>
</file>