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9"/>
  </p:handoutMasterIdLst>
  <p:sldIdLst>
    <p:sldId id="285" r:id="rId2"/>
    <p:sldId id="287" r:id="rId3"/>
    <p:sldId id="288" r:id="rId4"/>
    <p:sldId id="257" r:id="rId5"/>
    <p:sldId id="286" r:id="rId6"/>
    <p:sldId id="280" r:id="rId7"/>
    <p:sldId id="264" r:id="rId8"/>
    <p:sldId id="263" r:id="rId9"/>
    <p:sldId id="265" r:id="rId10"/>
    <p:sldId id="279" r:id="rId11"/>
    <p:sldId id="268" r:id="rId12"/>
    <p:sldId id="269" r:id="rId13"/>
    <p:sldId id="270" r:id="rId14"/>
    <p:sldId id="271" r:id="rId15"/>
    <p:sldId id="274" r:id="rId16"/>
    <p:sldId id="272" r:id="rId17"/>
    <p:sldId id="278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6" autoAdjust="0"/>
    <p:restoredTop sz="96337" autoAdjust="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AB4493-686B-4E05-A984-294F911044C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4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A3EF-384C-4595-8887-AD3A2A8EE2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CD4A-4ED3-4761-91D0-FAD866D231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8ECC-73A1-415E-83B9-8B6E0E27F9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63E5A51-2B44-4E91-98DE-A34419CA88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DB8C-7E2E-4A42-9BA2-97F9F2A384E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4869-A1FE-44AF-BF65-2AECC5CA8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8834-483B-45D3-9182-7B739F82ABB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294F-FBE8-4D9E-8E75-C1583AD96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A908-6A21-4821-BE58-0E08F50C48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C347-3275-476B-9007-E8854EDD43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D78A9-3EA5-4411-819F-8D21310385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F42B27-800B-49A8-8FB5-1F56251A09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EFD49F-798A-4FC4-B4FD-B1F0097F8DC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EBGN 320 – Economics and Technology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Technology, wages and jobs </a:t>
            </a:r>
          </a:p>
          <a:p>
            <a:r>
              <a:rPr lang="en-US" dirty="0" smtClean="0"/>
              <a:t>April 17,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5" name="Rectangle 35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720080"/>
          </a:xfrm>
        </p:spPr>
        <p:txBody>
          <a:bodyPr>
            <a:noAutofit/>
          </a:bodyPr>
          <a:lstStyle/>
          <a:p>
            <a:r>
              <a:rPr lang="en-GB" sz="3200" dirty="0" smtClean="0"/>
              <a:t>Innovation, jobs and wages - the macro picture</a:t>
            </a:r>
            <a:endParaRPr lang="en-GB" sz="3200" dirty="0"/>
          </a:p>
        </p:txBody>
      </p:sp>
      <p:graphicFrame>
        <p:nvGraphicFramePr>
          <p:cNvPr id="30758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65571349"/>
              </p:ext>
            </p:extLst>
          </p:nvPr>
        </p:nvGraphicFramePr>
        <p:xfrm>
          <a:off x="539552" y="1916832"/>
          <a:ext cx="8229600" cy="4213226"/>
        </p:xfrm>
        <a:graphic>
          <a:graphicData uri="http://schemas.openxmlformats.org/drawingml/2006/table">
            <a:tbl>
              <a:tblPr/>
              <a:tblGrid>
                <a:gridCol w="1662112"/>
                <a:gridCol w="1503363"/>
                <a:gridCol w="1628775"/>
                <a:gridCol w="1646237"/>
                <a:gridCol w="1789113"/>
              </a:tblGrid>
              <a:tr h="1944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Share of graduates 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total employment (%)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US               UK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Relative wages of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graduates to non-graduates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</a:t>
                      </a: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             UK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1980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19.3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1.48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23.8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10.2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1.60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27.5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17.2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1.66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1.64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924712"/>
          </a:xfrm>
        </p:spPr>
        <p:txBody>
          <a:bodyPr>
            <a:noAutofit/>
          </a:bodyPr>
          <a:lstStyle/>
          <a:p>
            <a:r>
              <a:rPr lang="en-GB" sz="3600" dirty="0" smtClean="0"/>
              <a:t>Reasons for the shift in demand towards the skilled workers</a:t>
            </a:r>
            <a:endParaRPr lang="en-GB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</a:t>
            </a:r>
            <a:r>
              <a:rPr lang="en-GB" dirty="0" smtClean="0"/>
              <a:t>e consider three possible sources of skill shift in demand for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in rich countries: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Skill-biased technological change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Globalisation and specialisation in trade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Changes in composition of final demand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Perhaps all three have operated at once?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996720"/>
          </a:xfrm>
        </p:spPr>
        <p:txBody>
          <a:bodyPr>
            <a:noAutofit/>
          </a:bodyPr>
          <a:lstStyle/>
          <a:p>
            <a:r>
              <a:rPr lang="en-GB" sz="3200" dirty="0" smtClean="0"/>
              <a:t>Relative wages, differential productivity and supply growth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Simple </a:t>
            </a:r>
            <a:r>
              <a:rPr lang="en-GB" b="1" dirty="0" err="1" smtClean="0"/>
              <a:t>Labor</a:t>
            </a:r>
            <a:r>
              <a:rPr lang="en-GB" b="1" dirty="0" smtClean="0"/>
              <a:t> Model </a:t>
            </a:r>
            <a:r>
              <a:rPr lang="en-GB" dirty="0" smtClean="0"/>
              <a:t>- Katz and Murphy (1992):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Assume two types of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, skilled and unskilled with wages </a:t>
            </a:r>
            <a:r>
              <a:rPr lang="en-GB" i="1" dirty="0" err="1" smtClean="0"/>
              <a:t>w</a:t>
            </a:r>
            <a:r>
              <a:rPr lang="en-GB" i="1" baseline="-25000" dirty="0" err="1" smtClean="0"/>
              <a:t>s</a:t>
            </a:r>
            <a:r>
              <a:rPr lang="en-GB" dirty="0" smtClean="0"/>
              <a:t> and </a:t>
            </a:r>
            <a:r>
              <a:rPr lang="en-GB" i="1" dirty="0" err="1" smtClean="0"/>
              <a:t>w</a:t>
            </a:r>
            <a:r>
              <a:rPr lang="en-GB" i="1" baseline="-25000" dirty="0" err="1" smtClean="0"/>
              <a:t>u</a:t>
            </a:r>
            <a:r>
              <a:rPr lang="en-GB" dirty="0" smtClean="0"/>
              <a:t> respectively 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Relative wage of skilled to unskilled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is driven by two ratios: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Difference in productivity growth of each type of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endParaRPr lang="en-GB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Relative supply of each type of </a:t>
            </a:r>
            <a:r>
              <a:rPr lang="en-GB" dirty="0" err="1" smtClean="0"/>
              <a:t>labor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Predictions from model:</a:t>
            </a:r>
            <a:endParaRPr lang="en-GB" b="1" dirty="0"/>
          </a:p>
          <a:p>
            <a:r>
              <a:rPr lang="en-GB" dirty="0"/>
              <a:t>If productivity of skilled </a:t>
            </a:r>
            <a:r>
              <a:rPr lang="en-GB" dirty="0" err="1"/>
              <a:t>labor</a:t>
            </a:r>
            <a:r>
              <a:rPr lang="en-GB" dirty="0"/>
              <a:t> rises faster than that of unskilled </a:t>
            </a:r>
            <a:r>
              <a:rPr lang="en-GB" dirty="0" err="1"/>
              <a:t>labor</a:t>
            </a:r>
            <a:r>
              <a:rPr lang="en-GB" dirty="0"/>
              <a:t>, the relative wage for skilled workers will rise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supply of skilled </a:t>
            </a:r>
            <a:r>
              <a:rPr lang="en-GB" dirty="0" err="1"/>
              <a:t>labor</a:t>
            </a:r>
            <a:r>
              <a:rPr lang="en-GB" dirty="0"/>
              <a:t> rises faster than that of unskilled, then relative wage will fall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4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 flipH="1">
          <a:off x="9372600" y="5489575"/>
          <a:ext cx="746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r:id="rId3" imgW="2387600" imgH="482600" progId="Equation.DSMT4">
                  <p:embed/>
                </p:oleObj>
              </mc:Choice>
              <mc:Fallback>
                <p:oleObj r:id="rId3" imgW="23876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372600" y="5489575"/>
                        <a:ext cx="74613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Autofit/>
          </a:bodyPr>
          <a:lstStyle/>
          <a:p>
            <a:r>
              <a:rPr lang="en-GB" sz="2800" dirty="0"/>
              <a:t>Relative wages, differential productivity and supply growth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/>
              <a:t>Three-input model </a:t>
            </a:r>
            <a:r>
              <a:rPr lang="en-GB" sz="2400" dirty="0"/>
              <a:t>- two types of </a:t>
            </a:r>
            <a:r>
              <a:rPr lang="en-GB" sz="2400" dirty="0" err="1"/>
              <a:t>labor</a:t>
            </a:r>
            <a:r>
              <a:rPr lang="en-GB" sz="2400" dirty="0"/>
              <a:t> and capital </a:t>
            </a:r>
            <a:r>
              <a:rPr lang="en-GB" sz="2400" dirty="0" smtClean="0"/>
              <a:t>equipment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dirty="0" smtClean="0"/>
              <a:t>Assume in this framework that unskilled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is more easily substitutable with equipment than is skilled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</a:t>
            </a:r>
          </a:p>
          <a:p>
            <a:r>
              <a:rPr lang="en-GB" dirty="0" smtClean="0"/>
              <a:t>The relative wage equation is now driven by three elements:</a:t>
            </a:r>
          </a:p>
          <a:p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Difference in productivity growth of each type of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as above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Relative supply of each type of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as above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added effect driving demand for </a:t>
            </a:r>
            <a:r>
              <a:rPr lang="en-GB" b="1" dirty="0" smtClean="0"/>
              <a:t>skilled </a:t>
            </a:r>
            <a:r>
              <a:rPr lang="en-GB" b="1" dirty="0" err="1"/>
              <a:t>l</a:t>
            </a:r>
            <a:r>
              <a:rPr lang="en-GB" b="1" dirty="0" err="1" smtClean="0"/>
              <a:t>abor</a:t>
            </a:r>
            <a:r>
              <a:rPr lang="en-GB" b="1" dirty="0" smtClean="0"/>
              <a:t> is </a:t>
            </a:r>
            <a:r>
              <a:rPr lang="en-GB" dirty="0" smtClean="0"/>
              <a:t>that it is </a:t>
            </a:r>
            <a:r>
              <a:rPr lang="en-GB" b="1" dirty="0" smtClean="0"/>
              <a:t>complementary with capital equipment </a:t>
            </a:r>
          </a:p>
          <a:p>
            <a:endParaRPr lang="en-GB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1887200" y="6858000"/>
          <a:ext cx="762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3" imgW="3530600" imgH="508000" progId="Equation.DSMT4">
                  <p:embed/>
                </p:oleObj>
              </mc:Choice>
              <mc:Fallback>
                <p:oleObj r:id="rId3" imgW="35306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200" y="6858000"/>
                        <a:ext cx="76200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99672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Predictions of three-input model for relative wages of skilled/unskilled</a:t>
            </a:r>
            <a:endParaRPr lang="en-GB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Relative wage of skilled workers rises with any increase in ratio of equipment to skilled </a:t>
            </a:r>
            <a:r>
              <a:rPr lang="en-GB" dirty="0" err="1" smtClean="0"/>
              <a:t>labor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Innovation has improved productivity of capital, so an increase in capital intensity has occurred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Big rise in computer use, especially in services sector, has increased demand for skilled </a:t>
            </a:r>
            <a:r>
              <a:rPr lang="en-GB" dirty="0" err="1"/>
              <a:t>l</a:t>
            </a:r>
            <a:r>
              <a:rPr lang="en-GB" dirty="0" err="1" smtClean="0"/>
              <a:t>abor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In manufacturing the use of robots and other automation has reduced demand for unskilled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Evidence for US - these factors explain much of change in relative wages from 1960s to 1990s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63668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Globalization - Is international trade also skill biased?</a:t>
            </a:r>
            <a:endParaRPr lang="en-GB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389120"/>
          </a:xfrm>
        </p:spPr>
        <p:txBody>
          <a:bodyPr>
            <a:noAutofit/>
          </a:bodyPr>
          <a:lstStyle/>
          <a:p>
            <a:r>
              <a:rPr lang="en-GB" sz="2000" dirty="0"/>
              <a:t>Asian development 1970s &amp; 80s ‘the Asian tigers’ (Hong Kong, Singapore, S. Korea Taiwan) - made small inroads into Western manufacturing 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More Asian development 1990s (China and India) jointly have 37% of world population) so have much larger impact on world </a:t>
            </a:r>
            <a:r>
              <a:rPr lang="en-GB" sz="2000" dirty="0" smtClean="0"/>
              <a:t>trade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HOS model of trade based on domestic factor endowments </a:t>
            </a:r>
            <a:r>
              <a:rPr lang="en-GB" sz="2000" dirty="0" smtClean="0"/>
              <a:t>- predicts </a:t>
            </a:r>
            <a:r>
              <a:rPr lang="en-GB" sz="2000" dirty="0"/>
              <a:t>specialisation by factors 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Opening up of countries with large supply of low cost unskilled </a:t>
            </a:r>
            <a:r>
              <a:rPr lang="en-GB" sz="2000" dirty="0" err="1"/>
              <a:t>labor</a:t>
            </a:r>
            <a:r>
              <a:rPr lang="en-GB" sz="2000" dirty="0"/>
              <a:t> leads rich countries to specialise in goods using skilled </a:t>
            </a:r>
            <a:r>
              <a:rPr lang="en-GB" sz="2000" dirty="0" err="1" smtClean="0"/>
              <a:t>labor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Employment and wages of unskilled </a:t>
            </a:r>
            <a:r>
              <a:rPr lang="en-GB" sz="2000" dirty="0" err="1"/>
              <a:t>labor</a:t>
            </a:r>
            <a:r>
              <a:rPr lang="en-GB" sz="2000" dirty="0"/>
              <a:t> in West </a:t>
            </a:r>
            <a:r>
              <a:rPr lang="en-GB" sz="2000" dirty="0" smtClean="0"/>
              <a:t>were predicted </a:t>
            </a:r>
            <a:r>
              <a:rPr lang="en-GB" sz="2000" dirty="0"/>
              <a:t>to fall (see Wood 1994)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56467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Demand - A third cause of skill bias?</a:t>
            </a:r>
            <a:endParaRPr lang="en-GB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Income growth in rich countries has been steady and sustained over last 25 years</a:t>
            </a:r>
          </a:p>
          <a:p>
            <a:endParaRPr lang="en-GB" sz="2400" dirty="0" smtClean="0"/>
          </a:p>
          <a:p>
            <a:r>
              <a:rPr lang="en-GB" sz="2400" dirty="0" smtClean="0"/>
              <a:t>Composition of demand will change due to varying income elasticity of demands for goods and services</a:t>
            </a:r>
          </a:p>
          <a:p>
            <a:endParaRPr lang="en-GB" sz="2400" dirty="0" smtClean="0"/>
          </a:p>
          <a:p>
            <a:r>
              <a:rPr lang="en-GB" sz="2400" b="1" dirty="0" smtClean="0"/>
              <a:t>Luxury goods </a:t>
            </a:r>
            <a:r>
              <a:rPr lang="en-GB" sz="2400" dirty="0" smtClean="0"/>
              <a:t>(income elastic) account for more spending than necessities (normal goods) and demand for inferior goods falls as incomes rise</a:t>
            </a:r>
          </a:p>
          <a:p>
            <a:endParaRPr lang="en-GB" sz="2400" dirty="0" smtClean="0"/>
          </a:p>
          <a:p>
            <a:r>
              <a:rPr lang="en-GB" sz="2400" b="1" dirty="0" smtClean="0"/>
              <a:t>High technology innovative products require skilled </a:t>
            </a:r>
            <a:r>
              <a:rPr lang="en-GB" sz="2400" b="1" dirty="0" err="1"/>
              <a:t>l</a:t>
            </a:r>
            <a:r>
              <a:rPr lang="en-GB" sz="2400" b="1" dirty="0" err="1" smtClean="0"/>
              <a:t>abor</a:t>
            </a:r>
            <a:r>
              <a:rPr lang="en-GB" sz="2400" b="1" dirty="0" smtClean="0"/>
              <a:t> to design and produce </a:t>
            </a:r>
          </a:p>
          <a:p>
            <a:pPr marL="0" indent="0">
              <a:buNone/>
            </a:pPr>
            <a:endParaRPr lang="en-GB" sz="2400" b="1" dirty="0" smtClean="0"/>
          </a:p>
          <a:p>
            <a:r>
              <a:rPr lang="en-GB" sz="2400" dirty="0" smtClean="0"/>
              <a:t>Relative demand for these will grow as these innovative products will be in luxury category 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075240" cy="924712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Three causes of skill bias in demand for </a:t>
            </a:r>
            <a:r>
              <a:rPr lang="en-GB" sz="3600" dirty="0" err="1"/>
              <a:t>l</a:t>
            </a:r>
            <a:r>
              <a:rPr lang="en-GB" sz="3600" dirty="0" err="1" smtClean="0"/>
              <a:t>abor</a:t>
            </a:r>
            <a:r>
              <a:rPr lang="en-GB" sz="3600" dirty="0" smtClean="0"/>
              <a:t>, UK 1979-90</a:t>
            </a:r>
            <a:endParaRPr lang="en-GB" sz="3600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6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56062"/>
              </p:ext>
            </p:extLst>
          </p:nvPr>
        </p:nvGraphicFramePr>
        <p:xfrm>
          <a:off x="467544" y="1988840"/>
          <a:ext cx="8424862" cy="4176714"/>
        </p:xfrm>
        <a:graphic>
          <a:graphicData uri="http://schemas.openxmlformats.org/drawingml/2006/table">
            <a:tbl>
              <a:tblPr/>
              <a:tblGrid>
                <a:gridCol w="1735137"/>
                <a:gridCol w="1720850"/>
                <a:gridCol w="1512888"/>
                <a:gridCol w="1511300"/>
                <a:gridCol w="1944687"/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% change in employment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Final demand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Net exports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Technological change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skill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4.1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Intermediate skill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4.8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16.2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Low skill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14.9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5.7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27.1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change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4.8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13.7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Autofit/>
          </a:bodyPr>
          <a:lstStyle/>
          <a:p>
            <a:r>
              <a:rPr lang="en-GB" sz="3600" dirty="0" smtClean="0"/>
              <a:t>Does new technology destroy jobs?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Why the fear of new technology among workers? </a:t>
            </a:r>
            <a:r>
              <a:rPr lang="en-GB" dirty="0" smtClean="0"/>
              <a:t>This is a longstanding issue:</a:t>
            </a:r>
          </a:p>
          <a:p>
            <a:pPr lvl="1"/>
            <a:r>
              <a:rPr lang="en-GB" sz="2000" dirty="0" smtClean="0"/>
              <a:t>Luddites (early 19th century England) smashed new equipment being installed in textile industry</a:t>
            </a:r>
          </a:p>
          <a:p>
            <a:pPr lvl="1"/>
            <a:r>
              <a:rPr lang="en-GB" sz="2000" dirty="0" smtClean="0"/>
              <a:t>Saw this as destroying their craft jobs and permitting unskilled </a:t>
            </a:r>
            <a:r>
              <a:rPr lang="en-GB" sz="2000" dirty="0" err="1"/>
              <a:t>l</a:t>
            </a:r>
            <a:r>
              <a:rPr lang="en-GB" sz="2000" dirty="0" err="1" smtClean="0"/>
              <a:t>abor</a:t>
            </a:r>
            <a:r>
              <a:rPr lang="en-GB" sz="2000" dirty="0" smtClean="0"/>
              <a:t> to take over their work at lower wages</a:t>
            </a:r>
          </a:p>
          <a:p>
            <a:pPr lvl="1"/>
            <a:r>
              <a:rPr lang="en-GB" sz="2000" dirty="0" smtClean="0"/>
              <a:t>Luddite fallacy: misconception that, with increased productivity, employers would continue to produce a constant output with fewer workers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31773"/>
            <a:ext cx="2433960" cy="2334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255432"/>
            <a:ext cx="231383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3600" dirty="0"/>
              <a:t>Does new technology destroy jobs?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GB" sz="2800" b="1" dirty="0"/>
              <a:t>Any truth to </a:t>
            </a:r>
            <a:r>
              <a:rPr lang="en-GB" sz="2800" b="1" dirty="0" smtClean="0"/>
              <a:t>Luddite Fallacy?</a:t>
            </a:r>
            <a:endParaRPr lang="en-GB" sz="28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might consider two types of workers: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Unskilled labor (made redundant by technology)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Skilled labor (can be a complement to technology)</a:t>
            </a:r>
          </a:p>
          <a:p>
            <a:pPr marL="1154430" lvl="2" indent="-514350"/>
            <a:r>
              <a:rPr lang="en-US" i="1" dirty="0" smtClean="0"/>
              <a:t>Strategic complement </a:t>
            </a:r>
            <a:r>
              <a:rPr lang="en-US" dirty="0" smtClean="0"/>
              <a:t>to capital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The change in relative employment of both sets of workers is </a:t>
            </a:r>
            <a:r>
              <a:rPr lang="en-US" smtClean="0"/>
              <a:t>called </a:t>
            </a:r>
            <a:r>
              <a:rPr lang="en-US" b="1" dirty="0" smtClean="0"/>
              <a:t>s</a:t>
            </a:r>
            <a:r>
              <a:rPr lang="en-US" b="1" smtClean="0"/>
              <a:t>kill-biased </a:t>
            </a:r>
            <a:r>
              <a:rPr lang="en-US" b="1" smtClean="0"/>
              <a:t>technical </a:t>
            </a:r>
            <a:r>
              <a:rPr lang="en-US" b="1" smtClean="0"/>
              <a:t>change (SBTC)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4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Does new technology destroy jobs?</a:t>
            </a:r>
            <a:endParaRPr lang="en-GB" sz="36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Two kinds of innovation with different impacts:</a:t>
            </a:r>
          </a:p>
          <a:p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Process innovation </a:t>
            </a:r>
            <a:r>
              <a:rPr lang="en-GB" dirty="0" smtClean="0"/>
              <a:t>– new ways of making and delivering products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Product innovation </a:t>
            </a:r>
            <a:r>
              <a:rPr lang="en-GB" dirty="0" smtClean="0"/>
              <a:t>– firm brings new varieties and qualities of products to the market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Process Innovation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Effects of Process Innovation: </a:t>
            </a:r>
          </a:p>
          <a:p>
            <a:r>
              <a:rPr lang="en-GB" dirty="0" smtClean="0"/>
              <a:t>New technique increases efficiency and thus lowers costs of production </a:t>
            </a:r>
          </a:p>
          <a:p>
            <a:r>
              <a:rPr lang="en-GB" dirty="0" smtClean="0"/>
              <a:t>Fewer workers can produce same output </a:t>
            </a:r>
          </a:p>
          <a:p>
            <a:r>
              <a:rPr lang="en-GB" dirty="0" smtClean="0"/>
              <a:t>This can cause technological redundancy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BUT</a:t>
            </a:r>
          </a:p>
          <a:p>
            <a:r>
              <a:rPr lang="en-GB" dirty="0" smtClean="0"/>
              <a:t>Cost reduction may lead firm to expand its output as it gains market share </a:t>
            </a:r>
          </a:p>
          <a:p>
            <a:r>
              <a:rPr lang="en-GB" dirty="0" smtClean="0"/>
              <a:t>Potentially this leads to more jobs on balance</a:t>
            </a:r>
          </a:p>
          <a:p>
            <a:r>
              <a:rPr lang="en-GB" dirty="0" smtClean="0"/>
              <a:t>This is called the </a:t>
            </a:r>
            <a:r>
              <a:rPr lang="en-GB" i="1" dirty="0" smtClean="0"/>
              <a:t>output expansion effect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Product Innovation</a:t>
            </a:r>
            <a:endParaRPr lang="en-GB" sz="36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Effects of Product Innovation: </a:t>
            </a:r>
          </a:p>
          <a:p>
            <a:r>
              <a:rPr lang="en-GB" dirty="0" smtClean="0"/>
              <a:t>Firm can capture new or increased segments of markets</a:t>
            </a:r>
          </a:p>
          <a:p>
            <a:r>
              <a:rPr lang="en-GB" dirty="0" smtClean="0"/>
              <a:t>Again this is likely to lead to more jobs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Note: </a:t>
            </a:r>
            <a:r>
              <a:rPr lang="en-GB" dirty="0" smtClean="0"/>
              <a:t>Both process and product innovations are welfare increasing and so workers will gain in social welfare as they are also consumers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8305800" cy="115212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Employment growth and innovation in firms in Europe 1998-2000</a:t>
            </a:r>
            <a:endParaRPr lang="en-GB" sz="32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61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50167"/>
              </p:ext>
            </p:extLst>
          </p:nvPr>
        </p:nvGraphicFramePr>
        <p:xfrm>
          <a:off x="251619" y="1484784"/>
          <a:ext cx="8640762" cy="4868864"/>
        </p:xfrm>
        <a:graphic>
          <a:graphicData uri="http://schemas.openxmlformats.org/drawingml/2006/table">
            <a:tbl>
              <a:tblPr/>
              <a:tblGrid>
                <a:gridCol w="2292350"/>
                <a:gridCol w="1163637"/>
                <a:gridCol w="1728788"/>
                <a:gridCol w="1728787"/>
                <a:gridCol w="17272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Germany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Spain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UK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Manufacturing employment growth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8.3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Process innovation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- 0.1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- 0.6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- 0.4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 innovation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Services employment growth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Process innovation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- 0.1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 innovation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7.6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5.4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Innovation and wages in firms</a:t>
            </a:r>
            <a:endParaRPr lang="en-GB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smtClean="0"/>
              <a:t>Rent sharing with innovation</a:t>
            </a:r>
          </a:p>
          <a:p>
            <a:pPr lvl="1"/>
            <a:r>
              <a:rPr lang="en-GB" dirty="0" smtClean="0"/>
              <a:t>Innovation raises profits and affords some monopoly power to firm</a:t>
            </a:r>
          </a:p>
          <a:p>
            <a:pPr lvl="1"/>
            <a:r>
              <a:rPr lang="en-GB" dirty="0" smtClean="0"/>
              <a:t>Firm shares some of returns to raise worker loyalty (efficiency wage argument)</a:t>
            </a:r>
          </a:p>
          <a:p>
            <a:pPr marL="0" indent="0">
              <a:buNone/>
            </a:pPr>
            <a:r>
              <a:rPr lang="en-GB" b="1" dirty="0" smtClean="0"/>
              <a:t>New processes embodied in better machinery, computers and robotics</a:t>
            </a:r>
          </a:p>
          <a:p>
            <a:pPr lvl="1"/>
            <a:r>
              <a:rPr lang="en-GB" dirty="0" smtClean="0"/>
              <a:t>Increased productivity for complementary workers raises their wages (designers, programmers, managers, technicians)</a:t>
            </a:r>
          </a:p>
          <a:p>
            <a:pPr lvl="1"/>
            <a:r>
              <a:rPr lang="en-GB" dirty="0" smtClean="0"/>
              <a:t>Reduced demand for substituted workers causes lowering of their wages (shop floor workers, call centre workers)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Autofit/>
          </a:bodyPr>
          <a:lstStyle/>
          <a:p>
            <a:r>
              <a:rPr lang="en-GB" sz="4000" dirty="0" smtClean="0"/>
              <a:t>Innovation and wages – micro evidence</a:t>
            </a:r>
            <a:endParaRPr lang="en-GB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Van </a:t>
            </a:r>
            <a:r>
              <a:rPr lang="en-GB" dirty="0" err="1" smtClean="0"/>
              <a:t>Reenen</a:t>
            </a:r>
            <a:r>
              <a:rPr lang="en-GB" dirty="0" smtClean="0"/>
              <a:t> (1996) data for GB 1976-82 showed innovation led to rises in profits, rent sharing occurred as 20-30% awarded to workers in wage rises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Greenhalgh</a:t>
            </a:r>
            <a:r>
              <a:rPr lang="en-GB" dirty="0" smtClean="0"/>
              <a:t> et al. (2001) data for UK 1986-95 found positive effect on wages both when firm is doing R&amp;D and when making use of trademarks (indicator of product launch)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Krueger (1993) US data for 1980s, estimates that workers using computers earned a premium of 10 – 15%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Entorf</a:t>
            </a:r>
            <a:r>
              <a:rPr lang="en-GB" dirty="0" smtClean="0"/>
              <a:t> and </a:t>
            </a:r>
            <a:r>
              <a:rPr lang="en-GB" dirty="0" err="1" smtClean="0"/>
              <a:t>Kramarz</a:t>
            </a:r>
            <a:r>
              <a:rPr lang="en-GB" dirty="0" smtClean="0"/>
              <a:t> (1997) for France caution that those selected to work with computers are the more able, so wage gain is more modest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2520</TotalTime>
  <Words>1175</Words>
  <Application>Microsoft Office PowerPoint</Application>
  <PresentationFormat>On-screen Show 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Flow</vt:lpstr>
      <vt:lpstr>Equation.DSMT4</vt:lpstr>
      <vt:lpstr>EBGN 320 – Economics and Technology</vt:lpstr>
      <vt:lpstr>Does new technology destroy jobs?</vt:lpstr>
      <vt:lpstr>Does new technology destroy jobs?</vt:lpstr>
      <vt:lpstr>Does new technology destroy jobs?</vt:lpstr>
      <vt:lpstr>Process Innovation</vt:lpstr>
      <vt:lpstr>Product Innovation</vt:lpstr>
      <vt:lpstr>Employment growth and innovation in firms in Europe 1998-2000</vt:lpstr>
      <vt:lpstr>Innovation and wages in firms</vt:lpstr>
      <vt:lpstr>Innovation and wages – micro evidence</vt:lpstr>
      <vt:lpstr>Innovation, jobs and wages - the macro picture</vt:lpstr>
      <vt:lpstr>Reasons for the shift in demand towards the skilled workers</vt:lpstr>
      <vt:lpstr>Relative wages, differential productivity and supply growth</vt:lpstr>
      <vt:lpstr>Relative wages, differential productivity and supply growth</vt:lpstr>
      <vt:lpstr>Predictions of three-input model for relative wages of skilled/unskilled</vt:lpstr>
      <vt:lpstr>Globalization - Is international trade also skill biased?</vt:lpstr>
      <vt:lpstr>Demand - A third cause of skill bias?</vt:lpstr>
      <vt:lpstr>Three causes of skill bias in demand for labor, UK 1979-90</vt:lpstr>
    </vt:vector>
  </TitlesOfParts>
  <Company>University of Greenwich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change, employment and wages</dc:title>
  <dc:creator>Christine Greenhalgh</dc:creator>
  <cp:lastModifiedBy>Donal</cp:lastModifiedBy>
  <cp:revision>49</cp:revision>
  <dcterms:created xsi:type="dcterms:W3CDTF">2009-04-08T14:31:27Z</dcterms:created>
  <dcterms:modified xsi:type="dcterms:W3CDTF">2013-04-17T18:32:25Z</dcterms:modified>
</cp:coreProperties>
</file>