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7"/>
  </p:handoutMasterIdLst>
  <p:sldIdLst>
    <p:sldId id="256" r:id="rId2"/>
    <p:sldId id="274" r:id="rId3"/>
    <p:sldId id="271" r:id="rId4"/>
    <p:sldId id="272" r:id="rId5"/>
    <p:sldId id="273" r:id="rId6"/>
    <p:sldId id="257" r:id="rId7"/>
    <p:sldId id="258" r:id="rId8"/>
    <p:sldId id="259" r:id="rId9"/>
    <p:sldId id="260" r:id="rId10"/>
    <p:sldId id="261" r:id="rId11"/>
    <p:sldId id="268" r:id="rId12"/>
    <p:sldId id="269" r:id="rId13"/>
    <p:sldId id="270" r:id="rId14"/>
    <p:sldId id="263" r:id="rId15"/>
    <p:sldId id="262" r:id="rId16"/>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5" d="100"/>
          <a:sy n="135" d="100"/>
        </p:scale>
        <p:origin x="-91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6F789A57-DE9D-4526-B605-0ABECD732693}" type="datetimeFigureOut">
              <a:rPr lang="en-US" smtClean="0"/>
              <a:t>4/29/2013</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6F2C3CAD-BDE6-40B5-AC1E-A84CA3888C04}" type="slidenum">
              <a:rPr lang="en-US" smtClean="0"/>
              <a:t>‹#›</a:t>
            </a:fld>
            <a:endParaRPr lang="en-US"/>
          </a:p>
        </p:txBody>
      </p:sp>
    </p:spTree>
    <p:extLst>
      <p:ext uri="{BB962C8B-B14F-4D97-AF65-F5344CB8AC3E}">
        <p14:creationId xmlns:p14="http://schemas.microsoft.com/office/powerpoint/2010/main" val="26154294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B3669B-3D1A-473C-BBD4-CC6196B2CA1C}" type="datetimeFigureOut">
              <a:rPr lang="en-US" smtClean="0"/>
              <a:t>4/29/2013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4/29/2013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4/29/2013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4/29/2013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B3669B-3D1A-473C-BBD4-CC6196B2CA1C}" type="datetimeFigureOut">
              <a:rPr lang="en-US" smtClean="0"/>
              <a:t>4/29/2013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4/29/2013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B3669B-3D1A-473C-BBD4-CC6196B2CA1C}" type="datetimeFigureOut">
              <a:rPr lang="en-US" smtClean="0"/>
              <a:t>4/29/2013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3669B-3D1A-473C-BBD4-CC6196B2CA1C}" type="datetimeFigureOut">
              <a:rPr lang="en-US" smtClean="0"/>
              <a:t>4/29/2013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3669B-3D1A-473C-BBD4-CC6196B2CA1C}" type="datetimeFigureOut">
              <a:rPr lang="en-US" smtClean="0"/>
              <a:t>4/29/2013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4/29/2013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B3669B-3D1A-473C-BBD4-CC6196B2CA1C}" type="datetimeFigureOut">
              <a:rPr lang="en-US" smtClean="0"/>
              <a:t>4/29/2013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8E514AD-3BE6-41D3-BF49-4D2F3086EA2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B3669B-3D1A-473C-BBD4-CC6196B2CA1C}" type="datetimeFigureOut">
              <a:rPr lang="en-US" smtClean="0"/>
              <a:t>4/29/2013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E514AD-3BE6-41D3-BF49-4D2F3086EA2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EBGN 320 – Economics and Technology</a:t>
            </a:r>
            <a:endParaRPr lang="en-US" sz="3200" dirty="0"/>
          </a:p>
        </p:txBody>
      </p:sp>
      <p:sp>
        <p:nvSpPr>
          <p:cNvPr id="3" name="Subtitle 2"/>
          <p:cNvSpPr>
            <a:spLocks noGrp="1"/>
          </p:cNvSpPr>
          <p:nvPr>
            <p:ph type="subTitle" idx="1"/>
          </p:nvPr>
        </p:nvSpPr>
        <p:spPr/>
        <p:txBody>
          <a:bodyPr/>
          <a:lstStyle/>
          <a:p>
            <a:r>
              <a:rPr lang="en-US" sz="1800" b="1" dirty="0" smtClean="0"/>
              <a:t>Versioning</a:t>
            </a:r>
          </a:p>
          <a:p>
            <a:r>
              <a:rPr lang="en-US" sz="1600" dirty="0" smtClean="0"/>
              <a:t>April 22, 2013</a:t>
            </a:r>
            <a:endParaRPr lang="en-US" sz="1600" dirty="0"/>
          </a:p>
        </p:txBody>
      </p:sp>
    </p:spTree>
    <p:extLst>
      <p:ext uri="{BB962C8B-B14F-4D97-AF65-F5344CB8AC3E}">
        <p14:creationId xmlns:p14="http://schemas.microsoft.com/office/powerpoint/2010/main" val="1369503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a:t>Goldilocks </a:t>
            </a:r>
            <a:r>
              <a:rPr lang="en-US" dirty="0" smtClean="0"/>
              <a:t>Pricing</a:t>
            </a:r>
            <a:endParaRPr lang="en-US" dirty="0"/>
          </a:p>
        </p:txBody>
      </p:sp>
      <p:pic>
        <p:nvPicPr>
          <p:cNvPr id="3074" name="Picture 2" descr="http://photo.goodreads.com/books/1211105565l/3320930.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781800" y="990600"/>
            <a:ext cx="1960370" cy="29337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533400" y="1447800"/>
            <a:ext cx="6096000" cy="4968240"/>
          </a:xfrm>
        </p:spPr>
        <p:txBody>
          <a:bodyPr>
            <a:normAutofit fontScale="70000" lnSpcReduction="20000"/>
          </a:bodyPr>
          <a:lstStyle/>
          <a:p>
            <a:pPr marL="0" indent="0">
              <a:buNone/>
            </a:pPr>
            <a:r>
              <a:rPr lang="en-US" b="1" dirty="0" smtClean="0"/>
              <a:t>Behavioral Economics: </a:t>
            </a:r>
            <a:r>
              <a:rPr lang="en-US" dirty="0" smtClean="0"/>
              <a:t>combines psychology,</a:t>
            </a:r>
            <a:r>
              <a:rPr lang="en-US" dirty="0"/>
              <a:t> with neo-classical economic </a:t>
            </a:r>
            <a:r>
              <a:rPr lang="en-US" dirty="0" smtClean="0"/>
              <a:t>theory because….</a:t>
            </a:r>
          </a:p>
          <a:p>
            <a:pPr marL="0" indent="0">
              <a:buNone/>
            </a:pPr>
            <a:endParaRPr lang="en-US" dirty="0"/>
          </a:p>
          <a:p>
            <a:pPr marL="0" indent="0">
              <a:buNone/>
            </a:pPr>
            <a:r>
              <a:rPr lang="en-US" dirty="0" smtClean="0"/>
              <a:t>…people are not always rational!</a:t>
            </a:r>
          </a:p>
          <a:p>
            <a:pPr marL="0" indent="0">
              <a:buNone/>
            </a:pPr>
            <a:endParaRPr lang="en-US" dirty="0"/>
          </a:p>
          <a:p>
            <a:r>
              <a:rPr lang="en-US" dirty="0" smtClean="0"/>
              <a:t>Great interest from the business world in this area at the moment especially in Behavioral Finance</a:t>
            </a:r>
          </a:p>
          <a:p>
            <a:r>
              <a:rPr lang="en-US" dirty="0" smtClean="0"/>
              <a:t>Many popular books on the subject, e.g., Blink by </a:t>
            </a:r>
            <a:r>
              <a:rPr lang="en-US" dirty="0" err="1" smtClean="0"/>
              <a:t>Malcom</a:t>
            </a:r>
            <a:r>
              <a:rPr lang="en-US" dirty="0" smtClean="0"/>
              <a:t> </a:t>
            </a:r>
            <a:r>
              <a:rPr lang="en-US" dirty="0" err="1" smtClean="0"/>
              <a:t>Gladwell</a:t>
            </a:r>
            <a:endParaRPr lang="en-US" dirty="0" smtClean="0"/>
          </a:p>
          <a:p>
            <a:r>
              <a:rPr lang="en-US" dirty="0" smtClean="0"/>
              <a:t>Field pioneered by </a:t>
            </a:r>
            <a:r>
              <a:rPr lang="en-US" dirty="0" err="1" smtClean="0"/>
              <a:t>Kahneman</a:t>
            </a:r>
            <a:r>
              <a:rPr lang="en-US" b="1" dirty="0" smtClean="0"/>
              <a:t> </a:t>
            </a:r>
            <a:r>
              <a:rPr lang="en-US" b="1" dirty="0"/>
              <a:t>&amp; </a:t>
            </a:r>
            <a:r>
              <a:rPr lang="en-US" dirty="0" err="1" smtClean="0"/>
              <a:t>Tversky</a:t>
            </a:r>
            <a:r>
              <a:rPr lang="en-US" dirty="0" smtClean="0"/>
              <a:t> </a:t>
            </a:r>
          </a:p>
          <a:p>
            <a:endParaRPr lang="en-US" dirty="0"/>
          </a:p>
          <a:p>
            <a:pPr marL="0" indent="0">
              <a:buNone/>
            </a:pPr>
            <a:endParaRPr lang="en-US" dirty="0" smtClean="0"/>
          </a:p>
          <a:p>
            <a:pPr marL="514350" indent="-514350">
              <a:buFont typeface="+mj-lt"/>
              <a:buAutoNum type="arabicPeriod"/>
            </a:pPr>
            <a:r>
              <a:rPr lang="en-US" b="1" dirty="0" smtClean="0"/>
              <a:t>People often rely on </a:t>
            </a:r>
            <a:r>
              <a:rPr lang="en-US" b="1" i="1" dirty="0" smtClean="0"/>
              <a:t>heuristics</a:t>
            </a:r>
            <a:r>
              <a:rPr lang="en-US" b="1" dirty="0" smtClean="0"/>
              <a:t> (rules of thumb) when making decisions</a:t>
            </a:r>
          </a:p>
          <a:p>
            <a:pPr marL="514350" indent="-514350">
              <a:buFont typeface="+mj-lt"/>
              <a:buAutoNum type="arabicPeriod"/>
            </a:pPr>
            <a:endParaRPr lang="en-US" b="1" dirty="0"/>
          </a:p>
          <a:p>
            <a:pPr marL="514350" indent="-514350">
              <a:buFont typeface="+mj-lt"/>
              <a:buAutoNum type="arabicPeriod"/>
            </a:pPr>
            <a:r>
              <a:rPr lang="en-US" b="1" dirty="0" smtClean="0"/>
              <a:t>Firms can take advantage of this to steer the consumer towards the product version they wish to sell</a:t>
            </a:r>
            <a:endParaRPr lang="en-US" b="1" dirty="0"/>
          </a:p>
        </p:txBody>
      </p:sp>
    </p:spTree>
    <p:extLst>
      <p:ext uri="{BB962C8B-B14F-4D97-AF65-F5344CB8AC3E}">
        <p14:creationId xmlns:p14="http://schemas.microsoft.com/office/powerpoint/2010/main" val="324673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088"/>
            <a:ext cx="8229600" cy="667512"/>
          </a:xfrm>
        </p:spPr>
        <p:txBody>
          <a:bodyPr>
            <a:normAutofit fontScale="90000"/>
          </a:bodyPr>
          <a:lstStyle/>
          <a:p>
            <a:r>
              <a:rPr lang="en-US" dirty="0" smtClean="0"/>
              <a:t>Behavioral Economics Example</a:t>
            </a:r>
            <a:endParaRPr lang="en-US" dirty="0"/>
          </a:p>
        </p:txBody>
      </p:sp>
      <p:sp>
        <p:nvSpPr>
          <p:cNvPr id="6" name="Content Placeholder 5"/>
          <p:cNvSpPr>
            <a:spLocks noGrp="1"/>
          </p:cNvSpPr>
          <p:nvPr>
            <p:ph idx="1"/>
          </p:nvPr>
        </p:nvSpPr>
        <p:spPr>
          <a:xfrm>
            <a:off x="457200" y="1371600"/>
            <a:ext cx="8229600" cy="4953000"/>
          </a:xfrm>
        </p:spPr>
        <p:txBody>
          <a:bodyPr/>
          <a:lstStyle/>
          <a:p>
            <a:pPr marL="0" indent="0">
              <a:buNone/>
            </a:pPr>
            <a:r>
              <a:rPr lang="en-US" b="1" dirty="0"/>
              <a:t>A rare disease has broken out, which is expected to </a:t>
            </a:r>
            <a:r>
              <a:rPr lang="en-US" b="1" dirty="0" smtClean="0"/>
              <a:t>kill 600 </a:t>
            </a:r>
            <a:r>
              <a:rPr lang="en-US" b="1" dirty="0"/>
              <a:t>people. There are two possible programs to combat </a:t>
            </a:r>
            <a:r>
              <a:rPr lang="en-US" b="1" dirty="0" smtClean="0"/>
              <a:t>it, but </a:t>
            </a:r>
            <a:r>
              <a:rPr lang="en-US" b="1" dirty="0"/>
              <a:t>they cannot both be used. The consequences of </a:t>
            </a:r>
            <a:r>
              <a:rPr lang="en-US" b="1" dirty="0" smtClean="0"/>
              <a:t>each are </a:t>
            </a:r>
            <a:r>
              <a:rPr lang="en-US" b="1" dirty="0"/>
              <a:t>known:</a:t>
            </a:r>
          </a:p>
          <a:p>
            <a:pPr marL="850392" lvl="1" indent="-457200">
              <a:buFont typeface="+mj-lt"/>
              <a:buAutoNum type="alphaUcPeriod"/>
            </a:pPr>
            <a:r>
              <a:rPr lang="en-US" b="1" dirty="0" smtClean="0"/>
              <a:t>200 </a:t>
            </a:r>
            <a:r>
              <a:rPr lang="en-US" b="1" dirty="0"/>
              <a:t>saved with certainty</a:t>
            </a:r>
          </a:p>
          <a:p>
            <a:pPr marL="850392" lvl="1" indent="-457200">
              <a:buFont typeface="+mj-lt"/>
              <a:buAutoNum type="alphaUcPeriod"/>
            </a:pPr>
            <a:r>
              <a:rPr lang="en-US" b="1" dirty="0" smtClean="0"/>
              <a:t>600 </a:t>
            </a:r>
            <a:r>
              <a:rPr lang="en-US" b="1" dirty="0"/>
              <a:t>saved with a probability of .</a:t>
            </a:r>
            <a:r>
              <a:rPr lang="en-US" b="1" dirty="0" smtClean="0"/>
              <a:t>33</a:t>
            </a:r>
          </a:p>
          <a:p>
            <a:pPr marL="393192" lvl="1" indent="0">
              <a:buNone/>
            </a:pPr>
            <a:endParaRPr lang="en-US" b="1" dirty="0"/>
          </a:p>
          <a:p>
            <a:pPr marL="0" indent="0">
              <a:buNone/>
            </a:pPr>
            <a:r>
              <a:rPr lang="en-US" b="1" dirty="0"/>
              <a:t>Which would you choose? Why?</a:t>
            </a:r>
            <a:endParaRPr lang="en-US" dirty="0"/>
          </a:p>
        </p:txBody>
      </p:sp>
    </p:spTree>
    <p:extLst>
      <p:ext uri="{BB962C8B-B14F-4D97-AF65-F5344CB8AC3E}">
        <p14:creationId xmlns:p14="http://schemas.microsoft.com/office/powerpoint/2010/main" val="33556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Behavioral Economics Example</a:t>
            </a:r>
          </a:p>
        </p:txBody>
      </p:sp>
      <p:sp>
        <p:nvSpPr>
          <p:cNvPr id="3" name="Content Placeholder 2"/>
          <p:cNvSpPr>
            <a:spLocks noGrp="1"/>
          </p:cNvSpPr>
          <p:nvPr>
            <p:ph idx="1"/>
          </p:nvPr>
        </p:nvSpPr>
        <p:spPr>
          <a:xfrm>
            <a:off x="457200" y="1524000"/>
            <a:ext cx="8229600" cy="4800600"/>
          </a:xfrm>
        </p:spPr>
        <p:txBody>
          <a:bodyPr/>
          <a:lstStyle/>
          <a:p>
            <a:pPr marL="0" indent="0">
              <a:buNone/>
            </a:pPr>
            <a:r>
              <a:rPr lang="en-US" b="1" dirty="0"/>
              <a:t>A rare disease has broken out, which is expected to kill 600 people. There are two possible programs to combat it, but they cannot both be used. The consequences of each are known:</a:t>
            </a:r>
          </a:p>
          <a:p>
            <a:pPr marL="850392" lvl="1" indent="-457200">
              <a:buFont typeface="+mj-lt"/>
              <a:buAutoNum type="alphaUcPeriod"/>
            </a:pPr>
            <a:r>
              <a:rPr lang="en-US" b="1" dirty="0"/>
              <a:t>400 die for </a:t>
            </a:r>
            <a:r>
              <a:rPr lang="en-US" b="1" dirty="0" smtClean="0"/>
              <a:t>certain</a:t>
            </a:r>
          </a:p>
          <a:p>
            <a:pPr marL="850392" lvl="1" indent="-457200">
              <a:buFont typeface="+mj-lt"/>
              <a:buAutoNum type="alphaUcPeriod"/>
            </a:pPr>
            <a:r>
              <a:rPr lang="en-US" b="1" dirty="0"/>
              <a:t>600 die with a probability of .</a:t>
            </a:r>
            <a:r>
              <a:rPr lang="en-US" b="1" dirty="0" smtClean="0"/>
              <a:t>67</a:t>
            </a:r>
          </a:p>
          <a:p>
            <a:pPr marL="393192" lvl="1" indent="0">
              <a:buNone/>
            </a:pPr>
            <a:endParaRPr lang="en-US" b="1" dirty="0"/>
          </a:p>
          <a:p>
            <a:pPr marL="0" indent="0">
              <a:buNone/>
            </a:pPr>
            <a:r>
              <a:rPr lang="en-US" b="1" dirty="0"/>
              <a:t>Which would you choose? Why?</a:t>
            </a:r>
            <a:endParaRPr lang="en-US" dirty="0"/>
          </a:p>
          <a:p>
            <a:pPr marL="0" indent="0">
              <a:buNone/>
            </a:pPr>
            <a:endParaRPr lang="en-US" dirty="0"/>
          </a:p>
        </p:txBody>
      </p:sp>
    </p:spTree>
    <p:extLst>
      <p:ext uri="{BB962C8B-B14F-4D97-AF65-F5344CB8AC3E}">
        <p14:creationId xmlns:p14="http://schemas.microsoft.com/office/powerpoint/2010/main" val="115917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t>Behavioral Economics Example</a:t>
            </a:r>
          </a:p>
        </p:txBody>
      </p:sp>
      <p:sp>
        <p:nvSpPr>
          <p:cNvPr id="3" name="Content Placeholder 2"/>
          <p:cNvSpPr>
            <a:spLocks noGrp="1"/>
          </p:cNvSpPr>
          <p:nvPr>
            <p:ph idx="1"/>
          </p:nvPr>
        </p:nvSpPr>
        <p:spPr>
          <a:xfrm>
            <a:off x="457200" y="1600200"/>
            <a:ext cx="8229600" cy="4724400"/>
          </a:xfrm>
        </p:spPr>
        <p:txBody>
          <a:bodyPr/>
          <a:lstStyle/>
          <a:p>
            <a:pPr marL="0" indent="0">
              <a:buNone/>
            </a:pPr>
            <a:r>
              <a:rPr lang="en-US" sz="3200" b="1" dirty="0"/>
              <a:t>Framing </a:t>
            </a:r>
            <a:r>
              <a:rPr lang="en-US" sz="3200" b="1" dirty="0" smtClean="0"/>
              <a:t>Effect </a:t>
            </a:r>
            <a:r>
              <a:rPr lang="en-US" sz="3200" b="1" dirty="0"/>
              <a:t>&amp; Prospect Theory</a:t>
            </a:r>
            <a:r>
              <a:rPr lang="en-US" sz="3200" b="1" dirty="0" smtClean="0"/>
              <a:t>!</a:t>
            </a:r>
          </a:p>
          <a:p>
            <a:endParaRPr lang="en-US" b="1" dirty="0"/>
          </a:p>
          <a:p>
            <a:r>
              <a:rPr lang="en-US" dirty="0"/>
              <a:t>If decision is framed in terms of </a:t>
            </a:r>
            <a:r>
              <a:rPr lang="en-US" b="1" dirty="0" smtClean="0"/>
              <a:t>gains</a:t>
            </a:r>
            <a:r>
              <a:rPr lang="en-US" dirty="0" smtClean="0"/>
              <a:t>: People </a:t>
            </a:r>
            <a:r>
              <a:rPr lang="en-US" dirty="0"/>
              <a:t>are </a:t>
            </a:r>
            <a:r>
              <a:rPr lang="en-US" b="1" dirty="0" smtClean="0"/>
              <a:t>risk avoiders</a:t>
            </a:r>
            <a:endParaRPr lang="en-US" dirty="0"/>
          </a:p>
          <a:p>
            <a:r>
              <a:rPr lang="en-US" dirty="0"/>
              <a:t>If decision is framed in terms of </a:t>
            </a:r>
            <a:r>
              <a:rPr lang="en-US" b="1" dirty="0" smtClean="0"/>
              <a:t>losses</a:t>
            </a:r>
            <a:r>
              <a:rPr lang="en-US" dirty="0" smtClean="0"/>
              <a:t>: People </a:t>
            </a:r>
            <a:r>
              <a:rPr lang="en-US" dirty="0"/>
              <a:t>are </a:t>
            </a:r>
            <a:r>
              <a:rPr lang="en-US" b="1" dirty="0" smtClean="0"/>
              <a:t>risk takers</a:t>
            </a:r>
            <a:endParaRPr lang="en-US" dirty="0"/>
          </a:p>
        </p:txBody>
      </p:sp>
      <p:cxnSp>
        <p:nvCxnSpPr>
          <p:cNvPr id="5" name="Straight Connector 4"/>
          <p:cNvCxnSpPr/>
          <p:nvPr/>
        </p:nvCxnSpPr>
        <p:spPr>
          <a:xfrm>
            <a:off x="5334000" y="4114800"/>
            <a:ext cx="0" cy="205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038600" y="5029200"/>
            <a:ext cx="2667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Arc 7"/>
          <p:cNvSpPr/>
          <p:nvPr/>
        </p:nvSpPr>
        <p:spPr>
          <a:xfrm rot="5400000">
            <a:off x="3810000" y="4343400"/>
            <a:ext cx="1676400" cy="1371600"/>
          </a:xfrm>
          <a:prstGeom prst="arc">
            <a:avLst>
              <a:gd name="adj1" fmla="val 16200000"/>
              <a:gd name="adj2" fmla="val 21542792"/>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p:cNvSpPr/>
          <p:nvPr/>
        </p:nvSpPr>
        <p:spPr>
          <a:xfrm rot="16200000">
            <a:off x="5181600" y="4353950"/>
            <a:ext cx="1676400" cy="1371600"/>
          </a:xfrm>
          <a:prstGeom prst="arc">
            <a:avLst>
              <a:gd name="adj1" fmla="val 16200000"/>
              <a:gd name="adj2" fmla="val 21542792"/>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467100" y="5037402"/>
            <a:ext cx="990600" cy="307777"/>
          </a:xfrm>
          <a:prstGeom prst="rect">
            <a:avLst/>
          </a:prstGeom>
          <a:noFill/>
        </p:spPr>
        <p:txBody>
          <a:bodyPr wrap="square" rtlCol="0">
            <a:spAutoFit/>
          </a:bodyPr>
          <a:lstStyle/>
          <a:p>
            <a:r>
              <a:rPr lang="en-US" sz="1400" dirty="0" smtClean="0"/>
              <a:t>Losses</a:t>
            </a:r>
            <a:endParaRPr lang="en-US" sz="1400" dirty="0"/>
          </a:p>
        </p:txBody>
      </p:sp>
      <p:sp>
        <p:nvSpPr>
          <p:cNvPr id="11" name="TextBox 10"/>
          <p:cNvSpPr txBox="1"/>
          <p:nvPr/>
        </p:nvSpPr>
        <p:spPr>
          <a:xfrm>
            <a:off x="6400800" y="5039749"/>
            <a:ext cx="990600" cy="307777"/>
          </a:xfrm>
          <a:prstGeom prst="rect">
            <a:avLst/>
          </a:prstGeom>
          <a:noFill/>
        </p:spPr>
        <p:txBody>
          <a:bodyPr wrap="square" rtlCol="0">
            <a:spAutoFit/>
          </a:bodyPr>
          <a:lstStyle/>
          <a:p>
            <a:r>
              <a:rPr lang="en-US" sz="1400" dirty="0"/>
              <a:t>G</a:t>
            </a:r>
            <a:r>
              <a:rPr lang="en-US" sz="1400" dirty="0" smtClean="0"/>
              <a:t>ains</a:t>
            </a:r>
            <a:endParaRPr lang="en-US" sz="1400" dirty="0"/>
          </a:p>
        </p:txBody>
      </p:sp>
      <p:sp>
        <p:nvSpPr>
          <p:cNvPr id="12" name="TextBox 11"/>
          <p:cNvSpPr txBox="1"/>
          <p:nvPr/>
        </p:nvSpPr>
        <p:spPr>
          <a:xfrm>
            <a:off x="4343400" y="3962400"/>
            <a:ext cx="1219200" cy="523220"/>
          </a:xfrm>
          <a:prstGeom prst="rect">
            <a:avLst/>
          </a:prstGeom>
          <a:noFill/>
        </p:spPr>
        <p:txBody>
          <a:bodyPr wrap="square" rtlCol="0">
            <a:spAutoFit/>
          </a:bodyPr>
          <a:lstStyle/>
          <a:p>
            <a:r>
              <a:rPr lang="en-US" sz="1400" dirty="0" smtClean="0"/>
              <a:t>Subjective Value</a:t>
            </a:r>
            <a:endParaRPr lang="en-US" sz="1400" dirty="0"/>
          </a:p>
        </p:txBody>
      </p:sp>
    </p:spTree>
    <p:extLst>
      <p:ext uri="{BB962C8B-B14F-4D97-AF65-F5344CB8AC3E}">
        <p14:creationId xmlns:p14="http://schemas.microsoft.com/office/powerpoint/2010/main" val="386038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Goldilocks Pricing</a:t>
            </a:r>
          </a:p>
        </p:txBody>
      </p:sp>
      <p:sp>
        <p:nvSpPr>
          <p:cNvPr id="5" name="Content Placeholder 4"/>
          <p:cNvSpPr>
            <a:spLocks noGrp="1"/>
          </p:cNvSpPr>
          <p:nvPr>
            <p:ph idx="1"/>
          </p:nvPr>
        </p:nvSpPr>
        <p:spPr>
          <a:xfrm>
            <a:off x="457200" y="1524000"/>
            <a:ext cx="8229600" cy="4800600"/>
          </a:xfrm>
        </p:spPr>
        <p:txBody>
          <a:bodyPr>
            <a:normAutofit fontScale="85000" lnSpcReduction="10000"/>
          </a:bodyPr>
          <a:lstStyle/>
          <a:p>
            <a:pPr marL="0" indent="0">
              <a:buNone/>
            </a:pPr>
            <a:r>
              <a:rPr lang="en-US" b="1" dirty="0"/>
              <a:t>Simonson and </a:t>
            </a:r>
            <a:r>
              <a:rPr lang="en-US" b="1" dirty="0" err="1"/>
              <a:t>Tversky</a:t>
            </a:r>
            <a:r>
              <a:rPr lang="en-US" b="1" dirty="0"/>
              <a:t> (</a:t>
            </a:r>
            <a:r>
              <a:rPr lang="en-US" b="1" dirty="0" smtClean="0"/>
              <a:t>1992) </a:t>
            </a:r>
          </a:p>
          <a:p>
            <a:pPr marL="0" indent="0">
              <a:buNone/>
            </a:pPr>
            <a:endParaRPr lang="en-US" b="1" dirty="0" smtClean="0"/>
          </a:p>
          <a:p>
            <a:pPr marL="0" indent="0">
              <a:buNone/>
            </a:pPr>
            <a:r>
              <a:rPr lang="en-US" dirty="0" smtClean="0"/>
              <a:t>Two </a:t>
            </a:r>
            <a:r>
              <a:rPr lang="en-US" dirty="0"/>
              <a:t>groups of consumers were asked to choose microwave </a:t>
            </a:r>
            <a:r>
              <a:rPr lang="en-US" dirty="0" smtClean="0"/>
              <a:t>ovens </a:t>
            </a:r>
          </a:p>
          <a:p>
            <a:pPr lvl="1"/>
            <a:r>
              <a:rPr lang="en-US" dirty="0" smtClean="0"/>
              <a:t>One </a:t>
            </a:r>
            <a:r>
              <a:rPr lang="en-US" dirty="0"/>
              <a:t>group was offered a choice between two ovens, an Emerson priced at $109.99 and a Panasonic priced at $</a:t>
            </a:r>
            <a:r>
              <a:rPr lang="en-US" dirty="0" smtClean="0"/>
              <a:t>179.99 </a:t>
            </a:r>
          </a:p>
          <a:p>
            <a:pPr lvl="1"/>
            <a:r>
              <a:rPr lang="en-US" dirty="0" smtClean="0"/>
              <a:t>The </a:t>
            </a:r>
            <a:r>
              <a:rPr lang="en-US" dirty="0"/>
              <a:t>second group was offered these ovens plus a high-end Panasonic priced at $</a:t>
            </a:r>
            <a:r>
              <a:rPr lang="en-US" dirty="0" smtClean="0"/>
              <a:t>199.99</a:t>
            </a:r>
          </a:p>
          <a:p>
            <a:endParaRPr lang="en-US" dirty="0"/>
          </a:p>
          <a:p>
            <a:r>
              <a:rPr lang="en-US" dirty="0"/>
              <a:t>By offering the high-end oven, Panasonic increased its market share from 43% to 73</a:t>
            </a:r>
            <a:r>
              <a:rPr lang="en-US" dirty="0" smtClean="0"/>
              <a:t>% </a:t>
            </a:r>
          </a:p>
          <a:p>
            <a:pPr marL="0" indent="0">
              <a:buNone/>
            </a:pPr>
            <a:endParaRPr lang="en-US" dirty="0"/>
          </a:p>
          <a:p>
            <a:r>
              <a:rPr lang="en-US" dirty="0" smtClean="0"/>
              <a:t>The </a:t>
            </a:r>
            <a:r>
              <a:rPr lang="en-US" dirty="0"/>
              <a:t>sales of the mid-priced Panasonic oven increased from 43% to 60% apparently because it was now the “</a:t>
            </a:r>
            <a:r>
              <a:rPr lang="en-US" b="1" dirty="0"/>
              <a:t>compromise</a:t>
            </a:r>
            <a:r>
              <a:rPr lang="en-US" dirty="0"/>
              <a:t>” </a:t>
            </a:r>
            <a:r>
              <a:rPr lang="en-US" dirty="0" smtClean="0"/>
              <a:t>choice</a:t>
            </a:r>
            <a:endParaRPr lang="en-US" dirty="0"/>
          </a:p>
        </p:txBody>
      </p:sp>
    </p:spTree>
    <p:extLst>
      <p:ext uri="{BB962C8B-B14F-4D97-AF65-F5344CB8AC3E}">
        <p14:creationId xmlns:p14="http://schemas.microsoft.com/office/powerpoint/2010/main" val="357210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a:t>Goldilocks Pricing</a:t>
            </a:r>
          </a:p>
        </p:txBody>
      </p:sp>
      <p:sp>
        <p:nvSpPr>
          <p:cNvPr id="5" name="Content Placeholder 4"/>
          <p:cNvSpPr>
            <a:spLocks noGrp="1"/>
          </p:cNvSpPr>
          <p:nvPr>
            <p:ph idx="1"/>
          </p:nvPr>
        </p:nvSpPr>
        <p:spPr>
          <a:xfrm>
            <a:off x="457200" y="1524000"/>
            <a:ext cx="8229600" cy="4770120"/>
          </a:xfrm>
        </p:spPr>
        <p:txBody>
          <a:bodyPr>
            <a:normAutofit lnSpcReduction="10000"/>
          </a:bodyPr>
          <a:lstStyle/>
          <a:p>
            <a:pPr marL="0" indent="0">
              <a:buNone/>
            </a:pPr>
            <a:r>
              <a:rPr lang="en-US" b="1" dirty="0"/>
              <a:t>Extremeness </a:t>
            </a:r>
            <a:r>
              <a:rPr lang="en-US" b="1" dirty="0" smtClean="0"/>
              <a:t>Aversion: </a:t>
            </a:r>
            <a:r>
              <a:rPr lang="en-US" b="1" dirty="0"/>
              <a:t>–</a:t>
            </a:r>
            <a:r>
              <a:rPr lang="en-US" dirty="0"/>
              <a:t> psychological phenomenon where consumers try to </a:t>
            </a:r>
            <a:r>
              <a:rPr lang="en-US" u="sng" dirty="0"/>
              <a:t>avoid extreme choices </a:t>
            </a:r>
            <a:endParaRPr lang="en-US" dirty="0"/>
          </a:p>
          <a:p>
            <a:pPr marL="0" indent="0">
              <a:buNone/>
            </a:pPr>
            <a:endParaRPr lang="en-US" dirty="0" smtClean="0"/>
          </a:p>
          <a:p>
            <a:pPr marL="0" indent="0">
              <a:buNone/>
            </a:pPr>
            <a:r>
              <a:rPr lang="en-US" b="1" dirty="0" smtClean="0"/>
              <a:t>McDonalds Drink Sizes: (why?)</a:t>
            </a:r>
          </a:p>
          <a:p>
            <a:pPr marL="365760" lvl="1" indent="0">
              <a:buNone/>
            </a:pPr>
            <a:r>
              <a:rPr lang="en-US" dirty="0" smtClean="0"/>
              <a:t>small=16</a:t>
            </a:r>
            <a:r>
              <a:rPr lang="en-US" dirty="0"/>
              <a:t> </a:t>
            </a:r>
            <a:r>
              <a:rPr lang="en-US" dirty="0" err="1" smtClean="0"/>
              <a:t>oz</a:t>
            </a:r>
            <a:r>
              <a:rPr lang="en-US" dirty="0"/>
              <a:t/>
            </a:r>
            <a:br>
              <a:rPr lang="en-US" dirty="0"/>
            </a:br>
            <a:r>
              <a:rPr lang="en-US" dirty="0" smtClean="0"/>
              <a:t>medium=24 </a:t>
            </a:r>
            <a:r>
              <a:rPr lang="en-US" dirty="0" err="1" smtClean="0"/>
              <a:t>oz</a:t>
            </a:r>
            <a:r>
              <a:rPr lang="en-US" dirty="0"/>
              <a:t> </a:t>
            </a:r>
            <a:endParaRPr lang="en-US" dirty="0" smtClean="0"/>
          </a:p>
          <a:p>
            <a:pPr marL="365760" lvl="1" indent="0">
              <a:buNone/>
            </a:pPr>
            <a:r>
              <a:rPr lang="en-US" dirty="0" smtClean="0"/>
              <a:t>Large=28 </a:t>
            </a:r>
            <a:r>
              <a:rPr lang="en-US" dirty="0" err="1" smtClean="0"/>
              <a:t>oz</a:t>
            </a:r>
            <a:endParaRPr lang="en-US" dirty="0" smtClean="0"/>
          </a:p>
          <a:p>
            <a:pPr marL="365760" lvl="1" indent="0">
              <a:buNone/>
            </a:pPr>
            <a:endParaRPr lang="en-US" dirty="0" smtClean="0"/>
          </a:p>
          <a:p>
            <a:r>
              <a:rPr lang="en-US" dirty="0" smtClean="0"/>
              <a:t>This is why a company would sell a $100,000 BBQ grill</a:t>
            </a:r>
          </a:p>
          <a:p>
            <a:r>
              <a:rPr lang="en-US" dirty="0" smtClean="0"/>
              <a:t>A “gold </a:t>
            </a:r>
            <a:r>
              <a:rPr lang="en-US" dirty="0"/>
              <a:t>version” may offer instant access to tech support </a:t>
            </a:r>
            <a:r>
              <a:rPr lang="en-US" dirty="0" smtClean="0"/>
              <a:t>at not extra cost to the firm – </a:t>
            </a:r>
            <a:r>
              <a:rPr lang="en-US" dirty="0"/>
              <a:t>e.g., dell XPS</a:t>
            </a:r>
          </a:p>
          <a:p>
            <a:pPr marL="365760" lvl="1" indent="0">
              <a:buNone/>
            </a:pPr>
            <a:endParaRPr lang="en-US" dirty="0" smtClean="0"/>
          </a:p>
          <a:p>
            <a:pPr marL="0" indent="0">
              <a:buNone/>
            </a:pPr>
            <a:endParaRPr lang="en-US" dirty="0" smtClean="0"/>
          </a:p>
        </p:txBody>
      </p:sp>
      <p:pic>
        <p:nvPicPr>
          <p:cNvPr id="4098" name="Picture 2" descr="http://suzyoge.com/wp-content/uploads/2009/05/goldlocks-powerpoint-300x29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133600"/>
            <a:ext cx="2590800" cy="257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32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The next two weeks…</a:t>
            </a:r>
            <a:endParaRPr lang="en-US" dirty="0"/>
          </a:p>
        </p:txBody>
      </p:sp>
      <p:sp>
        <p:nvSpPr>
          <p:cNvPr id="3" name="Content Placeholder 2"/>
          <p:cNvSpPr>
            <a:spLocks noGrp="1"/>
          </p:cNvSpPr>
          <p:nvPr>
            <p:ph idx="1"/>
          </p:nvPr>
        </p:nvSpPr>
        <p:spPr>
          <a:xfrm>
            <a:off x="457200" y="1828800"/>
            <a:ext cx="8229600" cy="4495800"/>
          </a:xfrm>
        </p:spPr>
        <p:txBody>
          <a:bodyPr>
            <a:normAutofit fontScale="92500"/>
          </a:bodyPr>
          <a:lstStyle/>
          <a:p>
            <a:pPr>
              <a:lnSpc>
                <a:spcPct val="150000"/>
              </a:lnSpc>
            </a:pPr>
            <a:r>
              <a:rPr lang="en-US" sz="2400" b="1" dirty="0" smtClean="0"/>
              <a:t>Today</a:t>
            </a:r>
            <a:r>
              <a:rPr lang="en-US" sz="2400" dirty="0" smtClean="0"/>
              <a:t> – Versioning</a:t>
            </a:r>
          </a:p>
          <a:p>
            <a:pPr>
              <a:lnSpc>
                <a:spcPct val="150000"/>
              </a:lnSpc>
            </a:pPr>
            <a:r>
              <a:rPr lang="en-US" sz="2400" b="1" dirty="0" smtClean="0"/>
              <a:t>Wednesday 24</a:t>
            </a:r>
            <a:r>
              <a:rPr lang="en-US" sz="2400" b="1" baseline="30000" dirty="0" smtClean="0"/>
              <a:t>th</a:t>
            </a:r>
            <a:r>
              <a:rPr lang="en-US" sz="2400" b="1" dirty="0" smtClean="0"/>
              <a:t> </a:t>
            </a:r>
            <a:r>
              <a:rPr lang="en-US" sz="2400" dirty="0" smtClean="0"/>
              <a:t>– Macroeconomic Policies (</a:t>
            </a:r>
            <a:r>
              <a:rPr lang="en-US" sz="2400" dirty="0" err="1" smtClean="0"/>
              <a:t>Greenhalgh</a:t>
            </a:r>
            <a:r>
              <a:rPr lang="en-US" sz="2400" dirty="0" smtClean="0"/>
              <a:t> Chapter 12)</a:t>
            </a:r>
          </a:p>
          <a:p>
            <a:pPr>
              <a:lnSpc>
                <a:spcPct val="150000"/>
              </a:lnSpc>
            </a:pPr>
            <a:r>
              <a:rPr lang="en-US" sz="2400" b="1" dirty="0" smtClean="0"/>
              <a:t>Friday 26</a:t>
            </a:r>
            <a:r>
              <a:rPr lang="en-US" sz="2400" b="1" baseline="30000" dirty="0" smtClean="0"/>
              <a:t>th</a:t>
            </a:r>
            <a:r>
              <a:rPr lang="en-US" sz="2400" dirty="0" smtClean="0"/>
              <a:t>– Final discussion, </a:t>
            </a:r>
            <a:r>
              <a:rPr lang="en-US" sz="2400" dirty="0"/>
              <a:t>l</a:t>
            </a:r>
            <a:r>
              <a:rPr lang="en-US" sz="2400" dirty="0" smtClean="0"/>
              <a:t>ast assignment due </a:t>
            </a:r>
          </a:p>
          <a:p>
            <a:pPr>
              <a:lnSpc>
                <a:spcPct val="150000"/>
              </a:lnSpc>
            </a:pPr>
            <a:r>
              <a:rPr lang="en-US" sz="2400" b="1" dirty="0" smtClean="0"/>
              <a:t>Monday 29</a:t>
            </a:r>
            <a:r>
              <a:rPr lang="en-US" sz="2400" b="1" baseline="30000" dirty="0" smtClean="0"/>
              <a:t>th</a:t>
            </a:r>
            <a:r>
              <a:rPr lang="en-US" sz="2400" dirty="0" smtClean="0"/>
              <a:t>– Exam review</a:t>
            </a:r>
          </a:p>
          <a:p>
            <a:pPr>
              <a:lnSpc>
                <a:spcPct val="150000"/>
              </a:lnSpc>
            </a:pPr>
            <a:r>
              <a:rPr lang="en-US" sz="2400" b="1" dirty="0" smtClean="0"/>
              <a:t>Wednesday May 1</a:t>
            </a:r>
            <a:r>
              <a:rPr lang="en-US" sz="2400" b="1" baseline="30000" dirty="0" smtClean="0"/>
              <a:t>st</a:t>
            </a:r>
            <a:r>
              <a:rPr lang="en-US" sz="2400" b="1" dirty="0" smtClean="0"/>
              <a:t> </a:t>
            </a:r>
            <a:r>
              <a:rPr lang="en-US" sz="2400" dirty="0" smtClean="0"/>
              <a:t>– Natural resource </a:t>
            </a:r>
            <a:r>
              <a:rPr lang="en-US" sz="2400" dirty="0"/>
              <a:t>e</a:t>
            </a:r>
            <a:r>
              <a:rPr lang="en-US" sz="2400" dirty="0" smtClean="0"/>
              <a:t>conomics &amp; technology</a:t>
            </a:r>
            <a:endParaRPr lang="en-US" sz="2400" dirty="0"/>
          </a:p>
          <a:p>
            <a:pPr marL="0" indent="0">
              <a:buNone/>
            </a:pPr>
            <a:endParaRPr lang="en-US" sz="2400" dirty="0" smtClean="0"/>
          </a:p>
          <a:p>
            <a:r>
              <a:rPr lang="en-US" sz="2400" b="1" dirty="0" smtClean="0"/>
              <a:t>Final Exam – May 8</a:t>
            </a:r>
            <a:r>
              <a:rPr lang="en-US" sz="2400" b="1" baseline="30000" dirty="0" smtClean="0"/>
              <a:t>th</a:t>
            </a:r>
            <a:endParaRPr lang="en-US" sz="2400" b="1" dirty="0" smtClean="0"/>
          </a:p>
          <a:p>
            <a:pPr marL="0" indent="0">
              <a:buNone/>
            </a:pPr>
            <a:endParaRPr lang="en-US" dirty="0"/>
          </a:p>
        </p:txBody>
      </p:sp>
    </p:spTree>
    <p:extLst>
      <p:ext uri="{BB962C8B-B14F-4D97-AF65-F5344CB8AC3E}">
        <p14:creationId xmlns:p14="http://schemas.microsoft.com/office/powerpoint/2010/main" val="39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Product Personalization</a:t>
            </a:r>
            <a:endParaRPr lang="en-US" dirty="0"/>
          </a:p>
        </p:txBody>
      </p:sp>
      <p:sp>
        <p:nvSpPr>
          <p:cNvPr id="3" name="Content Placeholder 2"/>
          <p:cNvSpPr>
            <a:spLocks noGrp="1"/>
          </p:cNvSpPr>
          <p:nvPr>
            <p:ph idx="1"/>
          </p:nvPr>
        </p:nvSpPr>
        <p:spPr>
          <a:xfrm>
            <a:off x="457200" y="1524000"/>
            <a:ext cx="8229600" cy="4800600"/>
          </a:xfrm>
        </p:spPr>
        <p:txBody>
          <a:bodyPr/>
          <a:lstStyle/>
          <a:p>
            <a:pPr marL="0" indent="0">
              <a:buNone/>
            </a:pPr>
            <a:r>
              <a:rPr lang="en-US" b="1" dirty="0"/>
              <a:t>Customer information is valuable:</a:t>
            </a:r>
            <a:r>
              <a:rPr lang="en-US" dirty="0"/>
              <a:t>  When you know more about your customer, you can design and price products in ways that better match consumer </a:t>
            </a:r>
            <a:r>
              <a:rPr lang="en-US" dirty="0" smtClean="0"/>
              <a:t>needs</a:t>
            </a:r>
          </a:p>
          <a:p>
            <a:pPr marL="0" indent="0">
              <a:buNone/>
            </a:pPr>
            <a:endParaRPr lang="en-US" dirty="0"/>
          </a:p>
          <a:p>
            <a:pPr marL="0" indent="0">
              <a:buNone/>
            </a:pPr>
            <a:r>
              <a:rPr lang="en-US" b="1" dirty="0"/>
              <a:t>To extract maximum value:</a:t>
            </a:r>
          </a:p>
          <a:p>
            <a:pPr marL="880110" lvl="1" indent="-514350">
              <a:buFont typeface="+mj-lt"/>
              <a:buAutoNum type="arabicPeriod"/>
            </a:pPr>
            <a:r>
              <a:rPr lang="en-US" dirty="0"/>
              <a:t>Personalize your product to the customer</a:t>
            </a:r>
          </a:p>
          <a:p>
            <a:pPr marL="880110" lvl="1" indent="-514350">
              <a:buFont typeface="+mj-lt"/>
              <a:buAutoNum type="arabicPeriod"/>
            </a:pPr>
            <a:r>
              <a:rPr lang="en-US" dirty="0"/>
              <a:t>Price </a:t>
            </a:r>
            <a:r>
              <a:rPr lang="en-US" dirty="0" smtClean="0"/>
              <a:t>discriminate based on customer information, e.g., purchase history, location, browsing data</a:t>
            </a:r>
          </a:p>
          <a:p>
            <a:pPr marL="880110" lvl="1" indent="-514350">
              <a:buFont typeface="+mj-lt"/>
              <a:buAutoNum type="arabicPeriod"/>
            </a:pPr>
            <a:endParaRPr lang="en-US" dirty="0" smtClean="0"/>
          </a:p>
          <a:p>
            <a:pPr marL="0" indent="0">
              <a:buNone/>
            </a:pPr>
            <a:r>
              <a:rPr lang="en-US" b="1" dirty="0" smtClean="0"/>
              <a:t>But why price discriminate?</a:t>
            </a:r>
            <a:endParaRPr lang="en-US" b="1" dirty="0"/>
          </a:p>
          <a:p>
            <a:pPr marL="0" indent="0">
              <a:buNone/>
            </a:pPr>
            <a:endParaRPr lang="en-US" dirty="0"/>
          </a:p>
          <a:p>
            <a:endParaRPr lang="en-US" dirty="0"/>
          </a:p>
        </p:txBody>
      </p:sp>
    </p:spTree>
    <p:extLst>
      <p:ext uri="{BB962C8B-B14F-4D97-AF65-F5344CB8AC3E}">
        <p14:creationId xmlns:p14="http://schemas.microsoft.com/office/powerpoint/2010/main" val="300530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Customer Information</a:t>
            </a:r>
            <a:endParaRPr lang="en-US" dirty="0"/>
          </a:p>
        </p:txBody>
      </p:sp>
      <p:sp>
        <p:nvSpPr>
          <p:cNvPr id="3" name="Content Placeholder 2"/>
          <p:cNvSpPr>
            <a:spLocks noGrp="1"/>
          </p:cNvSpPr>
          <p:nvPr>
            <p:ph idx="1"/>
          </p:nvPr>
        </p:nvSpPr>
        <p:spPr>
          <a:xfrm>
            <a:off x="457200" y="1752600"/>
            <a:ext cx="8229600" cy="4572000"/>
          </a:xfrm>
        </p:spPr>
        <p:txBody>
          <a:bodyPr/>
          <a:lstStyle/>
          <a:p>
            <a:pPr marL="0" indent="0">
              <a:buNone/>
            </a:pPr>
            <a:r>
              <a:rPr lang="en-US" b="1" dirty="0" smtClean="0"/>
              <a:t>How can firms collect information about their customers?</a:t>
            </a:r>
          </a:p>
          <a:p>
            <a:pPr marL="0" indent="0">
              <a:buNone/>
            </a:pPr>
            <a:endParaRPr lang="en-US" b="1" dirty="0"/>
          </a:p>
          <a:p>
            <a:pPr marL="514350" lvl="0" indent="-514350">
              <a:buFont typeface="+mj-lt"/>
              <a:buAutoNum type="arabicPeriod"/>
            </a:pPr>
            <a:r>
              <a:rPr lang="en-US" b="1" dirty="0"/>
              <a:t>Registration and </a:t>
            </a:r>
            <a:r>
              <a:rPr lang="en-US" b="1" dirty="0" smtClean="0"/>
              <a:t>billing</a:t>
            </a:r>
            <a:r>
              <a:rPr lang="en-US" dirty="0" smtClean="0"/>
              <a:t>, e.g., NY </a:t>
            </a:r>
            <a:r>
              <a:rPr lang="en-US" dirty="0"/>
              <a:t>times uses information to set ad rates</a:t>
            </a:r>
          </a:p>
          <a:p>
            <a:pPr marL="514350" lvl="0" indent="-514350">
              <a:buFont typeface="+mj-lt"/>
              <a:buAutoNum type="arabicPeriod"/>
            </a:pPr>
            <a:r>
              <a:rPr lang="en-US" b="1" dirty="0"/>
              <a:t>Observation </a:t>
            </a:r>
            <a:r>
              <a:rPr lang="en-US" dirty="0" smtClean="0"/>
              <a:t>– websites can monitor clickstreams </a:t>
            </a:r>
            <a:r>
              <a:rPr lang="en-US" dirty="0"/>
              <a:t>and </a:t>
            </a:r>
            <a:r>
              <a:rPr lang="en-US" dirty="0" smtClean="0"/>
              <a:t>cookies and use demographics based on customer location</a:t>
            </a:r>
          </a:p>
          <a:p>
            <a:pPr marL="514350" indent="-514350">
              <a:buFont typeface="+mj-lt"/>
              <a:buAutoNum type="arabicPeriod"/>
            </a:pPr>
            <a:r>
              <a:rPr lang="en-US" b="1" dirty="0" smtClean="0"/>
              <a:t>Pay users</a:t>
            </a:r>
            <a:r>
              <a:rPr lang="en-US" dirty="0" smtClean="0"/>
              <a:t> </a:t>
            </a:r>
            <a:r>
              <a:rPr lang="en-US" dirty="0"/>
              <a:t>to provide personal information with a free </a:t>
            </a:r>
            <a:r>
              <a:rPr lang="en-US" dirty="0" smtClean="0"/>
              <a:t>service, discount card, or coupon/rebate</a:t>
            </a:r>
            <a:endParaRPr lang="en-US" dirty="0"/>
          </a:p>
          <a:p>
            <a:pPr marL="514350" lvl="0" indent="-514350">
              <a:buFont typeface="+mj-lt"/>
              <a:buAutoNum type="arabicPeriod"/>
            </a:pPr>
            <a:endParaRPr lang="en-US" dirty="0"/>
          </a:p>
          <a:p>
            <a:pPr marL="0" indent="0">
              <a:buNone/>
            </a:pPr>
            <a:endParaRPr lang="en-US" b="1" dirty="0"/>
          </a:p>
        </p:txBody>
      </p:sp>
    </p:spTree>
    <p:extLst>
      <p:ext uri="{BB962C8B-B14F-4D97-AF65-F5344CB8AC3E}">
        <p14:creationId xmlns:p14="http://schemas.microsoft.com/office/powerpoint/2010/main" val="302867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fontScale="85000" lnSpcReduction="20000"/>
          </a:bodyPr>
          <a:lstStyle/>
          <a:p>
            <a:pPr marL="0" indent="0">
              <a:buNone/>
            </a:pPr>
            <a:r>
              <a:rPr lang="en-US" b="1" dirty="0" smtClean="0"/>
              <a:t>AKA - First </a:t>
            </a:r>
            <a:r>
              <a:rPr lang="en-US" b="1" dirty="0"/>
              <a:t>d</a:t>
            </a:r>
            <a:r>
              <a:rPr lang="en-US" b="1" dirty="0" smtClean="0"/>
              <a:t>egree </a:t>
            </a:r>
            <a:r>
              <a:rPr lang="en-US" b="1" dirty="0"/>
              <a:t>p</a:t>
            </a:r>
            <a:r>
              <a:rPr lang="en-US" b="1" dirty="0" smtClean="0"/>
              <a:t>rice discrimination </a:t>
            </a:r>
          </a:p>
          <a:p>
            <a:r>
              <a:rPr lang="en-US" dirty="0" smtClean="0"/>
              <a:t>Charge each customer what they are willing to pay (WTP)</a:t>
            </a:r>
          </a:p>
          <a:p>
            <a:pPr marL="0" indent="0">
              <a:buNone/>
            </a:pPr>
            <a:endParaRPr lang="en-US" b="1" dirty="0" smtClean="0"/>
          </a:p>
          <a:p>
            <a:pPr marL="0" indent="0">
              <a:buNone/>
            </a:pPr>
            <a:r>
              <a:rPr lang="en-US"/>
              <a:t>If </a:t>
            </a:r>
            <a:r>
              <a:rPr lang="en-US" smtClean="0"/>
              <a:t>products </a:t>
            </a:r>
            <a:r>
              <a:rPr lang="en-US" dirty="0"/>
              <a:t>are highly tuned to customer needs then you have a lot of pricing </a:t>
            </a:r>
            <a:r>
              <a:rPr lang="en-US" dirty="0" smtClean="0"/>
              <a:t>flexibility</a:t>
            </a:r>
          </a:p>
          <a:p>
            <a:pPr marL="0" indent="0">
              <a:buNone/>
            </a:pPr>
            <a:endParaRPr lang="en-US" dirty="0" smtClean="0"/>
          </a:p>
          <a:p>
            <a:pPr marL="0" indent="0">
              <a:buNone/>
            </a:pPr>
            <a:r>
              <a:rPr lang="en-US" b="1" dirty="0" smtClean="0"/>
              <a:t>Marketing:</a:t>
            </a:r>
          </a:p>
          <a:p>
            <a:pPr lvl="1"/>
            <a:r>
              <a:rPr lang="en-US" dirty="0" smtClean="0"/>
              <a:t>Vendor </a:t>
            </a:r>
            <a:r>
              <a:rPr lang="en-US" dirty="0"/>
              <a:t>may offer different prices as a form of market research to measure demand, e.g., </a:t>
            </a:r>
            <a:r>
              <a:rPr lang="en-US" dirty="0" smtClean="0"/>
              <a:t>Britannica</a:t>
            </a:r>
          </a:p>
          <a:p>
            <a:pPr lvl="1"/>
            <a:r>
              <a:rPr lang="en-US" dirty="0" smtClean="0"/>
              <a:t>The internet </a:t>
            </a:r>
            <a:r>
              <a:rPr lang="en-US" dirty="0"/>
              <a:t>makes market research cheap.  </a:t>
            </a:r>
            <a:r>
              <a:rPr lang="en-US" dirty="0" smtClean="0"/>
              <a:t>E.g., a firm can </a:t>
            </a:r>
            <a:r>
              <a:rPr lang="en-US" dirty="0"/>
              <a:t>offer a discount to every 20</a:t>
            </a:r>
            <a:r>
              <a:rPr lang="en-US" baseline="30000" dirty="0"/>
              <a:t>th</a:t>
            </a:r>
            <a:r>
              <a:rPr lang="en-US" dirty="0"/>
              <a:t> customer to estimate </a:t>
            </a:r>
            <a:r>
              <a:rPr lang="en-US" dirty="0" smtClean="0"/>
              <a:t>response </a:t>
            </a:r>
            <a:r>
              <a:rPr lang="en-US" dirty="0"/>
              <a:t>to price </a:t>
            </a:r>
            <a:r>
              <a:rPr lang="en-US" dirty="0" smtClean="0"/>
              <a:t>changes</a:t>
            </a:r>
          </a:p>
          <a:p>
            <a:pPr lvl="1"/>
            <a:endParaRPr lang="en-US" dirty="0" smtClean="0"/>
          </a:p>
          <a:p>
            <a:pPr marL="27432" indent="0">
              <a:buNone/>
            </a:pPr>
            <a:r>
              <a:rPr lang="en-US" u="sng" dirty="0" smtClean="0"/>
              <a:t>For example: </a:t>
            </a:r>
            <a:r>
              <a:rPr lang="en-US" dirty="0" smtClean="0"/>
              <a:t>Airline seat auctions allow airlines to:</a:t>
            </a:r>
          </a:p>
          <a:p>
            <a:pPr marL="850392" lvl="1" indent="-457200">
              <a:buFont typeface="+mj-lt"/>
              <a:buAutoNum type="arabicPeriod"/>
            </a:pPr>
            <a:r>
              <a:rPr lang="en-US" dirty="0" smtClean="0"/>
              <a:t>Fill plane with capacity and capture the WTP of customers</a:t>
            </a:r>
          </a:p>
          <a:p>
            <a:pPr marL="850392" lvl="1" indent="-457200">
              <a:buFont typeface="+mj-lt"/>
              <a:buAutoNum type="arabicPeriod"/>
            </a:pPr>
            <a:r>
              <a:rPr lang="en-US" dirty="0" smtClean="0"/>
              <a:t>Estimate the demand for their products</a:t>
            </a:r>
          </a:p>
          <a:p>
            <a:pPr lvl="1"/>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b="1" dirty="0"/>
          </a:p>
        </p:txBody>
      </p:sp>
      <p:sp>
        <p:nvSpPr>
          <p:cNvPr id="4" name="Title 3"/>
          <p:cNvSpPr>
            <a:spLocks noGrp="1"/>
          </p:cNvSpPr>
          <p:nvPr>
            <p:ph type="title"/>
          </p:nvPr>
        </p:nvSpPr>
        <p:spPr>
          <a:xfrm>
            <a:off x="381000" y="609600"/>
            <a:ext cx="8229600" cy="533400"/>
          </a:xfrm>
        </p:spPr>
        <p:txBody>
          <a:bodyPr>
            <a:normAutofit fontScale="90000"/>
          </a:bodyPr>
          <a:lstStyle/>
          <a:p>
            <a:r>
              <a:rPr lang="en-US" dirty="0"/>
              <a:t>Personalized P</a:t>
            </a:r>
            <a:r>
              <a:rPr lang="en-US" dirty="0" smtClean="0"/>
              <a:t>ricing</a:t>
            </a:r>
            <a:endParaRPr lang="en-US" dirty="0"/>
          </a:p>
        </p:txBody>
      </p:sp>
    </p:spTree>
    <p:extLst>
      <p:ext uri="{BB962C8B-B14F-4D97-AF65-F5344CB8AC3E}">
        <p14:creationId xmlns:p14="http://schemas.microsoft.com/office/powerpoint/2010/main" val="31531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600" dirty="0" smtClean="0"/>
              <a:t>Versioning Products </a:t>
            </a:r>
            <a:endParaRPr lang="en-US" sz="3600" dirty="0"/>
          </a:p>
        </p:txBody>
      </p:sp>
      <p:sp>
        <p:nvSpPr>
          <p:cNvPr id="3" name="Content Placeholder 2"/>
          <p:cNvSpPr>
            <a:spLocks noGrp="1"/>
          </p:cNvSpPr>
          <p:nvPr>
            <p:ph sz="half" idx="1"/>
          </p:nvPr>
        </p:nvSpPr>
        <p:spPr>
          <a:xfrm>
            <a:off x="457200" y="1447800"/>
            <a:ext cx="4419600" cy="4907125"/>
          </a:xfrm>
        </p:spPr>
        <p:txBody>
          <a:bodyPr>
            <a:normAutofit lnSpcReduction="10000"/>
          </a:bodyPr>
          <a:lstStyle/>
          <a:p>
            <a:pPr marL="0" indent="0">
              <a:buNone/>
            </a:pPr>
            <a:r>
              <a:rPr lang="en-US" b="1" dirty="0" smtClean="0"/>
              <a:t>Versioning</a:t>
            </a:r>
            <a:r>
              <a:rPr lang="en-US" dirty="0" smtClean="0"/>
              <a:t> – AKA </a:t>
            </a:r>
            <a:r>
              <a:rPr lang="en-US" dirty="0"/>
              <a:t>2</a:t>
            </a:r>
            <a:r>
              <a:rPr lang="en-US" baseline="30000" dirty="0"/>
              <a:t>nd</a:t>
            </a:r>
            <a:r>
              <a:rPr lang="en-US" dirty="0"/>
              <a:t> degree price discrimination	</a:t>
            </a:r>
          </a:p>
          <a:p>
            <a:pPr lvl="1"/>
            <a:r>
              <a:rPr lang="en-US" dirty="0"/>
              <a:t>You know nothing about your customer so you offer them a </a:t>
            </a:r>
            <a:r>
              <a:rPr lang="en-US" dirty="0" smtClean="0"/>
              <a:t>menu of product choices</a:t>
            </a:r>
          </a:p>
          <a:p>
            <a:pPr lvl="1"/>
            <a:r>
              <a:rPr lang="en-US" dirty="0" smtClean="0"/>
              <a:t>Customers “self-select” into a product category</a:t>
            </a:r>
          </a:p>
          <a:p>
            <a:pPr lvl="1"/>
            <a:endParaRPr lang="en-US" dirty="0"/>
          </a:p>
          <a:p>
            <a:pPr lvl="1"/>
            <a:endParaRPr lang="en-US" dirty="0"/>
          </a:p>
          <a:p>
            <a:r>
              <a:rPr lang="en-US" dirty="0" smtClean="0"/>
              <a:t>How do the </a:t>
            </a:r>
            <a:r>
              <a:rPr lang="en-US" dirty="0" err="1" smtClean="0"/>
              <a:t>iPad</a:t>
            </a:r>
            <a:r>
              <a:rPr lang="en-US" dirty="0" smtClean="0"/>
              <a:t> version prices relate to their cost of production?</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838200"/>
            <a:ext cx="4124084"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30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600" dirty="0" smtClean="0"/>
              <a:t>Versioning Products</a:t>
            </a:r>
            <a:endParaRPr lang="en-US" sz="3600" dirty="0"/>
          </a:p>
        </p:txBody>
      </p:sp>
      <p:sp>
        <p:nvSpPr>
          <p:cNvPr id="5" name="Content Placeholder 4"/>
          <p:cNvSpPr>
            <a:spLocks noGrp="1"/>
          </p:cNvSpPr>
          <p:nvPr>
            <p:ph sz="half" idx="1"/>
          </p:nvPr>
        </p:nvSpPr>
        <p:spPr>
          <a:xfrm>
            <a:off x="228600" y="1466610"/>
            <a:ext cx="3124200" cy="4907125"/>
          </a:xfrm>
        </p:spPr>
        <p:txBody>
          <a:bodyPr>
            <a:normAutofit/>
          </a:bodyPr>
          <a:lstStyle/>
          <a:p>
            <a:pPr marL="0" indent="0">
              <a:buNone/>
            </a:pPr>
            <a:r>
              <a:rPr lang="en-US" sz="2200" b="1" dirty="0"/>
              <a:t>To maximize profits:</a:t>
            </a:r>
          </a:p>
          <a:p>
            <a:pPr marL="514350" lvl="0" indent="-514350">
              <a:buFont typeface="+mj-lt"/>
              <a:buAutoNum type="arabicPeriod"/>
            </a:pPr>
            <a:r>
              <a:rPr lang="en-US" sz="2200" dirty="0"/>
              <a:t>Tailor a number of versions to match the needs of different </a:t>
            </a:r>
            <a:r>
              <a:rPr lang="en-US" sz="2200" dirty="0" smtClean="0"/>
              <a:t>customers</a:t>
            </a:r>
          </a:p>
          <a:p>
            <a:pPr marL="514350" lvl="0" indent="-514350">
              <a:buFont typeface="+mj-lt"/>
              <a:buAutoNum type="arabicPeriod"/>
            </a:pPr>
            <a:endParaRPr lang="en-US" sz="2200" b="1" dirty="0"/>
          </a:p>
          <a:p>
            <a:pPr marL="514350" lvl="0" indent="-514350">
              <a:buFont typeface="+mj-lt"/>
              <a:buAutoNum type="arabicPeriod"/>
            </a:pPr>
            <a:r>
              <a:rPr lang="en-US" sz="2200" b="1" dirty="0" smtClean="0"/>
              <a:t>Accentuate</a:t>
            </a:r>
            <a:r>
              <a:rPr lang="en-US" sz="2200" dirty="0" smtClean="0"/>
              <a:t> </a:t>
            </a:r>
            <a:r>
              <a:rPr lang="en-US" sz="2200" dirty="0"/>
              <a:t>the needs of different groups so each customer selects the version for their needs</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563459"/>
            <a:ext cx="5485021" cy="429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483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04088"/>
            <a:ext cx="8229600" cy="591312"/>
          </a:xfrm>
        </p:spPr>
        <p:txBody>
          <a:bodyPr>
            <a:normAutofit fontScale="90000"/>
          </a:bodyPr>
          <a:lstStyle/>
          <a:p>
            <a:r>
              <a:rPr lang="en-US" sz="4000" dirty="0" smtClean="0"/>
              <a:t>Versioning Information</a:t>
            </a:r>
            <a:endParaRPr lang="en-US" sz="4000" dirty="0"/>
          </a:p>
        </p:txBody>
      </p:sp>
      <p:sp>
        <p:nvSpPr>
          <p:cNvPr id="7" name="Content Placeholder 6"/>
          <p:cNvSpPr>
            <a:spLocks noGrp="1"/>
          </p:cNvSpPr>
          <p:nvPr>
            <p:ph idx="1"/>
          </p:nvPr>
        </p:nvSpPr>
        <p:spPr>
          <a:xfrm>
            <a:off x="457200" y="1447800"/>
            <a:ext cx="8229600" cy="4876800"/>
          </a:xfrm>
        </p:spPr>
        <p:txBody>
          <a:bodyPr>
            <a:normAutofit fontScale="55000" lnSpcReduction="20000"/>
          </a:bodyPr>
          <a:lstStyle/>
          <a:p>
            <a:pPr marL="0" indent="0">
              <a:buNone/>
            </a:pPr>
            <a:r>
              <a:rPr lang="en-US" sz="3200" b="1" dirty="0"/>
              <a:t>“</a:t>
            </a:r>
            <a:r>
              <a:rPr lang="en-US" sz="3200" b="1" u="sng" dirty="0"/>
              <a:t>Information</a:t>
            </a:r>
            <a:r>
              <a:rPr lang="en-US" sz="3200" b="1" dirty="0"/>
              <a:t> is like an oyster: it usually has the greatest value when it is </a:t>
            </a:r>
            <a:r>
              <a:rPr lang="en-US" sz="3200" b="1" dirty="0" smtClean="0"/>
              <a:t>fresh</a:t>
            </a:r>
            <a:r>
              <a:rPr lang="en-US" sz="3200" b="1" dirty="0"/>
              <a:t>” </a:t>
            </a:r>
            <a:r>
              <a:rPr lang="en-US" sz="3200" b="1" i="1" dirty="0"/>
              <a:t>– </a:t>
            </a:r>
            <a:r>
              <a:rPr lang="en-US" sz="3200" b="1" i="1" dirty="0" smtClean="0"/>
              <a:t>Varian, </a:t>
            </a:r>
            <a:r>
              <a:rPr lang="en-US" sz="3200" b="1" i="1" dirty="0" err="1" smtClean="0"/>
              <a:t>Goolge</a:t>
            </a:r>
            <a:r>
              <a:rPr lang="en-US" sz="3200" b="1" i="1" dirty="0" smtClean="0"/>
              <a:t> Economist</a:t>
            </a:r>
          </a:p>
          <a:p>
            <a:endParaRPr lang="en-US" sz="3200" i="1" dirty="0" smtClean="0"/>
          </a:p>
          <a:p>
            <a:r>
              <a:rPr lang="en-US" sz="3200" dirty="0"/>
              <a:t>Versioning is very product-specific</a:t>
            </a:r>
            <a:r>
              <a:rPr lang="en-US" sz="3200" dirty="0" smtClean="0"/>
              <a:t>!</a:t>
            </a:r>
          </a:p>
          <a:p>
            <a:pPr marL="0" indent="0">
              <a:buNone/>
            </a:pPr>
            <a:endParaRPr lang="en-US" sz="3200" dirty="0" smtClean="0"/>
          </a:p>
          <a:p>
            <a:pPr marL="0" indent="0">
              <a:buNone/>
            </a:pPr>
            <a:r>
              <a:rPr lang="en-US" sz="3200" b="1" u="sng" dirty="0" smtClean="0"/>
              <a:t>Approaches </a:t>
            </a:r>
            <a:r>
              <a:rPr lang="en-US" sz="3200" b="1" u="sng" dirty="0"/>
              <a:t>to </a:t>
            </a:r>
            <a:r>
              <a:rPr lang="en-US" sz="3200" b="1" u="sng" dirty="0" smtClean="0"/>
              <a:t>Versioning Information:</a:t>
            </a:r>
            <a:endParaRPr lang="en-US" sz="3200" b="1" u="sng" dirty="0"/>
          </a:p>
          <a:p>
            <a:pPr marL="514350" lvl="0" indent="-514350">
              <a:buFont typeface="+mj-lt"/>
              <a:buAutoNum type="arabicPeriod"/>
            </a:pPr>
            <a:r>
              <a:rPr lang="en-US" sz="3200" b="1" dirty="0"/>
              <a:t>Delay </a:t>
            </a:r>
            <a:r>
              <a:rPr lang="en-US" sz="3200" b="1" dirty="0" smtClean="0"/>
              <a:t>the release of additional versions of the information </a:t>
            </a:r>
            <a:endParaRPr lang="en-US" sz="3200" b="1" dirty="0"/>
          </a:p>
          <a:p>
            <a:pPr marL="1154430" lvl="2" indent="-514350"/>
            <a:r>
              <a:rPr lang="en-US" sz="2900" dirty="0" smtClean="0"/>
              <a:t>For example, hardcover books vs. paperback books</a:t>
            </a:r>
            <a:endParaRPr lang="en-US" sz="2900" dirty="0"/>
          </a:p>
          <a:p>
            <a:pPr marL="1154430" lvl="2" indent="-514350"/>
            <a:r>
              <a:rPr lang="en-US" sz="2900" dirty="0" smtClean="0"/>
              <a:t>Especially relevant for strategic </a:t>
            </a:r>
            <a:r>
              <a:rPr lang="en-US" sz="2900" dirty="0"/>
              <a:t>information – e.g., stock quotes</a:t>
            </a:r>
          </a:p>
          <a:p>
            <a:pPr marL="514350" lvl="0" indent="-514350">
              <a:buFont typeface="+mj-lt"/>
              <a:buAutoNum type="arabicPeriod"/>
            </a:pPr>
            <a:r>
              <a:rPr lang="en-US" sz="3200" b="1" dirty="0" smtClean="0"/>
              <a:t>Differentiate the user interface</a:t>
            </a:r>
          </a:p>
          <a:p>
            <a:pPr marL="1154430" lvl="2" indent="-514350"/>
            <a:r>
              <a:rPr lang="en-US" sz="2900" dirty="0"/>
              <a:t>Simple version for casual users – pro version for experienced users</a:t>
            </a:r>
          </a:p>
          <a:p>
            <a:pPr marL="1154430" lvl="2" indent="-514350"/>
            <a:r>
              <a:rPr lang="en-US" sz="2900" dirty="0"/>
              <a:t>Also provides an opportunity for product lock-in</a:t>
            </a:r>
          </a:p>
          <a:p>
            <a:pPr marL="514350" lvl="0" indent="-514350">
              <a:buFont typeface="+mj-lt"/>
              <a:buAutoNum type="arabicPeriod"/>
            </a:pPr>
            <a:r>
              <a:rPr lang="en-US" sz="3200" b="1" dirty="0" smtClean="0"/>
              <a:t>Differentiate the </a:t>
            </a:r>
            <a:r>
              <a:rPr lang="en-US" sz="3200" b="1" dirty="0"/>
              <a:t>p</a:t>
            </a:r>
            <a:r>
              <a:rPr lang="en-US" sz="3200" b="1" dirty="0" smtClean="0"/>
              <a:t>roduct features </a:t>
            </a:r>
            <a:r>
              <a:rPr lang="en-US" sz="3200" dirty="0" smtClean="0"/>
              <a:t>based on speed</a:t>
            </a:r>
            <a:r>
              <a:rPr lang="en-US" sz="3200" dirty="0"/>
              <a:t>, detail, flexibility, capability</a:t>
            </a:r>
          </a:p>
          <a:p>
            <a:pPr marL="514350" lvl="0" indent="-514350">
              <a:buFont typeface="+mj-lt"/>
              <a:buAutoNum type="arabicPeriod"/>
            </a:pPr>
            <a:r>
              <a:rPr lang="en-US" sz="3200" b="1" dirty="0" smtClean="0"/>
              <a:t>Use annoyance to encourage users to pay</a:t>
            </a:r>
            <a:endParaRPr lang="en-US" sz="3200" b="1" dirty="0"/>
          </a:p>
          <a:p>
            <a:pPr marL="1154430" lvl="2" indent="-514350"/>
            <a:r>
              <a:rPr lang="en-US" sz="2900" dirty="0"/>
              <a:t>“</a:t>
            </a:r>
            <a:r>
              <a:rPr lang="en-US" sz="2900" dirty="0" err="1"/>
              <a:t>nagware</a:t>
            </a:r>
            <a:r>
              <a:rPr lang="en-US" sz="2900" dirty="0"/>
              <a:t>”, “</a:t>
            </a:r>
            <a:r>
              <a:rPr lang="en-US" sz="2900" dirty="0" err="1"/>
              <a:t>bloatware</a:t>
            </a:r>
            <a:r>
              <a:rPr lang="en-US" sz="2900" dirty="0"/>
              <a:t>”, etc..</a:t>
            </a:r>
          </a:p>
          <a:p>
            <a:pPr marL="514350" lvl="0" indent="-514350">
              <a:buFont typeface="+mj-lt"/>
              <a:buAutoNum type="arabicPeriod"/>
            </a:pPr>
            <a:r>
              <a:rPr lang="en-US" sz="3200" b="1" dirty="0" smtClean="0"/>
              <a:t>Provide product support in levels </a:t>
            </a:r>
            <a:r>
              <a:rPr lang="en-US" sz="3200" dirty="0" smtClean="0"/>
              <a:t>– e.g., dell XPS instant phone support</a:t>
            </a:r>
            <a:endParaRPr lang="en-US" sz="3200" dirty="0"/>
          </a:p>
          <a:p>
            <a:pPr marL="514350" lvl="0" indent="-514350">
              <a:buFont typeface="+mj-lt"/>
              <a:buAutoNum type="arabicPeriod"/>
            </a:pPr>
            <a:r>
              <a:rPr lang="en-US" sz="3200" b="1" dirty="0" smtClean="0"/>
              <a:t>Sell different versions online and </a:t>
            </a:r>
            <a:r>
              <a:rPr lang="en-US" sz="3200" b="1" dirty="0"/>
              <a:t>offline </a:t>
            </a:r>
            <a:r>
              <a:rPr lang="en-US" sz="3200" dirty="0"/>
              <a:t>– </a:t>
            </a:r>
            <a:r>
              <a:rPr lang="en-US" sz="3200" dirty="0" smtClean="0"/>
              <a:t>e.g., </a:t>
            </a:r>
            <a:r>
              <a:rPr lang="en-US" sz="3200" dirty="0"/>
              <a:t>newspapers</a:t>
            </a:r>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80983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Value-Subtraction</a:t>
            </a:r>
            <a:endParaRPr lang="en-US" dirty="0"/>
          </a:p>
        </p:txBody>
      </p:sp>
      <p:sp>
        <p:nvSpPr>
          <p:cNvPr id="3" name="Content Placeholder 2"/>
          <p:cNvSpPr>
            <a:spLocks noGrp="1"/>
          </p:cNvSpPr>
          <p:nvPr>
            <p:ph idx="1"/>
          </p:nvPr>
        </p:nvSpPr>
        <p:spPr>
          <a:xfrm>
            <a:off x="457200" y="1524000"/>
            <a:ext cx="8229600" cy="4800600"/>
          </a:xfrm>
        </p:spPr>
        <p:txBody>
          <a:bodyPr>
            <a:normAutofit lnSpcReduction="10000"/>
          </a:bodyPr>
          <a:lstStyle/>
          <a:p>
            <a:pPr marL="0" indent="0">
              <a:buNone/>
            </a:pPr>
            <a:r>
              <a:rPr lang="en-US" dirty="0"/>
              <a:t>Unlike physical products where a high end version will cost more to produce than a low end </a:t>
            </a:r>
            <a:r>
              <a:rPr lang="en-US" dirty="0" smtClean="0"/>
              <a:t>version, low </a:t>
            </a:r>
            <a:r>
              <a:rPr lang="en-US" dirty="0"/>
              <a:t>priced information products typically cost more </a:t>
            </a:r>
            <a:r>
              <a:rPr lang="en-US" dirty="0" smtClean="0"/>
              <a:t>to produce than </a:t>
            </a:r>
            <a:r>
              <a:rPr lang="en-US" dirty="0"/>
              <a:t>high priced </a:t>
            </a:r>
            <a:r>
              <a:rPr lang="en-US" dirty="0" smtClean="0"/>
              <a:t>versions because </a:t>
            </a:r>
            <a:r>
              <a:rPr lang="en-US" dirty="0"/>
              <a:t>of </a:t>
            </a:r>
            <a:r>
              <a:rPr lang="en-US" b="1" dirty="0"/>
              <a:t>v</a:t>
            </a:r>
            <a:r>
              <a:rPr lang="en-US" b="1" dirty="0" smtClean="0"/>
              <a:t>alue-subtraction</a:t>
            </a:r>
          </a:p>
          <a:p>
            <a:pPr marL="0" indent="0">
              <a:buNone/>
            </a:pPr>
            <a:endParaRPr lang="en-US" dirty="0" smtClean="0"/>
          </a:p>
          <a:p>
            <a:r>
              <a:rPr lang="en-US" dirty="0" smtClean="0"/>
              <a:t>The low cost option will have some features turned off</a:t>
            </a:r>
          </a:p>
          <a:p>
            <a:pPr lvl="1"/>
            <a:r>
              <a:rPr lang="en-US" dirty="0" smtClean="0"/>
              <a:t>For example – demo versions of software often do not allow the user to save their work </a:t>
            </a:r>
          </a:p>
          <a:p>
            <a:r>
              <a:rPr lang="en-US" dirty="0" smtClean="0"/>
              <a:t>A drawback to this approach </a:t>
            </a:r>
            <a:r>
              <a:rPr lang="en-US" dirty="0"/>
              <a:t>is that </a:t>
            </a:r>
            <a:r>
              <a:rPr lang="en-US" dirty="0" smtClean="0"/>
              <a:t>a user can sometimes turn these features back </a:t>
            </a:r>
            <a:r>
              <a:rPr lang="en-US" dirty="0"/>
              <a:t>on – e.g., Android rooting, CPU overclocking, BMW power/speed limiting </a:t>
            </a:r>
            <a:r>
              <a:rPr lang="en-US" dirty="0" smtClean="0"/>
              <a:t>chip upgrade</a:t>
            </a:r>
            <a:endParaRPr lang="en-US" dirty="0"/>
          </a:p>
          <a:p>
            <a:endParaRPr lang="en-US" dirty="0"/>
          </a:p>
        </p:txBody>
      </p:sp>
    </p:spTree>
    <p:extLst>
      <p:ext uri="{BB962C8B-B14F-4D97-AF65-F5344CB8AC3E}">
        <p14:creationId xmlns:p14="http://schemas.microsoft.com/office/powerpoint/2010/main" val="195355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3124</TotalTime>
  <Words>838</Words>
  <Application>Microsoft Office PowerPoint</Application>
  <PresentationFormat>On-screen Show (4:3)</PresentationFormat>
  <Paragraphs>130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EBGN 320 – Economics and Technology</vt:lpstr>
      <vt:lpstr>The next two weeks…</vt:lpstr>
      <vt:lpstr>Product Personalization</vt:lpstr>
      <vt:lpstr>Customer Information</vt:lpstr>
      <vt:lpstr>Personalized Pricing</vt:lpstr>
      <vt:lpstr>Versioning Products </vt:lpstr>
      <vt:lpstr>Versioning Products</vt:lpstr>
      <vt:lpstr>Versioning Information</vt:lpstr>
      <vt:lpstr>Value-Subtraction</vt:lpstr>
      <vt:lpstr>Goldilocks Pricing</vt:lpstr>
      <vt:lpstr>Behavioral Economics Example</vt:lpstr>
      <vt:lpstr>Behavioral Economics Example</vt:lpstr>
      <vt:lpstr>Behavioral Economics Example</vt:lpstr>
      <vt:lpstr>Goldilocks Pricing</vt:lpstr>
      <vt:lpstr>Goldilocks Pricing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EBGN 320 – Economics and Technology</dc:title>
  <dc:creator>Donal</dc:creator>
  <cp:lastModifiedBy>Donal</cp:lastModifiedBy>
  <cp:revision>205</cp:revision>
  <cp:lastPrinted>2012-03-19T18:04:10Z</cp:lastPrinted>
  <dcterms:created xsi:type="dcterms:W3CDTF">2012-01-16T16:07:42Z</dcterms:created>
  <dcterms:modified xsi:type="dcterms:W3CDTF">2013-04-29T20:14:00Z</dcterms:modified>
</cp:coreProperties>
</file>