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94" r:id="rId2"/>
    <p:sldId id="262" r:id="rId3"/>
    <p:sldId id="261" r:id="rId4"/>
    <p:sldId id="278" r:id="rId5"/>
    <p:sldId id="279" r:id="rId6"/>
    <p:sldId id="289" r:id="rId7"/>
    <p:sldId id="291" r:id="rId8"/>
    <p:sldId id="290" r:id="rId9"/>
    <p:sldId id="264" r:id="rId10"/>
    <p:sldId id="292" r:id="rId11"/>
    <p:sldId id="286" r:id="rId12"/>
    <p:sldId id="288" r:id="rId13"/>
    <p:sldId id="293" r:id="rId14"/>
    <p:sldId id="258" r:id="rId15"/>
    <p:sldId id="270" r:id="rId16"/>
    <p:sldId id="280" r:id="rId17"/>
    <p:sldId id="281" r:id="rId18"/>
    <p:sldId id="295"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8" d="100"/>
          <a:sy n="128" d="100"/>
        </p:scale>
        <p:origin x="-11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FE5FD80-9B67-43BE-8307-00420311F168}" type="datetimeFigureOut">
              <a:rPr lang="en-US"/>
              <a:pPr>
                <a:defRPr/>
              </a:pPr>
              <a:t>4/24/2013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1E519B5-9E1A-46D0-8AF1-BF97C8636E88}" type="slidenum">
              <a:rPr lang="en-GB"/>
              <a:pPr>
                <a:defRPr/>
              </a:pPr>
              <a:t>‹#›</a:t>
            </a:fld>
            <a:endParaRPr lang="en-GB"/>
          </a:p>
        </p:txBody>
      </p:sp>
    </p:spTree>
    <p:extLst>
      <p:ext uri="{BB962C8B-B14F-4D97-AF65-F5344CB8AC3E}">
        <p14:creationId xmlns:p14="http://schemas.microsoft.com/office/powerpoint/2010/main" val="2156533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BFBE1E-BCCB-4962-8772-3154014E77FE}" type="slidenum">
              <a:rPr lang="en-GB" smtClean="0"/>
              <a:pPr fontAlgn="base">
                <a:spcBef>
                  <a:spcPct val="0"/>
                </a:spcBef>
                <a:spcAft>
                  <a:spcPct val="0"/>
                </a:spcAft>
                <a:defRPr/>
              </a:pPr>
              <a:t>14</a:t>
            </a:fld>
            <a:endParaRPr lang="en-GB" smtClean="0"/>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1FC599DC-9AEF-46DA-A0C5-A0E6C70B629C}" type="datetimeFigureOut">
              <a:rPr lang="en-US" smtClean="0"/>
              <a:pPr>
                <a:defRPr/>
              </a:pPr>
              <a:t>4/24/2013</a:t>
            </a:fld>
            <a:endParaRPr lang="en-GB"/>
          </a:p>
        </p:txBody>
      </p:sp>
      <p:sp>
        <p:nvSpPr>
          <p:cNvPr id="19" name="Footer Placeholder 18"/>
          <p:cNvSpPr>
            <a:spLocks noGrp="1"/>
          </p:cNvSpPr>
          <p:nvPr>
            <p:ph type="ftr" sz="quarter" idx="11"/>
          </p:nvPr>
        </p:nvSpPr>
        <p:spPr/>
        <p:txBody>
          <a:bodyPr/>
          <a:lstStyle/>
          <a:p>
            <a:pPr>
              <a:defRPr/>
            </a:pPr>
            <a:endParaRPr lang="en-GB"/>
          </a:p>
        </p:txBody>
      </p:sp>
      <p:sp>
        <p:nvSpPr>
          <p:cNvPr id="27" name="Slide Number Placeholder 26"/>
          <p:cNvSpPr>
            <a:spLocks noGrp="1"/>
          </p:cNvSpPr>
          <p:nvPr>
            <p:ph type="sldNum" sz="quarter" idx="12"/>
          </p:nvPr>
        </p:nvSpPr>
        <p:spPr/>
        <p:txBody>
          <a:bodyPr/>
          <a:lstStyle/>
          <a:p>
            <a:pPr>
              <a:defRPr/>
            </a:pPr>
            <a:fld id="{06C56560-151C-4E22-A807-6A38CD2E1421}" type="slidenum">
              <a:rPr lang="en-GB" smtClean="0"/>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D45BF915-2885-4CDA-944F-A0CDBEFE1C8F}" type="datetimeFigureOut">
              <a:rPr lang="en-US" smtClean="0"/>
              <a:pPr>
                <a:defRPr/>
              </a:pPr>
              <a:t>4/24/2013</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3139E8AE-7A5F-4ECA-ABD3-AB39FCE9E138}"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D1E9D0CC-47B7-4F9D-A492-B454BCD8C3E6}" type="datetimeFigureOut">
              <a:rPr lang="en-US" smtClean="0"/>
              <a:pPr>
                <a:defRPr/>
              </a:pPr>
              <a:t>4/24/2013</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FB491077-6941-45E2-BD5A-9D612B7563C8}"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5832B5AD-2EC0-4637-9012-DAAB736EF3EA}" type="datetimeFigureOut">
              <a:rPr lang="en-US" smtClean="0"/>
              <a:pPr>
                <a:defRPr/>
              </a:pPr>
              <a:t>4/24/2013</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98080233-9F59-4A67-B4C9-83EA88A5AB78}" type="slidenum">
              <a:rPr lang="en-GB" smtClean="0"/>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5E05D2C4-B8F7-45A0-AFC6-A36BEDC292B0}" type="datetimeFigureOut">
              <a:rPr lang="en-US" smtClean="0"/>
              <a:pPr>
                <a:defRPr/>
              </a:pPr>
              <a:t>4/24/2013</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266B1BD5-AFF4-466B-B209-96576AAA88F5}" type="slidenum">
              <a:rPr lang="en-GB" smtClean="0"/>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4922A2D4-CE93-4857-A3B0-121E533EB290}" type="datetimeFigureOut">
              <a:rPr lang="en-US" smtClean="0"/>
              <a:pPr>
                <a:defRPr/>
              </a:pPr>
              <a:t>4/24/2013</a:t>
            </a:fld>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1328C2BB-ACCF-491E-A6AD-BF64898D64C1}" type="slidenum">
              <a:rPr lang="en-GB" smtClean="0"/>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CEB3100E-5598-42EB-9162-FF2C9774BD08}" type="datetimeFigureOut">
              <a:rPr lang="en-US" smtClean="0"/>
              <a:pPr>
                <a:defRPr/>
              </a:pPr>
              <a:t>4/24/2013</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FA1B8D5A-E88D-414C-824A-725A133D0F10}" type="slidenum">
              <a:rPr lang="en-GB" smtClean="0"/>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C06990EF-BCDE-4574-A813-31DE70FCB72A}" type="datetimeFigureOut">
              <a:rPr lang="en-US" smtClean="0"/>
              <a:pPr>
                <a:defRPr/>
              </a:pPr>
              <a:t>4/24/2013</a:t>
            </a:fld>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EEE1E7D4-B288-4582-A4E3-10DD2A72B481}"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F0DB2E1-7B5F-47C2-96BC-E8D5124DB531}" type="datetimeFigureOut">
              <a:rPr lang="en-US" smtClean="0"/>
              <a:pPr>
                <a:defRPr/>
              </a:pPr>
              <a:t>4/24/2013</a:t>
            </a:fld>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8483E884-62D8-46DB-87AF-8C489DBB54FD}"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36A87523-F558-46E8-A406-DDB488EF6785}" type="datetimeFigureOut">
              <a:rPr lang="en-US" smtClean="0"/>
              <a:pPr>
                <a:defRPr/>
              </a:pPr>
              <a:t>4/24/2013</a:t>
            </a:fld>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C2F7E3AC-6BA9-4669-B262-0B05E2C64265}" type="slidenum">
              <a:rPr lang="en-GB" smtClean="0"/>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E1870A99-D050-4C09-A47E-A34F26193EF3}" type="datetimeFigureOut">
              <a:rPr lang="en-US" smtClean="0"/>
              <a:pPr>
                <a:defRPr/>
              </a:pPr>
              <a:t>4/24/2013</a:t>
            </a:fld>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a:xfrm>
            <a:off x="8077200" y="6356350"/>
            <a:ext cx="609600" cy="365125"/>
          </a:xfrm>
        </p:spPr>
        <p:txBody>
          <a:bodyPr/>
          <a:lstStyle/>
          <a:p>
            <a:pPr>
              <a:defRPr/>
            </a:pPr>
            <a:fld id="{6039CBCD-7F43-471B-907E-FF82110749C5}" type="slidenum">
              <a:rPr lang="en-GB" smtClean="0"/>
              <a:pPr>
                <a:defRPr/>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DAF54077-4855-4C05-B214-875741C6D0BB}" type="datetimeFigureOut">
              <a:rPr lang="en-US" smtClean="0"/>
              <a:pPr>
                <a:defRPr/>
              </a:pPr>
              <a:t>4/24/2013</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E1E53754-F56C-4E7F-82BF-E2889CC4F491}" type="slidenum">
              <a:rPr lang="en-GB" smtClean="0"/>
              <a:pPr>
                <a:defRPr/>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wto.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EBGN 320 – Economics and Technology</a:t>
            </a:r>
            <a:endParaRPr lang="en-US" sz="3600" dirty="0"/>
          </a:p>
        </p:txBody>
      </p:sp>
      <p:sp>
        <p:nvSpPr>
          <p:cNvPr id="3" name="Subtitle 2"/>
          <p:cNvSpPr>
            <a:spLocks noGrp="1"/>
          </p:cNvSpPr>
          <p:nvPr>
            <p:ph type="subTitle" idx="1"/>
          </p:nvPr>
        </p:nvSpPr>
        <p:spPr>
          <a:xfrm>
            <a:off x="539552" y="3212976"/>
            <a:ext cx="7854696" cy="1752600"/>
          </a:xfrm>
        </p:spPr>
        <p:txBody>
          <a:bodyPr/>
          <a:lstStyle/>
          <a:p>
            <a:r>
              <a:rPr lang="en-GB" dirty="0"/>
              <a:t>Macroeconomic issues and </a:t>
            </a:r>
            <a:r>
              <a:rPr lang="en-GB" dirty="0" smtClean="0"/>
              <a:t>policies</a:t>
            </a:r>
          </a:p>
          <a:p>
            <a:r>
              <a:rPr lang="en-US" dirty="0" smtClean="0"/>
              <a:t>April 24, 2013</a:t>
            </a:r>
            <a:endParaRPr lang="en-US" dirty="0"/>
          </a:p>
        </p:txBody>
      </p:sp>
    </p:spTree>
    <p:extLst>
      <p:ext uri="{BB962C8B-B14F-4D97-AF65-F5344CB8AC3E}">
        <p14:creationId xmlns:p14="http://schemas.microsoft.com/office/powerpoint/2010/main" val="136020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r>
              <a:rPr lang="en-US" dirty="0" smtClean="0"/>
              <a:t>TRIPS Tradeoffs</a:t>
            </a:r>
            <a:endParaRPr lang="en-US" dirty="0"/>
          </a:p>
        </p:txBody>
      </p:sp>
      <p:sp>
        <p:nvSpPr>
          <p:cNvPr id="3" name="Content Placeholder 2"/>
          <p:cNvSpPr>
            <a:spLocks noGrp="1"/>
          </p:cNvSpPr>
          <p:nvPr>
            <p:ph idx="1"/>
          </p:nvPr>
        </p:nvSpPr>
        <p:spPr>
          <a:xfrm>
            <a:off x="457200" y="1556792"/>
            <a:ext cx="8229600" cy="4767808"/>
          </a:xfrm>
        </p:spPr>
        <p:txBody>
          <a:bodyPr>
            <a:normAutofit fontScale="92500"/>
          </a:bodyPr>
          <a:lstStyle/>
          <a:p>
            <a:pPr marL="0" indent="0">
              <a:buNone/>
            </a:pPr>
            <a:r>
              <a:rPr lang="en-US" b="1" dirty="0" smtClean="0"/>
              <a:t>Trade</a:t>
            </a:r>
          </a:p>
          <a:p>
            <a:pPr marL="365760" lvl="1" indent="0">
              <a:buNone/>
            </a:pPr>
            <a:r>
              <a:rPr lang="en-US" dirty="0" smtClean="0"/>
              <a:t>TRIPS should increase market power of the innovating firms.  This should increase price and reduce trade volumes.</a:t>
            </a:r>
          </a:p>
          <a:p>
            <a:pPr marL="365760" lvl="1" indent="0">
              <a:buNone/>
            </a:pPr>
            <a:r>
              <a:rPr lang="en-US" b="1" dirty="0" smtClean="0"/>
              <a:t>but,</a:t>
            </a:r>
          </a:p>
          <a:p>
            <a:pPr marL="365760" lvl="1" indent="0">
              <a:buNone/>
            </a:pPr>
            <a:r>
              <a:rPr lang="en-US" dirty="0" smtClean="0"/>
              <a:t>Stronger IPS likely to increase the market size due to elimination of local imitators thus increasing trade volume.</a:t>
            </a:r>
          </a:p>
          <a:p>
            <a:pPr marL="0" indent="0">
              <a:buNone/>
            </a:pPr>
            <a:r>
              <a:rPr lang="en-US" b="1" dirty="0" smtClean="0"/>
              <a:t>Foreign Direct Investment (FDI)</a:t>
            </a:r>
          </a:p>
          <a:p>
            <a:pPr marL="365760" lvl="1" indent="0">
              <a:buNone/>
            </a:pPr>
            <a:r>
              <a:rPr lang="en-US" dirty="0" smtClean="0"/>
              <a:t>Weak IPRs may induce firms to enter a country with FDI  in order to maintain control of proprietary information</a:t>
            </a:r>
          </a:p>
          <a:p>
            <a:pPr marL="365760" lvl="1" indent="0">
              <a:buNone/>
            </a:pPr>
            <a:r>
              <a:rPr lang="en-US" b="1" dirty="0" smtClean="0"/>
              <a:t>But,</a:t>
            </a:r>
          </a:p>
          <a:p>
            <a:pPr marL="365760" lvl="1" indent="0">
              <a:buNone/>
            </a:pPr>
            <a:r>
              <a:rPr lang="en-US" dirty="0" smtClean="0"/>
              <a:t>Strong IPRs may be seen as necessary for many multinational firms to do business in a country</a:t>
            </a:r>
          </a:p>
        </p:txBody>
      </p:sp>
    </p:spTree>
    <p:extLst>
      <p:ext uri="{BB962C8B-B14F-4D97-AF65-F5344CB8AC3E}">
        <p14:creationId xmlns:p14="http://schemas.microsoft.com/office/powerpoint/2010/main" val="185913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457200" y="704088"/>
            <a:ext cx="8229600" cy="780696"/>
          </a:xfrm>
        </p:spPr>
        <p:txBody>
          <a:bodyPr>
            <a:normAutofit fontScale="90000"/>
          </a:bodyPr>
          <a:lstStyle/>
          <a:p>
            <a:r>
              <a:rPr lang="en-GB" dirty="0" smtClean="0"/>
              <a:t>TRIPS, FDI and technology transfer</a:t>
            </a:r>
          </a:p>
        </p:txBody>
      </p:sp>
      <p:sp>
        <p:nvSpPr>
          <p:cNvPr id="40963" name="Rectangle 3"/>
          <p:cNvSpPr>
            <a:spLocks noGrp="1"/>
          </p:cNvSpPr>
          <p:nvPr>
            <p:ph idx="1"/>
          </p:nvPr>
        </p:nvSpPr>
        <p:spPr>
          <a:xfrm>
            <a:off x="457200" y="1628800"/>
            <a:ext cx="8229600" cy="4695800"/>
          </a:xfrm>
        </p:spPr>
        <p:txBody>
          <a:bodyPr>
            <a:normAutofit fontScale="92500" lnSpcReduction="10000"/>
          </a:bodyPr>
          <a:lstStyle/>
          <a:p>
            <a:r>
              <a:rPr lang="en-GB" dirty="0" smtClean="0"/>
              <a:t>FDI is sensitive to the IPR regime as transnational corporations (TNCs) fear to invest where no IPRs (</a:t>
            </a:r>
            <a:r>
              <a:rPr lang="en-GB" dirty="0" err="1" smtClean="0"/>
              <a:t>Maskus</a:t>
            </a:r>
            <a:r>
              <a:rPr lang="en-GB" dirty="0" smtClean="0"/>
              <a:t>, 2000)</a:t>
            </a:r>
          </a:p>
          <a:p>
            <a:r>
              <a:rPr lang="en-GB" dirty="0" smtClean="0"/>
              <a:t>As we saw before, can argue that technology transfer is enhanced due to FDI as these firms bring modernising technology and domestic enterprise can learn from them </a:t>
            </a:r>
          </a:p>
          <a:p>
            <a:r>
              <a:rPr lang="en-GB" dirty="0" smtClean="0"/>
              <a:t>But technology transfer can only occur if country has the ability to </a:t>
            </a:r>
            <a:r>
              <a:rPr lang="en-GB" b="1" dirty="0" smtClean="0"/>
              <a:t>absorb it </a:t>
            </a:r>
            <a:r>
              <a:rPr lang="en-GB" dirty="0" smtClean="0"/>
              <a:t>– needs education and entrepreneurial talent to do this</a:t>
            </a:r>
          </a:p>
          <a:p>
            <a:r>
              <a:rPr lang="en-GB" dirty="0" smtClean="0"/>
              <a:t>Any new domestic firms will of course be paying higher licence fees for their new technology or higher import prices for imported capital goods that are protected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467544" y="476672"/>
            <a:ext cx="8229600" cy="792088"/>
          </a:xfrm>
        </p:spPr>
        <p:txBody>
          <a:bodyPr>
            <a:normAutofit/>
          </a:bodyPr>
          <a:lstStyle/>
          <a:p>
            <a:r>
              <a:rPr lang="en-GB" sz="3200" dirty="0" smtClean="0"/>
              <a:t>Contentious and  enforcement aspects of TRIPS</a:t>
            </a:r>
          </a:p>
        </p:txBody>
      </p:sp>
      <p:sp>
        <p:nvSpPr>
          <p:cNvPr id="43011" name="Rectangle 3"/>
          <p:cNvSpPr>
            <a:spLocks noGrp="1"/>
          </p:cNvSpPr>
          <p:nvPr>
            <p:ph idx="1"/>
          </p:nvPr>
        </p:nvSpPr>
        <p:spPr>
          <a:xfrm>
            <a:off x="457200" y="1340768"/>
            <a:ext cx="8229600" cy="4983832"/>
          </a:xfrm>
        </p:spPr>
        <p:txBody>
          <a:bodyPr>
            <a:normAutofit fontScale="92500" lnSpcReduction="20000"/>
          </a:bodyPr>
          <a:lstStyle/>
          <a:p>
            <a:pPr marL="0" indent="0">
              <a:buNone/>
            </a:pPr>
            <a:r>
              <a:rPr lang="en-GB" dirty="0" smtClean="0"/>
              <a:t>TRIPS allows for some flexibility in how countries design and operate IPRs</a:t>
            </a:r>
          </a:p>
          <a:p>
            <a:pPr marL="0" indent="0">
              <a:buNone/>
            </a:pPr>
            <a:endParaRPr lang="en-GB" dirty="0" smtClean="0"/>
          </a:p>
          <a:p>
            <a:pPr marL="0" indent="0">
              <a:buNone/>
            </a:pPr>
            <a:r>
              <a:rPr lang="en-GB" b="1" dirty="0" smtClean="0"/>
              <a:t>Areas of controversy</a:t>
            </a:r>
          </a:p>
          <a:p>
            <a:r>
              <a:rPr lang="en-GB" dirty="0" smtClean="0"/>
              <a:t>One key issue concerns supply of pharmaceuticals (see next slide)</a:t>
            </a:r>
          </a:p>
          <a:p>
            <a:r>
              <a:rPr lang="en-GB" dirty="0" smtClean="0"/>
              <a:t>Traditional knowledge and IPRs</a:t>
            </a:r>
          </a:p>
          <a:p>
            <a:r>
              <a:rPr lang="en-GB" dirty="0" smtClean="0"/>
              <a:t>Patenting of living organisms, e.g., patenting pig genome, agricultural methods</a:t>
            </a:r>
          </a:p>
          <a:p>
            <a:pPr marL="0" indent="0">
              <a:buNone/>
            </a:pPr>
            <a:endParaRPr lang="en-GB" dirty="0" smtClean="0"/>
          </a:p>
          <a:p>
            <a:pPr marL="0" indent="0">
              <a:buNone/>
            </a:pPr>
            <a:r>
              <a:rPr lang="en-GB" b="1" dirty="0" smtClean="0"/>
              <a:t>Note: Even if IPR regime exists many countries do not have the resources to enforce their own rules </a:t>
            </a:r>
          </a:p>
          <a:p>
            <a:pPr lvl="1"/>
            <a:r>
              <a:rPr lang="en-GB" dirty="0" smtClean="0"/>
              <a:t>IPRs not a priority when there are bigger issues to deal with</a:t>
            </a:r>
          </a:p>
          <a:p>
            <a:pPr lvl="1"/>
            <a:r>
              <a:rPr lang="en-GB" dirty="0" smtClean="0"/>
              <a:t>WTO provides assistance schemes to these nations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1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01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720080"/>
          </a:xfrm>
        </p:spPr>
        <p:txBody>
          <a:bodyPr>
            <a:normAutofit fontScale="90000"/>
          </a:bodyPr>
          <a:lstStyle/>
          <a:p>
            <a:r>
              <a:rPr lang="en-GB" sz="3600" dirty="0"/>
              <a:t>Contentious and  enforcement aspects of TRIPS</a:t>
            </a:r>
            <a:endParaRPr lang="en-US" sz="3600" dirty="0"/>
          </a:p>
        </p:txBody>
      </p:sp>
      <p:sp>
        <p:nvSpPr>
          <p:cNvPr id="3" name="Content Placeholder 2"/>
          <p:cNvSpPr>
            <a:spLocks noGrp="1"/>
          </p:cNvSpPr>
          <p:nvPr>
            <p:ph idx="1"/>
          </p:nvPr>
        </p:nvSpPr>
        <p:spPr>
          <a:xfrm>
            <a:off x="457200" y="1484784"/>
            <a:ext cx="8229600" cy="4839816"/>
          </a:xfrm>
        </p:spPr>
        <p:txBody>
          <a:bodyPr>
            <a:normAutofit fontScale="92500"/>
          </a:bodyPr>
          <a:lstStyle/>
          <a:p>
            <a:pPr marL="0" indent="0">
              <a:buNone/>
            </a:pPr>
            <a:r>
              <a:rPr lang="en-US" b="1" dirty="0" smtClean="0"/>
              <a:t>TRIPS only allows exceptions to IPRs if enforcement is contrary to a nations security interests</a:t>
            </a:r>
          </a:p>
          <a:p>
            <a:endParaRPr lang="en-US" dirty="0"/>
          </a:p>
          <a:p>
            <a:pPr marL="0" indent="0">
              <a:buNone/>
            </a:pPr>
            <a:r>
              <a:rPr lang="en-GB" b="1" dirty="0"/>
              <a:t>How can poor country improve access to patented but essential medicines for its population (e.g. for AIDS)?</a:t>
            </a:r>
          </a:p>
          <a:p>
            <a:pPr lvl="1"/>
            <a:r>
              <a:rPr lang="en-GB" dirty="0"/>
              <a:t>One route is to use ‘compulsory licensing’ which means the government intervenes to confer licence to produce patented drug – obviously not popular with rich countries!</a:t>
            </a:r>
          </a:p>
          <a:p>
            <a:pPr lvl="1"/>
            <a:r>
              <a:rPr lang="en-GB" dirty="0"/>
              <a:t>Another route is to encourage price discrimination by the rich country producer, but this can run into problems if buyers in poor country can arbitrage by re-exporting (see next slide)</a:t>
            </a:r>
          </a:p>
          <a:p>
            <a:endParaRPr lang="en-US" dirty="0"/>
          </a:p>
        </p:txBody>
      </p:sp>
    </p:spTree>
    <p:extLst>
      <p:ext uri="{BB962C8B-B14F-4D97-AF65-F5344CB8AC3E}">
        <p14:creationId xmlns:p14="http://schemas.microsoft.com/office/powerpoint/2010/main" val="168023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04088"/>
            <a:ext cx="8229600" cy="996720"/>
          </a:xfrm>
        </p:spPr>
        <p:txBody>
          <a:bodyPr>
            <a:normAutofit fontScale="90000"/>
          </a:bodyPr>
          <a:lstStyle/>
          <a:p>
            <a:r>
              <a:rPr lang="en-GB" sz="3600" dirty="0" smtClean="0"/>
              <a:t>Intellectual Property Rights, Exhaustion, and Parallel Imports</a:t>
            </a:r>
          </a:p>
        </p:txBody>
      </p:sp>
      <p:sp>
        <p:nvSpPr>
          <p:cNvPr id="9219" name="Content Placeholder 9"/>
          <p:cNvSpPr>
            <a:spLocks noGrp="1"/>
          </p:cNvSpPr>
          <p:nvPr>
            <p:ph idx="1"/>
          </p:nvPr>
        </p:nvSpPr>
        <p:spPr>
          <a:xfrm>
            <a:off x="457200" y="1700808"/>
            <a:ext cx="8229600" cy="4623792"/>
          </a:xfrm>
        </p:spPr>
        <p:txBody>
          <a:bodyPr>
            <a:normAutofit fontScale="85000" lnSpcReduction="20000"/>
          </a:bodyPr>
          <a:lstStyle/>
          <a:p>
            <a:r>
              <a:rPr lang="en-AU" dirty="0" smtClean="0"/>
              <a:t>Exhaustion means that, once a product with IP protection has been sold, the IP rights attached to it are exhausted and no longer offer any means of control to its producer</a:t>
            </a:r>
          </a:p>
          <a:p>
            <a:pPr lvl="1"/>
            <a:r>
              <a:rPr lang="en-AU" dirty="0" smtClean="0"/>
              <a:t>Product can be re-sold by the buyer without the permission of the owner(s) of the IPRs contained in the product</a:t>
            </a:r>
          </a:p>
          <a:p>
            <a:pPr marL="0" indent="0">
              <a:buNone/>
            </a:pPr>
            <a:r>
              <a:rPr lang="en-AU" b="1" dirty="0" smtClean="0"/>
              <a:t>Example of international exhaustion </a:t>
            </a:r>
            <a:endParaRPr lang="en-AU" dirty="0"/>
          </a:p>
          <a:p>
            <a:r>
              <a:rPr lang="en-AU" dirty="0"/>
              <a:t>A</a:t>
            </a:r>
            <a:r>
              <a:rPr lang="en-AU" dirty="0" smtClean="0"/>
              <a:t> patented product is sold in the US; this item can be resold to a buyer in Japan and is thus imported into Japan </a:t>
            </a:r>
          </a:p>
          <a:p>
            <a:r>
              <a:rPr lang="en-AU" dirty="0" smtClean="0"/>
              <a:t>This leads to </a:t>
            </a:r>
            <a:r>
              <a:rPr lang="en-AU" u="sng" dirty="0" smtClean="0"/>
              <a:t>parallel imports </a:t>
            </a:r>
            <a:r>
              <a:rPr lang="en-AU" dirty="0" smtClean="0"/>
              <a:t>– sales from US producer and onward sales from US buyer can both reach Japan</a:t>
            </a:r>
          </a:p>
          <a:p>
            <a:r>
              <a:rPr lang="en-AU" dirty="0" smtClean="0"/>
              <a:t>Result is </a:t>
            </a:r>
            <a:r>
              <a:rPr lang="en-AU" b="1" dirty="0" smtClean="0"/>
              <a:t>producer cannot separate his international markets</a:t>
            </a:r>
            <a:r>
              <a:rPr lang="en-AU" dirty="0" smtClean="0"/>
              <a:t>, even if he wants to do so in order to charge different prices</a:t>
            </a:r>
          </a:p>
          <a:p>
            <a:r>
              <a:rPr lang="en-AU" dirty="0" smtClean="0"/>
              <a:t>At present WTO &amp; TRIPS allows each country to decide if it does, or does not, want to apply international exhaustion </a:t>
            </a:r>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04088"/>
            <a:ext cx="8229600" cy="636680"/>
          </a:xfrm>
        </p:spPr>
        <p:txBody>
          <a:bodyPr>
            <a:normAutofit/>
          </a:bodyPr>
          <a:lstStyle/>
          <a:p>
            <a:r>
              <a:rPr lang="en-GB" sz="3600" dirty="0" smtClean="0"/>
              <a:t>Piracy and Counterfeiting</a:t>
            </a:r>
          </a:p>
        </p:txBody>
      </p:sp>
      <p:sp>
        <p:nvSpPr>
          <p:cNvPr id="10243" name="Content Placeholder 9"/>
          <p:cNvSpPr>
            <a:spLocks noGrp="1"/>
          </p:cNvSpPr>
          <p:nvPr>
            <p:ph idx="1"/>
          </p:nvPr>
        </p:nvSpPr>
        <p:spPr>
          <a:xfrm>
            <a:off x="457200" y="1484784"/>
            <a:ext cx="8229600" cy="4839816"/>
          </a:xfrm>
        </p:spPr>
        <p:txBody>
          <a:bodyPr>
            <a:normAutofit fontScale="85000" lnSpcReduction="20000"/>
          </a:bodyPr>
          <a:lstStyle/>
          <a:p>
            <a:pPr marL="0" indent="0">
              <a:buNone/>
            </a:pPr>
            <a:endParaRPr lang="en-GB" b="1" dirty="0" smtClean="0"/>
          </a:p>
          <a:p>
            <a:pPr marL="0" indent="0">
              <a:buNone/>
            </a:pPr>
            <a:r>
              <a:rPr lang="en-GB" b="1" dirty="0" smtClean="0"/>
              <a:t>Piracy</a:t>
            </a:r>
            <a:r>
              <a:rPr lang="en-GB" dirty="0" smtClean="0"/>
              <a:t> </a:t>
            </a:r>
            <a:r>
              <a:rPr lang="en-GB" dirty="0" smtClean="0"/>
              <a:t>refers to large-scale infringement of copyright</a:t>
            </a:r>
          </a:p>
          <a:p>
            <a:r>
              <a:rPr lang="en-GB" dirty="0" smtClean="0"/>
              <a:t>One area of interest is the </a:t>
            </a:r>
            <a:r>
              <a:rPr lang="en-GB" b="1" dirty="0" smtClean="0"/>
              <a:t>estimates of revenue losses </a:t>
            </a:r>
            <a:r>
              <a:rPr lang="en-GB" dirty="0" smtClean="0"/>
              <a:t>by such agencies as the International Federation of the Phonographic Industries (IFPI) – and specifically whether these estimates are too high </a:t>
            </a:r>
          </a:p>
          <a:p>
            <a:pPr marL="0" indent="0">
              <a:buNone/>
            </a:pPr>
            <a:endParaRPr lang="en-GB" dirty="0" smtClean="0"/>
          </a:p>
          <a:p>
            <a:pPr marL="0" indent="0">
              <a:buNone/>
            </a:pPr>
            <a:r>
              <a:rPr lang="en-GB" b="1" dirty="0" smtClean="0"/>
              <a:t>Counterfeit products </a:t>
            </a:r>
            <a:r>
              <a:rPr lang="en-GB" dirty="0" smtClean="0"/>
              <a:t>are those that imitate trademarked products in terms of design and packaging</a:t>
            </a:r>
          </a:p>
          <a:p>
            <a:pPr lvl="1"/>
            <a:r>
              <a:rPr lang="en-GB" b="1" dirty="0" smtClean="0"/>
              <a:t>Deceptive counterfeits </a:t>
            </a:r>
            <a:r>
              <a:rPr lang="en-GB" dirty="0" smtClean="0"/>
              <a:t>are assumed to be the real thing and this can be dangerous, for example if drugs, or spare parts </a:t>
            </a:r>
          </a:p>
          <a:p>
            <a:pPr lvl="1"/>
            <a:r>
              <a:rPr lang="en-GB" b="1" dirty="0" smtClean="0"/>
              <a:t>Non-deceptive counterfeits </a:t>
            </a:r>
            <a:r>
              <a:rPr lang="en-GB" dirty="0" smtClean="0"/>
              <a:t>may be less harmful, but original manufacturers can still be faced with loss of status for brand  </a:t>
            </a:r>
          </a:p>
          <a:p>
            <a:pPr marL="0" indent="0">
              <a:buNone/>
            </a:pPr>
            <a:r>
              <a:rPr lang="en-GB" b="1" i="1" dirty="0" smtClean="0"/>
              <a:t>Should developing countries be allowed to sell non-deceptive counterfeits?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31491"/>
            <a:ext cx="2376264" cy="17458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704088"/>
            <a:ext cx="8229600" cy="420656"/>
          </a:xfrm>
        </p:spPr>
        <p:txBody>
          <a:bodyPr>
            <a:normAutofit fontScale="90000"/>
          </a:bodyPr>
          <a:lstStyle/>
          <a:p>
            <a:r>
              <a:rPr lang="en-GB" sz="3600" dirty="0" smtClean="0"/>
              <a:t>R&amp;D in the Global Economy</a:t>
            </a:r>
          </a:p>
        </p:txBody>
      </p:sp>
      <p:sp>
        <p:nvSpPr>
          <p:cNvPr id="12291" name="Content Placeholder 2"/>
          <p:cNvSpPr>
            <a:spLocks noGrp="1"/>
          </p:cNvSpPr>
          <p:nvPr>
            <p:ph idx="1"/>
          </p:nvPr>
        </p:nvSpPr>
        <p:spPr>
          <a:xfrm>
            <a:off x="457200" y="1340768"/>
            <a:ext cx="8229600" cy="4983832"/>
          </a:xfrm>
        </p:spPr>
        <p:txBody>
          <a:bodyPr>
            <a:normAutofit fontScale="70000" lnSpcReduction="20000"/>
          </a:bodyPr>
          <a:lstStyle/>
          <a:p>
            <a:pPr marL="0" indent="0">
              <a:buNone/>
            </a:pPr>
            <a:r>
              <a:rPr lang="en-GB" b="1" dirty="0" smtClean="0"/>
              <a:t>Are R&amp;D </a:t>
            </a:r>
            <a:r>
              <a:rPr lang="en-GB" b="1" dirty="0" err="1" smtClean="0"/>
              <a:t>spillovers</a:t>
            </a:r>
            <a:r>
              <a:rPr lang="en-GB" b="1" dirty="0" smtClean="0"/>
              <a:t> global?</a:t>
            </a:r>
          </a:p>
          <a:p>
            <a:pPr lvl="1"/>
            <a:r>
              <a:rPr lang="en-GB" dirty="0" smtClean="0"/>
              <a:t>Evidence demonstrates </a:t>
            </a:r>
            <a:r>
              <a:rPr lang="en-GB" dirty="0" err="1" smtClean="0"/>
              <a:t>spillovers</a:t>
            </a:r>
            <a:r>
              <a:rPr lang="en-GB" dirty="0" smtClean="0"/>
              <a:t> between rich countries</a:t>
            </a:r>
          </a:p>
          <a:p>
            <a:pPr lvl="1"/>
            <a:r>
              <a:rPr lang="en-GB" dirty="0" smtClean="0"/>
              <a:t>Absorptive capacity is enhanced by trade and by presence of highly educated populations</a:t>
            </a:r>
          </a:p>
          <a:p>
            <a:pPr marL="393192" lvl="1" indent="0">
              <a:buNone/>
            </a:pPr>
            <a:endParaRPr lang="en-GB" dirty="0" smtClean="0"/>
          </a:p>
          <a:p>
            <a:pPr marL="0" indent="0">
              <a:buNone/>
            </a:pPr>
            <a:r>
              <a:rPr lang="en-GB" b="1" dirty="0" smtClean="0"/>
              <a:t>The globalization of the innovation process</a:t>
            </a:r>
          </a:p>
          <a:p>
            <a:pPr lvl="1"/>
            <a:r>
              <a:rPr lang="en-GB" dirty="0" smtClean="0"/>
              <a:t>Since 1950s/60s the emergence of trans-national corporations (TNCs) has led to spreading of R&amp;D facilities across rich countries</a:t>
            </a:r>
          </a:p>
          <a:p>
            <a:pPr lvl="1"/>
            <a:r>
              <a:rPr lang="en-GB" dirty="0" smtClean="0"/>
              <a:t>UNCTAD (2005) study contains a mass of information and background to this and also shows new trends</a:t>
            </a:r>
          </a:p>
          <a:p>
            <a:pPr lvl="2"/>
            <a:r>
              <a:rPr lang="en-GB" dirty="0" smtClean="0"/>
              <a:t>Worlds largest R&amp;D firms do 28% R&amp;D overseas</a:t>
            </a:r>
          </a:p>
          <a:p>
            <a:pPr lvl="3"/>
            <a:r>
              <a:rPr lang="en-GB" dirty="0" smtClean="0"/>
              <a:t>Euro firms 41%, US firms 24%, Japanese firms 15%</a:t>
            </a:r>
          </a:p>
          <a:p>
            <a:pPr lvl="1"/>
            <a:r>
              <a:rPr lang="en-GB" dirty="0" smtClean="0"/>
              <a:t>24 hour R&amp;D advantage!</a:t>
            </a:r>
          </a:p>
          <a:p>
            <a:pPr marL="978408" lvl="3" indent="0">
              <a:buNone/>
            </a:pPr>
            <a:endParaRPr lang="en-GB" dirty="0" smtClean="0"/>
          </a:p>
          <a:p>
            <a:pPr marL="0" indent="0">
              <a:buNone/>
            </a:pPr>
            <a:r>
              <a:rPr lang="en-GB" b="1" dirty="0" smtClean="0"/>
              <a:t>Globalisation of R&amp;D to China and India:</a:t>
            </a:r>
            <a:r>
              <a:rPr lang="en-GB" dirty="0" smtClean="0"/>
              <a:t>	</a:t>
            </a:r>
          </a:p>
          <a:p>
            <a:pPr lvl="1"/>
            <a:r>
              <a:rPr lang="en-GB" dirty="0" smtClean="0"/>
              <a:t>China: rising R&amp;D in Beijing, Shanghai, Guangzhou </a:t>
            </a:r>
          </a:p>
          <a:p>
            <a:pPr lvl="2"/>
            <a:r>
              <a:rPr lang="en-GB" dirty="0" smtClean="0"/>
              <a:t>R&amp;D US firms: $7 million (1994) -&gt; $646 million (2002)</a:t>
            </a:r>
          </a:p>
          <a:p>
            <a:pPr lvl="1"/>
            <a:r>
              <a:rPr lang="en-GB" dirty="0" smtClean="0"/>
              <a:t>India: rising R&amp;D concentration around Bangalore</a:t>
            </a:r>
          </a:p>
          <a:p>
            <a:pPr lvl="2"/>
            <a:r>
              <a:rPr lang="en-GB" dirty="0"/>
              <a:t>R&amp;D US firms: </a:t>
            </a:r>
            <a:r>
              <a:rPr lang="en-GB" dirty="0" smtClean="0"/>
              <a:t>$5 </a:t>
            </a:r>
            <a:r>
              <a:rPr lang="en-GB" dirty="0"/>
              <a:t>million (1994) -&gt; </a:t>
            </a:r>
            <a:r>
              <a:rPr lang="en-GB" dirty="0" smtClean="0"/>
              <a:t>$80million </a:t>
            </a:r>
            <a:r>
              <a:rPr lang="en-GB" dirty="0"/>
              <a:t>(2002</a:t>
            </a:r>
            <a:r>
              <a:rPr lang="en-GB" dirty="0" smtClean="0"/>
              <a: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291">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91">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91">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291">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9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074"/>
          <p:cNvSpPr>
            <a:spLocks noGrp="1"/>
          </p:cNvSpPr>
          <p:nvPr>
            <p:ph type="title"/>
          </p:nvPr>
        </p:nvSpPr>
        <p:spPr>
          <a:xfrm>
            <a:off x="467544" y="476672"/>
            <a:ext cx="8229600" cy="564672"/>
          </a:xfrm>
        </p:spPr>
        <p:txBody>
          <a:bodyPr>
            <a:normAutofit fontScale="90000"/>
          </a:bodyPr>
          <a:lstStyle/>
          <a:p>
            <a:r>
              <a:rPr lang="en-GB" sz="3600" dirty="0" smtClean="0"/>
              <a:t>International migration of skilled labour</a:t>
            </a:r>
          </a:p>
        </p:txBody>
      </p:sp>
      <p:sp>
        <p:nvSpPr>
          <p:cNvPr id="35843" name="Rectangle 3075"/>
          <p:cNvSpPr>
            <a:spLocks noGrp="1"/>
          </p:cNvSpPr>
          <p:nvPr>
            <p:ph idx="1"/>
          </p:nvPr>
        </p:nvSpPr>
        <p:spPr>
          <a:xfrm>
            <a:off x="539552" y="1052736"/>
            <a:ext cx="8229600" cy="4983832"/>
          </a:xfrm>
        </p:spPr>
        <p:txBody>
          <a:bodyPr>
            <a:normAutofit/>
          </a:bodyPr>
          <a:lstStyle/>
          <a:p>
            <a:r>
              <a:rPr lang="en-GB" sz="2400" dirty="0" smtClean="0"/>
              <a:t>Two way international flows of workers accompany the geographical clustering of innovation</a:t>
            </a:r>
          </a:p>
          <a:p>
            <a:r>
              <a:rPr lang="en-GB" sz="2400" dirty="0" smtClean="0"/>
              <a:t>Skilled personnel from innovative regions travel abroad, taking their </a:t>
            </a:r>
            <a:r>
              <a:rPr lang="en-GB" sz="2400" b="1" dirty="0" smtClean="0"/>
              <a:t>tacit knowledge </a:t>
            </a:r>
            <a:r>
              <a:rPr lang="en-GB" sz="2400" dirty="0" smtClean="0"/>
              <a:t>for which employers elsewhere are willing to pay them high wages – laws in UK used to try to prevent this!</a:t>
            </a:r>
          </a:p>
          <a:p>
            <a:r>
              <a:rPr lang="en-GB" sz="2400" dirty="0" smtClean="0"/>
              <a:t>Innovative regions attract inward migration of high skilled workers who want to learn the latest techniques and </a:t>
            </a:r>
            <a:r>
              <a:rPr lang="en-GB" sz="2400" dirty="0" smtClean="0"/>
              <a:t>discoveries</a:t>
            </a:r>
          </a:p>
          <a:p>
            <a:endParaRPr lang="en-GB" dirty="0"/>
          </a:p>
          <a:p>
            <a:pPr marL="0" indent="0">
              <a:buNone/>
            </a:pPr>
            <a:endParaRPr lang="en-GB"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4293096"/>
            <a:ext cx="3600400" cy="24842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8229600" cy="636680"/>
          </a:xfrm>
        </p:spPr>
        <p:txBody>
          <a:bodyPr>
            <a:normAutofit fontScale="90000"/>
          </a:bodyPr>
          <a:lstStyle/>
          <a:p>
            <a:r>
              <a:rPr lang="en-US" dirty="0" smtClean="0"/>
              <a:t>“Brain drain”</a:t>
            </a:r>
            <a:endParaRPr lang="en-US" dirty="0"/>
          </a:p>
        </p:txBody>
      </p:sp>
      <p:sp>
        <p:nvSpPr>
          <p:cNvPr id="3" name="Content Placeholder 2"/>
          <p:cNvSpPr>
            <a:spLocks noGrp="1"/>
          </p:cNvSpPr>
          <p:nvPr>
            <p:ph idx="1"/>
          </p:nvPr>
        </p:nvSpPr>
        <p:spPr>
          <a:xfrm>
            <a:off x="539552" y="1124744"/>
            <a:ext cx="8229600" cy="4551784"/>
          </a:xfrm>
        </p:spPr>
        <p:txBody>
          <a:bodyPr>
            <a:normAutofit fontScale="92500" lnSpcReduction="10000"/>
          </a:bodyPr>
          <a:lstStyle/>
          <a:p>
            <a:r>
              <a:rPr lang="en-GB" dirty="0"/>
              <a:t>Developing countries concerned about their ‘</a:t>
            </a:r>
            <a:r>
              <a:rPr lang="en-GB" u="sng" dirty="0"/>
              <a:t>brain drain</a:t>
            </a:r>
            <a:r>
              <a:rPr lang="en-GB" dirty="0"/>
              <a:t>’ problem </a:t>
            </a:r>
          </a:p>
          <a:p>
            <a:r>
              <a:rPr lang="en-GB" dirty="0"/>
              <a:t>Benefits can be the establishment of new firms and new trade links, as migrants often retain links with former countries</a:t>
            </a:r>
          </a:p>
          <a:p>
            <a:pPr lvl="1"/>
            <a:r>
              <a:rPr lang="en-GB" dirty="0"/>
              <a:t>Migrants often return home and start companies and can spur the economy forward</a:t>
            </a:r>
          </a:p>
          <a:p>
            <a:pPr lvl="1"/>
            <a:r>
              <a:rPr lang="en-GB" dirty="0"/>
              <a:t>Example – Silicon Valley in California has high population of ‘non-resident Indians’ who have set up companies in both the US and India</a:t>
            </a:r>
          </a:p>
          <a:p>
            <a:pPr lvl="2"/>
            <a:r>
              <a:rPr lang="en-GB" dirty="0"/>
              <a:t>50% of high-tech workforce in Silicon Valley was foreign born in 2000</a:t>
            </a:r>
          </a:p>
          <a:p>
            <a:pPr lvl="2"/>
            <a:r>
              <a:rPr lang="en-GB" dirty="0"/>
              <a:t>Reduction in U.S. H-1B visas post 9/11 from 195,000 to 65,000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470" y="5445224"/>
            <a:ext cx="1388383" cy="1270904"/>
          </a:xfrm>
          <a:prstGeom prst="rect">
            <a:avLst/>
          </a:prstGeom>
        </p:spPr>
      </p:pic>
    </p:spTree>
    <p:extLst>
      <p:ext uri="{BB962C8B-B14F-4D97-AF65-F5344CB8AC3E}">
        <p14:creationId xmlns:p14="http://schemas.microsoft.com/office/powerpoint/2010/main" val="1303722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95536" y="260648"/>
            <a:ext cx="8229600" cy="1143000"/>
          </a:xfrm>
        </p:spPr>
        <p:txBody>
          <a:bodyPr>
            <a:normAutofit/>
          </a:bodyPr>
          <a:lstStyle/>
          <a:p>
            <a:r>
              <a:rPr lang="en-GB" sz="3600" dirty="0" smtClean="0"/>
              <a:t>Macroeconomic issues and policies</a:t>
            </a:r>
          </a:p>
        </p:txBody>
      </p:sp>
      <p:sp>
        <p:nvSpPr>
          <p:cNvPr id="3075" name="Content Placeholder 2"/>
          <p:cNvSpPr>
            <a:spLocks noGrp="1"/>
          </p:cNvSpPr>
          <p:nvPr>
            <p:ph idx="1"/>
          </p:nvPr>
        </p:nvSpPr>
        <p:spPr/>
        <p:txBody>
          <a:bodyPr/>
          <a:lstStyle/>
          <a:p>
            <a:pPr marL="0" indent="0">
              <a:buNone/>
            </a:pPr>
            <a:r>
              <a:rPr lang="en-GB" b="1" dirty="0" smtClean="0"/>
              <a:t>Outline:</a:t>
            </a:r>
          </a:p>
          <a:p>
            <a:pPr lvl="1"/>
            <a:r>
              <a:rPr lang="en-GB" dirty="0" smtClean="0"/>
              <a:t>IPRs and Economic Growth</a:t>
            </a:r>
          </a:p>
          <a:p>
            <a:pPr lvl="1"/>
            <a:r>
              <a:rPr lang="en-GB" dirty="0" smtClean="0"/>
              <a:t>Trade-Related Aspects of Intellectual Property (TRIPS)</a:t>
            </a:r>
          </a:p>
          <a:p>
            <a:pPr lvl="1"/>
            <a:r>
              <a:rPr lang="en-GB" dirty="0" smtClean="0"/>
              <a:t>Intellectual Property Rights, Exhaustion, and Parallel Imports</a:t>
            </a:r>
          </a:p>
          <a:p>
            <a:pPr lvl="1"/>
            <a:r>
              <a:rPr lang="en-GB" dirty="0" smtClean="0"/>
              <a:t>Piracy and Counterfeit</a:t>
            </a:r>
          </a:p>
          <a:p>
            <a:pPr lvl="1"/>
            <a:r>
              <a:rPr lang="en-GB" dirty="0" smtClean="0"/>
              <a:t>R&amp;D in the Global Economy</a:t>
            </a:r>
          </a:p>
          <a:p>
            <a:pPr lvl="1"/>
            <a:r>
              <a:rPr lang="en-GB" dirty="0" smtClean="0"/>
              <a:t>International Migration of Skilled Labour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704088"/>
            <a:ext cx="8229600" cy="564672"/>
          </a:xfrm>
        </p:spPr>
        <p:txBody>
          <a:bodyPr>
            <a:normAutofit fontScale="90000"/>
          </a:bodyPr>
          <a:lstStyle/>
          <a:p>
            <a:r>
              <a:rPr lang="en-GB" dirty="0" smtClean="0"/>
              <a:t>Introduction</a:t>
            </a:r>
          </a:p>
        </p:txBody>
      </p:sp>
      <p:sp>
        <p:nvSpPr>
          <p:cNvPr id="4099" name="Content Placeholder 2"/>
          <p:cNvSpPr>
            <a:spLocks noGrp="1"/>
          </p:cNvSpPr>
          <p:nvPr>
            <p:ph idx="1"/>
          </p:nvPr>
        </p:nvSpPr>
        <p:spPr>
          <a:xfrm>
            <a:off x="457200" y="1268760"/>
            <a:ext cx="8229600" cy="5055840"/>
          </a:xfrm>
        </p:spPr>
        <p:txBody>
          <a:bodyPr>
            <a:normAutofit/>
          </a:bodyPr>
          <a:lstStyle/>
          <a:p>
            <a:pPr marL="0" indent="0">
              <a:buNone/>
            </a:pPr>
            <a:r>
              <a:rPr lang="en-GB" b="1" dirty="0" smtClean="0"/>
              <a:t>What is the impact of IPRs on economic growth and the welfare of society? </a:t>
            </a:r>
          </a:p>
          <a:p>
            <a:pPr marL="0" indent="0">
              <a:buNone/>
            </a:pPr>
            <a:endParaRPr lang="en-GB" b="1" dirty="0" smtClean="0"/>
          </a:p>
          <a:p>
            <a:pPr lvl="1"/>
            <a:r>
              <a:rPr lang="en-GB" dirty="0" smtClean="0"/>
              <a:t>Positive link has been shown between R&amp;D and growth</a:t>
            </a:r>
          </a:p>
          <a:p>
            <a:pPr lvl="1"/>
            <a:r>
              <a:rPr lang="en-GB" dirty="0" smtClean="0"/>
              <a:t>Positive link has been shown between stronger IPRs and economic profits at the firm-level</a:t>
            </a:r>
          </a:p>
          <a:p>
            <a:pPr lvl="1"/>
            <a:r>
              <a:rPr lang="en-GB" dirty="0" smtClean="0"/>
              <a:t>However, studies that relate IPRs and growth at the economy level are inconclusive</a:t>
            </a:r>
          </a:p>
          <a:p>
            <a:pPr lvl="1"/>
            <a:endParaRPr lang="en-GB" dirty="0"/>
          </a:p>
          <a:p>
            <a:pPr marL="393192" lvl="1" indent="0">
              <a:buNone/>
            </a:pPr>
            <a:r>
              <a:rPr lang="en-GB" b="1" dirty="0" smtClean="0"/>
              <a:t>This is a difficult question, but gathering evidence on this may increase chances of ‘getting policies right’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704088"/>
            <a:ext cx="8229600" cy="708688"/>
          </a:xfrm>
        </p:spPr>
        <p:txBody>
          <a:bodyPr>
            <a:normAutofit fontScale="90000"/>
          </a:bodyPr>
          <a:lstStyle/>
          <a:p>
            <a:r>
              <a:rPr lang="en-GB" dirty="0" smtClean="0"/>
              <a:t>IPRs and economic growth</a:t>
            </a:r>
          </a:p>
        </p:txBody>
      </p:sp>
      <p:sp>
        <p:nvSpPr>
          <p:cNvPr id="5123" name="Content Placeholder 2"/>
          <p:cNvSpPr>
            <a:spLocks noGrp="1"/>
          </p:cNvSpPr>
          <p:nvPr>
            <p:ph idx="1"/>
          </p:nvPr>
        </p:nvSpPr>
        <p:spPr>
          <a:xfrm>
            <a:off x="457200" y="1628800"/>
            <a:ext cx="8229600" cy="4695800"/>
          </a:xfrm>
        </p:spPr>
        <p:txBody>
          <a:bodyPr>
            <a:normAutofit/>
          </a:bodyPr>
          <a:lstStyle/>
          <a:p>
            <a:pPr marL="0" indent="0">
              <a:buNone/>
            </a:pPr>
            <a:r>
              <a:rPr lang="en-GB" b="1" dirty="0" smtClean="0"/>
              <a:t>Why is this such a difficult question?</a:t>
            </a:r>
          </a:p>
          <a:p>
            <a:r>
              <a:rPr lang="en-GB" dirty="0" smtClean="0"/>
              <a:t>Complex set of relationships (see Figure 12.1, on next slide, and further diagram on slide after that)</a:t>
            </a:r>
          </a:p>
          <a:p>
            <a:r>
              <a:rPr lang="en-GB" u="sng" dirty="0" smtClean="0"/>
              <a:t>IPRs can affect investment, trade, FDI, and R&amp;D</a:t>
            </a:r>
          </a:p>
          <a:p>
            <a:r>
              <a:rPr lang="en-GB" dirty="0" smtClean="0"/>
              <a:t>These ‘proximate factors’ can in turn affect a country’s rate of growth 	</a:t>
            </a:r>
          </a:p>
          <a:p>
            <a:r>
              <a:rPr lang="en-GB" dirty="0" smtClean="0"/>
              <a:t>Evidence from study by Park and </a:t>
            </a:r>
            <a:r>
              <a:rPr lang="en-GB" dirty="0" err="1" smtClean="0"/>
              <a:t>Ginarte</a:t>
            </a:r>
            <a:r>
              <a:rPr lang="en-GB" dirty="0" smtClean="0"/>
              <a:t> (1997) using cross-section data for 60 countries supports this indirect role of IPRs on growth by enhancing investment and R&amp;D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04088"/>
            <a:ext cx="8229600" cy="636680"/>
          </a:xfrm>
        </p:spPr>
        <p:txBody>
          <a:bodyPr>
            <a:normAutofit fontScale="90000"/>
          </a:bodyPr>
          <a:lstStyle/>
          <a:p>
            <a:r>
              <a:rPr lang="en-GB" dirty="0" smtClean="0"/>
              <a:t>Impacts of patenting</a:t>
            </a:r>
          </a:p>
        </p:txBody>
      </p:sp>
      <p:pic>
        <p:nvPicPr>
          <p:cNvPr id="7171" name="Picture 3" descr="Patent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47" y="1628800"/>
            <a:ext cx="7215188"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457200" y="704088"/>
            <a:ext cx="8229600" cy="564672"/>
          </a:xfrm>
        </p:spPr>
        <p:txBody>
          <a:bodyPr>
            <a:normAutofit fontScale="90000"/>
          </a:bodyPr>
          <a:lstStyle/>
          <a:p>
            <a:r>
              <a:rPr lang="en-GB" sz="3600" dirty="0" smtClean="0"/>
              <a:t>Complex relationship between IPRs and growth</a:t>
            </a:r>
          </a:p>
        </p:txBody>
      </p:sp>
      <p:sp>
        <p:nvSpPr>
          <p:cNvPr id="44035" name="Rectangle 3"/>
          <p:cNvSpPr>
            <a:spLocks noGrp="1"/>
          </p:cNvSpPr>
          <p:nvPr>
            <p:ph idx="1"/>
          </p:nvPr>
        </p:nvSpPr>
        <p:spPr>
          <a:xfrm>
            <a:off x="457200" y="1484784"/>
            <a:ext cx="8229600" cy="4839816"/>
          </a:xfrm>
        </p:spPr>
        <p:txBody>
          <a:bodyPr>
            <a:normAutofit fontScale="92500" lnSpcReduction="10000"/>
          </a:bodyPr>
          <a:lstStyle/>
          <a:p>
            <a:r>
              <a:rPr lang="en-AU" dirty="0" smtClean="0"/>
              <a:t>In order to benefit from strong IPRs a country needs to have a range of factors conducive to growth</a:t>
            </a:r>
          </a:p>
          <a:p>
            <a:r>
              <a:rPr lang="en-AU" dirty="0" smtClean="0"/>
              <a:t>Countries at different stages of development benefit in different ways </a:t>
            </a:r>
          </a:p>
          <a:p>
            <a:r>
              <a:rPr lang="en-AU" dirty="0" err="1" smtClean="0"/>
              <a:t>Falvey</a:t>
            </a:r>
            <a:r>
              <a:rPr lang="en-AU" dirty="0" smtClean="0"/>
              <a:t> et al. (2006) found that having strong IPRs benefits both the richest and the poorest nations, but not the middle-income countries</a:t>
            </a:r>
          </a:p>
          <a:p>
            <a:pPr lvl="1"/>
            <a:r>
              <a:rPr lang="en-AU" dirty="0" smtClean="0"/>
              <a:t>Positive effects are due to increased FDI and trade </a:t>
            </a:r>
          </a:p>
          <a:p>
            <a:pPr lvl="1"/>
            <a:r>
              <a:rPr lang="en-AU" dirty="0" smtClean="0"/>
              <a:t>Negative effects arise from inability to imitate and adopt technology freely</a:t>
            </a:r>
          </a:p>
          <a:p>
            <a:r>
              <a:rPr lang="en-AU" dirty="0" smtClean="0"/>
              <a:t>A further indication from historical studies is that the strength of IPRs may affect the nature of innovation in a country rather than the level of innovation</a:t>
            </a:r>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GB" dirty="0"/>
              <a:t>World Trade Organisation (WTO)</a:t>
            </a:r>
            <a:endParaRPr lang="en-US" dirty="0"/>
          </a:p>
        </p:txBody>
      </p:sp>
      <p:sp>
        <p:nvSpPr>
          <p:cNvPr id="3" name="Content Placeholder 2"/>
          <p:cNvSpPr>
            <a:spLocks noGrp="1"/>
          </p:cNvSpPr>
          <p:nvPr>
            <p:ph idx="1"/>
          </p:nvPr>
        </p:nvSpPr>
        <p:spPr>
          <a:xfrm>
            <a:off x="457200" y="1628800"/>
            <a:ext cx="8229600" cy="4695800"/>
          </a:xfrm>
        </p:spPr>
        <p:txBody>
          <a:bodyPr>
            <a:normAutofit/>
          </a:bodyPr>
          <a:lstStyle/>
          <a:p>
            <a:pPr marL="0" indent="0">
              <a:buNone/>
            </a:pPr>
            <a:r>
              <a:rPr lang="en-US" sz="2000" i="1" dirty="0"/>
              <a:t>The World Trade Organization (WTO) is the only global international organization dealing with the rules of trade between nations. At its heart are the WTO agreements, negotiated and signed by the bulk of the world’s trading nations and ratified in their parliaments. The goal is to help producers of goods and services, exporters, and importers conduct their business. - </a:t>
            </a:r>
            <a:r>
              <a:rPr lang="en-US" sz="2000" dirty="0">
                <a:hlinkClick r:id="rId2"/>
              </a:rPr>
              <a:t>http://</a:t>
            </a:r>
            <a:r>
              <a:rPr lang="en-US" sz="2000" dirty="0" smtClean="0">
                <a:hlinkClick r:id="rId2"/>
              </a:rPr>
              <a:t>www.wto.org</a:t>
            </a:r>
            <a:endParaRPr lang="en-US" sz="2000" dirty="0" smtClean="0"/>
          </a:p>
          <a:p>
            <a:pPr marL="0" indent="0">
              <a:buNone/>
            </a:pPr>
            <a:endParaRPr lang="en-US" sz="2000" dirty="0" smtClean="0"/>
          </a:p>
          <a:p>
            <a:r>
              <a:rPr lang="en-US" dirty="0" smtClean="0"/>
              <a:t>Oversees </a:t>
            </a:r>
            <a:r>
              <a:rPr lang="en-US" dirty="0"/>
              <a:t>the implementation, administration and operation of the covered agreements</a:t>
            </a:r>
          </a:p>
          <a:p>
            <a:r>
              <a:rPr lang="en-US" dirty="0"/>
              <a:t>Provides a forum for negotiations and for settling disputes</a:t>
            </a:r>
          </a:p>
        </p:txBody>
      </p:sp>
    </p:spTree>
    <p:extLst>
      <p:ext uri="{BB962C8B-B14F-4D97-AF65-F5344CB8AC3E}">
        <p14:creationId xmlns:p14="http://schemas.microsoft.com/office/powerpoint/2010/main" val="3132163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24744"/>
            <a:ext cx="8229600" cy="636680"/>
          </a:xfrm>
        </p:spPr>
        <p:txBody>
          <a:bodyPr>
            <a:noAutofit/>
          </a:bodyPr>
          <a:lstStyle/>
          <a:p>
            <a:r>
              <a:rPr lang="en-GB" sz="3600" dirty="0"/>
              <a:t>Trade-Related Aspects of Intellectual Property (TRIPS)</a:t>
            </a:r>
            <a:endParaRPr lang="en-US" sz="3600" dirty="0"/>
          </a:p>
        </p:txBody>
      </p:sp>
      <p:sp>
        <p:nvSpPr>
          <p:cNvPr id="3" name="Content Placeholder 2"/>
          <p:cNvSpPr>
            <a:spLocks noGrp="1"/>
          </p:cNvSpPr>
          <p:nvPr>
            <p:ph idx="1"/>
          </p:nvPr>
        </p:nvSpPr>
        <p:spPr/>
        <p:txBody>
          <a:bodyPr>
            <a:normAutofit/>
          </a:bodyPr>
          <a:lstStyle/>
          <a:p>
            <a:r>
              <a:rPr lang="en-GB" dirty="0"/>
              <a:t>TRIPS agreement 1996 - membership of the World Trade Organisation (WTO) was made conditional on signing it</a:t>
            </a:r>
          </a:p>
          <a:p>
            <a:r>
              <a:rPr lang="en-GB" dirty="0"/>
              <a:t>TRIPS agreement established minimum standards of IPR protection in all WTO member </a:t>
            </a:r>
            <a:r>
              <a:rPr lang="en-GB" dirty="0" smtClean="0"/>
              <a:t>countries</a:t>
            </a:r>
          </a:p>
          <a:p>
            <a:r>
              <a:rPr lang="en-GB" dirty="0"/>
              <a:t>Developing countries were given time to make the transition, but grace periods generally expired within a few years of such countries joining the WTO</a:t>
            </a:r>
          </a:p>
          <a:p>
            <a:r>
              <a:rPr lang="en-GB" dirty="0"/>
              <a:t>China and India have both become members of WTO/TRIPS</a:t>
            </a:r>
          </a:p>
          <a:p>
            <a:pPr marL="0" indent="0">
              <a:buNone/>
            </a:pPr>
            <a:endParaRPr lang="en-GB" dirty="0"/>
          </a:p>
        </p:txBody>
      </p:sp>
    </p:spTree>
    <p:extLst>
      <p:ext uri="{BB962C8B-B14F-4D97-AF65-F5344CB8AC3E}">
        <p14:creationId xmlns:p14="http://schemas.microsoft.com/office/powerpoint/2010/main" val="9482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67544" y="836712"/>
            <a:ext cx="8229600" cy="852704"/>
          </a:xfrm>
        </p:spPr>
        <p:txBody>
          <a:bodyPr>
            <a:noAutofit/>
          </a:bodyPr>
          <a:lstStyle/>
          <a:p>
            <a:r>
              <a:rPr lang="en-GB" sz="3600" dirty="0" smtClean="0"/>
              <a:t>Trade-Related Aspects of Intellectual Property (TRIPS)</a:t>
            </a:r>
          </a:p>
        </p:txBody>
      </p:sp>
      <p:sp>
        <p:nvSpPr>
          <p:cNvPr id="8195" name="Content Placeholder 2"/>
          <p:cNvSpPr>
            <a:spLocks noGrp="1"/>
          </p:cNvSpPr>
          <p:nvPr>
            <p:ph idx="1"/>
          </p:nvPr>
        </p:nvSpPr>
        <p:spPr>
          <a:xfrm>
            <a:off x="457200" y="1772816"/>
            <a:ext cx="8229600" cy="4551784"/>
          </a:xfrm>
        </p:spPr>
        <p:txBody>
          <a:bodyPr>
            <a:normAutofit/>
          </a:bodyPr>
          <a:lstStyle/>
          <a:p>
            <a:pPr marL="0" indent="0">
              <a:buNone/>
            </a:pPr>
            <a:r>
              <a:rPr lang="en-GB" b="1" dirty="0" smtClean="0"/>
              <a:t>Differential impacts of TRIPS </a:t>
            </a:r>
            <a:endParaRPr lang="en-GB" dirty="0"/>
          </a:p>
          <a:p>
            <a:r>
              <a:rPr lang="en-US" dirty="0"/>
              <a:t>The direct effect of strengthening IPRs should be to increase the flow of royalties to intellectual property producing countries (mostly developed countries)</a:t>
            </a:r>
          </a:p>
          <a:p>
            <a:pPr lvl="1"/>
            <a:r>
              <a:rPr lang="en-US" dirty="0"/>
              <a:t>USA largest surplus with $28 billion in </a:t>
            </a:r>
            <a:r>
              <a:rPr lang="en-US" dirty="0" smtClean="0"/>
              <a:t>2003</a:t>
            </a:r>
          </a:p>
          <a:p>
            <a:pPr marL="393192" lvl="1" indent="0">
              <a:buNone/>
            </a:pPr>
            <a:endParaRPr lang="en-US" dirty="0"/>
          </a:p>
          <a:p>
            <a:r>
              <a:rPr lang="en-GB" dirty="0" smtClean="0"/>
              <a:t>Poorest countries (esp. Africa) suffered most, because of higher prices for protected products and technologies, e.g., Pharmaceutical drugs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2275</TotalTime>
  <Words>1464</Words>
  <Application>Microsoft Office PowerPoint</Application>
  <PresentationFormat>On-screen Show (4:3)</PresentationFormat>
  <Paragraphs>126</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EBGN 320 – Economics and Technology</vt:lpstr>
      <vt:lpstr>Macroeconomic issues and policies</vt:lpstr>
      <vt:lpstr>Introduction</vt:lpstr>
      <vt:lpstr>IPRs and economic growth</vt:lpstr>
      <vt:lpstr>Impacts of patenting</vt:lpstr>
      <vt:lpstr>Complex relationship between IPRs and growth</vt:lpstr>
      <vt:lpstr>World Trade Organisation (WTO)</vt:lpstr>
      <vt:lpstr>Trade-Related Aspects of Intellectual Property (TRIPS)</vt:lpstr>
      <vt:lpstr>Trade-Related Aspects of Intellectual Property (TRIPS)</vt:lpstr>
      <vt:lpstr>TRIPS Tradeoffs</vt:lpstr>
      <vt:lpstr>TRIPS, FDI and technology transfer</vt:lpstr>
      <vt:lpstr>Contentious and  enforcement aspects of TRIPS</vt:lpstr>
      <vt:lpstr>Contentious and  enforcement aspects of TRIPS</vt:lpstr>
      <vt:lpstr>Intellectual Property Rights, Exhaustion, and Parallel Imports</vt:lpstr>
      <vt:lpstr>Piracy and Counterfeiting</vt:lpstr>
      <vt:lpstr>R&amp;D in the Global Economy</vt:lpstr>
      <vt:lpstr>International migration of skilled labour</vt:lpstr>
      <vt:lpstr>“Brain drain”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Measurement of innovation, productivity and growth</dc:title>
  <dc:creator>Mark Rogers/Christine Greenhalgh</dc:creator>
  <cp:lastModifiedBy>Donal O'Sullivan</cp:lastModifiedBy>
  <cp:revision>67</cp:revision>
  <dcterms:created xsi:type="dcterms:W3CDTF">2009-11-14T14:07:20Z</dcterms:created>
  <dcterms:modified xsi:type="dcterms:W3CDTF">2013-04-24T17:58:59Z</dcterms:modified>
</cp:coreProperties>
</file>