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6" r:id="rId5"/>
    <p:sldId id="262" r:id="rId6"/>
    <p:sldId id="263" r:id="rId7"/>
    <p:sldId id="260" r:id="rId8"/>
    <p:sldId id="264" r:id="rId9"/>
    <p:sldId id="265" r:id="rId10"/>
    <p:sldId id="261" r:id="rId11"/>
    <p:sldId id="272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>
        <p:scale>
          <a:sx n="125" d="100"/>
          <a:sy n="125" d="100"/>
        </p:scale>
        <p:origin x="-12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89A57-DE9D-4526-B605-0ABECD73269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C3CAD-BDE6-40B5-AC1E-A84CA3888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9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EEBAB-737F-4F9E-A251-2FFDF43661C6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363"/>
            <a:ext cx="5486400" cy="419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966B-4737-4638-92C7-14B08DD0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9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669B-3D1A-473C-BBD4-CC6196B2CA1C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B3669B-3D1A-473C-BBD4-CC6196B2CA1C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E514AD-3BE6-41D3-BF49-4D2F3086EA2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EBGN 320 – Economics and Technology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 smtClean="0"/>
              <a:t>Technology and Mineral Resources</a:t>
            </a:r>
          </a:p>
          <a:p>
            <a:r>
              <a:rPr lang="en-US" sz="1600" dirty="0" smtClean="0"/>
              <a:t>May 1st, 2013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95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Long Run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smtClean="0"/>
              <a:t>Possible long run supply curves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7620000" cy="23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200" b="1" dirty="0"/>
              <a:t>Mining </a:t>
            </a:r>
            <a:r>
              <a:rPr lang="en-US" sz="3200" b="1" dirty="0" smtClean="0"/>
              <a:t>Asteroids </a:t>
            </a:r>
            <a:r>
              <a:rPr lang="en-US" sz="3200" b="1" dirty="0"/>
              <a:t>for </a:t>
            </a:r>
            <a:r>
              <a:rPr lang="en-US" sz="3200" b="1" dirty="0" smtClean="0"/>
              <a:t>Gold </a:t>
            </a:r>
            <a:r>
              <a:rPr lang="en-US" sz="3200" b="1" dirty="0"/>
              <a:t>and P</a:t>
            </a:r>
            <a:r>
              <a:rPr lang="en-US" sz="3200" b="1" dirty="0" smtClean="0"/>
              <a:t>latinum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Planetary Resources</a:t>
            </a:r>
          </a:p>
          <a:p>
            <a:r>
              <a:rPr lang="en-US" dirty="0" smtClean="0"/>
              <a:t>The </a:t>
            </a:r>
            <a:r>
              <a:rPr lang="en-US" dirty="0"/>
              <a:t>founders include film director and explorer James Cameron as well as Google's chief executive Larry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Multi-billion-dollar </a:t>
            </a:r>
            <a:r>
              <a:rPr lang="en-US" dirty="0"/>
              <a:t>plan would use robotic spacecraft to squeeze minerals such as platinum and gold out of the </a:t>
            </a:r>
            <a:r>
              <a:rPr lang="en-US" dirty="0" smtClean="0"/>
              <a:t>rocks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		http</a:t>
            </a:r>
            <a:r>
              <a:rPr lang="en-US" sz="2000" dirty="0"/>
              <a:t>://www.economist.com/node/21553419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680459"/>
            <a:ext cx="3900487" cy="219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about the increasing demand on natural resources from the developing world?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362200"/>
            <a:ext cx="6172200" cy="39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Intensity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Developing economies use less mineral resources as the infrastructure of the country matures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90800"/>
            <a:ext cx="4572000" cy="36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Sustainability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Solow’s constant consumption model</a:t>
            </a:r>
          </a:p>
          <a:p>
            <a:pPr lvl="1"/>
            <a:r>
              <a:rPr lang="en-US" sz="1800" dirty="0" smtClean="0"/>
              <a:t>Capital stock = manmade capital, human capital and </a:t>
            </a:r>
            <a:r>
              <a:rPr lang="en-US" sz="1800" b="1" dirty="0" smtClean="0"/>
              <a:t>natural capital</a:t>
            </a:r>
          </a:p>
          <a:p>
            <a:pPr lvl="1"/>
            <a:endParaRPr lang="en-US" sz="1800" b="1" dirty="0"/>
          </a:p>
          <a:p>
            <a:pPr marL="0" indent="0">
              <a:buNone/>
            </a:pPr>
            <a:r>
              <a:rPr lang="en-US" dirty="0" smtClean="0"/>
              <a:t>How do we best maintain sustainability?</a:t>
            </a:r>
          </a:p>
          <a:p>
            <a:pPr lvl="2"/>
            <a:r>
              <a:rPr lang="en-US" dirty="0" smtClean="0"/>
              <a:t>Act in ways that at least maintain the capital stock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Depends on one’s view of how well natural capital can be substituted by the other forms of capital</a:t>
            </a:r>
            <a:r>
              <a:rPr lang="en-US" dirty="0" smtClean="0"/>
              <a:t>	</a:t>
            </a:r>
          </a:p>
          <a:p>
            <a:pPr lvl="1"/>
            <a:r>
              <a:rPr lang="en-US" b="1" dirty="0" smtClean="0"/>
              <a:t>Weak sustainability </a:t>
            </a:r>
            <a:r>
              <a:rPr lang="en-US" dirty="0" smtClean="0"/>
              <a:t>– Perfect substitution</a:t>
            </a:r>
          </a:p>
          <a:p>
            <a:pPr lvl="2"/>
            <a:r>
              <a:rPr lang="en-US" dirty="0"/>
              <a:t>Manufactured capital of equal value can take the place of natural capital </a:t>
            </a:r>
            <a:endParaRPr lang="en-US" dirty="0" smtClean="0"/>
          </a:p>
          <a:p>
            <a:pPr lvl="1"/>
            <a:r>
              <a:rPr lang="en-US" b="1" dirty="0" smtClean="0"/>
              <a:t>Strong </a:t>
            </a:r>
            <a:r>
              <a:rPr lang="en-US" b="1" dirty="0"/>
              <a:t>sustainability</a:t>
            </a:r>
            <a:r>
              <a:rPr lang="en-US" dirty="0" smtClean="0"/>
              <a:t>– Imperfect </a:t>
            </a:r>
            <a:r>
              <a:rPr lang="en-US" dirty="0"/>
              <a:t>substitution</a:t>
            </a:r>
          </a:p>
          <a:p>
            <a:pPr lvl="2"/>
            <a:r>
              <a:rPr lang="en-US" dirty="0" smtClean="0"/>
              <a:t>Must </a:t>
            </a:r>
            <a:r>
              <a:rPr lang="en-US" dirty="0"/>
              <a:t>m</a:t>
            </a:r>
            <a:r>
              <a:rPr lang="en-US" dirty="0" smtClean="0"/>
              <a:t>aintain a </a:t>
            </a:r>
            <a:r>
              <a:rPr lang="en-US" dirty="0"/>
              <a:t>certain level of natural </a:t>
            </a:r>
            <a:r>
              <a:rPr lang="en-US" dirty="0" smtClean="0"/>
              <a:t>capital, e.g., air and water!</a:t>
            </a:r>
          </a:p>
        </p:txBody>
      </p:sp>
    </p:spTree>
    <p:extLst>
      <p:ext uri="{BB962C8B-B14F-4D97-AF65-F5344CB8AC3E}">
        <p14:creationId xmlns:p14="http://schemas.microsoft.com/office/powerpoint/2010/main" val="421034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Technology and the Long Run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Technology improvements decrease extraction costs and therefore can increases mineral reserves </a:t>
            </a:r>
          </a:p>
          <a:p>
            <a:r>
              <a:rPr lang="en-US" sz="2000" dirty="0" smtClean="0"/>
              <a:t>Historically, technology improvements have offset any cost increases due to depletion and this has kept prices relatively stable for most mineral resources, but..</a:t>
            </a:r>
          </a:p>
          <a:p>
            <a:r>
              <a:rPr lang="en-US" sz="2000" dirty="0" smtClean="0"/>
              <a:t>The future is not necessarily like the past!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657600"/>
            <a:ext cx="4419600" cy="270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Technology plays a crucial role in the long run availability of natural resources </a:t>
            </a:r>
          </a:p>
          <a:p>
            <a:r>
              <a:rPr lang="en-US" dirty="0" smtClean="0"/>
              <a:t>The ability of technology to continue to offset the rising costs of moving to poorer grade resources depends on the rate of diminishing returns to innovation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5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 Scarcity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Given that natural resources are scarce, what are the implications for humanity?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81200"/>
            <a:ext cx="2743200" cy="1891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6600"/>
            <a:ext cx="3048000" cy="241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941445"/>
            <a:ext cx="3251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Historical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1700s – Malthus, population growth -&gt; famine!</a:t>
            </a:r>
          </a:p>
          <a:p>
            <a:r>
              <a:rPr lang="en-US" dirty="0" smtClean="0"/>
              <a:t>1950s – Paley Commission studies availability of non-renewable resources</a:t>
            </a:r>
          </a:p>
          <a:p>
            <a:r>
              <a:rPr lang="en-US" dirty="0" smtClean="0"/>
              <a:t>1960s </a:t>
            </a:r>
            <a:r>
              <a:rPr lang="en-US" dirty="0"/>
              <a:t>– </a:t>
            </a:r>
            <a:r>
              <a:rPr lang="en-US" dirty="0" smtClean="0"/>
              <a:t>Resources For the Future forecasts the dangers of running out</a:t>
            </a:r>
          </a:p>
          <a:p>
            <a:r>
              <a:rPr lang="en-US" dirty="0" smtClean="0"/>
              <a:t>1972 – </a:t>
            </a:r>
            <a:r>
              <a:rPr lang="en-US" i="1" dirty="0" smtClean="0"/>
              <a:t>The Limits to Growth - </a:t>
            </a:r>
            <a:r>
              <a:rPr lang="en-US" dirty="0" smtClean="0"/>
              <a:t>Meadows</a:t>
            </a:r>
          </a:p>
          <a:p>
            <a:r>
              <a:rPr lang="en-US" i="1" dirty="0" smtClean="0"/>
              <a:t>1992 – The Limits to Sustainability</a:t>
            </a:r>
          </a:p>
          <a:p>
            <a:pPr lvl="1"/>
            <a:r>
              <a:rPr lang="en-US" dirty="0" smtClean="0"/>
              <a:t>Change in thinking from running out to damaging environment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Economic Exhaustion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Fixed Stock Paradigm </a:t>
            </a:r>
            <a:r>
              <a:rPr lang="en-US" dirty="0" smtClean="0"/>
              <a:t>assumes physical exhaustion of the natural resource</a:t>
            </a:r>
          </a:p>
          <a:p>
            <a:pPr lvl="1"/>
            <a:r>
              <a:rPr lang="en-US" dirty="0" smtClean="0"/>
              <a:t>Peak </a:t>
            </a:r>
            <a:r>
              <a:rPr lang="en-US" dirty="0"/>
              <a:t>o</a:t>
            </a:r>
            <a:r>
              <a:rPr lang="en-US" dirty="0" smtClean="0"/>
              <a:t>il theory - </a:t>
            </a:r>
            <a:r>
              <a:rPr lang="en-US" dirty="0" err="1" smtClean="0"/>
              <a:t>Hubbert</a:t>
            </a:r>
            <a:endParaRPr lang="en-US" dirty="0" smtClean="0"/>
          </a:p>
          <a:p>
            <a:r>
              <a:rPr lang="en-US" b="1" dirty="0" smtClean="0"/>
              <a:t>Opportunity Cost </a:t>
            </a:r>
            <a:r>
              <a:rPr lang="en-US" b="1" dirty="0"/>
              <a:t>P</a:t>
            </a:r>
            <a:r>
              <a:rPr lang="en-US" b="1" dirty="0" smtClean="0"/>
              <a:t>aradigm </a:t>
            </a:r>
            <a:r>
              <a:rPr lang="en-US" dirty="0" smtClean="0"/>
              <a:t>implies economic exhaustion of the resource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Economic Exhaustion</a:t>
            </a:r>
            <a:r>
              <a:rPr lang="en-US" dirty="0" smtClean="0"/>
              <a:t>: Scarcity leads to a price signal that encourages substitution away from the scarce good towards a less scarce good which results in never reaching physical exhaustion, e.g., UK coal mines were closed by Thatcher in the 1980s even though there were not close to depletion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Thus, recovery is a matter of costs not physical availability!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706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Mineral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err="1" smtClean="0"/>
              <a:t>Ricardian</a:t>
            </a:r>
            <a:r>
              <a:rPr lang="en-US" dirty="0" smtClean="0"/>
              <a:t> Rent – Premium for higher quality deposit</a:t>
            </a:r>
          </a:p>
          <a:p>
            <a:r>
              <a:rPr lang="en-US" dirty="0" err="1" smtClean="0"/>
              <a:t>Hotelling</a:t>
            </a:r>
            <a:r>
              <a:rPr lang="en-US" dirty="0" smtClean="0"/>
              <a:t> Rent – Cost associated with using up the resource – The value of future lost profits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048000"/>
            <a:ext cx="4648200" cy="31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6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Mineral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One idea is that as we run out of the resource the user costs should rise and so will the price of the resource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" y="2819400"/>
            <a:ext cx="6781800" cy="36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Resource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McKelevy</a:t>
            </a:r>
            <a:r>
              <a:rPr lang="en-US" dirty="0" smtClean="0"/>
              <a:t> Box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14599"/>
            <a:ext cx="5486400" cy="392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Skinner </a:t>
            </a:r>
            <a:r>
              <a:rPr lang="en-US" dirty="0" err="1" smtClean="0"/>
              <a:t>Hypohesis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Two possible relationships between mineral grade and the resource 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754653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Discontinuity of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The costs associated with moving from one mineral source to another depends on the size of the mineralogical barrier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3015213"/>
            <a:ext cx="3809999" cy="34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4605</TotalTime>
  <Words>489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EBGN 320 – Economics and Technology</vt:lpstr>
      <vt:lpstr>Resource Scarcity</vt:lpstr>
      <vt:lpstr>Historical Perspective</vt:lpstr>
      <vt:lpstr>Economic Exhaustion</vt:lpstr>
      <vt:lpstr>Mineral Supply</vt:lpstr>
      <vt:lpstr>Mineral Prices</vt:lpstr>
      <vt:lpstr>The Resource Base</vt:lpstr>
      <vt:lpstr>The Skinner Hypohesis</vt:lpstr>
      <vt:lpstr>Discontinuity of Supply</vt:lpstr>
      <vt:lpstr>Long Run Supply</vt:lpstr>
      <vt:lpstr>Mining Asteroids for Gold and Platinum</vt:lpstr>
      <vt:lpstr>Demand</vt:lpstr>
      <vt:lpstr>Intensity of Use</vt:lpstr>
      <vt:lpstr>Sustainability</vt:lpstr>
      <vt:lpstr>Technology and the Long Run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EBGN 320 – Economics and Technology</dc:title>
  <dc:creator>Donal</dc:creator>
  <cp:lastModifiedBy>Donal</cp:lastModifiedBy>
  <cp:revision>317</cp:revision>
  <cp:lastPrinted>2012-03-19T18:04:10Z</cp:lastPrinted>
  <dcterms:created xsi:type="dcterms:W3CDTF">2012-01-16T16:07:42Z</dcterms:created>
  <dcterms:modified xsi:type="dcterms:W3CDTF">2013-05-01T19:46:30Z</dcterms:modified>
</cp:coreProperties>
</file>