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2.png" ContentType="image/png"/>
  <Override PartName="/ppt/media/image3.jpeg" ContentType="image/jpeg"/>
  <Override PartName="/ppt/media/image4.jpeg" ContentType="image/jpeg"/>
  <Override PartName="/ppt/media/image1.png" ContentType="image/png"/>
  <Override PartName="/ppt/slideLayouts/slideLayout28.xml" ContentType="application/vnd.openxmlformats-officedocument.presentationml.slideLayout+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slides/slide1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13.xml.rels" ContentType="application/vnd.openxmlformats-package.relationships+xml"/>
  <Override PartName="/ppt/slides/_rels/slide2.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5.xml.rels" ContentType="application/vnd.openxmlformats-package.relationships+xml"/>
  <Override PartName="/ppt/slides/_rels/slide4.xml.rels" ContentType="application/vnd.openxmlformats-package.relationships+xml"/>
  <Override PartName="/ppt/slides/_rels/slide14.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0"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3"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7"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42"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7"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48"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0"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52"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5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56"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59"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2"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3"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64"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7"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2"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4"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77"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79"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2"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83"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8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87"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0"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91"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3"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94"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98"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99"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2"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8"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3"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4"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8"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2"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240"/>
            <a:ext cx="8228880" cy="1144800"/>
          </a:xfrm>
          <a:prstGeom prst="rect">
            <a:avLst/>
          </a:prstGeom>
        </p:spPr>
        <p:txBody>
          <a:bodyPr anchor="ctr" bIns="0" lIns="0" rIns="0" tIns="0" wrap="none"/>
          <a:p>
            <a:pPr algn="ctr">
              <a:lnSpc>
                <a:spcPct val="100000"/>
              </a:lnSpc>
            </a:pPr>
            <a:r>
              <a:rPr lang="en-US"/>
              <a:t>Click to edit the title text format</a:t>
            </a:r>
            <a:endParaRPr/>
          </a:p>
        </p:txBody>
      </p:sp>
      <p:sp>
        <p:nvSpPr>
          <p:cNvPr id="1"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35"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240"/>
            <a:ext cx="8228880" cy="1144800"/>
          </a:xfrm>
          <a:prstGeom prst="rect">
            <a:avLst/>
          </a:prstGeom>
        </p:spPr>
        <p:txBody>
          <a:bodyPr anchor="ctr" bIns="0" lIns="0" rIns="0" tIns="0" wrap="none"/>
          <a:p>
            <a:pPr algn="ctr">
              <a:lnSpc>
                <a:spcPct val="100000"/>
              </a:lnSpc>
            </a:pPr>
            <a:r>
              <a:rPr lang="en-US"/>
              <a:t>Click to edit the title text format</a:t>
            </a:r>
            <a:endParaRPr/>
          </a:p>
        </p:txBody>
      </p:sp>
      <p:sp>
        <p:nvSpPr>
          <p:cNvPr id="69" name="PlaceHolder 2"/>
          <p:cNvSpPr>
            <a:spLocks noGrp="1"/>
          </p:cNvSpPr>
          <p:nvPr>
            <p:ph type="body"/>
          </p:nvPr>
        </p:nvSpPr>
        <p:spPr>
          <a:xfrm>
            <a:off x="457200" y="1604520"/>
            <a:ext cx="4015080" cy="3976920"/>
          </a:xfrm>
          <a:prstGeom prst="rect">
            <a:avLst/>
          </a:prstGeom>
        </p:spPr>
        <p:txBody>
          <a:bodyPr bIns="0" lIns="0" rIns="0" tIns="0" wrap="none"/>
          <a:p>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70" name="PlaceHolder 3"/>
          <p:cNvSpPr>
            <a:spLocks noGrp="1"/>
          </p:cNvSpPr>
          <p:nvPr>
            <p:ph type="body"/>
          </p:nvPr>
        </p:nvSpPr>
        <p:spPr>
          <a:xfrm>
            <a:off x="4673520" y="1604520"/>
            <a:ext cx="4015080" cy="3976920"/>
          </a:xfrm>
          <a:prstGeom prst="rect">
            <a:avLst/>
          </a:prstGeom>
        </p:spPr>
        <p:txBody>
          <a:bodyPr bIns="0" lIns="0" rIns="0" tIns="0" wrap="none"/>
          <a:p>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533520" y="1371600"/>
            <a:ext cx="7850880" cy="182808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04" name="CustomShape 2"/>
          <p:cNvSpPr/>
          <p:nvPr/>
        </p:nvSpPr>
        <p:spPr>
          <a:xfrm>
            <a:off x="533520" y="3228480"/>
            <a:ext cx="7854120" cy="1751760"/>
          </a:xfrm>
          <a:prstGeom prst="rect">
            <a:avLst/>
          </a:prstGeom>
        </p:spPr>
        <p:txBody>
          <a:bodyPr bIns="45000" lIns="0" rIns="18360" tIns="45000"/>
          <a:p>
            <a:pPr algn="r">
              <a:lnSpc>
                <a:spcPct val="100000"/>
              </a:lnSpc>
            </a:pPr>
            <a:r>
              <a:rPr b="1" lang="en-US">
                <a:solidFill>
                  <a:srgbClr val="000000"/>
                </a:solidFill>
                <a:latin typeface="Constantia"/>
              </a:rPr>
              <a:t>Versioning</a:t>
            </a:r>
            <a:endParaRPr/>
          </a:p>
          <a:p>
            <a:pPr algn="r">
              <a:lnSpc>
                <a:spcPct val="100000"/>
              </a:lnSpc>
            </a:pPr>
            <a:r>
              <a:rPr lang="en-US" sz="1600">
                <a:solidFill>
                  <a:srgbClr val="000000"/>
                </a:solidFill>
                <a:latin typeface="Constantia"/>
              </a:rPr>
              <a:t>April 22, 2013</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457200" y="704160"/>
            <a:ext cx="8228880" cy="666720"/>
          </a:xfrm>
          <a:prstGeom prst="rect">
            <a:avLst/>
          </a:prstGeom>
        </p:spPr>
        <p:txBody>
          <a:bodyPr anchor="b" bIns="0" lIns="0" rIns="0" tIns="45000"/>
          <a:p>
            <a:pPr>
              <a:lnSpc>
                <a:spcPct val="100000"/>
              </a:lnSpc>
            </a:pPr>
            <a:r>
              <a:rPr lang="en-US" sz="5000">
                <a:solidFill>
                  <a:srgbClr val="04617b"/>
                </a:solidFill>
                <a:latin typeface="Calibri"/>
              </a:rPr>
              <a:t>Goldilocks Pricing</a:t>
            </a:r>
            <a:endParaRPr/>
          </a:p>
        </p:txBody>
      </p:sp>
      <p:pic>
        <p:nvPicPr>
          <p:cNvPr descr="" id="124" name="Picture 2"/>
          <p:cNvPicPr/>
          <p:nvPr/>
        </p:nvPicPr>
        <p:blipFill>
          <a:blip r:embed="rId1"/>
          <a:stretch>
            <a:fillRect/>
          </a:stretch>
        </p:blipFill>
        <p:spPr>
          <a:xfrm>
            <a:off x="6781680" y="990720"/>
            <a:ext cx="1959480" cy="2932920"/>
          </a:xfrm>
          <a:prstGeom prst="rect">
            <a:avLst/>
          </a:prstGeom>
        </p:spPr>
      </p:pic>
      <p:sp>
        <p:nvSpPr>
          <p:cNvPr id="125" name="CustomShape 2"/>
          <p:cNvSpPr/>
          <p:nvPr/>
        </p:nvSpPr>
        <p:spPr>
          <a:xfrm>
            <a:off x="533520" y="1447920"/>
            <a:ext cx="6095160" cy="4967640"/>
          </a:xfrm>
          <a:prstGeom prst="rect">
            <a:avLst/>
          </a:prstGeom>
        </p:spPr>
        <p:txBody>
          <a:bodyPr anchor="b" bIns="0" lIns="0" rIns="0" tIns="0"/>
          <a:p>
            <a:pPr>
              <a:lnSpc>
                <a:spcPct val="100000"/>
              </a:lnSpc>
            </a:pPr>
            <a:r>
              <a:rPr b="1" lang="en-US" sz="2600">
                <a:solidFill>
                  <a:srgbClr val="035c75"/>
                </a:solidFill>
                <a:latin typeface="Constantia"/>
              </a:rPr>
              <a:t>Behavioral Economics: </a:t>
            </a:r>
            <a:r>
              <a:rPr lang="en-US" sz="2600">
                <a:solidFill>
                  <a:srgbClr val="035c75"/>
                </a:solidFill>
                <a:latin typeface="Constantia"/>
              </a:rPr>
              <a:t>combines psychology, with neo-classical economic theory because….</a:t>
            </a:r>
            <a:endParaRPr/>
          </a:p>
          <a:p>
            <a:pPr>
              <a:lnSpc>
                <a:spcPct val="100000"/>
              </a:lnSpc>
            </a:pPr>
            <a:endParaRPr/>
          </a:p>
          <a:p>
            <a:pPr>
              <a:lnSpc>
                <a:spcPct val="100000"/>
              </a:lnSpc>
            </a:pPr>
            <a:r>
              <a:rPr lang="en-US" sz="2600">
                <a:solidFill>
                  <a:srgbClr val="035c75"/>
                </a:solidFill>
                <a:latin typeface="Constantia"/>
              </a:rPr>
              <a:t>…</a:t>
            </a:r>
            <a:r>
              <a:rPr lang="en-US" sz="2600">
                <a:solidFill>
                  <a:srgbClr val="035c75"/>
                </a:solidFill>
                <a:latin typeface="Constantia"/>
              </a:rPr>
              <a:t>people are not always rational!</a:t>
            </a:r>
            <a:endParaRPr/>
          </a:p>
          <a:p>
            <a:pPr>
              <a:lnSpc>
                <a:spcPct val="100000"/>
              </a:lnSpc>
            </a:pPr>
            <a:endParaRPr/>
          </a:p>
          <a:p>
            <a:pPr>
              <a:lnSpc>
                <a:spcPct val="100000"/>
              </a:lnSpc>
              <a:buSzPct val="25000"/>
              <a:buFont charset="2" typeface="Wingdings 2"/>
              <a:buChar char=""/>
            </a:pPr>
            <a:r>
              <a:rPr lang="en-US" sz="2600">
                <a:solidFill>
                  <a:srgbClr val="035c75"/>
                </a:solidFill>
                <a:latin typeface="Constantia"/>
              </a:rPr>
              <a:t>Great interest from the business world in this area at the moment especially in Behavioral Finance</a:t>
            </a:r>
            <a:endParaRPr/>
          </a:p>
          <a:p>
            <a:pPr>
              <a:lnSpc>
                <a:spcPct val="100000"/>
              </a:lnSpc>
              <a:buSzPct val="25000"/>
              <a:buFont charset="2" typeface="Wingdings 2"/>
              <a:buChar char=""/>
            </a:pPr>
            <a:r>
              <a:rPr lang="en-US" sz="2600">
                <a:solidFill>
                  <a:srgbClr val="035c75"/>
                </a:solidFill>
                <a:latin typeface="Constantia"/>
              </a:rPr>
              <a:t>Many popular books on the subject, e.g., Blink by Malcom Gladwell</a:t>
            </a:r>
            <a:endParaRPr/>
          </a:p>
          <a:p>
            <a:pPr>
              <a:lnSpc>
                <a:spcPct val="100000"/>
              </a:lnSpc>
              <a:buSzPct val="25000"/>
              <a:buFont charset="2" typeface="Wingdings 2"/>
              <a:buChar char=""/>
            </a:pPr>
            <a:r>
              <a:rPr lang="en-US" sz="2600">
                <a:solidFill>
                  <a:srgbClr val="035c75"/>
                </a:solidFill>
                <a:latin typeface="Constantia"/>
              </a:rPr>
              <a:t>Field pioneered by Kahneman</a:t>
            </a:r>
            <a:r>
              <a:rPr b="1" lang="en-US" sz="2600">
                <a:solidFill>
                  <a:srgbClr val="035c75"/>
                </a:solidFill>
                <a:latin typeface="Constantia"/>
              </a:rPr>
              <a:t> &amp; </a:t>
            </a:r>
            <a:r>
              <a:rPr lang="en-US" sz="2600">
                <a:solidFill>
                  <a:srgbClr val="035c75"/>
                </a:solidFill>
                <a:latin typeface="Constantia"/>
              </a:rPr>
              <a:t>Tversky </a:t>
            </a:r>
            <a:endParaRPr/>
          </a:p>
          <a:p>
            <a:pPr>
              <a:lnSpc>
                <a:spcPct val="100000"/>
              </a:lnSpc>
            </a:pPr>
            <a:endParaRPr/>
          </a:p>
          <a:p>
            <a:pPr>
              <a:lnSpc>
                <a:spcPct val="100000"/>
              </a:lnSpc>
            </a:pPr>
            <a:endParaRPr/>
          </a:p>
          <a:p>
            <a:pPr>
              <a:lnSpc>
                <a:spcPct val="100000"/>
              </a:lnSpc>
              <a:buSzPct val="25000"/>
              <a:buFont typeface="Calibri"/>
              <a:buAutoNum type="arabicPeriod"/>
            </a:pPr>
            <a:r>
              <a:rPr b="1" lang="en-US" sz="2600">
                <a:solidFill>
                  <a:srgbClr val="035c75"/>
                </a:solidFill>
                <a:latin typeface="Constantia"/>
              </a:rPr>
              <a:t>People often rely on </a:t>
            </a:r>
            <a:r>
              <a:rPr b="1" i="1" lang="en-US" sz="2600">
                <a:solidFill>
                  <a:srgbClr val="035c75"/>
                </a:solidFill>
                <a:latin typeface="Constantia"/>
              </a:rPr>
              <a:t>heuristics</a:t>
            </a:r>
            <a:r>
              <a:rPr b="1" lang="en-US" sz="2600">
                <a:solidFill>
                  <a:srgbClr val="035c75"/>
                </a:solidFill>
                <a:latin typeface="Constantia"/>
              </a:rPr>
              <a:t> (rules of thumb) when making decisions</a:t>
            </a:r>
            <a:endParaRPr/>
          </a:p>
          <a:p>
            <a:pPr>
              <a:lnSpc>
                <a:spcPct val="100000"/>
              </a:lnSpc>
            </a:pPr>
            <a:endParaRPr/>
          </a:p>
          <a:p>
            <a:pPr>
              <a:lnSpc>
                <a:spcPct val="100000"/>
              </a:lnSpc>
              <a:buSzPct val="25000"/>
              <a:buFont typeface="Calibri"/>
              <a:buAutoNum type="arabicPeriod"/>
            </a:pPr>
            <a:r>
              <a:rPr b="1" lang="en-US" sz="2600">
                <a:solidFill>
                  <a:srgbClr val="035c75"/>
                </a:solidFill>
                <a:latin typeface="Constantia"/>
              </a:rPr>
              <a:t>Firms can take advantage of this to steer the consumer towards the product version they wish to sell</a:t>
            </a:r>
            <a:endParaRPr/>
          </a:p>
        </p:txBody>
      </p:sp>
    </p:spTree>
  </p:cSld>
  <p:timing>
    <p:tnLst>
      <p:par>
        <p:cTn dur="indefinite" id="183" nodeType="tmRoot" restart="never">
          <p:childTnLst>
            <p:seq>
              <p:cTn dur="indefinite" id="184" nodeType="mainSeq">
                <p:childTnLst>
                  <p:par>
                    <p:cTn fill="hold" id="185">
                      <p:stCondLst>
                        <p:cond delay="indefinite"/>
                      </p:stCondLst>
                      <p:childTnLst>
                        <p:par>
                          <p:cTn fill="hold" id="186">
                            <p:stCondLst>
                              <p:cond delay="0"/>
                            </p:stCondLst>
                            <p:childTnLst>
                              <p:par>
                                <p:cTn fill="hold" id="187" nodeType="clickEffect" presetClass="entr" presetID="1">
                                  <p:stCondLst>
                                    <p:cond delay="0"/>
                                  </p:stCondLst>
                                  <p:childTnLst>
                                    <p:set>
                                      <p:cBhvr>
                                        <p:cTn dur="1" fill="hold" id="188">
                                          <p:stCondLst>
                                            <p:cond delay="0"/>
                                          </p:stCondLst>
                                        </p:cTn>
                                        <p:tgtEl>
                                          <p:spTgt spid="125">
                                            <p:txEl>
                                              <p:pRg end="88" st="0"/>
                                            </p:txEl>
                                          </p:spTgt>
                                        </p:tgtEl>
                                        <p:attrNameLst>
                                          <p:attrName>style.visibility</p:attrName>
                                        </p:attrNameLst>
                                      </p:cBhvr>
                                      <p:to>
                                        <p:strVal val="visible"/>
                                      </p:to>
                                    </p:set>
                                  </p:childTnLst>
                                </p:cTn>
                              </p:par>
                            </p:childTnLst>
                          </p:cTn>
                        </p:par>
                      </p:childTnLst>
                    </p:cTn>
                  </p:par>
                  <p:par>
                    <p:cTn fill="hold" id="189">
                      <p:stCondLst>
                        <p:cond delay="indefinite"/>
                      </p:stCondLst>
                      <p:childTnLst>
                        <p:par>
                          <p:cTn fill="hold" id="190">
                            <p:stCondLst>
                              <p:cond delay="0"/>
                            </p:stCondLst>
                            <p:childTnLst>
                              <p:par>
                                <p:cTn fill="hold" id="191" nodeType="clickEffect" presetClass="entr" presetID="1">
                                  <p:stCondLst>
                                    <p:cond delay="0"/>
                                  </p:stCondLst>
                                  <p:childTnLst>
                                    <p:set>
                                      <p:cBhvr>
                                        <p:cTn dur="1" fill="hold" id="192">
                                          <p:stCondLst>
                                            <p:cond delay="0"/>
                                          </p:stCondLst>
                                        </p:cTn>
                                        <p:tgtEl>
                                          <p:spTgt spid="125">
                                            <p:txEl>
                                              <p:pRg end="502" st="502"/>
                                            </p:txEl>
                                          </p:spTgt>
                                        </p:tgtEl>
                                        <p:attrNameLst>
                                          <p:attrName>style.visibility</p:attrName>
                                        </p:attrNameLst>
                                      </p:cBhvr>
                                      <p:to>
                                        <p:strVal val="visible"/>
                                      </p:to>
                                    </p:set>
                                  </p:childTnLst>
                                </p:cTn>
                              </p:par>
                            </p:childTnLst>
                          </p:cTn>
                        </p:par>
                      </p:childTnLst>
                    </p:cTn>
                  </p:par>
                  <p:par>
                    <p:cTn fill="hold" id="193">
                      <p:stCondLst>
                        <p:cond delay="indefinite"/>
                      </p:stCondLst>
                      <p:childTnLst>
                        <p:par>
                          <p:cTn fill="hold" id="194">
                            <p:stCondLst>
                              <p:cond delay="0"/>
                            </p:stCondLst>
                            <p:childTnLst>
                              <p:par>
                                <p:cTn fill="hold" id="195" nodeType="clickEffect" presetClass="entr" presetID="1">
                                  <p:stCondLst>
                                    <p:cond delay="0"/>
                                  </p:stCondLst>
                                  <p:childTnLst>
                                    <p:set>
                                      <p:cBhvr>
                                        <p:cTn dur="1" fill="hold" id="196">
                                          <p:stCondLst>
                                            <p:cond delay="0"/>
                                          </p:stCondLst>
                                        </p:cTn>
                                        <p:tgtEl>
                                          <p:spTgt spid="125">
                                            <p:txEl>
                                              <p:pRg end="502" st="502"/>
                                            </p:txEl>
                                          </p:spTgt>
                                        </p:tgtEl>
                                        <p:attrNameLst>
                                          <p:attrName>style.visibility</p:attrName>
                                        </p:attrNameLst>
                                      </p:cBhvr>
                                      <p:to>
                                        <p:strVal val="visible"/>
                                      </p:to>
                                    </p:set>
                                  </p:childTnLst>
                                </p:cTn>
                              </p:par>
                            </p:childTnLst>
                          </p:cTn>
                        </p:par>
                      </p:childTnLst>
                    </p:cTn>
                  </p:par>
                  <p:par>
                    <p:cTn fill="hold" id="197">
                      <p:stCondLst>
                        <p:cond delay="indefinite"/>
                      </p:stCondLst>
                      <p:childTnLst>
                        <p:par>
                          <p:cTn fill="hold" id="198">
                            <p:stCondLst>
                              <p:cond delay="0"/>
                            </p:stCondLst>
                            <p:childTnLst>
                              <p:par>
                                <p:cTn fill="hold" id="199" nodeType="clickEffect" presetClass="entr" presetID="1">
                                  <p:stCondLst>
                                    <p:cond delay="0"/>
                                  </p:stCondLst>
                                  <p:childTnLst>
                                    <p:set>
                                      <p:cBhvr>
                                        <p:cTn dur="1" fill="hold" id="200">
                                          <p:stCondLst>
                                            <p:cond delay="0"/>
                                          </p:stCondLst>
                                        </p:cTn>
                                        <p:tgtEl>
                                          <p:spTgt spid="125">
                                            <p:txEl>
                                              <p:pRg end="502" st="502"/>
                                            </p:txEl>
                                          </p:spTgt>
                                        </p:tgtEl>
                                        <p:attrNameLst>
                                          <p:attrName>style.visibility</p:attrName>
                                        </p:attrNameLst>
                                      </p:cBhvr>
                                      <p:to>
                                        <p:strVal val="visible"/>
                                      </p:to>
                                    </p:set>
                                  </p:childTnLst>
                                </p:cTn>
                              </p:par>
                            </p:childTnLst>
                          </p:cTn>
                        </p:par>
                      </p:childTnLst>
                    </p:cTn>
                  </p:par>
                  <p:par>
                    <p:cTn fill="hold" id="201">
                      <p:stCondLst>
                        <p:cond delay="indefinite"/>
                      </p:stCondLst>
                      <p:childTnLst>
                        <p:par>
                          <p:cTn fill="hold" id="202">
                            <p:stCondLst>
                              <p:cond delay="0"/>
                            </p:stCondLst>
                            <p:childTnLst>
                              <p:par>
                                <p:cTn fill="hold" id="203" nodeType="clickEffect" presetClass="entr" presetID="1">
                                  <p:stCondLst>
                                    <p:cond delay="0"/>
                                  </p:stCondLst>
                                  <p:childTnLst>
                                    <p:set>
                                      <p:cBhvr>
                                        <p:cTn dur="1" fill="hold" id="204">
                                          <p:stCondLst>
                                            <p:cond delay="0"/>
                                          </p:stCondLst>
                                        </p:cTn>
                                        <p:tgtEl>
                                          <p:spTgt spid="125">
                                            <p:txEl>
                                              <p:pRg end="502" st="502"/>
                                            </p:txEl>
                                          </p:spTgt>
                                        </p:tgtEl>
                                        <p:attrNameLst>
                                          <p:attrName>style.visibility</p:attrName>
                                        </p:attrNameLst>
                                      </p:cBhvr>
                                      <p:to>
                                        <p:strVal val="visible"/>
                                      </p:to>
                                    </p:set>
                                  </p:childTnLst>
                                </p:cTn>
                              </p:par>
                            </p:childTnLst>
                          </p:cTn>
                        </p:par>
                      </p:childTnLst>
                    </p:cTn>
                  </p:par>
                  <p:par>
                    <p:cTn fill="hold" id="205">
                      <p:stCondLst>
                        <p:cond delay="indefinite"/>
                      </p:stCondLst>
                      <p:childTnLst>
                        <p:par>
                          <p:cTn fill="hold" id="206">
                            <p:stCondLst>
                              <p:cond delay="0"/>
                            </p:stCondLst>
                            <p:childTnLst>
                              <p:par>
                                <p:cTn fill="hold" id="207" nodeType="clickEffect" presetClass="entr" presetID="1">
                                  <p:stCondLst>
                                    <p:cond delay="0"/>
                                  </p:stCondLst>
                                  <p:childTnLst>
                                    <p:set>
                                      <p:cBhvr>
                                        <p:cTn dur="1" fill="hold" id="208">
                                          <p:stCondLst>
                                            <p:cond delay="0"/>
                                          </p:stCondLst>
                                        </p:cTn>
                                        <p:tgtEl>
                                          <p:spTgt spid="125">
                                            <p:txEl>
                                              <p:pRg end="502" st="502"/>
                                            </p:txEl>
                                          </p:spTgt>
                                        </p:tgtEl>
                                        <p:attrNameLst>
                                          <p:attrName>style.visibility</p:attrName>
                                        </p:attrNameLst>
                                      </p:cBhvr>
                                      <p:to>
                                        <p:strVal val="visible"/>
                                      </p:to>
                                    </p:set>
                                  </p:childTnLst>
                                </p:cTn>
                              </p:par>
                            </p:childTnLst>
                          </p:cTn>
                        </p:par>
                      </p:childTnLst>
                    </p:cTn>
                  </p:par>
                  <p:par>
                    <p:cTn fill="hold" id="209">
                      <p:stCondLst>
                        <p:cond delay="indefinite"/>
                      </p:stCondLst>
                      <p:childTnLst>
                        <p:par>
                          <p:cTn fill="hold" id="210">
                            <p:stCondLst>
                              <p:cond delay="0"/>
                            </p:stCondLst>
                            <p:childTnLst>
                              <p:par>
                                <p:cTn fill="hold" id="211" nodeType="clickEffect" presetClass="entr" presetID="1">
                                  <p:stCondLst>
                                    <p:cond delay="0"/>
                                  </p:stCondLst>
                                  <p:childTnLst>
                                    <p:set>
                                      <p:cBhvr>
                                        <p:cTn dur="1" fill="hold" id="212">
                                          <p:stCondLst>
                                            <p:cond delay="0"/>
                                          </p:stCondLst>
                                        </p:cTn>
                                        <p:tgtEl>
                                          <p:spTgt spid="125">
                                            <p:txEl>
                                              <p:pRg end="502" st="50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457200" y="704160"/>
            <a:ext cx="8228880" cy="666720"/>
          </a:xfrm>
          <a:prstGeom prst="rect">
            <a:avLst/>
          </a:prstGeom>
        </p:spPr>
        <p:txBody>
          <a:bodyPr anchor="b" bIns="0" lIns="0" rIns="0" tIns="45000"/>
          <a:p>
            <a:pPr>
              <a:lnSpc>
                <a:spcPct val="100000"/>
              </a:lnSpc>
            </a:pPr>
            <a:r>
              <a:rPr lang="en-US" sz="5000">
                <a:solidFill>
                  <a:srgbClr val="04617b"/>
                </a:solidFill>
                <a:latin typeface="Calibri"/>
              </a:rPr>
              <a:t>Behavioral Economics Example</a:t>
            </a:r>
            <a:endParaRPr/>
          </a:p>
        </p:txBody>
      </p:sp>
      <p:sp>
        <p:nvSpPr>
          <p:cNvPr id="127" name="CustomShape 2"/>
          <p:cNvSpPr/>
          <p:nvPr/>
        </p:nvSpPr>
        <p:spPr>
          <a:xfrm>
            <a:off x="457200" y="1371600"/>
            <a:ext cx="8228880" cy="4952160"/>
          </a:xfrm>
          <a:prstGeom prst="rect">
            <a:avLst/>
          </a:prstGeom>
        </p:spPr>
        <p:txBody>
          <a:bodyPr bIns="45000" lIns="90000" rIns="90000" tIns="45000"/>
          <a:p>
            <a:pPr>
              <a:lnSpc>
                <a:spcPct val="100000"/>
              </a:lnSpc>
            </a:pPr>
            <a:r>
              <a:rPr b="1" lang="en-US" sz="2600">
                <a:solidFill>
                  <a:srgbClr val="000000"/>
                </a:solidFill>
                <a:latin typeface="Constantia"/>
              </a:rPr>
              <a:t>A rare disease has broken out, which is expected to kill 600 people. There are two possible programs to combat it, but they cannot both be used. The consequences of each are known:</a:t>
            </a:r>
            <a:endParaRPr/>
          </a:p>
          <a:p>
            <a:pPr lvl="1">
              <a:lnSpc>
                <a:spcPct val="100000"/>
              </a:lnSpc>
              <a:buSzPct val="25000"/>
              <a:buFont typeface="StarSymbol"/>
              <a:buChar char="l"/>
            </a:pPr>
            <a:r>
              <a:rPr b="1" lang="en-US" sz="2400">
                <a:solidFill>
                  <a:srgbClr val="000000"/>
                </a:solidFill>
                <a:latin typeface="Constantia"/>
              </a:rPr>
              <a:t>200 saved with certainty</a:t>
            </a:r>
            <a:endParaRPr/>
          </a:p>
          <a:p>
            <a:pPr lvl="1">
              <a:lnSpc>
                <a:spcPct val="100000"/>
              </a:lnSpc>
              <a:buSzPct val="25000"/>
              <a:buFont typeface="StarSymbol"/>
              <a:buChar char="l"/>
            </a:pPr>
            <a:r>
              <a:rPr b="1" lang="en-US" sz="2400">
                <a:solidFill>
                  <a:srgbClr val="000000"/>
                </a:solidFill>
                <a:latin typeface="Constantia"/>
              </a:rPr>
              <a:t>600 saved with a probability of .33</a:t>
            </a:r>
            <a:endParaRPr/>
          </a:p>
          <a:p>
            <a:pPr>
              <a:lnSpc>
                <a:spcPct val="100000"/>
              </a:lnSpc>
            </a:pPr>
            <a:endParaRPr/>
          </a:p>
          <a:p>
            <a:pPr>
              <a:lnSpc>
                <a:spcPct val="100000"/>
              </a:lnSpc>
            </a:pPr>
            <a:r>
              <a:rPr b="1" lang="en-US" sz="2600">
                <a:solidFill>
                  <a:srgbClr val="000000"/>
                </a:solidFill>
                <a:latin typeface="Constantia"/>
              </a:rPr>
              <a:t>Which would you choose? Why?</a:t>
            </a:r>
            <a:endParaRPr/>
          </a:p>
        </p:txBody>
      </p:sp>
    </p:spTree>
  </p:cSld>
  <p:timing>
    <p:tnLst>
      <p:par>
        <p:cTn dur="indefinite" id="213" nodeType="tmRoot" restart="never">
          <p:childTnLst>
            <p:seq>
              <p:cTn dur="indefinite" id="214" nodeType="mainSeq">
                <p:childTnLst>
                  <p:par>
                    <p:cTn fill="hold" id="215">
                      <p:stCondLst>
                        <p:cond delay="indefinite"/>
                      </p:stCondLst>
                      <p:childTnLst>
                        <p:par>
                          <p:cTn fill="hold" id="216">
                            <p:stCondLst>
                              <p:cond delay="0"/>
                            </p:stCondLst>
                            <p:childTnLst>
                              <p:par>
                                <p:cTn fill="hold" id="217" nodeType="clickEffect" presetClass="entr" presetID="1">
                                  <p:stCondLst>
                                    <p:cond delay="0"/>
                                  </p:stCondLst>
                                  <p:childTnLst>
                                    <p:set>
                                      <p:cBhvr>
                                        <p:cTn dur="1" fill="hold" id="218">
                                          <p:stCondLst>
                                            <p:cond delay="0"/>
                                          </p:stCondLst>
                                        </p:cTn>
                                        <p:tgtEl>
                                          <p:spTgt spid="127">
                                            <p:txEl>
                                              <p:pRg end="181" st="0"/>
                                            </p:txEl>
                                          </p:spTgt>
                                        </p:tgtEl>
                                        <p:attrNameLst>
                                          <p:attrName>style.visibility</p:attrName>
                                        </p:attrNameLst>
                                      </p:cBhvr>
                                      <p:to>
                                        <p:strVal val="visible"/>
                                      </p:to>
                                    </p:set>
                                  </p:childTnLst>
                                </p:cTn>
                              </p:par>
                            </p:childTnLst>
                          </p:cTn>
                        </p:par>
                      </p:childTnLst>
                    </p:cTn>
                  </p:par>
                  <p:par>
                    <p:cTn fill="hold" id="219">
                      <p:stCondLst>
                        <p:cond delay="indefinite"/>
                      </p:stCondLst>
                      <p:childTnLst>
                        <p:par>
                          <p:cTn fill="hold" id="220">
                            <p:stCondLst>
                              <p:cond delay="0"/>
                            </p:stCondLst>
                            <p:childTnLst>
                              <p:par>
                                <p:cTn fill="hold" id="221" nodeType="clickEffect" presetClass="entr" presetID="1">
                                  <p:stCondLst>
                                    <p:cond delay="0"/>
                                  </p:stCondLst>
                                  <p:childTnLst>
                                    <p:set>
                                      <p:cBhvr>
                                        <p:cTn dur="1" fill="hold" id="222">
                                          <p:stCondLst>
                                            <p:cond delay="0"/>
                                          </p:stCondLst>
                                        </p:cTn>
                                        <p:tgtEl>
                                          <p:spTgt spid="127">
                                            <p:txEl>
                                              <p:pRg end="272" st="272"/>
                                            </p:txEl>
                                          </p:spTgt>
                                        </p:tgtEl>
                                        <p:attrNameLst>
                                          <p:attrName>style.visibility</p:attrName>
                                        </p:attrNameLst>
                                      </p:cBhvr>
                                      <p:to>
                                        <p:strVal val="visible"/>
                                      </p:to>
                                    </p:set>
                                  </p:childTnLst>
                                </p:cTn>
                              </p:par>
                            </p:childTnLst>
                          </p:cTn>
                        </p:par>
                      </p:childTnLst>
                    </p:cTn>
                  </p:par>
                  <p:par>
                    <p:cTn fill="hold" id="223">
                      <p:stCondLst>
                        <p:cond delay="indefinite"/>
                      </p:stCondLst>
                      <p:childTnLst>
                        <p:par>
                          <p:cTn fill="hold" id="224">
                            <p:stCondLst>
                              <p:cond delay="0"/>
                            </p:stCondLst>
                            <p:childTnLst>
                              <p:par>
                                <p:cTn fill="hold" id="225" nodeType="clickEffect" presetClass="entr" presetID="1">
                                  <p:stCondLst>
                                    <p:cond delay="0"/>
                                  </p:stCondLst>
                                  <p:childTnLst>
                                    <p:set>
                                      <p:cBhvr>
                                        <p:cTn dur="1" fill="hold" id="226">
                                          <p:stCondLst>
                                            <p:cond delay="0"/>
                                          </p:stCondLst>
                                        </p:cTn>
                                        <p:tgtEl>
                                          <p:spTgt spid="127">
                                            <p:txEl>
                                              <p:pRg end="272" st="272"/>
                                            </p:txEl>
                                          </p:spTgt>
                                        </p:tgtEl>
                                        <p:attrNameLst>
                                          <p:attrName>style.visibility</p:attrName>
                                        </p:attrNameLst>
                                      </p:cBhvr>
                                      <p:to>
                                        <p:strVal val="visible"/>
                                      </p:to>
                                    </p:set>
                                  </p:childTnLst>
                                </p:cTn>
                              </p:par>
                            </p:childTnLst>
                          </p:cTn>
                        </p:par>
                      </p:childTnLst>
                    </p:cTn>
                  </p:par>
                  <p:par>
                    <p:cTn fill="hold" id="227">
                      <p:stCondLst>
                        <p:cond delay="indefinite"/>
                      </p:stCondLst>
                      <p:childTnLst>
                        <p:par>
                          <p:cTn fill="hold" id="228">
                            <p:stCondLst>
                              <p:cond delay="0"/>
                            </p:stCondLst>
                            <p:childTnLst>
                              <p:par>
                                <p:cTn fill="hold" id="229" nodeType="clickEffect" presetClass="entr" presetID="1">
                                  <p:stCondLst>
                                    <p:cond delay="0"/>
                                  </p:stCondLst>
                                  <p:childTnLst>
                                    <p:set>
                                      <p:cBhvr>
                                        <p:cTn dur="1" fill="hold" id="230">
                                          <p:stCondLst>
                                            <p:cond delay="0"/>
                                          </p:stCondLst>
                                        </p:cTn>
                                        <p:tgtEl>
                                          <p:spTgt spid="127">
                                            <p:txEl>
                                              <p:pRg end="272" st="27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57200" y="704160"/>
            <a:ext cx="8228880" cy="743040"/>
          </a:xfrm>
          <a:prstGeom prst="rect">
            <a:avLst/>
          </a:prstGeom>
        </p:spPr>
        <p:txBody>
          <a:bodyPr anchor="b" bIns="0" lIns="0" rIns="0" tIns="45000"/>
          <a:p>
            <a:pPr>
              <a:lnSpc>
                <a:spcPct val="100000"/>
              </a:lnSpc>
            </a:pPr>
            <a:r>
              <a:rPr lang="en-US" sz="5000">
                <a:solidFill>
                  <a:srgbClr val="04617b"/>
                </a:solidFill>
                <a:latin typeface="Calibri"/>
              </a:rPr>
              <a:t>Behavioral Economics Example</a:t>
            </a:r>
            <a:endParaRPr/>
          </a:p>
        </p:txBody>
      </p:sp>
      <p:sp>
        <p:nvSpPr>
          <p:cNvPr id="129" name="CustomShape 2"/>
          <p:cNvSpPr/>
          <p:nvPr/>
        </p:nvSpPr>
        <p:spPr>
          <a:xfrm>
            <a:off x="457200" y="1523880"/>
            <a:ext cx="8228880" cy="4799880"/>
          </a:xfrm>
          <a:prstGeom prst="rect">
            <a:avLst/>
          </a:prstGeom>
        </p:spPr>
        <p:txBody>
          <a:bodyPr bIns="45000" lIns="90000" rIns="90000" tIns="45000"/>
          <a:p>
            <a:pPr>
              <a:lnSpc>
                <a:spcPct val="100000"/>
              </a:lnSpc>
            </a:pPr>
            <a:r>
              <a:rPr b="1" lang="en-US" sz="2600">
                <a:solidFill>
                  <a:srgbClr val="000000"/>
                </a:solidFill>
                <a:latin typeface="Constantia"/>
              </a:rPr>
              <a:t>A rare disease has broken out, which is expected to kill 600 people. There are two possible programs to combat it, but they cannot both be used. The consequences of each are known:</a:t>
            </a:r>
            <a:endParaRPr/>
          </a:p>
          <a:p>
            <a:pPr lvl="1">
              <a:lnSpc>
                <a:spcPct val="100000"/>
              </a:lnSpc>
              <a:buSzPct val="25000"/>
              <a:buFont typeface="StarSymbol"/>
              <a:buChar char="l"/>
            </a:pPr>
            <a:r>
              <a:rPr b="1" lang="en-US" sz="2400">
                <a:solidFill>
                  <a:srgbClr val="000000"/>
                </a:solidFill>
                <a:latin typeface="Constantia"/>
              </a:rPr>
              <a:t>400 die for certain</a:t>
            </a:r>
            <a:endParaRPr/>
          </a:p>
          <a:p>
            <a:pPr lvl="1">
              <a:lnSpc>
                <a:spcPct val="100000"/>
              </a:lnSpc>
              <a:buSzPct val="25000"/>
              <a:buFont typeface="StarSymbol"/>
              <a:buChar char="l"/>
            </a:pPr>
            <a:r>
              <a:rPr b="1" lang="en-US" sz="2400">
                <a:solidFill>
                  <a:srgbClr val="000000"/>
                </a:solidFill>
                <a:latin typeface="Constantia"/>
              </a:rPr>
              <a:t>600 die with a probability of .67</a:t>
            </a:r>
            <a:endParaRPr/>
          </a:p>
          <a:p>
            <a:pPr>
              <a:lnSpc>
                <a:spcPct val="100000"/>
              </a:lnSpc>
            </a:pPr>
            <a:endParaRPr/>
          </a:p>
          <a:p>
            <a:pPr>
              <a:lnSpc>
                <a:spcPct val="100000"/>
              </a:lnSpc>
            </a:pPr>
            <a:r>
              <a:rPr b="1" lang="en-US" sz="2600">
                <a:solidFill>
                  <a:srgbClr val="000000"/>
                </a:solidFill>
                <a:latin typeface="Constantia"/>
              </a:rPr>
              <a:t>Which would you choose? Why?</a:t>
            </a:r>
            <a:endParaRPr/>
          </a:p>
          <a:p>
            <a:pPr>
              <a:lnSpc>
                <a:spcPct val="100000"/>
              </a:lnSpc>
            </a:pPr>
            <a:endParaRPr/>
          </a:p>
        </p:txBody>
      </p:sp>
    </p:spTree>
  </p:cSld>
  <p:timing>
    <p:tnLst>
      <p:par>
        <p:cTn dur="indefinite" id="231" nodeType="tmRoot" restart="never">
          <p:childTnLst>
            <p:seq>
              <p:cTn dur="indefinite" id="232" nodeType="mainSeq">
                <p:childTnLst>
                  <p:par>
                    <p:cTn fill="hold" id="233">
                      <p:stCondLst>
                        <p:cond delay="indefinite"/>
                      </p:stCondLst>
                      <p:childTnLst>
                        <p:par>
                          <p:cTn fill="hold" id="234">
                            <p:stCondLst>
                              <p:cond delay="0"/>
                            </p:stCondLst>
                            <p:childTnLst>
                              <p:par>
                                <p:cTn fill="hold" id="235" nodeType="clickEffect" presetClass="entr" presetID="1">
                                  <p:stCondLst>
                                    <p:cond delay="0"/>
                                  </p:stCondLst>
                                  <p:childTnLst>
                                    <p:set>
                                      <p:cBhvr>
                                        <p:cTn dur="1" fill="hold" id="236">
                                          <p:stCondLst>
                                            <p:cond delay="0"/>
                                          </p:stCondLst>
                                        </p:cTn>
                                        <p:tgtEl>
                                          <p:spTgt spid="129">
                                            <p:txEl>
                                              <p:pRg end="266" st="266"/>
                                            </p:txEl>
                                          </p:spTgt>
                                        </p:tgtEl>
                                        <p:attrNameLst>
                                          <p:attrName>style.visibility</p:attrName>
                                        </p:attrNameLst>
                                      </p:cBhvr>
                                      <p:to>
                                        <p:strVal val="visible"/>
                                      </p:to>
                                    </p:set>
                                  </p:childTnLst>
                                </p:cTn>
                              </p:par>
                            </p:childTnLst>
                          </p:cTn>
                        </p:par>
                      </p:childTnLst>
                    </p:cTn>
                  </p:par>
                  <p:par>
                    <p:cTn fill="hold" id="237">
                      <p:stCondLst>
                        <p:cond delay="indefinite"/>
                      </p:stCondLst>
                      <p:childTnLst>
                        <p:par>
                          <p:cTn fill="hold" id="238">
                            <p:stCondLst>
                              <p:cond delay="0"/>
                            </p:stCondLst>
                            <p:childTnLst>
                              <p:par>
                                <p:cTn fill="hold" id="239" nodeType="clickEffect" presetClass="entr" presetID="1">
                                  <p:stCondLst>
                                    <p:cond delay="0"/>
                                  </p:stCondLst>
                                  <p:childTnLst>
                                    <p:set>
                                      <p:cBhvr>
                                        <p:cTn dur="1" fill="hold" id="240">
                                          <p:stCondLst>
                                            <p:cond delay="0"/>
                                          </p:stCondLst>
                                        </p:cTn>
                                        <p:tgtEl>
                                          <p:spTgt spid="129">
                                            <p:txEl>
                                              <p:pRg end="266" st="266"/>
                                            </p:txEl>
                                          </p:spTgt>
                                        </p:tgtEl>
                                        <p:attrNameLst>
                                          <p:attrName>style.visibility</p:attrName>
                                        </p:attrNameLst>
                                      </p:cBhvr>
                                      <p:to>
                                        <p:strVal val="visible"/>
                                      </p:to>
                                    </p:set>
                                  </p:childTnLst>
                                </p:cTn>
                              </p:par>
                            </p:childTnLst>
                          </p:cTn>
                        </p:par>
                      </p:childTnLst>
                    </p:cTn>
                  </p:par>
                  <p:par>
                    <p:cTn fill="hold" id="241">
                      <p:stCondLst>
                        <p:cond delay="indefinite"/>
                      </p:stCondLst>
                      <p:childTnLst>
                        <p:par>
                          <p:cTn fill="hold" id="242">
                            <p:stCondLst>
                              <p:cond delay="0"/>
                            </p:stCondLst>
                            <p:childTnLst>
                              <p:par>
                                <p:cTn fill="hold" id="243" nodeType="clickEffect" presetClass="entr" presetID="1">
                                  <p:stCondLst>
                                    <p:cond delay="0"/>
                                  </p:stCondLst>
                                  <p:childTnLst>
                                    <p:set>
                                      <p:cBhvr>
                                        <p:cTn dur="1" fill="hold" id="244">
                                          <p:stCondLst>
                                            <p:cond delay="0"/>
                                          </p:stCondLst>
                                        </p:cTn>
                                        <p:tgtEl>
                                          <p:spTgt spid="129">
                                            <p:txEl>
                                              <p:pRg end="266" st="26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457200" y="704160"/>
            <a:ext cx="8228880" cy="819360"/>
          </a:xfrm>
          <a:prstGeom prst="rect">
            <a:avLst/>
          </a:prstGeom>
        </p:spPr>
        <p:txBody>
          <a:bodyPr anchor="b" bIns="0" lIns="0" rIns="0" tIns="45000"/>
          <a:p>
            <a:pPr>
              <a:lnSpc>
                <a:spcPct val="100000"/>
              </a:lnSpc>
            </a:pPr>
            <a:r>
              <a:rPr lang="en-US" sz="5000">
                <a:solidFill>
                  <a:srgbClr val="04617b"/>
                </a:solidFill>
                <a:latin typeface="Calibri"/>
              </a:rPr>
              <a:t>Behavioral Economics Example</a:t>
            </a:r>
            <a:endParaRPr/>
          </a:p>
        </p:txBody>
      </p:sp>
      <p:sp>
        <p:nvSpPr>
          <p:cNvPr id="131" name="CustomShape 2"/>
          <p:cNvSpPr/>
          <p:nvPr/>
        </p:nvSpPr>
        <p:spPr>
          <a:xfrm>
            <a:off x="457200" y="1600200"/>
            <a:ext cx="8228880" cy="4723560"/>
          </a:xfrm>
          <a:prstGeom prst="rect">
            <a:avLst/>
          </a:prstGeom>
        </p:spPr>
        <p:txBody>
          <a:bodyPr bIns="45000" lIns="90000" rIns="90000" tIns="45000"/>
          <a:p>
            <a:pPr>
              <a:lnSpc>
                <a:spcPct val="100000"/>
              </a:lnSpc>
            </a:pPr>
            <a:r>
              <a:rPr b="1" lang="en-US" sz="3200">
                <a:solidFill>
                  <a:srgbClr val="000000"/>
                </a:solidFill>
                <a:latin typeface="Constantia"/>
              </a:rPr>
              <a:t>Framing Effect &amp; Prospect Theory!</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If decision is framed in terms of </a:t>
            </a:r>
            <a:r>
              <a:rPr b="1" lang="en-US" sz="2600">
                <a:solidFill>
                  <a:srgbClr val="000000"/>
                </a:solidFill>
                <a:latin typeface="Constantia"/>
              </a:rPr>
              <a:t>gains</a:t>
            </a:r>
            <a:r>
              <a:rPr lang="en-US" sz="2600">
                <a:solidFill>
                  <a:srgbClr val="000000"/>
                </a:solidFill>
                <a:latin typeface="Constantia"/>
              </a:rPr>
              <a:t>: People are </a:t>
            </a:r>
            <a:r>
              <a:rPr b="1" lang="en-US" sz="2600">
                <a:solidFill>
                  <a:srgbClr val="000000"/>
                </a:solidFill>
                <a:latin typeface="Constantia"/>
              </a:rPr>
              <a:t>risk avoiders</a:t>
            </a:r>
            <a:endParaRPr/>
          </a:p>
          <a:p>
            <a:pPr>
              <a:lnSpc>
                <a:spcPct val="100000"/>
              </a:lnSpc>
              <a:buSzPct val="25000"/>
              <a:buFont charset="2" typeface="Wingdings 2"/>
              <a:buChar char=""/>
            </a:pPr>
            <a:r>
              <a:rPr lang="en-US" sz="2600">
                <a:solidFill>
                  <a:srgbClr val="000000"/>
                </a:solidFill>
                <a:latin typeface="Constantia"/>
              </a:rPr>
              <a:t>If decision is framed in terms of </a:t>
            </a:r>
            <a:r>
              <a:rPr b="1" lang="en-US" sz="2600">
                <a:solidFill>
                  <a:srgbClr val="000000"/>
                </a:solidFill>
                <a:latin typeface="Constantia"/>
              </a:rPr>
              <a:t>losses</a:t>
            </a:r>
            <a:r>
              <a:rPr lang="en-US" sz="2600">
                <a:solidFill>
                  <a:srgbClr val="000000"/>
                </a:solidFill>
                <a:latin typeface="Constantia"/>
              </a:rPr>
              <a:t>: People are </a:t>
            </a:r>
            <a:r>
              <a:rPr b="1" lang="en-US" sz="2600">
                <a:solidFill>
                  <a:srgbClr val="000000"/>
                </a:solidFill>
                <a:latin typeface="Constantia"/>
              </a:rPr>
              <a:t>risk takers</a:t>
            </a:r>
            <a:endParaRPr/>
          </a:p>
        </p:txBody>
      </p:sp>
      <p:sp>
        <p:nvSpPr>
          <p:cNvPr id="132" name="Line 3"/>
          <p:cNvSpPr/>
          <p:nvPr/>
        </p:nvSpPr>
        <p:spPr>
          <a:xfrm>
            <a:off x="5333760" y="4114800"/>
            <a:ext cx="0" cy="2057400"/>
          </a:xfrm>
          <a:prstGeom prst="line">
            <a:avLst/>
          </a:prstGeom>
          <a:ln w="9360">
            <a:solidFill>
              <a:srgbClr val="095294"/>
            </a:solidFill>
            <a:round/>
          </a:ln>
        </p:spPr>
      </p:sp>
      <p:sp>
        <p:nvSpPr>
          <p:cNvPr id="133" name="Line 4"/>
          <p:cNvSpPr/>
          <p:nvPr/>
        </p:nvSpPr>
        <p:spPr>
          <a:xfrm>
            <a:off x="4038480" y="5029200"/>
            <a:ext cx="2666880" cy="0"/>
          </a:xfrm>
          <a:prstGeom prst="line">
            <a:avLst/>
          </a:prstGeom>
          <a:ln w="9360">
            <a:solidFill>
              <a:srgbClr val="095294"/>
            </a:solidFill>
            <a:round/>
          </a:ln>
        </p:spPr>
      </p:sp>
      <p:sp>
        <p:nvSpPr>
          <p:cNvPr id="134" name="CustomShape 5"/>
          <p:cNvSpPr/>
          <p:nvPr/>
        </p:nvSpPr>
        <p:spPr>
          <a:xfrm>
            <a:off x="5334120" y="4191120"/>
            <a:ext cx="1675800" cy="1370880"/>
          </a:xfrm>
          <a:prstGeom prst="rect">
            <a:avLst>
              <a:gd fmla="val 16200000" name="adj1"/>
              <a:gd fmla="val 21542792" name="adj2"/>
            </a:avLst>
          </a:prstGeom>
          <a:ln w="28440">
            <a:solidFill>
              <a:srgbClr val="ff0000"/>
            </a:solidFill>
            <a:round/>
          </a:ln>
        </p:spPr>
      </p:sp>
      <p:sp>
        <p:nvSpPr>
          <p:cNvPr id="135" name="CustomShape 6"/>
          <p:cNvSpPr/>
          <p:nvPr/>
        </p:nvSpPr>
        <p:spPr>
          <a:xfrm>
            <a:off x="5334120" y="5878080"/>
            <a:ext cx="1675800" cy="1370880"/>
          </a:xfrm>
          <a:prstGeom prst="rect">
            <a:avLst>
              <a:gd fmla="val 16200000" name="adj1"/>
              <a:gd fmla="val 21542792" name="adj2"/>
            </a:avLst>
          </a:prstGeom>
          <a:ln w="19080">
            <a:solidFill>
              <a:srgbClr val="095294"/>
            </a:solidFill>
            <a:round/>
          </a:ln>
        </p:spPr>
      </p:sp>
      <p:sp>
        <p:nvSpPr>
          <p:cNvPr id="136" name="CustomShape 7"/>
          <p:cNvSpPr/>
          <p:nvPr/>
        </p:nvSpPr>
        <p:spPr>
          <a:xfrm>
            <a:off x="3467160" y="5037480"/>
            <a:ext cx="990000" cy="303120"/>
          </a:xfrm>
          <a:prstGeom prst="rect">
            <a:avLst/>
          </a:prstGeom>
        </p:spPr>
        <p:txBody>
          <a:bodyPr bIns="45000" lIns="90000" rIns="90000" tIns="45000"/>
          <a:p>
            <a:pPr>
              <a:lnSpc>
                <a:spcPct val="100000"/>
              </a:lnSpc>
            </a:pPr>
            <a:r>
              <a:rPr lang="en-US" sz="1400">
                <a:solidFill>
                  <a:srgbClr val="ffffff"/>
                </a:solidFill>
                <a:latin typeface="Constantia"/>
              </a:rPr>
              <a:t>Losses</a:t>
            </a:r>
            <a:endParaRPr/>
          </a:p>
        </p:txBody>
      </p:sp>
      <p:sp>
        <p:nvSpPr>
          <p:cNvPr id="137" name="CustomShape 8"/>
          <p:cNvSpPr/>
          <p:nvPr/>
        </p:nvSpPr>
        <p:spPr>
          <a:xfrm>
            <a:off x="6400800" y="5039640"/>
            <a:ext cx="990000" cy="303120"/>
          </a:xfrm>
          <a:prstGeom prst="rect">
            <a:avLst/>
          </a:prstGeom>
        </p:spPr>
        <p:txBody>
          <a:bodyPr bIns="45000" lIns="90000" rIns="90000" tIns="45000"/>
          <a:p>
            <a:pPr>
              <a:lnSpc>
                <a:spcPct val="100000"/>
              </a:lnSpc>
            </a:pPr>
            <a:r>
              <a:rPr lang="en-US" sz="1400">
                <a:solidFill>
                  <a:srgbClr val="ffffff"/>
                </a:solidFill>
                <a:latin typeface="Constantia"/>
              </a:rPr>
              <a:t>Gains</a:t>
            </a:r>
            <a:endParaRPr/>
          </a:p>
        </p:txBody>
      </p:sp>
      <p:sp>
        <p:nvSpPr>
          <p:cNvPr id="138" name="CustomShape 9"/>
          <p:cNvSpPr/>
          <p:nvPr/>
        </p:nvSpPr>
        <p:spPr>
          <a:xfrm>
            <a:off x="4343400" y="3962520"/>
            <a:ext cx="1218600" cy="516240"/>
          </a:xfrm>
          <a:prstGeom prst="rect">
            <a:avLst/>
          </a:prstGeom>
        </p:spPr>
        <p:txBody>
          <a:bodyPr bIns="45000" lIns="90000" rIns="90000" tIns="45000"/>
          <a:p>
            <a:pPr>
              <a:lnSpc>
                <a:spcPct val="100000"/>
              </a:lnSpc>
            </a:pPr>
            <a:r>
              <a:rPr lang="en-US" sz="1400">
                <a:solidFill>
                  <a:srgbClr val="ffffff"/>
                </a:solidFill>
                <a:latin typeface="Constantia"/>
              </a:rPr>
              <a:t>Subjective Value</a:t>
            </a:r>
            <a:endParaRPr/>
          </a:p>
        </p:txBody>
      </p:sp>
    </p:spTree>
  </p:cSld>
  <p:timing>
    <p:tnLst>
      <p:par>
        <p:cTn dur="indefinite" id="245" nodeType="tmRoot" restart="never">
          <p:childTnLst>
            <p:seq>
              <p:cTn dur="indefinite" id="246" nodeType="mainSeq">
                <p:childTnLst>
                  <p:par>
                    <p:cTn fill="hold" id="247">
                      <p:stCondLst>
                        <p:cond delay="indefinite"/>
                      </p:stCondLst>
                      <p:childTnLst>
                        <p:par>
                          <p:cTn fill="hold" id="248">
                            <p:stCondLst>
                              <p:cond delay="0"/>
                            </p:stCondLst>
                            <p:childTnLst>
                              <p:par>
                                <p:cTn fill="hold" id="249" nodeType="clickEffect" presetClass="entr" presetID="1">
                                  <p:stCondLst>
                                    <p:cond delay="0"/>
                                  </p:stCondLst>
                                  <p:childTnLst>
                                    <p:set>
                                      <p:cBhvr>
                                        <p:cTn dur="1" fill="hold" id="250">
                                          <p:stCondLst>
                                            <p:cond delay="0"/>
                                          </p:stCondLst>
                                        </p:cTn>
                                        <p:tgtEl>
                                          <p:spTgt spid="131">
                                            <p:txEl>
                                              <p:pRg end="166" st="166"/>
                                            </p:txEl>
                                          </p:spTgt>
                                        </p:tgtEl>
                                        <p:attrNameLst>
                                          <p:attrName>style.visibility</p:attrName>
                                        </p:attrNameLst>
                                      </p:cBhvr>
                                      <p:to>
                                        <p:strVal val="visible"/>
                                      </p:to>
                                    </p:set>
                                  </p:childTnLst>
                                </p:cTn>
                              </p:par>
                            </p:childTnLst>
                          </p:cTn>
                        </p:par>
                      </p:childTnLst>
                    </p:cTn>
                  </p:par>
                  <p:par>
                    <p:cTn fill="hold" id="251">
                      <p:stCondLst>
                        <p:cond delay="indefinite"/>
                      </p:stCondLst>
                      <p:childTnLst>
                        <p:par>
                          <p:cTn fill="hold" id="252">
                            <p:stCondLst>
                              <p:cond delay="0"/>
                            </p:stCondLst>
                            <p:childTnLst>
                              <p:par>
                                <p:cTn fill="hold" id="253" nodeType="clickEffect" presetClass="entr" presetID="1">
                                  <p:stCondLst>
                                    <p:cond delay="0"/>
                                  </p:stCondLst>
                                  <p:childTnLst>
                                    <p:set>
                                      <p:cBhvr>
                                        <p:cTn dur="1" fill="hold" id="254">
                                          <p:stCondLst>
                                            <p:cond delay="0"/>
                                          </p:stCondLst>
                                        </p:cTn>
                                        <p:tgtEl>
                                          <p:spTgt spid="131">
                                            <p:txEl>
                                              <p:pRg end="166" st="166"/>
                                            </p:txEl>
                                          </p:spTgt>
                                        </p:tgtEl>
                                        <p:attrNameLst>
                                          <p:attrName>style.visibility</p:attrName>
                                        </p:attrNameLst>
                                      </p:cBhvr>
                                      <p:to>
                                        <p:strVal val="visible"/>
                                      </p:to>
                                    </p:set>
                                  </p:childTnLst>
                                </p:cTn>
                              </p:par>
                            </p:childTnLst>
                          </p:cTn>
                        </p:par>
                      </p:childTnLst>
                    </p:cTn>
                  </p:par>
                  <p:par>
                    <p:cTn fill="hold" id="255">
                      <p:stCondLst>
                        <p:cond delay="indefinite"/>
                      </p:stCondLst>
                      <p:childTnLst>
                        <p:par>
                          <p:cTn fill="hold" id="256">
                            <p:stCondLst>
                              <p:cond delay="0"/>
                            </p:stCondLst>
                            <p:childTnLst>
                              <p:par>
                                <p:cTn fill="hold" id="257" nodeType="clickEffect" presetClass="entr" presetID="1">
                                  <p:stCondLst>
                                    <p:cond delay="0"/>
                                  </p:stCondLst>
                                  <p:childTnLst>
                                    <p:set>
                                      <p:cBhvr>
                                        <p:cTn dur="1" fill="hold" id="258">
                                          <p:stCondLst>
                                            <p:cond delay="0"/>
                                          </p:stCondLst>
                                        </p:cTn>
                                        <p:tgtEl>
                                          <p:spTgt spid="132"/>
                                        </p:tgtEl>
                                        <p:attrNameLst>
                                          <p:attrName>style.visibility</p:attrName>
                                        </p:attrNameLst>
                                      </p:cBhvr>
                                      <p:to>
                                        <p:strVal val="visible"/>
                                      </p:to>
                                    </p:set>
                                  </p:childTnLst>
                                </p:cTn>
                              </p:par>
                              <p:par>
                                <p:cTn fill="hold" id="259" nodeType="withEffect" presetClass="entr" presetID="1">
                                  <p:stCondLst>
                                    <p:cond delay="0"/>
                                  </p:stCondLst>
                                  <p:childTnLst>
                                    <p:set>
                                      <p:cBhvr>
                                        <p:cTn dur="1" fill="hold" id="260">
                                          <p:stCondLst>
                                            <p:cond delay="0"/>
                                          </p:stCondLst>
                                        </p:cTn>
                                        <p:tgtEl>
                                          <p:spTgt spid="133"/>
                                        </p:tgtEl>
                                        <p:attrNameLst>
                                          <p:attrName>style.visibility</p:attrName>
                                        </p:attrNameLst>
                                      </p:cBhvr>
                                      <p:to>
                                        <p:strVal val="visible"/>
                                      </p:to>
                                    </p:set>
                                  </p:childTnLst>
                                </p:cTn>
                              </p:par>
                              <p:par>
                                <p:cTn fill="hold" id="261" nodeType="withEffect" presetClass="entr" presetID="1">
                                  <p:stCondLst>
                                    <p:cond delay="0"/>
                                  </p:stCondLst>
                                  <p:childTnLst>
                                    <p:set>
                                      <p:cBhvr>
                                        <p:cTn dur="1" fill="hold" id="262">
                                          <p:stCondLst>
                                            <p:cond delay="0"/>
                                          </p:stCondLst>
                                        </p:cTn>
                                        <p:tgtEl>
                                          <p:spTgt spid="134"/>
                                        </p:tgtEl>
                                        <p:attrNameLst>
                                          <p:attrName>style.visibility</p:attrName>
                                        </p:attrNameLst>
                                      </p:cBhvr>
                                      <p:to>
                                        <p:strVal val="visible"/>
                                      </p:to>
                                    </p:set>
                                  </p:childTnLst>
                                </p:cTn>
                              </p:par>
                              <p:par>
                                <p:cTn fill="hold" id="263" nodeType="withEffect" presetClass="entr" presetID="1">
                                  <p:stCondLst>
                                    <p:cond delay="0"/>
                                  </p:stCondLst>
                                  <p:childTnLst>
                                    <p:set>
                                      <p:cBhvr>
                                        <p:cTn dur="1" fill="hold" id="264">
                                          <p:stCondLst>
                                            <p:cond delay="0"/>
                                          </p:stCondLst>
                                        </p:cTn>
                                        <p:tgtEl>
                                          <p:spTgt spid="135"/>
                                        </p:tgtEl>
                                        <p:attrNameLst>
                                          <p:attrName>style.visibility</p:attrName>
                                        </p:attrNameLst>
                                      </p:cBhvr>
                                      <p:to>
                                        <p:strVal val="visible"/>
                                      </p:to>
                                    </p:set>
                                  </p:childTnLst>
                                </p:cTn>
                              </p:par>
                              <p:par>
                                <p:cTn fill="hold" id="265" nodeType="withEffect" presetClass="entr" presetID="1">
                                  <p:stCondLst>
                                    <p:cond delay="0"/>
                                  </p:stCondLst>
                                  <p:childTnLst>
                                    <p:set>
                                      <p:cBhvr>
                                        <p:cTn dur="1" fill="hold" id="266">
                                          <p:stCondLst>
                                            <p:cond delay="0"/>
                                          </p:stCondLst>
                                        </p:cTn>
                                        <p:tgtEl>
                                          <p:spTgt spid="136"/>
                                        </p:tgtEl>
                                        <p:attrNameLst>
                                          <p:attrName>style.visibility</p:attrName>
                                        </p:attrNameLst>
                                      </p:cBhvr>
                                      <p:to>
                                        <p:strVal val="visible"/>
                                      </p:to>
                                    </p:set>
                                  </p:childTnLst>
                                </p:cTn>
                              </p:par>
                              <p:par>
                                <p:cTn fill="hold" id="267" nodeType="withEffect" presetClass="entr" presetID="1">
                                  <p:stCondLst>
                                    <p:cond delay="0"/>
                                  </p:stCondLst>
                                  <p:childTnLst>
                                    <p:set>
                                      <p:cBhvr>
                                        <p:cTn dur="1" fill="hold" id="268">
                                          <p:stCondLst>
                                            <p:cond delay="0"/>
                                          </p:stCondLst>
                                        </p:cTn>
                                        <p:tgtEl>
                                          <p:spTgt spid="138"/>
                                        </p:tgtEl>
                                        <p:attrNameLst>
                                          <p:attrName>style.visibility</p:attrName>
                                        </p:attrNameLst>
                                      </p:cBhvr>
                                      <p:to>
                                        <p:strVal val="visible"/>
                                      </p:to>
                                    </p:set>
                                  </p:childTnLst>
                                </p:cTn>
                              </p:par>
                              <p:par>
                                <p:cTn fill="hold" id="269" nodeType="withEffect" presetClass="entr" presetID="1">
                                  <p:stCondLst>
                                    <p:cond delay="0"/>
                                  </p:stCondLst>
                                  <p:childTnLst>
                                    <p:set>
                                      <p:cBhvr>
                                        <p:cTn dur="1" fill="hold" id="270">
                                          <p:stCondLst>
                                            <p:cond delay="0"/>
                                          </p:stCondLst>
                                        </p:cTn>
                                        <p:tgtEl>
                                          <p:spTgt spid="13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457200" y="704160"/>
            <a:ext cx="8228880" cy="743040"/>
          </a:xfrm>
          <a:prstGeom prst="rect">
            <a:avLst/>
          </a:prstGeom>
        </p:spPr>
        <p:txBody>
          <a:bodyPr anchor="b" bIns="0" lIns="0" rIns="0" tIns="45000"/>
          <a:p>
            <a:pPr>
              <a:lnSpc>
                <a:spcPct val="100000"/>
              </a:lnSpc>
            </a:pPr>
            <a:r>
              <a:rPr lang="en-US" sz="5000">
                <a:solidFill>
                  <a:srgbClr val="04617b"/>
                </a:solidFill>
                <a:latin typeface="Calibri"/>
              </a:rPr>
              <a:t>Goldilocks Pricing</a:t>
            </a:r>
            <a:endParaRPr/>
          </a:p>
        </p:txBody>
      </p:sp>
      <p:sp>
        <p:nvSpPr>
          <p:cNvPr id="140" name="CustomShape 2"/>
          <p:cNvSpPr/>
          <p:nvPr/>
        </p:nvSpPr>
        <p:spPr>
          <a:xfrm>
            <a:off x="457200" y="1523880"/>
            <a:ext cx="8228880" cy="4799880"/>
          </a:xfrm>
          <a:prstGeom prst="rect">
            <a:avLst/>
          </a:prstGeom>
        </p:spPr>
        <p:txBody>
          <a:bodyPr bIns="45000" lIns="90000" rIns="90000" tIns="45000"/>
          <a:p>
            <a:pPr>
              <a:lnSpc>
                <a:spcPct val="100000"/>
              </a:lnSpc>
            </a:pPr>
            <a:r>
              <a:rPr b="1" lang="en-US" sz="2600">
                <a:solidFill>
                  <a:srgbClr val="000000"/>
                </a:solidFill>
                <a:latin typeface="Constantia"/>
              </a:rPr>
              <a:t>Simonson and Tversky (1992) </a:t>
            </a:r>
            <a:endParaRPr/>
          </a:p>
          <a:p>
            <a:pPr>
              <a:lnSpc>
                <a:spcPct val="100000"/>
              </a:lnSpc>
            </a:pPr>
            <a:endParaRPr/>
          </a:p>
          <a:p>
            <a:pPr>
              <a:lnSpc>
                <a:spcPct val="100000"/>
              </a:lnSpc>
            </a:pPr>
            <a:r>
              <a:rPr lang="en-US" sz="2600">
                <a:solidFill>
                  <a:srgbClr val="000000"/>
                </a:solidFill>
                <a:latin typeface="Constantia"/>
              </a:rPr>
              <a:t>Two groups of consumers were asked to choose microwave ovens </a:t>
            </a:r>
            <a:endParaRPr/>
          </a:p>
          <a:p>
            <a:pPr lvl="1">
              <a:lnSpc>
                <a:spcPct val="100000"/>
              </a:lnSpc>
              <a:buSzPct val="25000"/>
              <a:buFont typeface="StarSymbol"/>
              <a:buChar char="l"/>
            </a:pPr>
            <a:r>
              <a:rPr lang="en-US" sz="2400">
                <a:solidFill>
                  <a:srgbClr val="000000"/>
                </a:solidFill>
                <a:latin typeface="Constantia"/>
              </a:rPr>
              <a:t>One group was offered a choice between two ovens, an Emerson priced at $109.99 and a Panasonic priced at $179.99 </a:t>
            </a:r>
            <a:endParaRPr/>
          </a:p>
          <a:p>
            <a:pPr lvl="1">
              <a:lnSpc>
                <a:spcPct val="100000"/>
              </a:lnSpc>
              <a:buSzPct val="25000"/>
              <a:buFont typeface="StarSymbol"/>
              <a:buChar char="l"/>
            </a:pPr>
            <a:r>
              <a:rPr lang="en-US" sz="2400">
                <a:solidFill>
                  <a:srgbClr val="000000"/>
                </a:solidFill>
                <a:latin typeface="Constantia"/>
              </a:rPr>
              <a:t>The second group was offered these ovens plus a high-end Panasonic priced at $199.99</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By offering the high-end oven, Panasonic increased its market share from 43% to 73% </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The sales of the mid-priced Panasonic oven increased from 43% to 60% apparently because it was now the “</a:t>
            </a:r>
            <a:r>
              <a:rPr b="1" lang="en-US" sz="2600">
                <a:solidFill>
                  <a:srgbClr val="000000"/>
                </a:solidFill>
                <a:latin typeface="Constantia"/>
              </a:rPr>
              <a:t>compromise</a:t>
            </a:r>
            <a:r>
              <a:rPr lang="en-US" sz="2600">
                <a:solidFill>
                  <a:srgbClr val="000000"/>
                </a:solidFill>
                <a:latin typeface="Constantia"/>
              </a:rPr>
              <a:t>” choice</a:t>
            </a:r>
            <a:endParaRPr/>
          </a:p>
        </p:txBody>
      </p:sp>
    </p:spTree>
  </p:cSld>
  <p:timing>
    <p:tnLst>
      <p:par>
        <p:cTn dur="indefinite" id="271" nodeType="tmRoot" restart="never">
          <p:childTnLst>
            <p:seq>
              <p:cTn dur="indefinite" id="272" nodeType="mainSeq">
                <p:childTnLst>
                  <p:par>
                    <p:cTn fill="hold" id="273">
                      <p:stCondLst>
                        <p:cond delay="indefinite"/>
                      </p:stCondLst>
                      <p:childTnLst>
                        <p:par>
                          <p:cTn fill="hold" id="274">
                            <p:stCondLst>
                              <p:cond delay="0"/>
                            </p:stCondLst>
                            <p:childTnLst>
                              <p:par>
                                <p:cTn fill="hold" id="275" nodeType="clickEffect" presetClass="entr" presetID="1">
                                  <p:stCondLst>
                                    <p:cond delay="0"/>
                                  </p:stCondLst>
                                  <p:childTnLst>
                                    <p:set>
                                      <p:cBhvr>
                                        <p:cTn dur="1" fill="hold" id="276">
                                          <p:stCondLst>
                                            <p:cond delay="0"/>
                                          </p:stCondLst>
                                        </p:cTn>
                                        <p:tgtEl>
                                          <p:spTgt spid="140">
                                            <p:txEl>
                                              <p:pRg end="501" st="501"/>
                                            </p:txEl>
                                          </p:spTgt>
                                        </p:tgtEl>
                                        <p:attrNameLst>
                                          <p:attrName>style.visibility</p:attrName>
                                        </p:attrNameLst>
                                      </p:cBhvr>
                                      <p:to>
                                        <p:strVal val="visible"/>
                                      </p:to>
                                    </p:set>
                                  </p:childTnLst>
                                </p:cTn>
                              </p:par>
                            </p:childTnLst>
                          </p:cTn>
                        </p:par>
                      </p:childTnLst>
                    </p:cTn>
                  </p:par>
                  <p:par>
                    <p:cTn fill="hold" id="277">
                      <p:stCondLst>
                        <p:cond delay="indefinite"/>
                      </p:stCondLst>
                      <p:childTnLst>
                        <p:par>
                          <p:cTn fill="hold" id="278">
                            <p:stCondLst>
                              <p:cond delay="0"/>
                            </p:stCondLst>
                            <p:childTnLst>
                              <p:par>
                                <p:cTn fill="hold" id="279" nodeType="clickEffect" presetClass="entr" presetID="1">
                                  <p:stCondLst>
                                    <p:cond delay="0"/>
                                  </p:stCondLst>
                                  <p:childTnLst>
                                    <p:set>
                                      <p:cBhvr>
                                        <p:cTn dur="1" fill="hold" id="280">
                                          <p:stCondLst>
                                            <p:cond delay="0"/>
                                          </p:stCondLst>
                                        </p:cTn>
                                        <p:tgtEl>
                                          <p:spTgt spid="140">
                                            <p:txEl>
                                              <p:pRg end="501" st="501"/>
                                            </p:txEl>
                                          </p:spTgt>
                                        </p:tgtEl>
                                        <p:attrNameLst>
                                          <p:attrName>style.visibility</p:attrName>
                                        </p:attrNameLst>
                                      </p:cBhvr>
                                      <p:to>
                                        <p:strVal val="visible"/>
                                      </p:to>
                                    </p:set>
                                  </p:childTnLst>
                                </p:cTn>
                              </p:par>
                            </p:childTnLst>
                          </p:cTn>
                        </p:par>
                      </p:childTnLst>
                    </p:cTn>
                  </p:par>
                  <p:par>
                    <p:cTn fill="hold" id="281">
                      <p:stCondLst>
                        <p:cond delay="indefinite"/>
                      </p:stCondLst>
                      <p:childTnLst>
                        <p:par>
                          <p:cTn fill="hold" id="282">
                            <p:stCondLst>
                              <p:cond delay="0"/>
                            </p:stCondLst>
                            <p:childTnLst>
                              <p:par>
                                <p:cTn fill="hold" id="283" nodeType="clickEffect" presetClass="entr" presetID="1">
                                  <p:stCondLst>
                                    <p:cond delay="0"/>
                                  </p:stCondLst>
                                  <p:childTnLst>
                                    <p:set>
                                      <p:cBhvr>
                                        <p:cTn dur="1" fill="hold" id="284">
                                          <p:stCondLst>
                                            <p:cond delay="0"/>
                                          </p:stCondLst>
                                        </p:cTn>
                                        <p:tgtEl>
                                          <p:spTgt spid="140">
                                            <p:txEl>
                                              <p:pRg end="501" st="501"/>
                                            </p:txEl>
                                          </p:spTgt>
                                        </p:tgtEl>
                                        <p:attrNameLst>
                                          <p:attrName>style.visibility</p:attrName>
                                        </p:attrNameLst>
                                      </p:cBhvr>
                                      <p:to>
                                        <p:strVal val="visible"/>
                                      </p:to>
                                    </p:set>
                                  </p:childTnLst>
                                </p:cTn>
                              </p:par>
                            </p:childTnLst>
                          </p:cTn>
                        </p:par>
                      </p:childTnLst>
                    </p:cTn>
                  </p:par>
                  <p:par>
                    <p:cTn fill="hold" id="285">
                      <p:stCondLst>
                        <p:cond delay="indefinite"/>
                      </p:stCondLst>
                      <p:childTnLst>
                        <p:par>
                          <p:cTn fill="hold" id="286">
                            <p:stCondLst>
                              <p:cond delay="0"/>
                            </p:stCondLst>
                            <p:childTnLst>
                              <p:par>
                                <p:cTn fill="hold" id="287" nodeType="clickEffect" presetClass="entr" presetID="1">
                                  <p:stCondLst>
                                    <p:cond delay="0"/>
                                  </p:stCondLst>
                                  <p:childTnLst>
                                    <p:set>
                                      <p:cBhvr>
                                        <p:cTn dur="1" fill="hold" id="288">
                                          <p:stCondLst>
                                            <p:cond delay="0"/>
                                          </p:stCondLst>
                                        </p:cTn>
                                        <p:tgtEl>
                                          <p:spTgt spid="140">
                                            <p:txEl>
                                              <p:pRg end="501" st="501"/>
                                            </p:txEl>
                                          </p:spTgt>
                                        </p:tgtEl>
                                        <p:attrNameLst>
                                          <p:attrName>style.visibility</p:attrName>
                                        </p:attrNameLst>
                                      </p:cBhvr>
                                      <p:to>
                                        <p:strVal val="visible"/>
                                      </p:to>
                                    </p:set>
                                  </p:childTnLst>
                                </p:cTn>
                              </p:par>
                            </p:childTnLst>
                          </p:cTn>
                        </p:par>
                      </p:childTnLst>
                    </p:cTn>
                  </p:par>
                  <p:par>
                    <p:cTn fill="hold" id="289">
                      <p:stCondLst>
                        <p:cond delay="indefinite"/>
                      </p:stCondLst>
                      <p:childTnLst>
                        <p:par>
                          <p:cTn fill="hold" id="290">
                            <p:stCondLst>
                              <p:cond delay="0"/>
                            </p:stCondLst>
                            <p:childTnLst>
                              <p:par>
                                <p:cTn fill="hold" id="291" nodeType="clickEffect" presetClass="entr" presetID="1">
                                  <p:stCondLst>
                                    <p:cond delay="0"/>
                                  </p:stCondLst>
                                  <p:childTnLst>
                                    <p:set>
                                      <p:cBhvr>
                                        <p:cTn dur="1" fill="hold" id="292">
                                          <p:stCondLst>
                                            <p:cond delay="0"/>
                                          </p:stCondLst>
                                        </p:cTn>
                                        <p:tgtEl>
                                          <p:spTgt spid="140">
                                            <p:txEl>
                                              <p:pRg end="501" st="50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CustomShape 1"/>
          <p:cNvSpPr/>
          <p:nvPr/>
        </p:nvSpPr>
        <p:spPr>
          <a:xfrm>
            <a:off x="457200" y="704160"/>
            <a:ext cx="8228880" cy="666720"/>
          </a:xfrm>
          <a:prstGeom prst="rect">
            <a:avLst/>
          </a:prstGeom>
        </p:spPr>
        <p:txBody>
          <a:bodyPr anchor="b" bIns="0" lIns="0" rIns="0" tIns="45000"/>
          <a:p>
            <a:pPr>
              <a:lnSpc>
                <a:spcPct val="100000"/>
              </a:lnSpc>
            </a:pPr>
            <a:r>
              <a:rPr lang="en-US" sz="5000">
                <a:solidFill>
                  <a:srgbClr val="04617b"/>
                </a:solidFill>
                <a:latin typeface="Calibri"/>
              </a:rPr>
              <a:t>Goldilocks Pricing</a:t>
            </a:r>
            <a:endParaRPr/>
          </a:p>
        </p:txBody>
      </p:sp>
      <p:sp>
        <p:nvSpPr>
          <p:cNvPr id="142" name="CustomShape 2"/>
          <p:cNvSpPr/>
          <p:nvPr/>
        </p:nvSpPr>
        <p:spPr>
          <a:xfrm>
            <a:off x="457200" y="1523880"/>
            <a:ext cx="8228880" cy="4769280"/>
          </a:xfrm>
          <a:prstGeom prst="rect">
            <a:avLst/>
          </a:prstGeom>
        </p:spPr>
        <p:txBody>
          <a:bodyPr bIns="45000" lIns="90000" rIns="90000" tIns="45000"/>
          <a:p>
            <a:pPr>
              <a:lnSpc>
                <a:spcPct val="100000"/>
              </a:lnSpc>
            </a:pPr>
            <a:r>
              <a:rPr b="1" lang="en-US" sz="2600">
                <a:solidFill>
                  <a:srgbClr val="000000"/>
                </a:solidFill>
                <a:latin typeface="Constantia"/>
              </a:rPr>
              <a:t>Extremeness Aversion: –</a:t>
            </a:r>
            <a:r>
              <a:rPr lang="en-US" sz="2600">
                <a:solidFill>
                  <a:srgbClr val="000000"/>
                </a:solidFill>
                <a:latin typeface="Constantia"/>
              </a:rPr>
              <a:t> psychological phenomenon where consumers try to </a:t>
            </a:r>
            <a:r>
              <a:rPr lang="en-US" sz="2600" u="sng">
                <a:solidFill>
                  <a:srgbClr val="000000"/>
                </a:solidFill>
                <a:latin typeface="Constantia"/>
              </a:rPr>
              <a:t>avoid extreme choices </a:t>
            </a:r>
            <a:endParaRPr/>
          </a:p>
          <a:p>
            <a:pPr>
              <a:lnSpc>
                <a:spcPct val="100000"/>
              </a:lnSpc>
            </a:pPr>
            <a:endParaRPr/>
          </a:p>
          <a:p>
            <a:pPr>
              <a:lnSpc>
                <a:spcPct val="100000"/>
              </a:lnSpc>
            </a:pPr>
            <a:r>
              <a:rPr b="1" lang="en-US" sz="2600">
                <a:solidFill>
                  <a:srgbClr val="000000"/>
                </a:solidFill>
                <a:latin typeface="Constantia"/>
              </a:rPr>
              <a:t>McDonalds Drink Sizes: (why?)</a:t>
            </a:r>
            <a:endParaRPr/>
          </a:p>
          <a:p>
            <a:pPr>
              <a:lnSpc>
                <a:spcPct val="100000"/>
              </a:lnSpc>
            </a:pPr>
            <a:r>
              <a:rPr lang="en-US" sz="2400">
                <a:solidFill>
                  <a:srgbClr val="000000"/>
                </a:solidFill>
                <a:latin typeface="Constantia"/>
              </a:rPr>
              <a:t>small=16 oz</a:t>
            </a:r>
            <a:endParaRPr/>
          </a:p>
          <a:p>
            <a:pPr>
              <a:lnSpc>
                <a:spcPct val="100000"/>
              </a:lnSpc>
            </a:pPr>
            <a:r>
              <a:rPr lang="en-US" sz="2400">
                <a:solidFill>
                  <a:srgbClr val="000000"/>
                </a:solidFill>
                <a:latin typeface="Constantia"/>
              </a:rPr>
              <a:t>medium=24 oz </a:t>
            </a:r>
            <a:endParaRPr/>
          </a:p>
          <a:p>
            <a:pPr>
              <a:lnSpc>
                <a:spcPct val="100000"/>
              </a:lnSpc>
            </a:pPr>
            <a:r>
              <a:rPr lang="en-US" sz="2400">
                <a:solidFill>
                  <a:srgbClr val="000000"/>
                </a:solidFill>
                <a:latin typeface="Constantia"/>
              </a:rPr>
              <a:t>Large=28 oz</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This is why a company would sell a $100,000 BBQ grill</a:t>
            </a:r>
            <a:endParaRPr/>
          </a:p>
          <a:p>
            <a:pPr>
              <a:lnSpc>
                <a:spcPct val="100000"/>
              </a:lnSpc>
              <a:buSzPct val="25000"/>
              <a:buFont charset="2" typeface="Wingdings 2"/>
              <a:buChar char=""/>
            </a:pPr>
            <a:r>
              <a:rPr lang="en-US" sz="2600">
                <a:solidFill>
                  <a:srgbClr val="000000"/>
                </a:solidFill>
                <a:latin typeface="Constantia"/>
              </a:rPr>
              <a:t>A “gold version” may offer instant access to tech support at not extra cost to the firm – e.g., dell XPS</a:t>
            </a:r>
            <a:endParaRPr/>
          </a:p>
          <a:p>
            <a:pPr>
              <a:lnSpc>
                <a:spcPct val="100000"/>
              </a:lnSpc>
            </a:pPr>
            <a:endParaRPr/>
          </a:p>
          <a:p>
            <a:pPr>
              <a:lnSpc>
                <a:spcPct val="100000"/>
              </a:lnSpc>
            </a:pPr>
            <a:endParaRPr/>
          </a:p>
        </p:txBody>
      </p:sp>
      <p:pic>
        <p:nvPicPr>
          <p:cNvPr descr="" id="143" name="Picture 2"/>
          <p:cNvPicPr/>
          <p:nvPr/>
        </p:nvPicPr>
        <p:blipFill>
          <a:blip r:embed="rId1"/>
          <a:stretch>
            <a:fillRect/>
          </a:stretch>
        </p:blipFill>
        <p:spPr>
          <a:xfrm>
            <a:off x="6019920" y="2133720"/>
            <a:ext cx="2590200" cy="2572920"/>
          </a:xfrm>
          <a:prstGeom prst="rect">
            <a:avLst/>
          </a:prstGeom>
        </p:spPr>
      </p:pic>
    </p:spTree>
  </p:cSld>
  <p:timing>
    <p:tnLst>
      <p:par>
        <p:cTn dur="indefinite" id="293" nodeType="tmRoot" restart="never">
          <p:childTnLst>
            <p:seq>
              <p:cTn dur="indefinite" id="294" nodeType="mainSeq">
                <p:childTnLst>
                  <p:par>
                    <p:cTn fill="hold" id="295">
                      <p:stCondLst>
                        <p:cond delay="indefinite"/>
                      </p:stCondLst>
                      <p:childTnLst>
                        <p:par>
                          <p:cTn fill="hold" id="296">
                            <p:stCondLst>
                              <p:cond delay="0"/>
                            </p:stCondLst>
                            <p:childTnLst>
                              <p:par>
                                <p:cTn fill="hold" id="297" nodeType="clickEffect" presetClass="entr" presetID="1">
                                  <p:stCondLst>
                                    <p:cond delay="0"/>
                                  </p:stCondLst>
                                  <p:childTnLst>
                                    <p:set>
                                      <p:cBhvr>
                                        <p:cTn dur="1" fill="hold" id="298">
                                          <p:stCondLst>
                                            <p:cond delay="0"/>
                                          </p:stCondLst>
                                        </p:cTn>
                                        <p:tgtEl>
                                          <p:spTgt spid="142">
                                            <p:txEl>
                                              <p:pRg end="95" st="0"/>
                                            </p:txEl>
                                          </p:spTgt>
                                        </p:tgtEl>
                                        <p:attrNameLst>
                                          <p:attrName>style.visibility</p:attrName>
                                        </p:attrNameLst>
                                      </p:cBhvr>
                                      <p:to>
                                        <p:strVal val="visible"/>
                                      </p:to>
                                    </p:set>
                                  </p:childTnLst>
                                </p:cTn>
                              </p:par>
                            </p:childTnLst>
                          </p:cTn>
                        </p:par>
                      </p:childTnLst>
                    </p:cTn>
                  </p:par>
                  <p:par>
                    <p:cTn fill="hold" id="299">
                      <p:stCondLst>
                        <p:cond delay="indefinite"/>
                      </p:stCondLst>
                      <p:childTnLst>
                        <p:par>
                          <p:cTn fill="hold" id="300">
                            <p:stCondLst>
                              <p:cond delay="0"/>
                            </p:stCondLst>
                            <p:childTnLst>
                              <p:par>
                                <p:cTn fill="hold" id="301" nodeType="clickEffect" presetClass="entr" presetID="1">
                                  <p:stCondLst>
                                    <p:cond delay="0"/>
                                  </p:stCondLst>
                                  <p:childTnLst>
                                    <p:set>
                                      <p:cBhvr>
                                        <p:cTn dur="1" fill="hold" id="302">
                                          <p:stCondLst>
                                            <p:cond delay="0"/>
                                          </p:stCondLst>
                                        </p:cTn>
                                        <p:tgtEl>
                                          <p:spTgt spid="142">
                                            <p:txEl>
                                              <p:pRg end="326" st="326"/>
                                            </p:txEl>
                                          </p:spTgt>
                                        </p:tgtEl>
                                        <p:attrNameLst>
                                          <p:attrName>style.visibility</p:attrName>
                                        </p:attrNameLst>
                                      </p:cBhvr>
                                      <p:to>
                                        <p:strVal val="visible"/>
                                      </p:to>
                                    </p:set>
                                  </p:childTnLst>
                                </p:cTn>
                              </p:par>
                              <p:par>
                                <p:cTn fill="hold" id="303" nodeType="withEffect" presetClass="entr" presetID="1">
                                  <p:stCondLst>
                                    <p:cond delay="0"/>
                                  </p:stCondLst>
                                  <p:childTnLst>
                                    <p:set>
                                      <p:cBhvr>
                                        <p:cTn dur="1" fill="hold" id="304">
                                          <p:stCondLst>
                                            <p:cond delay="0"/>
                                          </p:stCondLst>
                                        </p:cTn>
                                        <p:tgtEl>
                                          <p:spTgt spid="142">
                                            <p:txEl>
                                              <p:pRg end="326" st="326"/>
                                            </p:txEl>
                                          </p:spTgt>
                                        </p:tgtEl>
                                        <p:attrNameLst>
                                          <p:attrName>style.visibility</p:attrName>
                                        </p:attrNameLst>
                                      </p:cBhvr>
                                      <p:to>
                                        <p:strVal val="visible"/>
                                      </p:to>
                                    </p:set>
                                  </p:childTnLst>
                                </p:cTn>
                              </p:par>
                              <p:par>
                                <p:cTn fill="hold" id="305" nodeType="withEffect" presetClass="entr" presetID="1">
                                  <p:stCondLst>
                                    <p:cond delay="0"/>
                                  </p:stCondLst>
                                  <p:childTnLst>
                                    <p:set>
                                      <p:cBhvr>
                                        <p:cTn dur="1" fill="hold" id="306">
                                          <p:stCondLst>
                                            <p:cond delay="0"/>
                                          </p:stCondLst>
                                        </p:cTn>
                                        <p:tgtEl>
                                          <p:spTgt spid="142">
                                            <p:txEl>
                                              <p:pRg end="326" st="326"/>
                                            </p:txEl>
                                          </p:spTgt>
                                        </p:tgtEl>
                                        <p:attrNameLst>
                                          <p:attrName>style.visibility</p:attrName>
                                        </p:attrNameLst>
                                      </p:cBhvr>
                                      <p:to>
                                        <p:strVal val="visible"/>
                                      </p:to>
                                    </p:set>
                                  </p:childTnLst>
                                </p:cTn>
                              </p:par>
                            </p:childTnLst>
                          </p:cTn>
                        </p:par>
                      </p:childTnLst>
                    </p:cTn>
                  </p:par>
                  <p:par>
                    <p:cTn fill="hold" id="307">
                      <p:stCondLst>
                        <p:cond delay="indefinite"/>
                      </p:stCondLst>
                      <p:childTnLst>
                        <p:par>
                          <p:cTn fill="hold" id="308">
                            <p:stCondLst>
                              <p:cond delay="0"/>
                            </p:stCondLst>
                            <p:childTnLst>
                              <p:par>
                                <p:cTn fill="hold" id="309" nodeType="clickEffect" presetClass="entr" presetID="1">
                                  <p:stCondLst>
                                    <p:cond delay="0"/>
                                  </p:stCondLst>
                                  <p:childTnLst>
                                    <p:set>
                                      <p:cBhvr>
                                        <p:cTn dur="1" fill="hold" id="310">
                                          <p:stCondLst>
                                            <p:cond delay="0"/>
                                          </p:stCondLst>
                                        </p:cTn>
                                        <p:tgtEl>
                                          <p:spTgt spid="142">
                                            <p:txEl>
                                              <p:pRg end="326" st="326"/>
                                            </p:txEl>
                                          </p:spTgt>
                                        </p:tgtEl>
                                        <p:attrNameLst>
                                          <p:attrName>style.visibility</p:attrName>
                                        </p:attrNameLst>
                                      </p:cBhvr>
                                      <p:to>
                                        <p:strVal val="visible"/>
                                      </p:to>
                                    </p:set>
                                  </p:childTnLst>
                                </p:cTn>
                              </p:par>
                            </p:childTnLst>
                          </p:cTn>
                        </p:par>
                      </p:childTnLst>
                    </p:cTn>
                  </p:par>
                  <p:par>
                    <p:cTn fill="hold" id="311">
                      <p:stCondLst>
                        <p:cond delay="indefinite"/>
                      </p:stCondLst>
                      <p:childTnLst>
                        <p:par>
                          <p:cTn fill="hold" id="312">
                            <p:stCondLst>
                              <p:cond delay="0"/>
                            </p:stCondLst>
                            <p:childTnLst>
                              <p:par>
                                <p:cTn fill="hold" id="313" nodeType="clickEffect" presetClass="entr" presetID="1">
                                  <p:stCondLst>
                                    <p:cond delay="0"/>
                                  </p:stCondLst>
                                  <p:childTnLst>
                                    <p:set>
                                      <p:cBhvr>
                                        <p:cTn dur="1" fill="hold" id="314">
                                          <p:stCondLst>
                                            <p:cond delay="0"/>
                                          </p:stCondLst>
                                        </p:cTn>
                                        <p:tgtEl>
                                          <p:spTgt spid="142">
                                            <p:txEl>
                                              <p:pRg end="326" st="32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457200" y="704160"/>
            <a:ext cx="8228880" cy="819360"/>
          </a:xfrm>
          <a:prstGeom prst="rect">
            <a:avLst/>
          </a:prstGeom>
        </p:spPr>
        <p:txBody>
          <a:bodyPr anchor="b" bIns="0" lIns="0" rIns="0" tIns="45000"/>
          <a:p>
            <a:pPr>
              <a:lnSpc>
                <a:spcPct val="100000"/>
              </a:lnSpc>
            </a:pPr>
            <a:r>
              <a:rPr lang="en-US" sz="5000">
                <a:solidFill>
                  <a:srgbClr val="04617b"/>
                </a:solidFill>
                <a:latin typeface="Calibri"/>
              </a:rPr>
              <a:t>The next two weeks…</a:t>
            </a:r>
            <a:endParaRPr/>
          </a:p>
        </p:txBody>
      </p:sp>
      <p:sp>
        <p:nvSpPr>
          <p:cNvPr id="106" name="CustomShape 2"/>
          <p:cNvSpPr/>
          <p:nvPr/>
        </p:nvSpPr>
        <p:spPr>
          <a:xfrm>
            <a:off x="457200" y="1828800"/>
            <a:ext cx="8228880" cy="4494960"/>
          </a:xfrm>
          <a:prstGeom prst="rect">
            <a:avLst/>
          </a:prstGeom>
        </p:spPr>
        <p:txBody>
          <a:bodyPr bIns="45000" lIns="90000" rIns="90000" tIns="45000"/>
          <a:p>
            <a:pPr>
              <a:lnSpc>
                <a:spcPct val="150000"/>
              </a:lnSpc>
              <a:buSzPct val="25000"/>
              <a:buFont charset="2" typeface="Wingdings 2"/>
              <a:buChar char=""/>
            </a:pPr>
            <a:r>
              <a:rPr b="1" lang="en-US" sz="2400">
                <a:solidFill>
                  <a:srgbClr val="000000"/>
                </a:solidFill>
                <a:latin typeface="Constantia"/>
              </a:rPr>
              <a:t>Today</a:t>
            </a:r>
            <a:r>
              <a:rPr lang="en-US" sz="2400">
                <a:solidFill>
                  <a:srgbClr val="000000"/>
                </a:solidFill>
                <a:latin typeface="Constantia"/>
              </a:rPr>
              <a:t> – Versioning</a:t>
            </a:r>
            <a:endParaRPr/>
          </a:p>
          <a:p>
            <a:pPr>
              <a:lnSpc>
                <a:spcPct val="150000"/>
              </a:lnSpc>
              <a:buSzPct val="25000"/>
              <a:buFont charset="2" typeface="Wingdings 2"/>
              <a:buChar char=""/>
            </a:pPr>
            <a:r>
              <a:rPr b="1" lang="en-US" sz="2400">
                <a:solidFill>
                  <a:srgbClr val="000000"/>
                </a:solidFill>
                <a:latin typeface="Constantia"/>
              </a:rPr>
              <a:t>Wednesday 24th </a:t>
            </a:r>
            <a:r>
              <a:rPr lang="en-US" sz="2400">
                <a:solidFill>
                  <a:srgbClr val="000000"/>
                </a:solidFill>
                <a:latin typeface="Constantia"/>
              </a:rPr>
              <a:t>– Macroeconomic Policies (Greenhalgh Chapter 12)</a:t>
            </a:r>
            <a:endParaRPr/>
          </a:p>
          <a:p>
            <a:pPr>
              <a:lnSpc>
                <a:spcPct val="150000"/>
              </a:lnSpc>
              <a:buSzPct val="25000"/>
              <a:buFont charset="2" typeface="Wingdings 2"/>
              <a:buChar char=""/>
            </a:pPr>
            <a:r>
              <a:rPr b="1" lang="en-US" sz="2400">
                <a:solidFill>
                  <a:srgbClr val="000000"/>
                </a:solidFill>
                <a:latin typeface="Constantia"/>
              </a:rPr>
              <a:t>Friday 26th</a:t>
            </a:r>
            <a:r>
              <a:rPr lang="en-US" sz="2400">
                <a:solidFill>
                  <a:srgbClr val="000000"/>
                </a:solidFill>
                <a:latin typeface="Constantia"/>
              </a:rPr>
              <a:t>– Final discussion, last assignment due </a:t>
            </a:r>
            <a:endParaRPr/>
          </a:p>
          <a:p>
            <a:pPr>
              <a:lnSpc>
                <a:spcPct val="150000"/>
              </a:lnSpc>
              <a:buSzPct val="25000"/>
              <a:buFont charset="2" typeface="Wingdings 2"/>
              <a:buChar char=""/>
            </a:pPr>
            <a:r>
              <a:rPr b="1" lang="en-US" sz="2400">
                <a:solidFill>
                  <a:srgbClr val="000000"/>
                </a:solidFill>
                <a:latin typeface="Constantia"/>
              </a:rPr>
              <a:t>Monday 29th</a:t>
            </a:r>
            <a:r>
              <a:rPr lang="en-US" sz="2400">
                <a:solidFill>
                  <a:srgbClr val="000000"/>
                </a:solidFill>
                <a:latin typeface="Constantia"/>
              </a:rPr>
              <a:t>– Exam review</a:t>
            </a:r>
            <a:endParaRPr/>
          </a:p>
          <a:p>
            <a:pPr>
              <a:lnSpc>
                <a:spcPct val="150000"/>
              </a:lnSpc>
              <a:buSzPct val="25000"/>
              <a:buFont charset="2" typeface="Wingdings 2"/>
              <a:buChar char=""/>
            </a:pPr>
            <a:r>
              <a:rPr b="1" lang="en-US" sz="2400">
                <a:solidFill>
                  <a:srgbClr val="000000"/>
                </a:solidFill>
                <a:latin typeface="Constantia"/>
              </a:rPr>
              <a:t>Wednesday May 1st </a:t>
            </a:r>
            <a:r>
              <a:rPr lang="en-US" sz="2400">
                <a:solidFill>
                  <a:srgbClr val="000000"/>
                </a:solidFill>
                <a:latin typeface="Constantia"/>
              </a:rPr>
              <a:t>– Natural resource economics &amp; technology</a:t>
            </a:r>
            <a:endParaRPr/>
          </a:p>
          <a:p>
            <a:pPr>
              <a:lnSpc>
                <a:spcPct val="100000"/>
              </a:lnSpc>
            </a:pPr>
            <a:endParaRPr/>
          </a:p>
          <a:p>
            <a:pPr>
              <a:lnSpc>
                <a:spcPct val="100000"/>
              </a:lnSpc>
              <a:buSzPct val="25000"/>
              <a:buFont charset="2" typeface="Wingdings 2"/>
              <a:buChar char=""/>
            </a:pPr>
            <a:r>
              <a:rPr b="1" lang="en-US" sz="2400">
                <a:solidFill>
                  <a:srgbClr val="000000"/>
                </a:solidFill>
                <a:latin typeface="Constantia"/>
              </a:rPr>
              <a:t>Final Exam – May 8th</a:t>
            </a:r>
            <a:endParaRPr/>
          </a:p>
          <a:p>
            <a:pPr>
              <a:lnSpc>
                <a:spcPct val="100000"/>
              </a:lnSpc>
            </a:pPr>
            <a:endParaRPr/>
          </a:p>
        </p:txBody>
      </p:sp>
    </p:spTree>
  </p:cSld>
  <p:timing>
    <p:tnLst>
      <p:par>
        <p:cTn dur="indefinite" id="3" nodeType="tmRoot" restart="never">
          <p:childTnLst>
            <p:seq>
              <p:cTn dur="indefinite" id="4" nodeType="mainSeq">
                <p:childTnLst>
                  <p:par>
                    <p:cTn fill="hold" id="5">
                      <p:stCondLst>
                        <p:cond delay="indefinite"/>
                      </p:stCondLst>
                      <p:childTnLst>
                        <p:par>
                          <p:cTn fill="hold" id="6">
                            <p:stCondLst>
                              <p:cond delay="0"/>
                            </p:stCondLst>
                            <p:childTnLst>
                              <p:par>
                                <p:cTn fill="hold" id="7" nodeType="clickEffect" presetClass="entr" presetID="1">
                                  <p:stCondLst>
                                    <p:cond delay="0"/>
                                  </p:stCondLst>
                                  <p:childTnLst>
                                    <p:set>
                                      <p:cBhvr>
                                        <p:cTn dur="1" fill="hold" id="8">
                                          <p:stCondLst>
                                            <p:cond delay="0"/>
                                          </p:stCondLst>
                                        </p:cTn>
                                        <p:tgtEl>
                                          <p:spTgt spid="106">
                                            <p:txEl>
                                              <p:pRg end="19" st="0"/>
                                            </p:txEl>
                                          </p:spTgt>
                                        </p:tgtEl>
                                        <p:attrNameLst>
                                          <p:attrName>style.visibility</p:attrName>
                                        </p:attrNameLst>
                                      </p:cBhvr>
                                      <p:to>
                                        <p:strVal val="visible"/>
                                      </p:to>
                                    </p:set>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1">
                                  <p:stCondLst>
                                    <p:cond delay="0"/>
                                  </p:stCondLst>
                                  <p:childTnLst>
                                    <p:set>
                                      <p:cBhvr>
                                        <p:cTn dur="1" fill="hold" id="12">
                                          <p:stCondLst>
                                            <p:cond delay="0"/>
                                          </p:stCondLst>
                                        </p:cTn>
                                        <p:tgtEl>
                                          <p:spTgt spid="106">
                                            <p:txEl>
                                              <p:pRg end="243" st="243"/>
                                            </p:txEl>
                                          </p:spTgt>
                                        </p:tgtEl>
                                        <p:attrNameLst>
                                          <p:attrName>style.visibility</p:attrName>
                                        </p:attrNameLst>
                                      </p:cBhvr>
                                      <p:to>
                                        <p:strVal val="visible"/>
                                      </p:to>
                                    </p:se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
                                  <p:stCondLst>
                                    <p:cond delay="0"/>
                                  </p:stCondLst>
                                  <p:childTnLst>
                                    <p:set>
                                      <p:cBhvr>
                                        <p:cTn dur="1" fill="hold" id="16">
                                          <p:stCondLst>
                                            <p:cond delay="0"/>
                                          </p:stCondLst>
                                        </p:cTn>
                                        <p:tgtEl>
                                          <p:spTgt spid="106">
                                            <p:txEl>
                                              <p:pRg end="243" st="243"/>
                                            </p:txEl>
                                          </p:spTgt>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1">
                                  <p:stCondLst>
                                    <p:cond delay="0"/>
                                  </p:stCondLst>
                                  <p:childTnLst>
                                    <p:set>
                                      <p:cBhvr>
                                        <p:cTn dur="1" fill="hold" id="20">
                                          <p:stCondLst>
                                            <p:cond delay="0"/>
                                          </p:stCondLst>
                                        </p:cTn>
                                        <p:tgtEl>
                                          <p:spTgt spid="106">
                                            <p:txEl>
                                              <p:pRg end="243" st="243"/>
                                            </p:txEl>
                                          </p:spTgt>
                                        </p:tgtEl>
                                        <p:attrNameLst>
                                          <p:attrName>style.visibility</p:attrName>
                                        </p:attrNameLst>
                                      </p:cBhvr>
                                      <p:to>
                                        <p:strVal val="visible"/>
                                      </p:to>
                                    </p:set>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1">
                                  <p:stCondLst>
                                    <p:cond delay="0"/>
                                  </p:stCondLst>
                                  <p:childTnLst>
                                    <p:set>
                                      <p:cBhvr>
                                        <p:cTn dur="1" fill="hold" id="24">
                                          <p:stCondLst>
                                            <p:cond delay="0"/>
                                          </p:stCondLst>
                                        </p:cTn>
                                        <p:tgtEl>
                                          <p:spTgt spid="106">
                                            <p:txEl>
                                              <p:pRg end="243" st="243"/>
                                            </p:txEl>
                                          </p:spTgt>
                                        </p:tgtEl>
                                        <p:attrNameLst>
                                          <p:attrName>style.visibility</p:attrName>
                                        </p:attrNameLst>
                                      </p:cBhvr>
                                      <p:to>
                                        <p:strVal val="visible"/>
                                      </p:to>
                                    </p:set>
                                  </p:childTnLst>
                                </p:cTn>
                              </p:par>
                            </p:childTnLst>
                          </p:cTn>
                        </p:par>
                      </p:childTnLst>
                    </p:cTn>
                  </p:par>
                  <p:par>
                    <p:cTn fill="hold" id="25">
                      <p:stCondLst>
                        <p:cond delay="indefinite"/>
                      </p:stCondLst>
                      <p:childTnLst>
                        <p:par>
                          <p:cTn fill="hold" id="26">
                            <p:stCondLst>
                              <p:cond delay="0"/>
                            </p:stCondLst>
                            <p:childTnLst>
                              <p:par>
                                <p:cTn fill="hold" id="27" nodeType="clickEffect" presetClass="entr" presetID="1">
                                  <p:stCondLst>
                                    <p:cond delay="0"/>
                                  </p:stCondLst>
                                  <p:childTnLst>
                                    <p:set>
                                      <p:cBhvr>
                                        <p:cTn dur="1" fill="hold" id="28">
                                          <p:stCondLst>
                                            <p:cond delay="0"/>
                                          </p:stCondLst>
                                        </p:cTn>
                                        <p:tgtEl>
                                          <p:spTgt spid="106">
                                            <p:txEl>
                                              <p:pRg end="243" st="24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457200" y="704160"/>
            <a:ext cx="8228880" cy="590760"/>
          </a:xfrm>
          <a:prstGeom prst="rect">
            <a:avLst/>
          </a:prstGeom>
        </p:spPr>
        <p:txBody>
          <a:bodyPr anchor="b" bIns="0" lIns="0" rIns="0" tIns="45000"/>
          <a:p>
            <a:pPr>
              <a:lnSpc>
                <a:spcPct val="100000"/>
              </a:lnSpc>
            </a:pPr>
            <a:r>
              <a:rPr lang="en-US" sz="5000">
                <a:solidFill>
                  <a:srgbClr val="04617b"/>
                </a:solidFill>
                <a:latin typeface="Calibri"/>
              </a:rPr>
              <a:t>Product Personalization</a:t>
            </a:r>
            <a:endParaRPr/>
          </a:p>
        </p:txBody>
      </p:sp>
      <p:sp>
        <p:nvSpPr>
          <p:cNvPr id="108" name="CustomShape 2"/>
          <p:cNvSpPr/>
          <p:nvPr/>
        </p:nvSpPr>
        <p:spPr>
          <a:xfrm>
            <a:off x="457200" y="1523880"/>
            <a:ext cx="8228880" cy="4799880"/>
          </a:xfrm>
          <a:prstGeom prst="rect">
            <a:avLst/>
          </a:prstGeom>
        </p:spPr>
        <p:txBody>
          <a:bodyPr bIns="45000" lIns="90000" rIns="90000" tIns="45000"/>
          <a:p>
            <a:pPr>
              <a:lnSpc>
                <a:spcPct val="100000"/>
              </a:lnSpc>
            </a:pPr>
            <a:r>
              <a:rPr b="1" lang="en-US" sz="2600">
                <a:solidFill>
                  <a:srgbClr val="000000"/>
                </a:solidFill>
                <a:latin typeface="Constantia"/>
              </a:rPr>
              <a:t>Customer information is valuable:</a:t>
            </a:r>
            <a:r>
              <a:rPr lang="en-US" sz="2600">
                <a:solidFill>
                  <a:srgbClr val="000000"/>
                </a:solidFill>
                <a:latin typeface="Constantia"/>
              </a:rPr>
              <a:t>  When you know more about your customer, you can design and price products in ways that better match consumer needs</a:t>
            </a:r>
            <a:endParaRPr/>
          </a:p>
          <a:p>
            <a:pPr>
              <a:lnSpc>
                <a:spcPct val="100000"/>
              </a:lnSpc>
            </a:pPr>
            <a:endParaRPr/>
          </a:p>
          <a:p>
            <a:pPr>
              <a:lnSpc>
                <a:spcPct val="100000"/>
              </a:lnSpc>
            </a:pPr>
            <a:r>
              <a:rPr b="1" lang="en-US" sz="2600">
                <a:solidFill>
                  <a:srgbClr val="000000"/>
                </a:solidFill>
                <a:latin typeface="Constantia"/>
              </a:rPr>
              <a:t>To extract maximum value:</a:t>
            </a:r>
            <a:endParaRPr/>
          </a:p>
          <a:p>
            <a:pPr lvl="1">
              <a:lnSpc>
                <a:spcPct val="100000"/>
              </a:lnSpc>
              <a:buSzPct val="25000"/>
              <a:buFont typeface="StarSymbol"/>
              <a:buChar char="l"/>
            </a:pPr>
            <a:r>
              <a:rPr lang="en-US" sz="2400">
                <a:solidFill>
                  <a:srgbClr val="000000"/>
                </a:solidFill>
                <a:latin typeface="Constantia"/>
              </a:rPr>
              <a:t>Personalize your product to the customer</a:t>
            </a:r>
            <a:endParaRPr/>
          </a:p>
          <a:p>
            <a:pPr lvl="1">
              <a:lnSpc>
                <a:spcPct val="100000"/>
              </a:lnSpc>
              <a:buSzPct val="25000"/>
              <a:buFont typeface="StarSymbol"/>
              <a:buChar char="l"/>
            </a:pPr>
            <a:r>
              <a:rPr lang="en-US" sz="2400">
                <a:solidFill>
                  <a:srgbClr val="000000"/>
                </a:solidFill>
                <a:latin typeface="Constantia"/>
              </a:rPr>
              <a:t>Price discriminate based on customer information, e.g., purchase history, location, browsing data</a:t>
            </a:r>
            <a:endParaRPr/>
          </a:p>
          <a:p>
            <a:pPr>
              <a:lnSpc>
                <a:spcPct val="100000"/>
              </a:lnSpc>
            </a:pPr>
            <a:endParaRPr/>
          </a:p>
          <a:p>
            <a:pPr>
              <a:lnSpc>
                <a:spcPct val="100000"/>
              </a:lnSpc>
            </a:pPr>
            <a:r>
              <a:rPr b="1" lang="en-US" sz="2600">
                <a:solidFill>
                  <a:srgbClr val="000000"/>
                </a:solidFill>
                <a:latin typeface="Constantia"/>
              </a:rPr>
              <a:t>But why price discriminate?</a:t>
            </a:r>
            <a:endParaRPr/>
          </a:p>
          <a:p>
            <a:pPr>
              <a:lnSpc>
                <a:spcPct val="100000"/>
              </a:lnSpc>
            </a:pPr>
            <a:endParaRPr/>
          </a:p>
          <a:p>
            <a:pPr>
              <a:lnSpc>
                <a:spcPct val="100000"/>
              </a:lnSpc>
            </a:pPr>
            <a:endParaRPr/>
          </a:p>
        </p:txBody>
      </p:sp>
    </p:spTree>
  </p:cSld>
  <p:timing>
    <p:tnLst>
      <p:par>
        <p:cTn dur="indefinite" id="29" nodeType="tmRoot" restart="never">
          <p:childTnLst>
            <p:seq>
              <p:cTn dur="indefinite" id="30" nodeType="mainSeq">
                <p:childTnLst>
                  <p:par>
                    <p:cTn fill="hold" id="31">
                      <p:stCondLst>
                        <p:cond delay="indefinite"/>
                      </p:stCondLst>
                      <p:childTnLst>
                        <p:par>
                          <p:cTn fill="hold" id="32">
                            <p:stCondLst>
                              <p:cond delay="0"/>
                            </p:stCondLst>
                            <p:childTnLst>
                              <p:par>
                                <p:cTn fill="hold" id="33" nodeType="clickEffect" presetClass="entr" presetID="1">
                                  <p:stCondLst>
                                    <p:cond delay="0"/>
                                  </p:stCondLst>
                                  <p:childTnLst>
                                    <p:set>
                                      <p:cBhvr>
                                        <p:cTn dur="1" fill="hold" id="34">
                                          <p:stCondLst>
                                            <p:cond delay="0"/>
                                          </p:stCondLst>
                                        </p:cTn>
                                        <p:tgtEl>
                                          <p:spTgt spid="108">
                                            <p:txEl>
                                              <p:pRg end="347" st="347"/>
                                            </p:txEl>
                                          </p:spTgt>
                                        </p:tgtEl>
                                        <p:attrNameLst>
                                          <p:attrName>style.visibility</p:attrName>
                                        </p:attrNameLst>
                                      </p:cBhvr>
                                      <p:to>
                                        <p:strVal val="visible"/>
                                      </p:to>
                                    </p:se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1">
                                  <p:stCondLst>
                                    <p:cond delay="0"/>
                                  </p:stCondLst>
                                  <p:childTnLst>
                                    <p:set>
                                      <p:cBhvr>
                                        <p:cTn dur="1" fill="hold" id="38">
                                          <p:stCondLst>
                                            <p:cond delay="0"/>
                                          </p:stCondLst>
                                        </p:cTn>
                                        <p:tgtEl>
                                          <p:spTgt spid="108">
                                            <p:txEl>
                                              <p:pRg end="347" st="347"/>
                                            </p:txEl>
                                          </p:spTgt>
                                        </p:tgtEl>
                                        <p:attrNameLst>
                                          <p:attrName>style.visibility</p:attrName>
                                        </p:attrNameLst>
                                      </p:cBhvr>
                                      <p:to>
                                        <p:strVal val="visible"/>
                                      </p:to>
                                    </p:se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
                                  <p:stCondLst>
                                    <p:cond delay="0"/>
                                  </p:stCondLst>
                                  <p:childTnLst>
                                    <p:set>
                                      <p:cBhvr>
                                        <p:cTn dur="1" fill="hold" id="42">
                                          <p:stCondLst>
                                            <p:cond delay="0"/>
                                          </p:stCondLst>
                                        </p:cTn>
                                        <p:tgtEl>
                                          <p:spTgt spid="108">
                                            <p:txEl>
                                              <p:pRg end="347" st="347"/>
                                            </p:txEl>
                                          </p:spTgt>
                                        </p:tgtEl>
                                        <p:attrNameLst>
                                          <p:attrName>style.visibility</p:attrName>
                                        </p:attrNameLst>
                                      </p:cBhvr>
                                      <p:to>
                                        <p:strVal val="visible"/>
                                      </p:to>
                                    </p:se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1">
                                  <p:stCondLst>
                                    <p:cond delay="0"/>
                                  </p:stCondLst>
                                  <p:childTnLst>
                                    <p:set>
                                      <p:cBhvr>
                                        <p:cTn dur="1" fill="hold" id="46">
                                          <p:stCondLst>
                                            <p:cond delay="0"/>
                                          </p:stCondLst>
                                        </p:cTn>
                                        <p:tgtEl>
                                          <p:spTgt spid="108">
                                            <p:txEl>
                                              <p:pRg end="347" st="34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457200" y="704160"/>
            <a:ext cx="8228880" cy="819360"/>
          </a:xfrm>
          <a:prstGeom prst="rect">
            <a:avLst/>
          </a:prstGeom>
        </p:spPr>
        <p:txBody>
          <a:bodyPr anchor="b" bIns="0" lIns="0" rIns="0" tIns="45000"/>
          <a:p>
            <a:pPr>
              <a:lnSpc>
                <a:spcPct val="100000"/>
              </a:lnSpc>
            </a:pPr>
            <a:r>
              <a:rPr lang="en-US" sz="5000">
                <a:solidFill>
                  <a:srgbClr val="04617b"/>
                </a:solidFill>
                <a:latin typeface="Calibri"/>
              </a:rPr>
              <a:t>Customer Information</a:t>
            </a:r>
            <a:endParaRPr/>
          </a:p>
        </p:txBody>
      </p:sp>
      <p:sp>
        <p:nvSpPr>
          <p:cNvPr id="110" name="CustomShape 2"/>
          <p:cNvSpPr/>
          <p:nvPr/>
        </p:nvSpPr>
        <p:spPr>
          <a:xfrm>
            <a:off x="457200" y="1752480"/>
            <a:ext cx="8228880" cy="4571280"/>
          </a:xfrm>
          <a:prstGeom prst="rect">
            <a:avLst/>
          </a:prstGeom>
        </p:spPr>
        <p:txBody>
          <a:bodyPr bIns="45000" lIns="90000" rIns="90000" tIns="45000"/>
          <a:p>
            <a:pPr>
              <a:lnSpc>
                <a:spcPct val="100000"/>
              </a:lnSpc>
            </a:pPr>
            <a:r>
              <a:rPr b="1" lang="en-US" sz="2600">
                <a:solidFill>
                  <a:srgbClr val="000000"/>
                </a:solidFill>
                <a:latin typeface="Constantia"/>
              </a:rPr>
              <a:t>How can firms collect information about their customers?</a:t>
            </a:r>
            <a:endParaRPr/>
          </a:p>
          <a:p>
            <a:pPr>
              <a:lnSpc>
                <a:spcPct val="100000"/>
              </a:lnSpc>
            </a:pPr>
            <a:endParaRPr/>
          </a:p>
          <a:p>
            <a:pPr>
              <a:lnSpc>
                <a:spcPct val="100000"/>
              </a:lnSpc>
              <a:buSzPct val="25000"/>
              <a:buFont typeface="Calibri"/>
              <a:buAutoNum type="arabicPeriod"/>
            </a:pPr>
            <a:r>
              <a:rPr b="1" lang="en-US" sz="2600">
                <a:solidFill>
                  <a:srgbClr val="000000"/>
                </a:solidFill>
                <a:latin typeface="Constantia"/>
              </a:rPr>
              <a:t>Registration and billing</a:t>
            </a:r>
            <a:r>
              <a:rPr lang="en-US" sz="2600">
                <a:solidFill>
                  <a:srgbClr val="000000"/>
                </a:solidFill>
                <a:latin typeface="Constantia"/>
              </a:rPr>
              <a:t>, e.g., NY times uses information to set ad rates</a:t>
            </a:r>
            <a:endParaRPr/>
          </a:p>
          <a:p>
            <a:pPr>
              <a:lnSpc>
                <a:spcPct val="100000"/>
              </a:lnSpc>
              <a:buSzPct val="25000"/>
              <a:buFont typeface="Calibri"/>
              <a:buAutoNum type="arabicPeriod"/>
            </a:pPr>
            <a:r>
              <a:rPr b="1" lang="en-US" sz="2600">
                <a:solidFill>
                  <a:srgbClr val="000000"/>
                </a:solidFill>
                <a:latin typeface="Constantia"/>
              </a:rPr>
              <a:t>Observation </a:t>
            </a:r>
            <a:r>
              <a:rPr lang="en-US" sz="2600">
                <a:solidFill>
                  <a:srgbClr val="000000"/>
                </a:solidFill>
                <a:latin typeface="Constantia"/>
              </a:rPr>
              <a:t>– websites can monitor clickstreams and cookies and use demographics based on customer location</a:t>
            </a:r>
            <a:endParaRPr/>
          </a:p>
          <a:p>
            <a:pPr>
              <a:lnSpc>
                <a:spcPct val="100000"/>
              </a:lnSpc>
              <a:buSzPct val="25000"/>
              <a:buFont typeface="Calibri"/>
              <a:buAutoNum type="arabicPeriod"/>
            </a:pPr>
            <a:r>
              <a:rPr b="1" lang="en-US" sz="2600">
                <a:solidFill>
                  <a:srgbClr val="000000"/>
                </a:solidFill>
                <a:latin typeface="Constantia"/>
              </a:rPr>
              <a:t>Pay users</a:t>
            </a:r>
            <a:r>
              <a:rPr lang="en-US" sz="2600">
                <a:solidFill>
                  <a:srgbClr val="000000"/>
                </a:solidFill>
                <a:latin typeface="Constantia"/>
              </a:rPr>
              <a:t> to provide personal information with a free service, discount card, or coupon/rebate</a:t>
            </a:r>
            <a:endParaRPr/>
          </a:p>
          <a:p>
            <a:pPr>
              <a:lnSpc>
                <a:spcPct val="100000"/>
              </a:lnSpc>
            </a:pPr>
            <a:endParaRPr/>
          </a:p>
          <a:p>
            <a:pPr>
              <a:lnSpc>
                <a:spcPct val="100000"/>
              </a:lnSpc>
            </a:pPr>
            <a:endParaRPr/>
          </a:p>
        </p:txBody>
      </p:sp>
    </p:spTree>
  </p:cSld>
  <p:timing>
    <p:tnLst>
      <p:par>
        <p:cTn dur="indefinite" id="47" nodeType="tmRoot" restart="never">
          <p:childTnLst>
            <p:seq>
              <p:cTn dur="indefinite" id="48" nodeType="mainSeq">
                <p:childTnLst>
                  <p:par>
                    <p:cTn fill="hold" id="49">
                      <p:stCondLst>
                        <p:cond delay="indefinite"/>
                      </p:stCondLst>
                      <p:childTnLst>
                        <p:par>
                          <p:cTn fill="hold" id="50">
                            <p:stCondLst>
                              <p:cond delay="0"/>
                            </p:stCondLst>
                            <p:childTnLst>
                              <p:par>
                                <p:cTn fill="hold" id="51" nodeType="clickEffect" presetClass="entr" presetID="1">
                                  <p:stCondLst>
                                    <p:cond delay="0"/>
                                  </p:stCondLst>
                                  <p:childTnLst>
                                    <p:set>
                                      <p:cBhvr>
                                        <p:cTn dur="1" fill="hold" id="52">
                                          <p:stCondLst>
                                            <p:cond delay="0"/>
                                          </p:stCondLst>
                                        </p:cTn>
                                        <p:tgtEl>
                                          <p:spTgt spid="110">
                                            <p:txEl>
                                              <p:pRg end="57" st="0"/>
                                            </p:txEl>
                                          </p:spTgt>
                                        </p:tgtEl>
                                        <p:attrNameLst>
                                          <p:attrName>style.visibility</p:attrName>
                                        </p:attrNameLst>
                                      </p:cBhvr>
                                      <p:to>
                                        <p:strVal val="visible"/>
                                      </p:to>
                                    </p:se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1">
                                  <p:stCondLst>
                                    <p:cond delay="0"/>
                                  </p:stCondLst>
                                  <p:childTnLst>
                                    <p:set>
                                      <p:cBhvr>
                                        <p:cTn dur="1" fill="hold" id="56">
                                          <p:stCondLst>
                                            <p:cond delay="0"/>
                                          </p:stCondLst>
                                        </p:cTn>
                                        <p:tgtEl>
                                          <p:spTgt spid="110">
                                            <p:txEl>
                                              <p:pRg end="337" st="337"/>
                                            </p:txEl>
                                          </p:spTgt>
                                        </p:tgtEl>
                                        <p:attrNameLst>
                                          <p:attrName>style.visibility</p:attrName>
                                        </p:attrNameLst>
                                      </p:cBhvr>
                                      <p:to>
                                        <p:strVal val="visible"/>
                                      </p:to>
                                    </p:set>
                                  </p:childTnLst>
                                </p:cTn>
                              </p:par>
                            </p:childTnLst>
                          </p:cTn>
                        </p:par>
                      </p:childTnLst>
                    </p:cTn>
                  </p:par>
                  <p:par>
                    <p:cTn fill="hold" id="57">
                      <p:stCondLst>
                        <p:cond delay="indefinite"/>
                      </p:stCondLst>
                      <p:childTnLst>
                        <p:par>
                          <p:cTn fill="hold" id="58">
                            <p:stCondLst>
                              <p:cond delay="0"/>
                            </p:stCondLst>
                            <p:childTnLst>
                              <p:par>
                                <p:cTn fill="hold" id="59" nodeType="clickEffect" presetClass="entr" presetID="1">
                                  <p:stCondLst>
                                    <p:cond delay="0"/>
                                  </p:stCondLst>
                                  <p:childTnLst>
                                    <p:set>
                                      <p:cBhvr>
                                        <p:cTn dur="1" fill="hold" id="60">
                                          <p:stCondLst>
                                            <p:cond delay="0"/>
                                          </p:stCondLst>
                                        </p:cTn>
                                        <p:tgtEl>
                                          <p:spTgt spid="110">
                                            <p:txEl>
                                              <p:pRg end="337" st="337"/>
                                            </p:txEl>
                                          </p:spTgt>
                                        </p:tgtEl>
                                        <p:attrNameLst>
                                          <p:attrName>style.visibility</p:attrName>
                                        </p:attrNameLst>
                                      </p:cBhvr>
                                      <p:to>
                                        <p:strVal val="visible"/>
                                      </p:to>
                                    </p:set>
                                  </p:childTnLst>
                                </p:cTn>
                              </p:par>
                            </p:childTnLst>
                          </p:cTn>
                        </p:par>
                      </p:childTnLst>
                    </p:cTn>
                  </p:par>
                  <p:par>
                    <p:cTn fill="hold" id="61">
                      <p:stCondLst>
                        <p:cond delay="indefinite"/>
                      </p:stCondLst>
                      <p:childTnLst>
                        <p:par>
                          <p:cTn fill="hold" id="62">
                            <p:stCondLst>
                              <p:cond delay="0"/>
                            </p:stCondLst>
                            <p:childTnLst>
                              <p:par>
                                <p:cTn fill="hold" id="63" nodeType="clickEffect" presetClass="entr" presetID="1">
                                  <p:stCondLst>
                                    <p:cond delay="0"/>
                                  </p:stCondLst>
                                  <p:childTnLst>
                                    <p:set>
                                      <p:cBhvr>
                                        <p:cTn dur="1" fill="hold" id="64">
                                          <p:stCondLst>
                                            <p:cond delay="0"/>
                                          </p:stCondLst>
                                        </p:cTn>
                                        <p:tgtEl>
                                          <p:spTgt spid="110">
                                            <p:txEl>
                                              <p:pRg end="337" st="33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457200" y="1219320"/>
            <a:ext cx="8228880" cy="5104800"/>
          </a:xfrm>
          <a:prstGeom prst="rect">
            <a:avLst/>
          </a:prstGeom>
        </p:spPr>
        <p:txBody>
          <a:bodyPr bIns="45000" lIns="90000" rIns="90000" tIns="45000"/>
          <a:p>
            <a:pPr>
              <a:lnSpc>
                <a:spcPct val="100000"/>
              </a:lnSpc>
            </a:pPr>
            <a:r>
              <a:rPr b="1" lang="en-US" sz="2600">
                <a:solidFill>
                  <a:srgbClr val="000000"/>
                </a:solidFill>
                <a:latin typeface="Constantia"/>
              </a:rPr>
              <a:t>AKA - First degree price discrimination </a:t>
            </a:r>
            <a:endParaRPr/>
          </a:p>
          <a:p>
            <a:pPr>
              <a:lnSpc>
                <a:spcPct val="100000"/>
              </a:lnSpc>
              <a:buSzPct val="25000"/>
              <a:buFont charset="2" typeface="Wingdings 2"/>
              <a:buChar char=""/>
            </a:pPr>
            <a:r>
              <a:rPr lang="en-US" sz="2600">
                <a:solidFill>
                  <a:srgbClr val="000000"/>
                </a:solidFill>
                <a:latin typeface="Constantia"/>
              </a:rPr>
              <a:t>Charge each customer what they are willing to pay (WTP)</a:t>
            </a:r>
            <a:endParaRPr/>
          </a:p>
          <a:p>
            <a:pPr>
              <a:lnSpc>
                <a:spcPct val="100000"/>
              </a:lnSpc>
            </a:pPr>
            <a:endParaRPr/>
          </a:p>
          <a:p>
            <a:pPr>
              <a:lnSpc>
                <a:spcPct val="100000"/>
              </a:lnSpc>
            </a:pPr>
            <a:r>
              <a:rPr lang="en-US" sz="2600">
                <a:solidFill>
                  <a:srgbClr val="000000"/>
                </a:solidFill>
                <a:latin typeface="Constantia"/>
              </a:rPr>
              <a:t>If products are highly tuned to customer needs then you have a lot of pricing flexibility</a:t>
            </a:r>
            <a:endParaRPr/>
          </a:p>
          <a:p>
            <a:pPr>
              <a:lnSpc>
                <a:spcPct val="100000"/>
              </a:lnSpc>
            </a:pPr>
            <a:endParaRPr/>
          </a:p>
          <a:p>
            <a:pPr>
              <a:lnSpc>
                <a:spcPct val="100000"/>
              </a:lnSpc>
            </a:pPr>
            <a:r>
              <a:rPr b="1" lang="en-US" sz="2600">
                <a:solidFill>
                  <a:srgbClr val="000000"/>
                </a:solidFill>
                <a:latin typeface="Constantia"/>
              </a:rPr>
              <a:t>Marketing:</a:t>
            </a:r>
            <a:endParaRPr/>
          </a:p>
          <a:p>
            <a:pPr lvl="1">
              <a:lnSpc>
                <a:spcPct val="100000"/>
              </a:lnSpc>
              <a:buSzPct val="25000"/>
              <a:buFont typeface="StarSymbol"/>
              <a:buChar char="l"/>
            </a:pPr>
            <a:r>
              <a:rPr lang="en-US" sz="2400">
                <a:solidFill>
                  <a:srgbClr val="000000"/>
                </a:solidFill>
                <a:latin typeface="Constantia"/>
              </a:rPr>
              <a:t>Vendor may offer different prices as a form of market research to measure demand, e.g., Britannica</a:t>
            </a:r>
            <a:endParaRPr/>
          </a:p>
          <a:p>
            <a:pPr lvl="1">
              <a:lnSpc>
                <a:spcPct val="100000"/>
              </a:lnSpc>
              <a:buSzPct val="25000"/>
              <a:buFont typeface="StarSymbol"/>
              <a:buChar char="l"/>
            </a:pPr>
            <a:r>
              <a:rPr lang="en-US" sz="2400">
                <a:solidFill>
                  <a:srgbClr val="000000"/>
                </a:solidFill>
                <a:latin typeface="Constantia"/>
              </a:rPr>
              <a:t>The internet makes market research cheap.  E.g., a firm can offer a discount to every 20th customer to estimate response to price changes</a:t>
            </a:r>
            <a:endParaRPr/>
          </a:p>
          <a:p>
            <a:pPr>
              <a:lnSpc>
                <a:spcPct val="100000"/>
              </a:lnSpc>
            </a:pPr>
            <a:endParaRPr/>
          </a:p>
          <a:p>
            <a:pPr>
              <a:lnSpc>
                <a:spcPct val="100000"/>
              </a:lnSpc>
            </a:pPr>
            <a:r>
              <a:rPr lang="en-US" sz="2600" u="sng">
                <a:solidFill>
                  <a:srgbClr val="000000"/>
                </a:solidFill>
                <a:latin typeface="Constantia"/>
              </a:rPr>
              <a:t>For example: </a:t>
            </a:r>
            <a:r>
              <a:rPr lang="en-US" sz="2600">
                <a:solidFill>
                  <a:srgbClr val="000000"/>
                </a:solidFill>
                <a:latin typeface="Constantia"/>
              </a:rPr>
              <a:t>Airline seat auctions allow airlines to:</a:t>
            </a:r>
            <a:endParaRPr/>
          </a:p>
          <a:p>
            <a:pPr lvl="1">
              <a:lnSpc>
                <a:spcPct val="100000"/>
              </a:lnSpc>
              <a:buSzPct val="25000"/>
              <a:buFont typeface="StarSymbol"/>
              <a:buChar char="l"/>
            </a:pPr>
            <a:r>
              <a:rPr lang="en-US" sz="2400">
                <a:solidFill>
                  <a:srgbClr val="000000"/>
                </a:solidFill>
                <a:latin typeface="Constantia"/>
              </a:rPr>
              <a:t>Fill plane with capacity and capture the WTP of customers</a:t>
            </a:r>
            <a:endParaRPr/>
          </a:p>
          <a:p>
            <a:pPr lvl="1">
              <a:lnSpc>
                <a:spcPct val="100000"/>
              </a:lnSpc>
              <a:buSzPct val="25000"/>
              <a:buFont typeface="StarSymbol"/>
              <a:buChar char="l"/>
            </a:pPr>
            <a:r>
              <a:rPr lang="en-US" sz="2400">
                <a:solidFill>
                  <a:srgbClr val="000000"/>
                </a:solidFill>
                <a:latin typeface="Constantia"/>
              </a:rPr>
              <a:t>Estimate the demand for their products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12" name="CustomShape 2"/>
          <p:cNvSpPr/>
          <p:nvPr/>
        </p:nvSpPr>
        <p:spPr>
          <a:xfrm>
            <a:off x="380880" y="609480"/>
            <a:ext cx="8228880" cy="532800"/>
          </a:xfrm>
          <a:prstGeom prst="rect">
            <a:avLst/>
          </a:prstGeom>
        </p:spPr>
        <p:txBody>
          <a:bodyPr anchor="b" bIns="0" lIns="0" rIns="0" tIns="45000"/>
          <a:p>
            <a:pPr>
              <a:lnSpc>
                <a:spcPct val="100000"/>
              </a:lnSpc>
            </a:pPr>
            <a:r>
              <a:rPr lang="en-US" sz="5000">
                <a:solidFill>
                  <a:srgbClr val="04617b"/>
                </a:solidFill>
                <a:latin typeface="Calibri"/>
              </a:rPr>
              <a:t>Personalized Pricing</a:t>
            </a:r>
            <a:endParaRPr/>
          </a:p>
        </p:txBody>
      </p:sp>
    </p:spTree>
  </p:cSld>
  <p:timing>
    <p:tnLst>
      <p:par>
        <p:cTn dur="indefinite" id="65" nodeType="tmRoot" restart="never">
          <p:childTnLst>
            <p:seq>
              <p:cTn dur="indefinite" id="66" nodeType="mainSeq">
                <p:childTnLst>
                  <p:par>
                    <p:cTn fill="hold" id="67">
                      <p:stCondLst>
                        <p:cond delay="indefinite"/>
                      </p:stCondLst>
                      <p:childTnLst>
                        <p:par>
                          <p:cTn fill="hold" id="68">
                            <p:stCondLst>
                              <p:cond delay="0"/>
                            </p:stCondLst>
                            <p:childTnLst>
                              <p:par>
                                <p:cTn fill="hold" id="69" nodeType="clickEffect" presetClass="entr" presetID="1">
                                  <p:stCondLst>
                                    <p:cond delay="0"/>
                                  </p:stCondLst>
                                  <p:childTnLst>
                                    <p:set>
                                      <p:cBhvr>
                                        <p:cTn dur="1" fill="hold" id="70">
                                          <p:stCondLst>
                                            <p:cond delay="0"/>
                                          </p:stCondLst>
                                        </p:cTn>
                                        <p:tgtEl>
                                          <p:spTgt spid="111">
                                            <p:txEl>
                                              <p:pRg end="596" st="596"/>
                                            </p:txEl>
                                          </p:spTgt>
                                        </p:tgtEl>
                                        <p:attrNameLst>
                                          <p:attrName>style.visibility</p:attrName>
                                        </p:attrNameLst>
                                      </p:cBhvr>
                                      <p:to>
                                        <p:strVal val="visible"/>
                                      </p:to>
                                    </p:set>
                                  </p:childTnLst>
                                </p:cTn>
                              </p:par>
                            </p:childTnLst>
                          </p:cTn>
                        </p:par>
                      </p:childTnLst>
                    </p:cTn>
                  </p:par>
                  <p:par>
                    <p:cTn fill="hold" id="71">
                      <p:stCondLst>
                        <p:cond delay="indefinite"/>
                      </p:stCondLst>
                      <p:childTnLst>
                        <p:par>
                          <p:cTn fill="hold" id="72">
                            <p:stCondLst>
                              <p:cond delay="0"/>
                            </p:stCondLst>
                            <p:childTnLst>
                              <p:par>
                                <p:cTn fill="hold" id="73" nodeType="clickEffect" presetClass="entr" presetID="1">
                                  <p:stCondLst>
                                    <p:cond delay="0"/>
                                  </p:stCondLst>
                                  <p:childTnLst>
                                    <p:set>
                                      <p:cBhvr>
                                        <p:cTn dur="1" fill="hold" id="74">
                                          <p:stCondLst>
                                            <p:cond delay="0"/>
                                          </p:stCondLst>
                                        </p:cTn>
                                        <p:tgtEl>
                                          <p:spTgt spid="111">
                                            <p:txEl>
                                              <p:pRg end="596" st="596"/>
                                            </p:txEl>
                                          </p:spTgt>
                                        </p:tgtEl>
                                        <p:attrNameLst>
                                          <p:attrName>style.visibility</p:attrName>
                                        </p:attrNameLst>
                                      </p:cBhvr>
                                      <p:to>
                                        <p:strVal val="visible"/>
                                      </p:to>
                                    </p:set>
                                  </p:childTnLst>
                                </p:cTn>
                              </p:par>
                            </p:childTnLst>
                          </p:cTn>
                        </p:par>
                      </p:childTnLst>
                    </p:cTn>
                  </p:par>
                  <p:par>
                    <p:cTn fill="hold" id="75">
                      <p:stCondLst>
                        <p:cond delay="indefinite"/>
                      </p:stCondLst>
                      <p:childTnLst>
                        <p:par>
                          <p:cTn fill="hold" id="76">
                            <p:stCondLst>
                              <p:cond delay="0"/>
                            </p:stCondLst>
                            <p:childTnLst>
                              <p:par>
                                <p:cTn fill="hold" id="77" nodeType="clickEffect" presetClass="entr" presetID="1">
                                  <p:stCondLst>
                                    <p:cond delay="0"/>
                                  </p:stCondLst>
                                  <p:childTnLst>
                                    <p:set>
                                      <p:cBhvr>
                                        <p:cTn dur="1" fill="hold" id="78">
                                          <p:stCondLst>
                                            <p:cond delay="0"/>
                                          </p:stCondLst>
                                        </p:cTn>
                                        <p:tgtEl>
                                          <p:spTgt spid="111">
                                            <p:txEl>
                                              <p:pRg end="596" st="596"/>
                                            </p:txEl>
                                          </p:spTgt>
                                        </p:tgtEl>
                                        <p:attrNameLst>
                                          <p:attrName>style.visibility</p:attrName>
                                        </p:attrNameLst>
                                      </p:cBhvr>
                                      <p:to>
                                        <p:strVal val="visible"/>
                                      </p:to>
                                    </p:set>
                                  </p:childTnLst>
                                </p:cTn>
                              </p:par>
                            </p:childTnLst>
                          </p:cTn>
                        </p:par>
                      </p:childTnLst>
                    </p:cTn>
                  </p:par>
                  <p:par>
                    <p:cTn fill="hold" id="79">
                      <p:stCondLst>
                        <p:cond delay="indefinite"/>
                      </p:stCondLst>
                      <p:childTnLst>
                        <p:par>
                          <p:cTn fill="hold" id="80">
                            <p:stCondLst>
                              <p:cond delay="0"/>
                            </p:stCondLst>
                            <p:childTnLst>
                              <p:par>
                                <p:cTn fill="hold" id="81" nodeType="clickEffect" presetClass="entr" presetID="1">
                                  <p:stCondLst>
                                    <p:cond delay="0"/>
                                  </p:stCondLst>
                                  <p:childTnLst>
                                    <p:set>
                                      <p:cBhvr>
                                        <p:cTn dur="1" fill="hold" id="82">
                                          <p:stCondLst>
                                            <p:cond delay="0"/>
                                          </p:stCondLst>
                                        </p:cTn>
                                        <p:tgtEl>
                                          <p:spTgt spid="111">
                                            <p:txEl>
                                              <p:pRg end="596" st="596"/>
                                            </p:txEl>
                                          </p:spTgt>
                                        </p:tgtEl>
                                        <p:attrNameLst>
                                          <p:attrName>style.visibility</p:attrName>
                                        </p:attrNameLst>
                                      </p:cBhvr>
                                      <p:to>
                                        <p:strVal val="visible"/>
                                      </p:to>
                                    </p:set>
                                  </p:childTnLst>
                                </p:cTn>
                              </p:par>
                            </p:childTnLst>
                          </p:cTn>
                        </p:par>
                      </p:childTnLst>
                    </p:cTn>
                  </p:par>
                  <p:par>
                    <p:cTn fill="hold" id="83">
                      <p:stCondLst>
                        <p:cond delay="indefinite"/>
                      </p:stCondLst>
                      <p:childTnLst>
                        <p:par>
                          <p:cTn fill="hold" id="84">
                            <p:stCondLst>
                              <p:cond delay="0"/>
                            </p:stCondLst>
                            <p:childTnLst>
                              <p:par>
                                <p:cTn fill="hold" id="85" nodeType="clickEffect" presetClass="entr" presetID="1">
                                  <p:stCondLst>
                                    <p:cond delay="0"/>
                                  </p:stCondLst>
                                  <p:childTnLst>
                                    <p:set>
                                      <p:cBhvr>
                                        <p:cTn dur="1" fill="hold" id="86">
                                          <p:stCondLst>
                                            <p:cond delay="0"/>
                                          </p:stCondLst>
                                        </p:cTn>
                                        <p:tgtEl>
                                          <p:spTgt spid="111">
                                            <p:txEl>
                                              <p:pRg end="596" st="596"/>
                                            </p:txEl>
                                          </p:spTgt>
                                        </p:tgtEl>
                                        <p:attrNameLst>
                                          <p:attrName>style.visibility</p:attrName>
                                        </p:attrNameLst>
                                      </p:cBhvr>
                                      <p:to>
                                        <p:strVal val="visible"/>
                                      </p:to>
                                    </p:set>
                                  </p:childTnLst>
                                </p:cTn>
                              </p:par>
                            </p:childTnLst>
                          </p:cTn>
                        </p:par>
                      </p:childTnLst>
                    </p:cTn>
                  </p:par>
                  <p:par>
                    <p:cTn fill="hold" id="87">
                      <p:stCondLst>
                        <p:cond delay="indefinite"/>
                      </p:stCondLst>
                      <p:childTnLst>
                        <p:par>
                          <p:cTn fill="hold" id="88">
                            <p:stCondLst>
                              <p:cond delay="0"/>
                            </p:stCondLst>
                            <p:childTnLst>
                              <p:par>
                                <p:cTn fill="hold" id="89" nodeType="clickEffect" presetClass="entr" presetID="1">
                                  <p:stCondLst>
                                    <p:cond delay="0"/>
                                  </p:stCondLst>
                                  <p:childTnLst>
                                    <p:set>
                                      <p:cBhvr>
                                        <p:cTn dur="1" fill="hold" id="90">
                                          <p:stCondLst>
                                            <p:cond delay="0"/>
                                          </p:stCondLst>
                                        </p:cTn>
                                        <p:tgtEl>
                                          <p:spTgt spid="111">
                                            <p:txEl>
                                              <p:pRg end="596" st="596"/>
                                            </p:txEl>
                                          </p:spTgt>
                                        </p:tgtEl>
                                        <p:attrNameLst>
                                          <p:attrName>style.visibility</p:attrName>
                                        </p:attrNameLst>
                                      </p:cBhvr>
                                      <p:to>
                                        <p:strVal val="visible"/>
                                      </p:to>
                                    </p:set>
                                  </p:childTnLst>
                                </p:cTn>
                              </p:par>
                            </p:childTnLst>
                          </p:cTn>
                        </p:par>
                      </p:childTnLst>
                    </p:cTn>
                  </p:par>
                  <p:par>
                    <p:cTn fill="hold" id="91">
                      <p:stCondLst>
                        <p:cond delay="indefinite"/>
                      </p:stCondLst>
                      <p:childTnLst>
                        <p:par>
                          <p:cTn fill="hold" id="92">
                            <p:stCondLst>
                              <p:cond delay="0"/>
                            </p:stCondLst>
                            <p:childTnLst>
                              <p:par>
                                <p:cTn fill="hold" id="93" nodeType="clickEffect" presetClass="entr" presetID="1">
                                  <p:stCondLst>
                                    <p:cond delay="0"/>
                                  </p:stCondLst>
                                  <p:childTnLst>
                                    <p:set>
                                      <p:cBhvr>
                                        <p:cTn dur="1" fill="hold" id="94">
                                          <p:stCondLst>
                                            <p:cond delay="0"/>
                                          </p:stCondLst>
                                        </p:cTn>
                                        <p:tgtEl>
                                          <p:spTgt spid="111">
                                            <p:txEl>
                                              <p:pRg end="596" st="596"/>
                                            </p:txEl>
                                          </p:spTgt>
                                        </p:tgtEl>
                                        <p:attrNameLst>
                                          <p:attrName>style.visibility</p:attrName>
                                        </p:attrNameLst>
                                      </p:cBhvr>
                                      <p:to>
                                        <p:strVal val="visible"/>
                                      </p:to>
                                    </p:set>
                                  </p:childTnLst>
                                </p:cTn>
                              </p:par>
                            </p:childTnLst>
                          </p:cTn>
                        </p:par>
                      </p:childTnLst>
                    </p:cTn>
                  </p:par>
                  <p:par>
                    <p:cTn fill="hold" id="95">
                      <p:stCondLst>
                        <p:cond delay="indefinite"/>
                      </p:stCondLst>
                      <p:childTnLst>
                        <p:par>
                          <p:cTn fill="hold" id="96">
                            <p:stCondLst>
                              <p:cond delay="0"/>
                            </p:stCondLst>
                            <p:childTnLst>
                              <p:par>
                                <p:cTn fill="hold" id="97" nodeType="clickEffect" presetClass="entr" presetID="1">
                                  <p:stCondLst>
                                    <p:cond delay="0"/>
                                  </p:stCondLst>
                                  <p:childTnLst>
                                    <p:set>
                                      <p:cBhvr>
                                        <p:cTn dur="1" fill="hold" id="98">
                                          <p:stCondLst>
                                            <p:cond delay="0"/>
                                          </p:stCondLst>
                                        </p:cTn>
                                        <p:tgtEl>
                                          <p:spTgt spid="111">
                                            <p:txEl>
                                              <p:pRg end="596" st="59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457200" y="704160"/>
            <a:ext cx="8228880" cy="666720"/>
          </a:xfrm>
          <a:prstGeom prst="rect">
            <a:avLst/>
          </a:prstGeom>
        </p:spPr>
        <p:txBody>
          <a:bodyPr anchor="b" bIns="0" lIns="0" rIns="0" tIns="45000"/>
          <a:p>
            <a:pPr>
              <a:lnSpc>
                <a:spcPct val="100000"/>
              </a:lnSpc>
            </a:pPr>
            <a:r>
              <a:rPr lang="en-US" sz="3600">
                <a:solidFill>
                  <a:srgbClr val="04617b"/>
                </a:solidFill>
                <a:latin typeface="Calibri"/>
              </a:rPr>
              <a:t>Versioning Products </a:t>
            </a:r>
            <a:endParaRPr/>
          </a:p>
        </p:txBody>
      </p:sp>
      <p:sp>
        <p:nvSpPr>
          <p:cNvPr id="114" name="CustomShape 2"/>
          <p:cNvSpPr/>
          <p:nvPr/>
        </p:nvSpPr>
        <p:spPr>
          <a:xfrm>
            <a:off x="457200" y="1447920"/>
            <a:ext cx="4419000" cy="4906440"/>
          </a:xfrm>
          <a:prstGeom prst="rect">
            <a:avLst/>
          </a:prstGeom>
        </p:spPr>
        <p:txBody>
          <a:bodyPr bIns="45000" lIns="90000" rIns="90000" tIns="45000"/>
          <a:p>
            <a:pPr>
              <a:lnSpc>
                <a:spcPct val="100000"/>
              </a:lnSpc>
            </a:pPr>
            <a:r>
              <a:rPr b="1" lang="en-US" sz="2600">
                <a:solidFill>
                  <a:srgbClr val="000000"/>
                </a:solidFill>
                <a:latin typeface="Constantia"/>
              </a:rPr>
              <a:t>Versioning</a:t>
            </a:r>
            <a:r>
              <a:rPr lang="en-US" sz="2600">
                <a:solidFill>
                  <a:srgbClr val="000000"/>
                </a:solidFill>
                <a:latin typeface="Constantia"/>
              </a:rPr>
              <a:t> – AKA 2nd degree price discrimination</a:t>
            </a:r>
            <a:r>
              <a:rPr lang="en-US" sz="2600">
                <a:solidFill>
                  <a:srgbClr val="000000"/>
                </a:solidFill>
                <a:latin typeface="Constantia"/>
              </a:rPr>
              <a:t>	</a:t>
            </a:r>
            <a:endParaRPr/>
          </a:p>
          <a:p>
            <a:pPr lvl="1">
              <a:lnSpc>
                <a:spcPct val="100000"/>
              </a:lnSpc>
              <a:buSzPct val="25000"/>
              <a:buFont typeface="StarSymbol"/>
              <a:buChar char="l"/>
            </a:pPr>
            <a:r>
              <a:rPr lang="en-US" sz="2400">
                <a:solidFill>
                  <a:srgbClr val="000000"/>
                </a:solidFill>
                <a:latin typeface="Constantia"/>
              </a:rPr>
              <a:t>You know nothing about your customer so you offer them a menu of product choices</a:t>
            </a:r>
            <a:endParaRPr/>
          </a:p>
          <a:p>
            <a:pPr lvl="1">
              <a:lnSpc>
                <a:spcPct val="100000"/>
              </a:lnSpc>
              <a:buSzPct val="25000"/>
              <a:buFont typeface="StarSymbol"/>
              <a:buChar char="l"/>
            </a:pPr>
            <a:r>
              <a:rPr lang="en-US" sz="2400">
                <a:solidFill>
                  <a:srgbClr val="000000"/>
                </a:solidFill>
                <a:latin typeface="Constantia"/>
              </a:rPr>
              <a:t>Customers “self-select” into a product category</a:t>
            </a:r>
            <a:endParaRPr/>
          </a:p>
          <a:p>
            <a:pPr>
              <a:lnSpc>
                <a:spcPct val="100000"/>
              </a:lnSpc>
            </a:pP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How do the iPad version prices relate to their cost of production?</a:t>
            </a:r>
            <a:endParaRPr/>
          </a:p>
        </p:txBody>
      </p:sp>
      <p:pic>
        <p:nvPicPr>
          <p:cNvPr descr="" id="115" name="Picture 2"/>
          <p:cNvPicPr/>
          <p:nvPr/>
        </p:nvPicPr>
        <p:blipFill>
          <a:blip r:embed="rId1"/>
          <a:stretch>
            <a:fillRect/>
          </a:stretch>
        </p:blipFill>
        <p:spPr>
          <a:xfrm>
            <a:off x="4876920" y="838080"/>
            <a:ext cx="4123440" cy="5590440"/>
          </a:xfrm>
          <a:prstGeom prst="rect">
            <a:avLst/>
          </a:prstGeom>
        </p:spPr>
      </p:pic>
    </p:spTree>
  </p:cSld>
  <p:timing>
    <p:tnLst>
      <p:par>
        <p:cTn dur="indefinite" id="99" nodeType="tmRoot" restart="never">
          <p:childTnLst>
            <p:seq>
              <p:cTn dur="indefinite" id="100" nodeType="mainSeq">
                <p:childTnLst>
                  <p:par>
                    <p:cTn fill="hold" id="101">
                      <p:stCondLst>
                        <p:cond delay="indefinite"/>
                      </p:stCondLst>
                      <p:childTnLst>
                        <p:par>
                          <p:cTn fill="hold" id="102">
                            <p:stCondLst>
                              <p:cond delay="0"/>
                            </p:stCondLst>
                            <p:childTnLst>
                              <p:par>
                                <p:cTn fill="hold" id="103" nodeType="clickEffect" presetClass="entr" presetID="1">
                                  <p:stCondLst>
                                    <p:cond delay="0"/>
                                  </p:stCondLst>
                                  <p:childTnLst>
                                    <p:set>
                                      <p:cBhvr>
                                        <p:cTn dur="1" fill="hold" id="104">
                                          <p:stCondLst>
                                            <p:cond delay="0"/>
                                          </p:stCondLst>
                                        </p:cTn>
                                        <p:tgtEl>
                                          <p:spTgt spid="114">
                                            <p:txEl>
                                              <p:pRg end="248" st="248"/>
                                            </p:txEl>
                                          </p:spTgt>
                                        </p:tgtEl>
                                        <p:attrNameLst>
                                          <p:attrName>style.visibility</p:attrName>
                                        </p:attrNameLst>
                                      </p:cBhvr>
                                      <p:to>
                                        <p:strVal val="visible"/>
                                      </p:to>
                                    </p:set>
                                  </p:childTnLst>
                                </p:cTn>
                              </p:par>
                            </p:childTnLst>
                          </p:cTn>
                        </p:par>
                      </p:childTnLst>
                    </p:cTn>
                  </p:par>
                  <p:par>
                    <p:cTn fill="hold" id="105">
                      <p:stCondLst>
                        <p:cond delay="indefinite"/>
                      </p:stCondLst>
                      <p:childTnLst>
                        <p:par>
                          <p:cTn fill="hold" id="106">
                            <p:stCondLst>
                              <p:cond delay="0"/>
                            </p:stCondLst>
                            <p:childTnLst>
                              <p:par>
                                <p:cTn fill="hold" id="107" nodeType="clickEffect" presetClass="entr" presetID="1">
                                  <p:stCondLst>
                                    <p:cond delay="0"/>
                                  </p:stCondLst>
                                  <p:childTnLst>
                                    <p:set>
                                      <p:cBhvr>
                                        <p:cTn dur="1" fill="hold" id="108">
                                          <p:stCondLst>
                                            <p:cond delay="0"/>
                                          </p:stCondLst>
                                        </p:cTn>
                                        <p:tgtEl>
                                          <p:spTgt spid="114">
                                            <p:txEl>
                                              <p:pRg end="248" st="248"/>
                                            </p:txEl>
                                          </p:spTgt>
                                        </p:tgtEl>
                                        <p:attrNameLst>
                                          <p:attrName>style.visibility</p:attrName>
                                        </p:attrNameLst>
                                      </p:cBhvr>
                                      <p:to>
                                        <p:strVal val="visible"/>
                                      </p:to>
                                    </p:set>
                                  </p:childTnLst>
                                </p:cTn>
                              </p:par>
                            </p:childTnLst>
                          </p:cTn>
                        </p:par>
                      </p:childTnLst>
                    </p:cTn>
                  </p:par>
                  <p:par>
                    <p:cTn fill="hold" id="109">
                      <p:stCondLst>
                        <p:cond delay="indefinite"/>
                      </p:stCondLst>
                      <p:childTnLst>
                        <p:par>
                          <p:cTn fill="hold" id="110">
                            <p:stCondLst>
                              <p:cond delay="0"/>
                            </p:stCondLst>
                            <p:childTnLst>
                              <p:par>
                                <p:cTn fill="hold" id="111" nodeType="clickEffect" presetClass="entr" presetID="1">
                                  <p:stCondLst>
                                    <p:cond delay="0"/>
                                  </p:stCondLst>
                                  <p:childTnLst>
                                    <p:set>
                                      <p:cBhvr>
                                        <p:cTn dur="1" fill="hold" id="112">
                                          <p:stCondLst>
                                            <p:cond delay="0"/>
                                          </p:stCondLst>
                                        </p:cTn>
                                        <p:tgtEl>
                                          <p:spTgt spid="114">
                                            <p:txEl>
                                              <p:pRg end="248" st="24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457200" y="704160"/>
            <a:ext cx="8228880" cy="666720"/>
          </a:xfrm>
          <a:prstGeom prst="rect">
            <a:avLst/>
          </a:prstGeom>
        </p:spPr>
        <p:txBody>
          <a:bodyPr anchor="b" bIns="0" lIns="0" rIns="0" tIns="45000"/>
          <a:p>
            <a:pPr>
              <a:lnSpc>
                <a:spcPct val="100000"/>
              </a:lnSpc>
            </a:pPr>
            <a:r>
              <a:rPr lang="en-US" sz="3600">
                <a:solidFill>
                  <a:srgbClr val="04617b"/>
                </a:solidFill>
                <a:latin typeface="Calibri"/>
              </a:rPr>
              <a:t>Versioning Products</a:t>
            </a:r>
            <a:endParaRPr/>
          </a:p>
        </p:txBody>
      </p:sp>
      <p:sp>
        <p:nvSpPr>
          <p:cNvPr id="117" name="CustomShape 2"/>
          <p:cNvSpPr/>
          <p:nvPr/>
        </p:nvSpPr>
        <p:spPr>
          <a:xfrm>
            <a:off x="228600" y="1466640"/>
            <a:ext cx="3123360" cy="4906440"/>
          </a:xfrm>
          <a:prstGeom prst="rect">
            <a:avLst/>
          </a:prstGeom>
        </p:spPr>
        <p:txBody>
          <a:bodyPr bIns="45000" lIns="90000" rIns="90000" tIns="45000"/>
          <a:p>
            <a:pPr>
              <a:lnSpc>
                <a:spcPct val="100000"/>
              </a:lnSpc>
            </a:pPr>
            <a:r>
              <a:rPr b="1" lang="en-US" sz="2200">
                <a:solidFill>
                  <a:srgbClr val="000000"/>
                </a:solidFill>
                <a:latin typeface="Constantia"/>
              </a:rPr>
              <a:t>To maximize profits:</a:t>
            </a:r>
            <a:endParaRPr/>
          </a:p>
          <a:p>
            <a:pPr>
              <a:lnSpc>
                <a:spcPct val="100000"/>
              </a:lnSpc>
              <a:buSzPct val="25000"/>
              <a:buFont typeface="Calibri"/>
              <a:buAutoNum type="arabicPeriod"/>
            </a:pPr>
            <a:r>
              <a:rPr lang="en-US" sz="2200">
                <a:solidFill>
                  <a:srgbClr val="000000"/>
                </a:solidFill>
                <a:latin typeface="Constantia"/>
              </a:rPr>
              <a:t>Tailor a number of versions to match the needs of different customers</a:t>
            </a:r>
            <a:endParaRPr/>
          </a:p>
          <a:p>
            <a:pPr>
              <a:lnSpc>
                <a:spcPct val="100000"/>
              </a:lnSpc>
            </a:pPr>
            <a:endParaRPr/>
          </a:p>
          <a:p>
            <a:pPr>
              <a:lnSpc>
                <a:spcPct val="100000"/>
              </a:lnSpc>
              <a:buSzPct val="25000"/>
              <a:buFont typeface="Calibri"/>
              <a:buAutoNum type="arabicPeriod"/>
            </a:pPr>
            <a:r>
              <a:rPr b="1" lang="en-US" sz="2200">
                <a:solidFill>
                  <a:srgbClr val="000000"/>
                </a:solidFill>
                <a:latin typeface="Constantia"/>
              </a:rPr>
              <a:t>Accentuate</a:t>
            </a:r>
            <a:r>
              <a:rPr lang="en-US" sz="2200">
                <a:solidFill>
                  <a:srgbClr val="000000"/>
                </a:solidFill>
                <a:latin typeface="Constantia"/>
              </a:rPr>
              <a:t> the needs of different groups so each customer selects the version for their needs</a:t>
            </a:r>
            <a:endParaRPr/>
          </a:p>
          <a:p>
            <a:pPr>
              <a:lnSpc>
                <a:spcPct val="100000"/>
              </a:lnSpc>
            </a:pPr>
            <a:endParaRPr/>
          </a:p>
        </p:txBody>
      </p:sp>
      <p:pic>
        <p:nvPicPr>
          <p:cNvPr descr="" id="118" name="Picture 2"/>
          <p:cNvPicPr/>
          <p:nvPr/>
        </p:nvPicPr>
        <p:blipFill>
          <a:blip r:embed="rId1"/>
          <a:stretch>
            <a:fillRect/>
          </a:stretch>
        </p:blipFill>
        <p:spPr>
          <a:xfrm>
            <a:off x="3429000" y="1563480"/>
            <a:ext cx="5484240" cy="4294800"/>
          </a:xfrm>
          <a:prstGeom prst="rect">
            <a:avLst/>
          </a:prstGeom>
        </p:spPr>
      </p:pic>
    </p:spTree>
  </p:cSld>
  <p:timing>
    <p:tnLst>
      <p:par>
        <p:cTn dur="indefinite" id="113" nodeType="tmRoot" restart="never">
          <p:childTnLst>
            <p:seq>
              <p:cTn dur="indefinite" id="114" nodeType="mainSeq">
                <p:childTnLst>
                  <p:par>
                    <p:cTn fill="hold" id="115">
                      <p:stCondLst>
                        <p:cond delay="indefinite"/>
                      </p:stCondLst>
                      <p:childTnLst>
                        <p:par>
                          <p:cTn fill="hold" id="116">
                            <p:stCondLst>
                              <p:cond delay="0"/>
                            </p:stCondLst>
                            <p:childTnLst>
                              <p:par>
                                <p:cTn fill="hold" id="117" nodeType="clickEffect" presetClass="entr" presetID="1">
                                  <p:stCondLst>
                                    <p:cond delay="0"/>
                                  </p:stCondLst>
                                  <p:childTnLst>
                                    <p:set>
                                      <p:cBhvr>
                                        <p:cTn dur="1" fill="hold" id="118">
                                          <p:stCondLst>
                                            <p:cond delay="0"/>
                                          </p:stCondLst>
                                        </p:cTn>
                                        <p:tgtEl>
                                          <p:spTgt spid="117">
                                            <p:txEl>
                                              <p:pRg end="187" st="187"/>
                                            </p:txEl>
                                          </p:spTgt>
                                        </p:tgtEl>
                                        <p:attrNameLst>
                                          <p:attrName>style.visibility</p:attrName>
                                        </p:attrNameLst>
                                      </p:cBhvr>
                                      <p:to>
                                        <p:strVal val="visible"/>
                                      </p:to>
                                    </p:set>
                                  </p:childTnLst>
                                </p:cTn>
                              </p:par>
                            </p:childTnLst>
                          </p:cTn>
                        </p:par>
                      </p:childTnLst>
                    </p:cTn>
                  </p:par>
                  <p:par>
                    <p:cTn fill="hold" id="119">
                      <p:stCondLst>
                        <p:cond delay="indefinite"/>
                      </p:stCondLst>
                      <p:childTnLst>
                        <p:par>
                          <p:cTn fill="hold" id="120">
                            <p:stCondLst>
                              <p:cond delay="0"/>
                            </p:stCondLst>
                            <p:childTnLst>
                              <p:par>
                                <p:cTn fill="hold" id="121" nodeType="clickEffect" presetClass="entr" presetID="1">
                                  <p:stCondLst>
                                    <p:cond delay="0"/>
                                  </p:stCondLst>
                                  <p:childTnLst>
                                    <p:set>
                                      <p:cBhvr>
                                        <p:cTn dur="1" fill="hold" id="122">
                                          <p:stCondLst>
                                            <p:cond delay="0"/>
                                          </p:stCondLst>
                                        </p:cTn>
                                        <p:tgtEl>
                                          <p:spTgt spid="117">
                                            <p:txEl>
                                              <p:pRg end="187" st="18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457200" y="704160"/>
            <a:ext cx="8228880" cy="590760"/>
          </a:xfrm>
          <a:prstGeom prst="rect">
            <a:avLst/>
          </a:prstGeom>
        </p:spPr>
        <p:txBody>
          <a:bodyPr anchor="b" bIns="0" lIns="0" rIns="0" tIns="45000"/>
          <a:p>
            <a:pPr>
              <a:lnSpc>
                <a:spcPct val="100000"/>
              </a:lnSpc>
            </a:pPr>
            <a:r>
              <a:rPr lang="en-US" sz="4000">
                <a:solidFill>
                  <a:srgbClr val="04617b"/>
                </a:solidFill>
                <a:latin typeface="Calibri"/>
              </a:rPr>
              <a:t>Versioning Information</a:t>
            </a:r>
            <a:endParaRPr/>
          </a:p>
        </p:txBody>
      </p:sp>
      <p:sp>
        <p:nvSpPr>
          <p:cNvPr id="120" name="CustomShape 2"/>
          <p:cNvSpPr/>
          <p:nvPr/>
        </p:nvSpPr>
        <p:spPr>
          <a:xfrm>
            <a:off x="457200" y="1447920"/>
            <a:ext cx="8228880" cy="4876200"/>
          </a:xfrm>
          <a:prstGeom prst="rect">
            <a:avLst/>
          </a:prstGeom>
        </p:spPr>
        <p:txBody>
          <a:bodyPr bIns="45000" lIns="90000" rIns="90000" tIns="45000"/>
          <a:p>
            <a:pPr>
              <a:lnSpc>
                <a:spcPct val="100000"/>
              </a:lnSpc>
            </a:pPr>
            <a:r>
              <a:rPr b="1" lang="en-US" sz="3200">
                <a:solidFill>
                  <a:srgbClr val="000000"/>
                </a:solidFill>
                <a:latin typeface="Constantia"/>
              </a:rPr>
              <a:t>“</a:t>
            </a:r>
            <a:r>
              <a:rPr b="1" lang="en-US" sz="3200" u="sng">
                <a:solidFill>
                  <a:srgbClr val="000000"/>
                </a:solidFill>
                <a:latin typeface="Constantia"/>
              </a:rPr>
              <a:t>Information</a:t>
            </a:r>
            <a:r>
              <a:rPr b="1" lang="en-US" sz="3200">
                <a:solidFill>
                  <a:srgbClr val="000000"/>
                </a:solidFill>
                <a:latin typeface="Constantia"/>
              </a:rPr>
              <a:t> is like an oyster: it usually has the greatest value when it is fresh” </a:t>
            </a:r>
            <a:r>
              <a:rPr b="1" i="1" lang="en-US" sz="3200">
                <a:solidFill>
                  <a:srgbClr val="000000"/>
                </a:solidFill>
                <a:latin typeface="Constantia"/>
              </a:rPr>
              <a:t>– Varian, Goolge Economist</a:t>
            </a:r>
            <a:endParaRPr/>
          </a:p>
          <a:p>
            <a:pPr>
              <a:lnSpc>
                <a:spcPct val="100000"/>
              </a:lnSpc>
            </a:pPr>
            <a:endParaRPr/>
          </a:p>
          <a:p>
            <a:pPr>
              <a:lnSpc>
                <a:spcPct val="100000"/>
              </a:lnSpc>
              <a:buSzPct val="25000"/>
              <a:buFont charset="2" typeface="Wingdings 2"/>
              <a:buChar char=""/>
            </a:pPr>
            <a:r>
              <a:rPr lang="en-US" sz="3200">
                <a:solidFill>
                  <a:srgbClr val="000000"/>
                </a:solidFill>
                <a:latin typeface="Constantia"/>
              </a:rPr>
              <a:t>Versioning is very product-specific!</a:t>
            </a:r>
            <a:endParaRPr/>
          </a:p>
          <a:p>
            <a:pPr>
              <a:lnSpc>
                <a:spcPct val="100000"/>
              </a:lnSpc>
            </a:pPr>
            <a:endParaRPr/>
          </a:p>
          <a:p>
            <a:pPr>
              <a:lnSpc>
                <a:spcPct val="100000"/>
              </a:lnSpc>
            </a:pPr>
            <a:r>
              <a:rPr b="1" lang="en-US" sz="3200" u="sng">
                <a:solidFill>
                  <a:srgbClr val="000000"/>
                </a:solidFill>
                <a:latin typeface="Constantia"/>
              </a:rPr>
              <a:t>Approaches to Versioning Information:</a:t>
            </a:r>
            <a:endParaRPr/>
          </a:p>
          <a:p>
            <a:pPr>
              <a:lnSpc>
                <a:spcPct val="100000"/>
              </a:lnSpc>
              <a:buSzPct val="25000"/>
              <a:buFont typeface="Calibri"/>
              <a:buAutoNum type="arabicPeriod"/>
            </a:pPr>
            <a:r>
              <a:rPr b="1" lang="en-US" sz="3200">
                <a:solidFill>
                  <a:srgbClr val="000000"/>
                </a:solidFill>
                <a:latin typeface="Constantia"/>
              </a:rPr>
              <a:t>Delay the release of additional versions of the information </a:t>
            </a:r>
            <a:endParaRPr/>
          </a:p>
          <a:p>
            <a:pPr lvl="1">
              <a:lnSpc>
                <a:spcPct val="100000"/>
              </a:lnSpc>
              <a:buSzPct val="45000"/>
              <a:buFont typeface="StarSymbol"/>
              <a:buChar char=""/>
            </a:pPr>
            <a:r>
              <a:rPr lang="en-US" sz="2900">
                <a:solidFill>
                  <a:srgbClr val="000000"/>
                </a:solidFill>
                <a:latin typeface="Constantia"/>
              </a:rPr>
              <a:t>For example, hardcover books vs. paperback books</a:t>
            </a:r>
            <a:endParaRPr/>
          </a:p>
          <a:p>
            <a:pPr lvl="1">
              <a:lnSpc>
                <a:spcPct val="100000"/>
              </a:lnSpc>
              <a:buSzPct val="45000"/>
              <a:buFont typeface="StarSymbol"/>
              <a:buChar char=""/>
            </a:pPr>
            <a:r>
              <a:rPr lang="en-US" sz="2900">
                <a:solidFill>
                  <a:srgbClr val="000000"/>
                </a:solidFill>
                <a:latin typeface="Constantia"/>
              </a:rPr>
              <a:t>Especially relevant for strategic information – e.g., stock quotes</a:t>
            </a:r>
            <a:endParaRPr/>
          </a:p>
          <a:p>
            <a:pPr>
              <a:lnSpc>
                <a:spcPct val="100000"/>
              </a:lnSpc>
              <a:buSzPct val="25000"/>
              <a:buFont typeface="Calibri"/>
              <a:buAutoNum type="arabicPeriod"/>
            </a:pPr>
            <a:r>
              <a:rPr b="1" lang="en-US" sz="3200">
                <a:solidFill>
                  <a:srgbClr val="000000"/>
                </a:solidFill>
                <a:latin typeface="Constantia"/>
              </a:rPr>
              <a:t>Differentiate the user interface</a:t>
            </a:r>
            <a:endParaRPr/>
          </a:p>
          <a:p>
            <a:pPr lvl="1">
              <a:lnSpc>
                <a:spcPct val="100000"/>
              </a:lnSpc>
              <a:buSzPct val="45000"/>
              <a:buFont typeface="StarSymbol"/>
              <a:buChar char=""/>
            </a:pPr>
            <a:r>
              <a:rPr lang="en-US" sz="2900">
                <a:solidFill>
                  <a:srgbClr val="000000"/>
                </a:solidFill>
                <a:latin typeface="Constantia"/>
              </a:rPr>
              <a:t>Simple version for casual users – pro version for experienced users</a:t>
            </a:r>
            <a:endParaRPr/>
          </a:p>
          <a:p>
            <a:pPr lvl="1">
              <a:lnSpc>
                <a:spcPct val="100000"/>
              </a:lnSpc>
              <a:buSzPct val="45000"/>
              <a:buFont typeface="StarSymbol"/>
              <a:buChar char=""/>
            </a:pPr>
            <a:r>
              <a:rPr lang="en-US" sz="2900">
                <a:solidFill>
                  <a:srgbClr val="000000"/>
                </a:solidFill>
                <a:latin typeface="Constantia"/>
              </a:rPr>
              <a:t>Also provides an opportunity for product lock-in</a:t>
            </a:r>
            <a:endParaRPr/>
          </a:p>
          <a:p>
            <a:pPr>
              <a:lnSpc>
                <a:spcPct val="100000"/>
              </a:lnSpc>
              <a:buSzPct val="25000"/>
              <a:buFont typeface="Calibri"/>
              <a:buAutoNum type="arabicPeriod"/>
            </a:pPr>
            <a:r>
              <a:rPr b="1" lang="en-US" sz="3200">
                <a:solidFill>
                  <a:srgbClr val="000000"/>
                </a:solidFill>
                <a:latin typeface="Constantia"/>
              </a:rPr>
              <a:t>Differentiate the product features </a:t>
            </a:r>
            <a:r>
              <a:rPr lang="en-US" sz="3200">
                <a:solidFill>
                  <a:srgbClr val="000000"/>
                </a:solidFill>
                <a:latin typeface="Constantia"/>
              </a:rPr>
              <a:t>based on speed, detail, flexibility, capability</a:t>
            </a:r>
            <a:endParaRPr/>
          </a:p>
          <a:p>
            <a:pPr>
              <a:lnSpc>
                <a:spcPct val="100000"/>
              </a:lnSpc>
              <a:buSzPct val="25000"/>
              <a:buFont typeface="Calibri"/>
              <a:buAutoNum type="arabicPeriod"/>
            </a:pPr>
            <a:r>
              <a:rPr b="1" lang="en-US" sz="3200">
                <a:solidFill>
                  <a:srgbClr val="000000"/>
                </a:solidFill>
                <a:latin typeface="Constantia"/>
              </a:rPr>
              <a:t>Use annoyance to encourage users to pay</a:t>
            </a:r>
            <a:endParaRPr/>
          </a:p>
          <a:p>
            <a:pPr lvl="1">
              <a:lnSpc>
                <a:spcPct val="100000"/>
              </a:lnSpc>
              <a:buSzPct val="45000"/>
              <a:buFont typeface="StarSymbol"/>
              <a:buChar char=""/>
            </a:pPr>
            <a:r>
              <a:rPr lang="en-US" sz="2900">
                <a:solidFill>
                  <a:srgbClr val="000000"/>
                </a:solidFill>
                <a:latin typeface="Constantia"/>
              </a:rPr>
              <a:t>“</a:t>
            </a:r>
            <a:r>
              <a:rPr lang="en-US" sz="2900">
                <a:solidFill>
                  <a:srgbClr val="000000"/>
                </a:solidFill>
                <a:latin typeface="Constantia"/>
              </a:rPr>
              <a:t>nagware”, “bloatware”, etc..</a:t>
            </a:r>
            <a:endParaRPr/>
          </a:p>
          <a:p>
            <a:pPr>
              <a:lnSpc>
                <a:spcPct val="100000"/>
              </a:lnSpc>
              <a:buSzPct val="25000"/>
              <a:buFont typeface="Calibri"/>
              <a:buAutoNum type="arabicPeriod"/>
            </a:pPr>
            <a:r>
              <a:rPr b="1" lang="en-US" sz="3200">
                <a:solidFill>
                  <a:srgbClr val="000000"/>
                </a:solidFill>
                <a:latin typeface="Constantia"/>
              </a:rPr>
              <a:t>Provide product support in levels </a:t>
            </a:r>
            <a:r>
              <a:rPr lang="en-US" sz="3200">
                <a:solidFill>
                  <a:srgbClr val="000000"/>
                </a:solidFill>
                <a:latin typeface="Constantia"/>
              </a:rPr>
              <a:t>– e.g., dell XPS instant phone support</a:t>
            </a:r>
            <a:endParaRPr/>
          </a:p>
          <a:p>
            <a:pPr>
              <a:lnSpc>
                <a:spcPct val="100000"/>
              </a:lnSpc>
              <a:buSzPct val="25000"/>
              <a:buFont typeface="Calibri"/>
              <a:buAutoNum type="arabicPeriod"/>
            </a:pPr>
            <a:r>
              <a:rPr b="1" lang="en-US" sz="3200">
                <a:solidFill>
                  <a:srgbClr val="000000"/>
                </a:solidFill>
                <a:latin typeface="Constantia"/>
              </a:rPr>
              <a:t>Sell different versions online and offline </a:t>
            </a:r>
            <a:r>
              <a:rPr lang="en-US" sz="3200">
                <a:solidFill>
                  <a:srgbClr val="000000"/>
                </a:solidFill>
                <a:latin typeface="Constantia"/>
              </a:rPr>
              <a:t>– e.g., newspapers</a:t>
            </a:r>
            <a:endParaRPr/>
          </a:p>
          <a:p>
            <a:pPr>
              <a:lnSpc>
                <a:spcPct val="100000"/>
              </a:lnSpc>
            </a:pPr>
            <a:endParaRPr/>
          </a:p>
          <a:p>
            <a:pPr>
              <a:lnSpc>
                <a:spcPct val="100000"/>
              </a:lnSpc>
            </a:pPr>
            <a:endParaRPr/>
          </a:p>
        </p:txBody>
      </p:sp>
    </p:spTree>
  </p:cSld>
  <p:timing>
    <p:tnLst>
      <p:par>
        <p:cTn dur="indefinite" id="123" nodeType="tmRoot" restart="never">
          <p:childTnLst>
            <p:seq>
              <p:cTn dur="indefinite" id="124" nodeType="mainSeq">
                <p:childTnLst>
                  <p:par>
                    <p:cTn fill="hold" id="125">
                      <p:stCondLst>
                        <p:cond delay="indefinite"/>
                      </p:stCondLst>
                      <p:childTnLst>
                        <p:par>
                          <p:cTn fill="hold" id="126">
                            <p:stCondLst>
                              <p:cond delay="0"/>
                            </p:stCondLst>
                            <p:childTnLst>
                              <p:par>
                                <p:cTn fill="hold" id="127" nodeType="clickEffect" presetClass="entr" presetID="1">
                                  <p:stCondLst>
                                    <p:cond delay="0"/>
                                  </p:stCondLst>
                                  <p:childTnLst>
                                    <p:set>
                                      <p:cBhvr>
                                        <p:cTn dur="1" fill="hold" id="128">
                                          <p:stCondLst>
                                            <p:cond delay="0"/>
                                          </p:stCondLst>
                                        </p:cTn>
                                        <p:tgtEl>
                                          <p:spTgt spid="120">
                                            <p:txEl>
                                              <p:pRg end="111" st="0"/>
                                            </p:txEl>
                                          </p:spTgt>
                                        </p:tgtEl>
                                        <p:attrNameLst>
                                          <p:attrName>style.visibility</p:attrName>
                                        </p:attrNameLst>
                                      </p:cBhvr>
                                      <p:to>
                                        <p:strVal val="visible"/>
                                      </p:to>
                                    </p:set>
                                  </p:childTnLst>
                                </p:cTn>
                              </p:par>
                            </p:childTnLst>
                          </p:cTn>
                        </p:par>
                      </p:childTnLst>
                    </p:cTn>
                  </p:par>
                  <p:par>
                    <p:cTn fill="hold" id="129">
                      <p:stCondLst>
                        <p:cond delay="indefinite"/>
                      </p:stCondLst>
                      <p:childTnLst>
                        <p:par>
                          <p:cTn fill="hold" id="130">
                            <p:stCondLst>
                              <p:cond delay="0"/>
                            </p:stCondLst>
                            <p:childTnLst>
                              <p:par>
                                <p:cTn fill="hold" id="131" nodeType="clickEffect" presetClass="entr" presetID="1">
                                  <p:stCondLst>
                                    <p:cond delay="0"/>
                                  </p:stCondLst>
                                  <p:childTnLst>
                                    <p:set>
                                      <p:cBhvr>
                                        <p:cTn dur="1" fill="hold" id="132">
                                          <p:stCondLst>
                                            <p:cond delay="0"/>
                                          </p:stCondLst>
                                        </p:cTn>
                                        <p:tgtEl>
                                          <p:spTgt spid="120">
                                            <p:txEl>
                                              <p:pRg end="805" st="805"/>
                                            </p:txEl>
                                          </p:spTgt>
                                        </p:tgtEl>
                                        <p:attrNameLst>
                                          <p:attrName>style.visibility</p:attrName>
                                        </p:attrNameLst>
                                      </p:cBhvr>
                                      <p:to>
                                        <p:strVal val="visible"/>
                                      </p:to>
                                    </p:set>
                                  </p:childTnLst>
                                </p:cTn>
                              </p:par>
                            </p:childTnLst>
                          </p:cTn>
                        </p:par>
                      </p:childTnLst>
                    </p:cTn>
                  </p:par>
                  <p:par>
                    <p:cTn fill="hold" id="133">
                      <p:stCondLst>
                        <p:cond delay="indefinite"/>
                      </p:stCondLst>
                      <p:childTnLst>
                        <p:par>
                          <p:cTn fill="hold" id="134">
                            <p:stCondLst>
                              <p:cond delay="0"/>
                            </p:stCondLst>
                            <p:childTnLst>
                              <p:par>
                                <p:cTn fill="hold" id="135" nodeType="clickEffect" presetClass="entr" presetID="1">
                                  <p:stCondLst>
                                    <p:cond delay="0"/>
                                  </p:stCondLst>
                                  <p:childTnLst>
                                    <p:set>
                                      <p:cBhvr>
                                        <p:cTn dur="1" fill="hold" id="136">
                                          <p:stCondLst>
                                            <p:cond delay="0"/>
                                          </p:stCondLst>
                                        </p:cTn>
                                        <p:tgtEl>
                                          <p:spTgt spid="120">
                                            <p:txEl>
                                              <p:pRg end="805" st="805"/>
                                            </p:txEl>
                                          </p:spTgt>
                                        </p:tgtEl>
                                        <p:attrNameLst>
                                          <p:attrName>style.visibility</p:attrName>
                                        </p:attrNameLst>
                                      </p:cBhvr>
                                      <p:to>
                                        <p:strVal val="visible"/>
                                      </p:to>
                                    </p:set>
                                  </p:childTnLst>
                                </p:cTn>
                              </p:par>
                            </p:childTnLst>
                          </p:cTn>
                        </p:par>
                      </p:childTnLst>
                    </p:cTn>
                  </p:par>
                  <p:par>
                    <p:cTn fill="hold" id="137">
                      <p:stCondLst>
                        <p:cond delay="indefinite"/>
                      </p:stCondLst>
                      <p:childTnLst>
                        <p:par>
                          <p:cTn fill="hold" id="138">
                            <p:stCondLst>
                              <p:cond delay="0"/>
                            </p:stCondLst>
                            <p:childTnLst>
                              <p:par>
                                <p:cTn fill="hold" id="139" nodeType="clickEffect" presetClass="entr" presetID="1">
                                  <p:stCondLst>
                                    <p:cond delay="0"/>
                                  </p:stCondLst>
                                  <p:childTnLst>
                                    <p:set>
                                      <p:cBhvr>
                                        <p:cTn dur="1" fill="hold" id="140">
                                          <p:stCondLst>
                                            <p:cond delay="0"/>
                                          </p:stCondLst>
                                        </p:cTn>
                                        <p:tgtEl>
                                          <p:spTgt spid="120">
                                            <p:txEl>
                                              <p:pRg end="805" st="805"/>
                                            </p:txEl>
                                          </p:spTgt>
                                        </p:tgtEl>
                                        <p:attrNameLst>
                                          <p:attrName>style.visibility</p:attrName>
                                        </p:attrNameLst>
                                      </p:cBhvr>
                                      <p:to>
                                        <p:strVal val="visible"/>
                                      </p:to>
                                    </p:set>
                                  </p:childTnLst>
                                </p:cTn>
                              </p:par>
                              <p:par>
                                <p:cTn fill="hold" id="141" nodeType="withEffect" presetClass="entr" presetID="1">
                                  <p:stCondLst>
                                    <p:cond delay="0"/>
                                  </p:stCondLst>
                                  <p:childTnLst>
                                    <p:set>
                                      <p:cBhvr>
                                        <p:cTn dur="1" fill="hold" id="142">
                                          <p:stCondLst>
                                            <p:cond delay="0"/>
                                          </p:stCondLst>
                                        </p:cTn>
                                        <p:tgtEl>
                                          <p:spTgt spid="120">
                                            <p:txEl>
                                              <p:pRg end="805" st="805"/>
                                            </p:txEl>
                                          </p:spTgt>
                                        </p:tgtEl>
                                        <p:attrNameLst>
                                          <p:attrName>style.visibility</p:attrName>
                                        </p:attrNameLst>
                                      </p:cBhvr>
                                      <p:to>
                                        <p:strVal val="visible"/>
                                      </p:to>
                                    </p:set>
                                  </p:childTnLst>
                                </p:cTn>
                              </p:par>
                              <p:par>
                                <p:cTn fill="hold" id="143" nodeType="withEffect" presetClass="entr" presetID="1">
                                  <p:stCondLst>
                                    <p:cond delay="0"/>
                                  </p:stCondLst>
                                  <p:childTnLst>
                                    <p:set>
                                      <p:cBhvr>
                                        <p:cTn dur="1" fill="hold" id="144">
                                          <p:stCondLst>
                                            <p:cond delay="0"/>
                                          </p:stCondLst>
                                        </p:cTn>
                                        <p:tgtEl>
                                          <p:spTgt spid="120">
                                            <p:txEl>
                                              <p:pRg end="805" st="805"/>
                                            </p:txEl>
                                          </p:spTgt>
                                        </p:tgtEl>
                                        <p:attrNameLst>
                                          <p:attrName>style.visibility</p:attrName>
                                        </p:attrNameLst>
                                      </p:cBhvr>
                                      <p:to>
                                        <p:strVal val="visible"/>
                                      </p:to>
                                    </p:set>
                                  </p:childTnLst>
                                </p:cTn>
                              </p:par>
                            </p:childTnLst>
                          </p:cTn>
                        </p:par>
                      </p:childTnLst>
                    </p:cTn>
                  </p:par>
                  <p:par>
                    <p:cTn fill="hold" id="145">
                      <p:stCondLst>
                        <p:cond delay="indefinite"/>
                      </p:stCondLst>
                      <p:childTnLst>
                        <p:par>
                          <p:cTn fill="hold" id="146">
                            <p:stCondLst>
                              <p:cond delay="0"/>
                            </p:stCondLst>
                            <p:childTnLst>
                              <p:par>
                                <p:cTn fill="hold" id="147" nodeType="clickEffect" presetClass="entr" presetID="1">
                                  <p:stCondLst>
                                    <p:cond delay="0"/>
                                  </p:stCondLst>
                                  <p:childTnLst>
                                    <p:set>
                                      <p:cBhvr>
                                        <p:cTn dur="1" fill="hold" id="148">
                                          <p:stCondLst>
                                            <p:cond delay="0"/>
                                          </p:stCondLst>
                                        </p:cTn>
                                        <p:tgtEl>
                                          <p:spTgt spid="120">
                                            <p:txEl>
                                              <p:pRg end="805" st="805"/>
                                            </p:txEl>
                                          </p:spTgt>
                                        </p:tgtEl>
                                        <p:attrNameLst>
                                          <p:attrName>style.visibility</p:attrName>
                                        </p:attrNameLst>
                                      </p:cBhvr>
                                      <p:to>
                                        <p:strVal val="visible"/>
                                      </p:to>
                                    </p:set>
                                  </p:childTnLst>
                                </p:cTn>
                              </p:par>
                              <p:par>
                                <p:cTn fill="hold" id="149" nodeType="withEffect" presetClass="entr" presetID="1">
                                  <p:stCondLst>
                                    <p:cond delay="0"/>
                                  </p:stCondLst>
                                  <p:childTnLst>
                                    <p:set>
                                      <p:cBhvr>
                                        <p:cTn dur="1" fill="hold" id="150">
                                          <p:stCondLst>
                                            <p:cond delay="0"/>
                                          </p:stCondLst>
                                        </p:cTn>
                                        <p:tgtEl>
                                          <p:spTgt spid="120">
                                            <p:txEl>
                                              <p:pRg end="805" st="805"/>
                                            </p:txEl>
                                          </p:spTgt>
                                        </p:tgtEl>
                                        <p:attrNameLst>
                                          <p:attrName>style.visibility</p:attrName>
                                        </p:attrNameLst>
                                      </p:cBhvr>
                                      <p:to>
                                        <p:strVal val="visible"/>
                                      </p:to>
                                    </p:set>
                                  </p:childTnLst>
                                </p:cTn>
                              </p:par>
                              <p:par>
                                <p:cTn fill="hold" id="151" nodeType="withEffect" presetClass="entr" presetID="1">
                                  <p:stCondLst>
                                    <p:cond delay="0"/>
                                  </p:stCondLst>
                                  <p:childTnLst>
                                    <p:set>
                                      <p:cBhvr>
                                        <p:cTn dur="1" fill="hold" id="152">
                                          <p:stCondLst>
                                            <p:cond delay="0"/>
                                          </p:stCondLst>
                                        </p:cTn>
                                        <p:tgtEl>
                                          <p:spTgt spid="120">
                                            <p:txEl>
                                              <p:pRg end="805" st="805"/>
                                            </p:txEl>
                                          </p:spTgt>
                                        </p:tgtEl>
                                        <p:attrNameLst>
                                          <p:attrName>style.visibility</p:attrName>
                                        </p:attrNameLst>
                                      </p:cBhvr>
                                      <p:to>
                                        <p:strVal val="visible"/>
                                      </p:to>
                                    </p:set>
                                  </p:childTnLst>
                                </p:cTn>
                              </p:par>
                            </p:childTnLst>
                          </p:cTn>
                        </p:par>
                      </p:childTnLst>
                    </p:cTn>
                  </p:par>
                  <p:par>
                    <p:cTn fill="hold" id="153">
                      <p:stCondLst>
                        <p:cond delay="indefinite"/>
                      </p:stCondLst>
                      <p:childTnLst>
                        <p:par>
                          <p:cTn fill="hold" id="154">
                            <p:stCondLst>
                              <p:cond delay="0"/>
                            </p:stCondLst>
                            <p:childTnLst>
                              <p:par>
                                <p:cTn fill="hold" id="155" nodeType="clickEffect" presetClass="entr" presetID="1">
                                  <p:stCondLst>
                                    <p:cond delay="0"/>
                                  </p:stCondLst>
                                  <p:childTnLst>
                                    <p:set>
                                      <p:cBhvr>
                                        <p:cTn dur="1" fill="hold" id="156">
                                          <p:stCondLst>
                                            <p:cond delay="0"/>
                                          </p:stCondLst>
                                        </p:cTn>
                                        <p:tgtEl>
                                          <p:spTgt spid="120">
                                            <p:txEl>
                                              <p:pRg end="805" st="805"/>
                                            </p:txEl>
                                          </p:spTgt>
                                        </p:tgtEl>
                                        <p:attrNameLst>
                                          <p:attrName>style.visibility</p:attrName>
                                        </p:attrNameLst>
                                      </p:cBhvr>
                                      <p:to>
                                        <p:strVal val="visible"/>
                                      </p:to>
                                    </p:set>
                                  </p:childTnLst>
                                </p:cTn>
                              </p:par>
                            </p:childTnLst>
                          </p:cTn>
                        </p:par>
                      </p:childTnLst>
                    </p:cTn>
                  </p:par>
                  <p:par>
                    <p:cTn fill="hold" id="157">
                      <p:stCondLst>
                        <p:cond delay="indefinite"/>
                      </p:stCondLst>
                      <p:childTnLst>
                        <p:par>
                          <p:cTn fill="hold" id="158">
                            <p:stCondLst>
                              <p:cond delay="0"/>
                            </p:stCondLst>
                            <p:childTnLst>
                              <p:par>
                                <p:cTn fill="hold" id="159" nodeType="clickEffect" presetClass="entr" presetID="1">
                                  <p:stCondLst>
                                    <p:cond delay="0"/>
                                  </p:stCondLst>
                                  <p:childTnLst>
                                    <p:set>
                                      <p:cBhvr>
                                        <p:cTn dur="1" fill="hold" id="160">
                                          <p:stCondLst>
                                            <p:cond delay="0"/>
                                          </p:stCondLst>
                                        </p:cTn>
                                        <p:tgtEl>
                                          <p:spTgt spid="120">
                                            <p:txEl>
                                              <p:pRg end="805" st="805"/>
                                            </p:txEl>
                                          </p:spTgt>
                                        </p:tgtEl>
                                        <p:attrNameLst>
                                          <p:attrName>style.visibility</p:attrName>
                                        </p:attrNameLst>
                                      </p:cBhvr>
                                      <p:to>
                                        <p:strVal val="visible"/>
                                      </p:to>
                                    </p:set>
                                  </p:childTnLst>
                                </p:cTn>
                              </p:par>
                              <p:par>
                                <p:cTn fill="hold" id="161" nodeType="withEffect" presetClass="entr" presetID="1">
                                  <p:stCondLst>
                                    <p:cond delay="0"/>
                                  </p:stCondLst>
                                  <p:childTnLst>
                                    <p:set>
                                      <p:cBhvr>
                                        <p:cTn dur="1" fill="hold" id="162">
                                          <p:stCondLst>
                                            <p:cond delay="0"/>
                                          </p:stCondLst>
                                        </p:cTn>
                                        <p:tgtEl>
                                          <p:spTgt spid="120">
                                            <p:txEl>
                                              <p:pRg end="805" st="805"/>
                                            </p:txEl>
                                          </p:spTgt>
                                        </p:tgtEl>
                                        <p:attrNameLst>
                                          <p:attrName>style.visibility</p:attrName>
                                        </p:attrNameLst>
                                      </p:cBhvr>
                                      <p:to>
                                        <p:strVal val="visible"/>
                                      </p:to>
                                    </p:set>
                                  </p:childTnLst>
                                </p:cTn>
                              </p:par>
                            </p:childTnLst>
                          </p:cTn>
                        </p:par>
                      </p:childTnLst>
                    </p:cTn>
                  </p:par>
                  <p:par>
                    <p:cTn fill="hold" id="163">
                      <p:stCondLst>
                        <p:cond delay="indefinite"/>
                      </p:stCondLst>
                      <p:childTnLst>
                        <p:par>
                          <p:cTn fill="hold" id="164">
                            <p:stCondLst>
                              <p:cond delay="0"/>
                            </p:stCondLst>
                            <p:childTnLst>
                              <p:par>
                                <p:cTn fill="hold" id="165" nodeType="clickEffect" presetClass="entr" presetID="1">
                                  <p:stCondLst>
                                    <p:cond delay="0"/>
                                  </p:stCondLst>
                                  <p:childTnLst>
                                    <p:set>
                                      <p:cBhvr>
                                        <p:cTn dur="1" fill="hold" id="166">
                                          <p:stCondLst>
                                            <p:cond delay="0"/>
                                          </p:stCondLst>
                                        </p:cTn>
                                        <p:tgtEl>
                                          <p:spTgt spid="120">
                                            <p:txEl>
                                              <p:pRg end="805" st="805"/>
                                            </p:txEl>
                                          </p:spTgt>
                                        </p:tgtEl>
                                        <p:attrNameLst>
                                          <p:attrName>style.visibility</p:attrName>
                                        </p:attrNameLst>
                                      </p:cBhvr>
                                      <p:to>
                                        <p:strVal val="visible"/>
                                      </p:to>
                                    </p:set>
                                  </p:childTnLst>
                                </p:cTn>
                              </p:par>
                            </p:childTnLst>
                          </p:cTn>
                        </p:par>
                      </p:childTnLst>
                    </p:cTn>
                  </p:par>
                  <p:par>
                    <p:cTn fill="hold" id="167">
                      <p:stCondLst>
                        <p:cond delay="indefinite"/>
                      </p:stCondLst>
                      <p:childTnLst>
                        <p:par>
                          <p:cTn fill="hold" id="168">
                            <p:stCondLst>
                              <p:cond delay="0"/>
                            </p:stCondLst>
                            <p:childTnLst>
                              <p:par>
                                <p:cTn fill="hold" id="169" nodeType="clickEffect" presetClass="entr" presetID="1">
                                  <p:stCondLst>
                                    <p:cond delay="0"/>
                                  </p:stCondLst>
                                  <p:childTnLst>
                                    <p:set>
                                      <p:cBhvr>
                                        <p:cTn dur="1" fill="hold" id="170">
                                          <p:stCondLst>
                                            <p:cond delay="0"/>
                                          </p:stCondLst>
                                        </p:cTn>
                                        <p:tgtEl>
                                          <p:spTgt spid="120">
                                            <p:txEl>
                                              <p:pRg end="805" st="80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457200" y="704160"/>
            <a:ext cx="8228880" cy="590760"/>
          </a:xfrm>
          <a:prstGeom prst="rect">
            <a:avLst/>
          </a:prstGeom>
        </p:spPr>
        <p:txBody>
          <a:bodyPr anchor="b" bIns="0" lIns="0" rIns="0" tIns="45000"/>
          <a:p>
            <a:pPr>
              <a:lnSpc>
                <a:spcPct val="100000"/>
              </a:lnSpc>
            </a:pPr>
            <a:r>
              <a:rPr lang="en-US" sz="5000">
                <a:solidFill>
                  <a:srgbClr val="04617b"/>
                </a:solidFill>
                <a:latin typeface="Calibri"/>
              </a:rPr>
              <a:t>Value-Subtraction</a:t>
            </a:r>
            <a:endParaRPr/>
          </a:p>
        </p:txBody>
      </p:sp>
      <p:sp>
        <p:nvSpPr>
          <p:cNvPr id="122" name="CustomShape 2"/>
          <p:cNvSpPr/>
          <p:nvPr/>
        </p:nvSpPr>
        <p:spPr>
          <a:xfrm>
            <a:off x="457200" y="1523880"/>
            <a:ext cx="8228880" cy="4799880"/>
          </a:xfrm>
          <a:prstGeom prst="rect">
            <a:avLst/>
          </a:prstGeom>
        </p:spPr>
        <p:txBody>
          <a:bodyPr bIns="45000" lIns="90000" rIns="90000" tIns="45000"/>
          <a:p>
            <a:pPr>
              <a:lnSpc>
                <a:spcPct val="100000"/>
              </a:lnSpc>
            </a:pPr>
            <a:r>
              <a:rPr lang="en-US" sz="2600">
                <a:solidFill>
                  <a:srgbClr val="000000"/>
                </a:solidFill>
                <a:latin typeface="Constantia"/>
              </a:rPr>
              <a:t>Unlike physical products where a high end version will cost more to produce than a low end version, low priced information products typically cost more to produce than high priced versions because of </a:t>
            </a:r>
            <a:r>
              <a:rPr b="1" lang="en-US" sz="2600">
                <a:solidFill>
                  <a:srgbClr val="000000"/>
                </a:solidFill>
                <a:latin typeface="Constantia"/>
              </a:rPr>
              <a:t>value-subtraction</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The low cost option will have some features turned off</a:t>
            </a:r>
            <a:endParaRPr/>
          </a:p>
          <a:p>
            <a:pPr lvl="1">
              <a:lnSpc>
                <a:spcPct val="100000"/>
              </a:lnSpc>
              <a:buSzPct val="25000"/>
              <a:buFont typeface="StarSymbol"/>
              <a:buChar char="l"/>
            </a:pPr>
            <a:r>
              <a:rPr lang="en-US" sz="2400">
                <a:solidFill>
                  <a:srgbClr val="000000"/>
                </a:solidFill>
                <a:latin typeface="Constantia"/>
              </a:rPr>
              <a:t>For example – demo versions of software often do not allow the user to save their work </a:t>
            </a:r>
            <a:endParaRPr/>
          </a:p>
          <a:p>
            <a:pPr>
              <a:lnSpc>
                <a:spcPct val="100000"/>
              </a:lnSpc>
              <a:buSzPct val="25000"/>
              <a:buFont charset="2" typeface="Wingdings 2"/>
              <a:buChar char=""/>
            </a:pPr>
            <a:r>
              <a:rPr lang="en-US" sz="2600">
                <a:solidFill>
                  <a:srgbClr val="000000"/>
                </a:solidFill>
                <a:latin typeface="Constantia"/>
              </a:rPr>
              <a:t>A drawback to this approach is that a user can sometimes turn these features back on – e.g., Android rooting, CPU overclocking, BMW power/speed limiting chip upgrade</a:t>
            </a:r>
            <a:endParaRPr/>
          </a:p>
          <a:p>
            <a:pPr>
              <a:lnSpc>
                <a:spcPct val="100000"/>
              </a:lnSpc>
            </a:pPr>
            <a:endParaRPr/>
          </a:p>
        </p:txBody>
      </p:sp>
    </p:spTree>
  </p:cSld>
  <p:timing>
    <p:tnLst>
      <p:par>
        <p:cTn dur="indefinite" id="171" nodeType="tmRoot" restart="never">
          <p:childTnLst>
            <p:seq>
              <p:cTn dur="indefinite" id="172" nodeType="mainSeq">
                <p:childTnLst>
                  <p:par>
                    <p:cTn fill="hold" id="173">
                      <p:stCondLst>
                        <p:cond delay="indefinite"/>
                      </p:stCondLst>
                      <p:childTnLst>
                        <p:par>
                          <p:cTn fill="hold" id="174">
                            <p:stCondLst>
                              <p:cond delay="0"/>
                            </p:stCondLst>
                            <p:childTnLst>
                              <p:par>
                                <p:cTn fill="hold" id="175" nodeType="clickEffect" presetClass="entr" presetID="1">
                                  <p:stCondLst>
                                    <p:cond delay="0"/>
                                  </p:stCondLst>
                                  <p:childTnLst>
                                    <p:set>
                                      <p:cBhvr>
                                        <p:cTn dur="1" fill="hold" id="176">
                                          <p:stCondLst>
                                            <p:cond delay="0"/>
                                          </p:stCondLst>
                                        </p:cTn>
                                        <p:tgtEl>
                                          <p:spTgt spid="122">
                                            <p:txEl>
                                              <p:pRg end="529" st="529"/>
                                            </p:txEl>
                                          </p:spTgt>
                                        </p:tgtEl>
                                        <p:attrNameLst>
                                          <p:attrName>style.visibility</p:attrName>
                                        </p:attrNameLst>
                                      </p:cBhvr>
                                      <p:to>
                                        <p:strVal val="visible"/>
                                      </p:to>
                                    </p:set>
                                  </p:childTnLst>
                                </p:cTn>
                              </p:par>
                              <p:par>
                                <p:cTn fill="hold" id="177" nodeType="withEffect" presetClass="entr" presetID="1">
                                  <p:stCondLst>
                                    <p:cond delay="0"/>
                                  </p:stCondLst>
                                  <p:childTnLst>
                                    <p:set>
                                      <p:cBhvr>
                                        <p:cTn dur="1" fill="hold" id="178">
                                          <p:stCondLst>
                                            <p:cond delay="0"/>
                                          </p:stCondLst>
                                        </p:cTn>
                                        <p:tgtEl>
                                          <p:spTgt spid="122">
                                            <p:txEl>
                                              <p:pRg end="529" st="529"/>
                                            </p:txEl>
                                          </p:spTgt>
                                        </p:tgtEl>
                                        <p:attrNameLst>
                                          <p:attrName>style.visibility</p:attrName>
                                        </p:attrNameLst>
                                      </p:cBhvr>
                                      <p:to>
                                        <p:strVal val="visible"/>
                                      </p:to>
                                    </p:set>
                                  </p:childTnLst>
                                </p:cTn>
                              </p:par>
                            </p:childTnLst>
                          </p:cTn>
                        </p:par>
                      </p:childTnLst>
                    </p:cTn>
                  </p:par>
                  <p:par>
                    <p:cTn fill="hold" id="179">
                      <p:stCondLst>
                        <p:cond delay="indefinite"/>
                      </p:stCondLst>
                      <p:childTnLst>
                        <p:par>
                          <p:cTn fill="hold" id="180">
                            <p:stCondLst>
                              <p:cond delay="0"/>
                            </p:stCondLst>
                            <p:childTnLst>
                              <p:par>
                                <p:cTn fill="hold" id="181" nodeType="clickEffect" presetClass="entr" presetID="1">
                                  <p:stCondLst>
                                    <p:cond delay="0"/>
                                  </p:stCondLst>
                                  <p:childTnLst>
                                    <p:set>
                                      <p:cBhvr>
                                        <p:cTn dur="1" fill="hold" id="182">
                                          <p:stCondLst>
                                            <p:cond delay="0"/>
                                          </p:stCondLst>
                                        </p:cTn>
                                        <p:tgtEl>
                                          <p:spTgt spid="122">
                                            <p:txEl>
                                              <p:pRg end="529" st="52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