
<file path=[Content_Types].xml><?xml version="1.0" encoding="utf-8"?>
<Types xmlns="http://schemas.openxmlformats.org/package/2006/content-types">
  <Override PartName="/_rels/.rels" ContentType="application/vnd.openxmlformats-package.relationships+xml"/>
  <Override PartName="/ppt/notesSlides/_rels/notesSlide15.xml.rels" ContentType="application/vnd.openxmlformats-package.relationships+xml"/>
  <Override PartName="/ppt/notesSlides/notesSlide15.xml" ContentType="application/vnd.openxmlformats-officedocument.presentationml.notesSlide+xml"/>
  <Override PartName="/ppt/_rels/presentation.xml.rels" ContentType="application/vnd.openxmlformats-package.relationships+xml"/>
  <Override PartName="/ppt/media/image2.jpeg" ContentType="image/jpeg"/>
  <Override PartName="/ppt/media/image3.jpeg" ContentType="image/jpeg"/>
  <Override PartName="/ppt/media/image4.jpeg" ContentType="image/jpeg"/>
  <Override PartName="/ppt/media/image1.wmf" ContentType="image/x-wmf"/>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69"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0"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1"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2" name="PlaceHolder 5"/>
          <p:cNvSpPr>
            <a:spLocks noGrp="1"/>
          </p:cNvSpPr>
          <p:nvPr>
            <p:ph type="sldNum"/>
          </p:nvPr>
        </p:nvSpPr>
        <p:spPr>
          <a:xfrm>
            <a:off x="4399200" y="9555480"/>
            <a:ext cx="3372840" cy="502560"/>
          </a:xfrm>
          <a:prstGeom prst="rect">
            <a:avLst/>
          </a:prstGeom>
        </p:spPr>
        <p:txBody>
          <a:bodyPr anchor="b" bIns="0" lIns="0" rIns="0" tIns="0" wrap="none"/>
          <a:p>
            <a:pPr algn="r"/>
            <a:fld id="{01B1A191-6111-4111-9151-314131B1610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3884760" y="8685360"/>
            <a:ext cx="2970720" cy="456120"/>
          </a:xfrm>
          <a:prstGeom prst="rect">
            <a:avLst/>
          </a:prstGeom>
        </p:spPr>
        <p:txBody>
          <a:bodyPr anchor="b" bIns="45000" lIns="90000" rIns="90000" tIns="45000"/>
          <a:p>
            <a:pPr>
              <a:lnSpc>
                <a:spcPct val="100000"/>
              </a:lnSpc>
            </a:pPr>
            <a:fld id="{E13161E1-C1A1-41A1-9151-119171719131}" type="slidenum">
              <a:rPr lang="en-US" sz="1200">
                <a:latin typeface="+mn-lt"/>
              </a:rPr>
              <a:t>&lt;number&gt;</a:t>
            </a:fld>
            <a:endParaRPr/>
          </a:p>
        </p:txBody>
      </p:sp>
      <p:sp>
        <p:nvSpPr>
          <p:cNvPr id="115" name="PlaceHolder 2"/>
          <p:cNvSpPr>
            <a:spLocks noGrp="1"/>
          </p:cNvSpPr>
          <p:nvPr>
            <p:ph type="body"/>
          </p:nvPr>
        </p:nvSpPr>
        <p:spPr>
          <a:xfrm>
            <a:off x="685800" y="4343400"/>
            <a:ext cx="5485320" cy="4113720"/>
          </a:xfrm>
          <a:prstGeom prst="rect">
            <a:avLst/>
          </a:prstGeom>
        </p:spPr>
        <p:txBody>
          <a:bodyPr bIns="0" lIns="0" rIns="0" t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2"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3"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anchor="ctr" bIns="0" lIns="0" rIns="0" tIns="0" wrap="none"/>
          <a:p>
            <a:pPr algn="ctr">
              <a:lnSpc>
                <a:spcPct val="100000"/>
              </a:lnSpc>
            </a:pPr>
            <a:r>
              <a:rPr lang="en-US"/>
              <a:t>Click to edit the title text format</a:t>
            </a:r>
            <a:endParaRPr/>
          </a:p>
        </p:txBody>
      </p:sp>
      <p:sp>
        <p:nvSpPr>
          <p:cNvPr id="1" name="PlaceHolder 2"/>
          <p:cNvSpPr>
            <a:spLocks noGrp="1"/>
          </p:cNvSpPr>
          <p:nvPr>
            <p:ph type="body"/>
          </p:nvPr>
        </p:nvSpPr>
        <p:spPr>
          <a:xfrm>
            <a:off x="457200" y="1604520"/>
            <a:ext cx="8228880" cy="3976920"/>
          </a:xfrm>
          <a:prstGeom prst="rect">
            <a:avLst/>
          </a:prstGeom>
        </p:spPr>
        <p:txBody>
          <a:bodyPr bIns="0" lIns="0" rIns="0" tIns="0" wrap="non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wto.org/" TargetMode="External"/><Relationship Id="rId2" Type="http://schemas.openxmlformats.org/officeDocument/2006/relationships/hyperlink" Target="http://www.wto.org/"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533520" y="1371600"/>
            <a:ext cx="7850520" cy="1827720"/>
          </a:xfrm>
          <a:prstGeom prst="rect">
            <a:avLst/>
          </a:prstGeom>
        </p:spPr>
        <p:txBody>
          <a:bodyPr anchor="b" bIns="0" lIns="0" rIns="18360" tIns="0"/>
          <a:p>
            <a:pPr algn="r">
              <a:lnSpc>
                <a:spcPct val="100000"/>
              </a:lnSpc>
            </a:pPr>
            <a:r>
              <a:rPr b="1" lang="en-US" sz="3600">
                <a:solidFill>
                  <a:srgbClr val="50e0ea"/>
                </a:solidFill>
                <a:latin typeface="Calibri"/>
              </a:rPr>
              <a:t>EBGN 320 – Economics and Technology</a:t>
            </a:r>
            <a:endParaRPr/>
          </a:p>
        </p:txBody>
      </p:sp>
      <p:sp>
        <p:nvSpPr>
          <p:cNvPr id="74" name="CustomShape 2"/>
          <p:cNvSpPr/>
          <p:nvPr/>
        </p:nvSpPr>
        <p:spPr>
          <a:xfrm>
            <a:off x="539640" y="3213000"/>
            <a:ext cx="7853760" cy="1751400"/>
          </a:xfrm>
          <a:prstGeom prst="rect">
            <a:avLst/>
          </a:prstGeom>
        </p:spPr>
        <p:txBody>
          <a:bodyPr bIns="45000" lIns="0" rIns="18360" tIns="45000"/>
          <a:p>
            <a:pPr algn="r">
              <a:lnSpc>
                <a:spcPct val="100000"/>
              </a:lnSpc>
            </a:pPr>
            <a:r>
              <a:rPr lang="en-US" sz="2600">
                <a:solidFill>
                  <a:srgbClr val="000000"/>
                </a:solidFill>
                <a:latin typeface="Constantia"/>
              </a:rPr>
              <a:t>Macroeconomic issues and policies</a:t>
            </a:r>
            <a:endParaRPr/>
          </a:p>
          <a:p>
            <a:pPr algn="r">
              <a:lnSpc>
                <a:spcPct val="100000"/>
              </a:lnSpc>
            </a:pPr>
            <a:r>
              <a:rPr lang="en-US" sz="2600">
                <a:solidFill>
                  <a:srgbClr val="000000"/>
                </a:solidFill>
                <a:latin typeface="Constantia"/>
              </a:rPr>
              <a:t>April 24, 2013</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467640" y="836640"/>
            <a:ext cx="8228520" cy="85176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92" name="CustomShape 2"/>
          <p:cNvSpPr/>
          <p:nvPr/>
        </p:nvSpPr>
        <p:spPr>
          <a:xfrm>
            <a:off x="457200" y="1772640"/>
            <a:ext cx="8228520" cy="4550760"/>
          </a:xfrm>
          <a:prstGeom prst="rect">
            <a:avLst/>
          </a:prstGeom>
        </p:spPr>
        <p:txBody>
          <a:bodyPr bIns="45000" lIns="90000" rIns="90000" tIns="45000"/>
          <a:p>
            <a:pPr>
              <a:lnSpc>
                <a:spcPct val="100000"/>
              </a:lnSpc>
            </a:pPr>
            <a:r>
              <a:rPr b="1" lang="en-US" sz="2600">
                <a:solidFill>
                  <a:srgbClr val="000000"/>
                </a:solidFill>
                <a:latin typeface="Constantia"/>
              </a:rPr>
              <a:t>Differential impacts of TRIPS </a:t>
            </a:r>
            <a:endParaRPr/>
          </a:p>
          <a:p>
            <a:pPr>
              <a:lnSpc>
                <a:spcPct val="100000"/>
              </a:lnSpc>
              <a:buSzPct val="25000"/>
              <a:buFont charset="2" typeface="Wingdings 2"/>
              <a:buChar char=""/>
            </a:pPr>
            <a:r>
              <a:rPr lang="en-US" sz="2600">
                <a:solidFill>
                  <a:srgbClr val="000000"/>
                </a:solidFill>
                <a:latin typeface="Constantia"/>
              </a:rPr>
              <a:t>The direct effect of strengthening IPRs should be to increase the flow of royalties to intellectual property producing countries (mostly developed countries)</a:t>
            </a:r>
            <a:endParaRPr/>
          </a:p>
          <a:p>
            <a:pPr lvl="1">
              <a:lnSpc>
                <a:spcPct val="100000"/>
              </a:lnSpc>
              <a:buSzPct val="25000"/>
              <a:buFont typeface="StarSymbol"/>
              <a:buChar char="l"/>
            </a:pPr>
            <a:r>
              <a:rPr lang="en-US" sz="2400">
                <a:solidFill>
                  <a:srgbClr val="000000"/>
                </a:solidFill>
                <a:latin typeface="Constantia"/>
              </a:rPr>
              <a:t>USA largest surplus with $28 billion in 2003</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Poorest countries (esp. Africa) suffered most, because of higher prices for protected products and technologies, e.g., Pharmaceutical drugs</a:t>
            </a:r>
            <a:endParaRPr/>
          </a:p>
        </p:txBody>
      </p:sp>
    </p:spTree>
  </p:cSld>
  <p:timing>
    <p:tnLst>
      <p:par>
        <p:cTn dur="indefinite" id="101" nodeType="tmRoot" restart="never">
          <p:childTnLst>
            <p:seq>
              <p:cTn dur="indefinite" id="102" nodeType="mainSeq">
                <p:childTnLst>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92">
                                            <p:txEl>
                                              <p:pRg end="31" st="0"/>
                                            </p:txEl>
                                          </p:spTgt>
                                        </p:tgtEl>
                                        <p:attrNameLst>
                                          <p:attrName>style.visibility</p:attrName>
                                        </p:attrNameLst>
                                      </p:cBhvr>
                                      <p:to>
                                        <p:strVal val="visible"/>
                                      </p:to>
                                    </p:set>
                                  </p:childTnLst>
                                </p:cTn>
                              </p:par>
                            </p:childTnLst>
                          </p:cTn>
                        </p:par>
                      </p:childTnLst>
                    </p:cTn>
                  </p:par>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92">
                                            <p:txEl>
                                              <p:pRg end="375" st="375"/>
                                            </p:txEl>
                                          </p:spTgt>
                                        </p:tgtEl>
                                        <p:attrNameLst>
                                          <p:attrName>style.visibility</p:attrName>
                                        </p:attrNameLst>
                                      </p:cBhvr>
                                      <p:to>
                                        <p:strVal val="visible"/>
                                      </p:to>
                                    </p:set>
                                  </p:childTnLst>
                                </p:cTn>
                              </p:par>
                              <p:par>
                                <p:cTn fill="hold" id="111" nodeType="withEffect" presetClass="entr" presetID="1">
                                  <p:stCondLst>
                                    <p:cond delay="0"/>
                                  </p:stCondLst>
                                  <p:childTnLst>
                                    <p:set>
                                      <p:cBhvr>
                                        <p:cTn dur="1" fill="hold" id="112">
                                          <p:stCondLst>
                                            <p:cond delay="0"/>
                                          </p:stCondLst>
                                        </p:cTn>
                                        <p:tgtEl>
                                          <p:spTgt spid="92">
                                            <p:txEl>
                                              <p:pRg end="375" st="375"/>
                                            </p:txEl>
                                          </p:spTgt>
                                        </p:tgtEl>
                                        <p:attrNameLst>
                                          <p:attrName>style.visibility</p:attrName>
                                        </p:attrNameLst>
                                      </p:cBhvr>
                                      <p:to>
                                        <p:strVal val="visible"/>
                                      </p:to>
                                    </p:set>
                                  </p:childTnLst>
                                </p:cTn>
                              </p:par>
                            </p:childTnLst>
                          </p:cTn>
                        </p:par>
                      </p:childTnLst>
                    </p:cTn>
                  </p:par>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92">
                                            <p:txEl>
                                              <p:pRg end="375" st="37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457200" y="704160"/>
            <a:ext cx="8228520" cy="635760"/>
          </a:xfrm>
          <a:prstGeom prst="rect">
            <a:avLst/>
          </a:prstGeom>
        </p:spPr>
        <p:txBody>
          <a:bodyPr anchor="b" bIns="0" lIns="0" rIns="0" tIns="45000"/>
          <a:p>
            <a:pPr>
              <a:lnSpc>
                <a:spcPct val="100000"/>
              </a:lnSpc>
            </a:pPr>
            <a:r>
              <a:rPr lang="en-US" sz="5000">
                <a:solidFill>
                  <a:srgbClr val="04617b"/>
                </a:solidFill>
                <a:latin typeface="Calibri"/>
              </a:rPr>
              <a:t>TRIPS Tradeoffs</a:t>
            </a:r>
            <a:endParaRPr/>
          </a:p>
        </p:txBody>
      </p:sp>
      <p:sp>
        <p:nvSpPr>
          <p:cNvPr id="94" name="CustomShape 2"/>
          <p:cNvSpPr/>
          <p:nvPr/>
        </p:nvSpPr>
        <p:spPr>
          <a:xfrm>
            <a:off x="457200" y="1556640"/>
            <a:ext cx="8228520" cy="4766760"/>
          </a:xfrm>
          <a:prstGeom prst="rect">
            <a:avLst/>
          </a:prstGeom>
        </p:spPr>
        <p:txBody>
          <a:bodyPr bIns="45000" lIns="90000" rIns="90000" tIns="45000"/>
          <a:p>
            <a:pPr>
              <a:lnSpc>
                <a:spcPct val="100000"/>
              </a:lnSpc>
            </a:pPr>
            <a:r>
              <a:rPr b="1" lang="en-US" sz="2600">
                <a:solidFill>
                  <a:srgbClr val="000000"/>
                </a:solidFill>
                <a:latin typeface="Constantia"/>
              </a:rPr>
              <a:t>Trade</a:t>
            </a:r>
            <a:endParaRPr/>
          </a:p>
          <a:p>
            <a:pPr>
              <a:lnSpc>
                <a:spcPct val="100000"/>
              </a:lnSpc>
            </a:pPr>
            <a:r>
              <a:rPr lang="en-US" sz="2400">
                <a:solidFill>
                  <a:srgbClr val="000000"/>
                </a:solidFill>
                <a:latin typeface="Constantia"/>
              </a:rPr>
              <a:t>TRIPS should increase market power of the innovating firms.  This should increase price and reduce trade volumes.</a:t>
            </a:r>
            <a:endParaRPr/>
          </a:p>
          <a:p>
            <a:pPr>
              <a:lnSpc>
                <a:spcPct val="100000"/>
              </a:lnSpc>
            </a:pPr>
            <a:r>
              <a:rPr b="1" lang="en-US" sz="2400">
                <a:solidFill>
                  <a:srgbClr val="000000"/>
                </a:solidFill>
                <a:latin typeface="Constantia"/>
              </a:rPr>
              <a:t>but,</a:t>
            </a:r>
            <a:endParaRPr/>
          </a:p>
          <a:p>
            <a:pPr>
              <a:lnSpc>
                <a:spcPct val="100000"/>
              </a:lnSpc>
            </a:pPr>
            <a:r>
              <a:rPr lang="en-US" sz="2400">
                <a:solidFill>
                  <a:srgbClr val="000000"/>
                </a:solidFill>
                <a:latin typeface="Constantia"/>
              </a:rPr>
              <a:t>Stronger IPS likely to increase the market size due to elimination of local imitators thus increasing trade volume.</a:t>
            </a:r>
            <a:endParaRPr/>
          </a:p>
          <a:p>
            <a:pPr>
              <a:lnSpc>
                <a:spcPct val="100000"/>
              </a:lnSpc>
            </a:pPr>
            <a:r>
              <a:rPr b="1" lang="en-US" sz="2600">
                <a:solidFill>
                  <a:srgbClr val="000000"/>
                </a:solidFill>
                <a:latin typeface="Constantia"/>
              </a:rPr>
              <a:t>Foreign Direct Investment (FDI)</a:t>
            </a:r>
            <a:endParaRPr/>
          </a:p>
          <a:p>
            <a:pPr>
              <a:lnSpc>
                <a:spcPct val="100000"/>
              </a:lnSpc>
            </a:pPr>
            <a:r>
              <a:rPr lang="en-US" sz="2400">
                <a:solidFill>
                  <a:srgbClr val="000000"/>
                </a:solidFill>
                <a:latin typeface="Constantia"/>
              </a:rPr>
              <a:t>Weak IPRs may induce firms to enter a country with FDI  in order to maintain control of proprietary information</a:t>
            </a:r>
            <a:endParaRPr/>
          </a:p>
          <a:p>
            <a:pPr>
              <a:lnSpc>
                <a:spcPct val="100000"/>
              </a:lnSpc>
            </a:pPr>
            <a:r>
              <a:rPr b="1" lang="en-US" sz="2400">
                <a:solidFill>
                  <a:srgbClr val="000000"/>
                </a:solidFill>
                <a:latin typeface="Constantia"/>
              </a:rPr>
              <a:t>But,</a:t>
            </a:r>
            <a:endParaRPr/>
          </a:p>
          <a:p>
            <a:pPr>
              <a:lnSpc>
                <a:spcPct val="100000"/>
              </a:lnSpc>
            </a:pPr>
            <a:r>
              <a:rPr lang="en-US" sz="2400">
                <a:solidFill>
                  <a:srgbClr val="000000"/>
                </a:solidFill>
                <a:latin typeface="Constantia"/>
              </a:rPr>
              <a:t>Strong IPRs may be seen as necessary for many multinational firms to do business in a country</a:t>
            </a:r>
            <a:endParaRPr/>
          </a:p>
        </p:txBody>
      </p:sp>
    </p:spTree>
  </p:cSld>
  <p:timing>
    <p:tnLst>
      <p:par>
        <p:cTn dur="indefinite" id="117" nodeType="tmRoot" restart="never">
          <p:childTnLst>
            <p:seq>
              <p:cTn dur="indefinite" id="118" nodeType="mainSeq">
                <p:childTnLst>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94">
                                            <p:txEl>
                                              <p:pRg end="6" st="0"/>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94">
                                            <p:txEl>
                                              <p:pRg end="484" st="484"/>
                                            </p:txEl>
                                          </p:spTgt>
                                        </p:tgtEl>
                                        <p:attrNameLst>
                                          <p:attrName>style.visibility</p:attrName>
                                        </p:attrNameLst>
                                      </p:cBhvr>
                                      <p:to>
                                        <p:strVal val="visible"/>
                                      </p:to>
                                    </p:set>
                                  </p:childTnLst>
                                </p:cTn>
                              </p:par>
                            </p:childTnLst>
                          </p:cTn>
                        </p:par>
                      </p:childTnLst>
                    </p:cTn>
                  </p:par>
                  <p:par>
                    <p:cTn fill="hold" id="127">
                      <p:stCondLst>
                        <p:cond delay="indefinite"/>
                      </p:stCondLst>
                      <p:childTnLst>
                        <p:par>
                          <p:cTn fill="hold" id="128">
                            <p:stCondLst>
                              <p:cond delay="0"/>
                            </p:stCondLst>
                            <p:childTnLst>
                              <p:par>
                                <p:cTn fill="hold" id="129" nodeType="clickEffect" presetClass="entr" presetID="1">
                                  <p:stCondLst>
                                    <p:cond delay="0"/>
                                  </p:stCondLst>
                                  <p:childTnLst>
                                    <p:set>
                                      <p:cBhvr>
                                        <p:cTn dur="1" fill="hold" id="130">
                                          <p:stCondLst>
                                            <p:cond delay="0"/>
                                          </p:stCondLst>
                                        </p:cTn>
                                        <p:tgtEl>
                                          <p:spTgt spid="94">
                                            <p:txEl>
                                              <p:pRg end="484" st="484"/>
                                            </p:txEl>
                                          </p:spTgt>
                                        </p:tgtEl>
                                        <p:attrNameLst>
                                          <p:attrName>style.visibility</p:attrName>
                                        </p:attrNameLst>
                                      </p:cBhvr>
                                      <p:to>
                                        <p:strVal val="visible"/>
                                      </p:to>
                                    </p:set>
                                  </p:childTnLst>
                                </p:cTn>
                              </p:par>
                            </p:childTnLst>
                          </p:cTn>
                        </p:par>
                      </p:childTnLst>
                    </p:cTn>
                  </p:par>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94">
                                            <p:txEl>
                                              <p:pRg end="484" st="484"/>
                                            </p:txEl>
                                          </p:spTgt>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94">
                                            <p:txEl>
                                              <p:pRg end="484" st="484"/>
                                            </p:txEl>
                                          </p:spTgt>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94">
                                            <p:txEl>
                                              <p:pRg end="484" st="484"/>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94">
                                            <p:txEl>
                                              <p:pRg end="484" st="484"/>
                                            </p:txEl>
                                          </p:spTgt>
                                        </p:tgtEl>
                                        <p:attrNameLst>
                                          <p:attrName>style.visibility</p:attrName>
                                        </p:attrNameLst>
                                      </p:cBhvr>
                                      <p:to>
                                        <p:strVal val="visible"/>
                                      </p:to>
                                    </p:set>
                                  </p:childTnLst>
                                </p:cTn>
                              </p:par>
                            </p:childTnLst>
                          </p:cTn>
                        </p:par>
                      </p:childTnLst>
                    </p:cTn>
                  </p:par>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94">
                                            <p:txEl>
                                              <p:pRg end="484" st="48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57200" y="704160"/>
            <a:ext cx="8228520" cy="779760"/>
          </a:xfrm>
          <a:prstGeom prst="rect">
            <a:avLst/>
          </a:prstGeom>
        </p:spPr>
        <p:txBody>
          <a:bodyPr anchor="b" bIns="0" lIns="0" rIns="0" tIns="45000"/>
          <a:p>
            <a:pPr>
              <a:lnSpc>
                <a:spcPct val="100000"/>
              </a:lnSpc>
            </a:pPr>
            <a:r>
              <a:rPr lang="en-US" sz="5000">
                <a:solidFill>
                  <a:srgbClr val="04617b"/>
                </a:solidFill>
                <a:latin typeface="Calibri"/>
              </a:rPr>
              <a:t>TRIPS, FDI and technology transfer</a:t>
            </a:r>
            <a:endParaRPr/>
          </a:p>
        </p:txBody>
      </p:sp>
      <p:sp>
        <p:nvSpPr>
          <p:cNvPr id="96" name="CustomShape 2"/>
          <p:cNvSpPr/>
          <p:nvPr/>
        </p:nvSpPr>
        <p:spPr>
          <a:xfrm>
            <a:off x="457200" y="1628640"/>
            <a:ext cx="8228520" cy="46947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FDI is sensitive to the IPR regime as transnational corporations (TNCs) fear to invest where no IPRs (Maskus, 2000)</a:t>
            </a:r>
            <a:endParaRPr/>
          </a:p>
          <a:p>
            <a:pPr>
              <a:lnSpc>
                <a:spcPct val="100000"/>
              </a:lnSpc>
              <a:buSzPct val="25000"/>
              <a:buFont charset="2" typeface="Wingdings 2"/>
              <a:buChar char=""/>
            </a:pPr>
            <a:r>
              <a:rPr lang="en-US" sz="2600">
                <a:solidFill>
                  <a:srgbClr val="000000"/>
                </a:solidFill>
                <a:latin typeface="Constantia"/>
              </a:rPr>
              <a:t>As we saw before, can argue that technology transfer is enhanced due to FDI as these firms bring modernising technology and domestic enterprise can learn from them </a:t>
            </a:r>
            <a:endParaRPr/>
          </a:p>
          <a:p>
            <a:pPr>
              <a:lnSpc>
                <a:spcPct val="100000"/>
              </a:lnSpc>
              <a:buSzPct val="25000"/>
              <a:buFont charset="2" typeface="Wingdings 2"/>
              <a:buChar char=""/>
            </a:pPr>
            <a:r>
              <a:rPr lang="en-US" sz="2600">
                <a:solidFill>
                  <a:srgbClr val="000000"/>
                </a:solidFill>
                <a:latin typeface="Constantia"/>
              </a:rPr>
              <a:t>But technology transfer can only occur if country has the ability to </a:t>
            </a:r>
            <a:r>
              <a:rPr b="1" lang="en-US" sz="2600">
                <a:solidFill>
                  <a:srgbClr val="000000"/>
                </a:solidFill>
                <a:latin typeface="Constantia"/>
              </a:rPr>
              <a:t>absorb it </a:t>
            </a:r>
            <a:r>
              <a:rPr lang="en-US" sz="2600">
                <a:solidFill>
                  <a:srgbClr val="000000"/>
                </a:solidFill>
                <a:latin typeface="Constantia"/>
              </a:rPr>
              <a:t>– needs education and entrepreneurial talent to do this</a:t>
            </a:r>
            <a:endParaRPr/>
          </a:p>
          <a:p>
            <a:pPr>
              <a:lnSpc>
                <a:spcPct val="100000"/>
              </a:lnSpc>
              <a:buSzPct val="25000"/>
              <a:buFont charset="2" typeface="Wingdings 2"/>
              <a:buChar char=""/>
            </a:pPr>
            <a:r>
              <a:rPr lang="en-US" sz="2600">
                <a:solidFill>
                  <a:srgbClr val="000000"/>
                </a:solidFill>
                <a:latin typeface="Constantia"/>
              </a:rPr>
              <a:t>Any new domestic firms will of course be paying higher licence fees for their new technology or higher import prices for imported capital goods that are protected</a:t>
            </a:r>
            <a:endParaRPr/>
          </a:p>
        </p:txBody>
      </p:sp>
    </p:spTree>
  </p:cSld>
  <p:timing>
    <p:tnLst>
      <p:par>
        <p:cTn dur="indefinite" id="151" nodeType="tmRoot" restart="never">
          <p:childTnLst>
            <p:seq>
              <p:cTn dur="indefinite" id="152" nodeType="mainSeq">
                <p:childTnLst>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96">
                                            <p:txEl>
                                              <p:pRg end="116" st="0"/>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96">
                                            <p:txEl>
                                              <p:pRg end="579" st="579"/>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96">
                                            <p:txEl>
                                              <p:pRg end="579" st="579"/>
                                            </p:txEl>
                                          </p:spTgt>
                                        </p:tgtEl>
                                        <p:attrNameLst>
                                          <p:attrName>style.visibility</p:attrName>
                                        </p:attrNameLst>
                                      </p:cBhvr>
                                      <p:to>
                                        <p:strVal val="visible"/>
                                      </p:to>
                                    </p:set>
                                  </p:childTnLst>
                                </p:cTn>
                              </p:par>
                            </p:childTnLst>
                          </p:cTn>
                        </p:par>
                      </p:childTnLst>
                    </p:cTn>
                  </p:par>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96">
                                            <p:txEl>
                                              <p:pRg end="579" st="57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467640" y="476640"/>
            <a:ext cx="8228520" cy="790920"/>
          </a:xfrm>
          <a:prstGeom prst="rect">
            <a:avLst/>
          </a:prstGeom>
        </p:spPr>
        <p:txBody>
          <a:bodyPr anchor="b" bIns="0" lIns="0" rIns="0" tIns="45000"/>
          <a:p>
            <a:pPr>
              <a:lnSpc>
                <a:spcPct val="100000"/>
              </a:lnSpc>
            </a:pPr>
            <a:r>
              <a:rPr lang="en-US" sz="3200">
                <a:solidFill>
                  <a:srgbClr val="04617b"/>
                </a:solidFill>
                <a:latin typeface="Calibri"/>
              </a:rPr>
              <a:t>Contentious and  enforcement aspects of TRIPS</a:t>
            </a:r>
            <a:endParaRPr/>
          </a:p>
        </p:txBody>
      </p:sp>
      <p:sp>
        <p:nvSpPr>
          <p:cNvPr id="98" name="CustomShape 2"/>
          <p:cNvSpPr/>
          <p:nvPr/>
        </p:nvSpPr>
        <p:spPr>
          <a:xfrm>
            <a:off x="457200" y="1340640"/>
            <a:ext cx="8228520" cy="4982760"/>
          </a:xfrm>
          <a:prstGeom prst="rect">
            <a:avLst/>
          </a:prstGeom>
        </p:spPr>
        <p:txBody>
          <a:bodyPr bIns="45000" lIns="90000" rIns="90000" tIns="45000"/>
          <a:p>
            <a:pPr>
              <a:lnSpc>
                <a:spcPct val="100000"/>
              </a:lnSpc>
            </a:pPr>
            <a:r>
              <a:rPr lang="en-US" sz="2600">
                <a:solidFill>
                  <a:srgbClr val="000000"/>
                </a:solidFill>
                <a:latin typeface="Constantia"/>
              </a:rPr>
              <a:t>TRIPS allows for some flexibility in how countries design and operate IPRs</a:t>
            </a:r>
            <a:endParaRPr/>
          </a:p>
          <a:p>
            <a:pPr>
              <a:lnSpc>
                <a:spcPct val="100000"/>
              </a:lnSpc>
            </a:pPr>
            <a:endParaRPr/>
          </a:p>
          <a:p>
            <a:pPr>
              <a:lnSpc>
                <a:spcPct val="100000"/>
              </a:lnSpc>
            </a:pPr>
            <a:r>
              <a:rPr b="1" lang="en-US" sz="2600">
                <a:solidFill>
                  <a:srgbClr val="000000"/>
                </a:solidFill>
                <a:latin typeface="Constantia"/>
              </a:rPr>
              <a:t>Areas of controversy</a:t>
            </a:r>
            <a:endParaRPr/>
          </a:p>
          <a:p>
            <a:pPr>
              <a:lnSpc>
                <a:spcPct val="100000"/>
              </a:lnSpc>
              <a:buSzPct val="25000"/>
              <a:buFont charset="2" typeface="Wingdings 2"/>
              <a:buChar char=""/>
            </a:pPr>
            <a:r>
              <a:rPr lang="en-US" sz="2600">
                <a:solidFill>
                  <a:srgbClr val="000000"/>
                </a:solidFill>
                <a:latin typeface="Constantia"/>
              </a:rPr>
              <a:t>One key issue concerns supply of pharmaceuticals (see next slide)</a:t>
            </a:r>
            <a:endParaRPr/>
          </a:p>
          <a:p>
            <a:pPr>
              <a:lnSpc>
                <a:spcPct val="100000"/>
              </a:lnSpc>
              <a:buSzPct val="25000"/>
              <a:buFont charset="2" typeface="Wingdings 2"/>
              <a:buChar char=""/>
            </a:pPr>
            <a:r>
              <a:rPr lang="en-US" sz="2600">
                <a:solidFill>
                  <a:srgbClr val="000000"/>
                </a:solidFill>
                <a:latin typeface="Constantia"/>
              </a:rPr>
              <a:t>Traditional knowledge and IPRs</a:t>
            </a:r>
            <a:endParaRPr/>
          </a:p>
          <a:p>
            <a:pPr>
              <a:lnSpc>
                <a:spcPct val="100000"/>
              </a:lnSpc>
              <a:buSzPct val="25000"/>
              <a:buFont charset="2" typeface="Wingdings 2"/>
              <a:buChar char=""/>
            </a:pPr>
            <a:r>
              <a:rPr lang="en-US" sz="2600">
                <a:solidFill>
                  <a:srgbClr val="000000"/>
                </a:solidFill>
                <a:latin typeface="Constantia"/>
              </a:rPr>
              <a:t>Patenting of living organisms, e.g., patenting pig genome, agricultural methods</a:t>
            </a:r>
            <a:endParaRPr/>
          </a:p>
          <a:p>
            <a:pPr>
              <a:lnSpc>
                <a:spcPct val="100000"/>
              </a:lnSpc>
            </a:pPr>
            <a:endParaRPr/>
          </a:p>
          <a:p>
            <a:pPr>
              <a:lnSpc>
                <a:spcPct val="100000"/>
              </a:lnSpc>
            </a:pPr>
            <a:r>
              <a:rPr b="1" lang="en-US" sz="2600">
                <a:solidFill>
                  <a:srgbClr val="000000"/>
                </a:solidFill>
                <a:latin typeface="Constantia"/>
              </a:rPr>
              <a:t>Note: Even if IPR regime exists many countries do not have the resources to enforce their own rules </a:t>
            </a:r>
            <a:endParaRPr/>
          </a:p>
          <a:p>
            <a:pPr lvl="1">
              <a:lnSpc>
                <a:spcPct val="100000"/>
              </a:lnSpc>
              <a:buSzPct val="25000"/>
              <a:buFont typeface="StarSymbol"/>
              <a:buChar char="l"/>
            </a:pPr>
            <a:r>
              <a:rPr lang="en-US" sz="2400">
                <a:solidFill>
                  <a:srgbClr val="000000"/>
                </a:solidFill>
                <a:latin typeface="Constantia"/>
              </a:rPr>
              <a:t>IPRs not a priority when there are bigger issues to deal with</a:t>
            </a:r>
            <a:endParaRPr/>
          </a:p>
          <a:p>
            <a:pPr lvl="1">
              <a:lnSpc>
                <a:spcPct val="100000"/>
              </a:lnSpc>
              <a:buSzPct val="25000"/>
              <a:buFont typeface="StarSymbol"/>
              <a:buChar char="l"/>
            </a:pPr>
            <a:r>
              <a:rPr lang="en-US" sz="2400">
                <a:solidFill>
                  <a:srgbClr val="000000"/>
                </a:solidFill>
                <a:latin typeface="Constantia"/>
              </a:rPr>
              <a:t>WTO provides assistance schemes to these nations</a:t>
            </a:r>
            <a:endParaRPr/>
          </a:p>
        </p:txBody>
      </p:sp>
    </p:spTree>
  </p:cSld>
  <p:timing>
    <p:tnLst>
      <p:par>
        <p:cTn dur="indefinite" id="169" nodeType="tmRoot" restart="never">
          <p:childTnLst>
            <p:seq>
              <p:cTn dur="indefinite" id="170" nodeType="mainSeq">
                <p:childTnLst>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98">
                                            <p:txEl>
                                              <p:pRg end="75" st="0"/>
                                            </p:txEl>
                                          </p:spTgt>
                                        </p:tgtEl>
                                        <p:attrNameLst>
                                          <p:attrName>style.visibility</p:attrName>
                                        </p:attrNameLst>
                                      </p:cBhvr>
                                      <p:to>
                                        <p:strVal val="visible"/>
                                      </p:to>
                                    </p:set>
                                  </p:childTnLst>
                                </p:cTn>
                              </p:par>
                            </p:childTnLst>
                          </p:cTn>
                        </p:par>
                      </p:childTnLst>
                    </p:cTn>
                  </p:par>
                  <p:par>
                    <p:cTn fill="hold" id="175">
                      <p:stCondLst>
                        <p:cond delay="indefinite"/>
                      </p:stCondLst>
                      <p:childTnLst>
                        <p:par>
                          <p:cTn fill="hold" id="176">
                            <p:stCondLst>
                              <p:cond delay="0"/>
                            </p:stCondLst>
                            <p:childTnLst>
                              <p:par>
                                <p:cTn fill="hold" id="177" nodeType="clickEffect" presetClass="entr" presetID="1">
                                  <p:stCondLst>
                                    <p:cond delay="0"/>
                                  </p:stCondLst>
                                  <p:childTnLst>
                                    <p:set>
                                      <p:cBhvr>
                                        <p:cTn dur="1" fill="hold" id="178">
                                          <p:stCondLst>
                                            <p:cond delay="0"/>
                                          </p:stCondLst>
                                        </p:cTn>
                                        <p:tgtEl>
                                          <p:spTgt spid="98">
                                            <p:txEl>
                                              <p:pRg end="487" st="487"/>
                                            </p:txEl>
                                          </p:spTgt>
                                        </p:tgtEl>
                                        <p:attrNameLst>
                                          <p:attrName>style.visibility</p:attrName>
                                        </p:attrNameLst>
                                      </p:cBhvr>
                                      <p:to>
                                        <p:strVal val="visible"/>
                                      </p:to>
                                    </p:set>
                                  </p:childTnLst>
                                </p:cTn>
                              </p:par>
                            </p:childTnLst>
                          </p:cTn>
                        </p:par>
                      </p:childTnLst>
                    </p:cTn>
                  </p:par>
                  <p:par>
                    <p:cTn fill="hold" id="179">
                      <p:stCondLst>
                        <p:cond delay="indefinite"/>
                      </p:stCondLst>
                      <p:childTnLst>
                        <p:par>
                          <p:cTn fill="hold" id="180">
                            <p:stCondLst>
                              <p:cond delay="0"/>
                            </p:stCondLst>
                            <p:childTnLst>
                              <p:par>
                                <p:cTn fill="hold" id="181" nodeType="clickEffect" presetClass="entr" presetID="1">
                                  <p:stCondLst>
                                    <p:cond delay="0"/>
                                  </p:stCondLst>
                                  <p:childTnLst>
                                    <p:set>
                                      <p:cBhvr>
                                        <p:cTn dur="1" fill="hold" id="182">
                                          <p:stCondLst>
                                            <p:cond delay="0"/>
                                          </p:stCondLst>
                                        </p:cTn>
                                        <p:tgtEl>
                                          <p:spTgt spid="98">
                                            <p:txEl>
                                              <p:pRg end="487" st="487"/>
                                            </p:txEl>
                                          </p:spTgt>
                                        </p:tgtEl>
                                        <p:attrNameLst>
                                          <p:attrName>style.visibility</p:attrName>
                                        </p:attrNameLst>
                                      </p:cBhvr>
                                      <p:to>
                                        <p:strVal val="visible"/>
                                      </p:to>
                                    </p:set>
                                  </p:childTnLst>
                                </p:cTn>
                              </p:par>
                            </p:childTnLst>
                          </p:cTn>
                        </p:par>
                      </p:childTnLst>
                    </p:cTn>
                  </p:par>
                  <p:par>
                    <p:cTn fill="hold" id="183">
                      <p:stCondLst>
                        <p:cond delay="indefinite"/>
                      </p:stCondLst>
                      <p:childTnLst>
                        <p:par>
                          <p:cTn fill="hold" id="184">
                            <p:stCondLst>
                              <p:cond delay="0"/>
                            </p:stCondLst>
                            <p:childTnLst>
                              <p:par>
                                <p:cTn fill="hold" id="185" nodeType="clickEffect" presetClass="entr" presetID="1">
                                  <p:stCondLst>
                                    <p:cond delay="0"/>
                                  </p:stCondLst>
                                  <p:childTnLst>
                                    <p:set>
                                      <p:cBhvr>
                                        <p:cTn dur="1" fill="hold" id="186">
                                          <p:stCondLst>
                                            <p:cond delay="0"/>
                                          </p:stCondLst>
                                        </p:cTn>
                                        <p:tgtEl>
                                          <p:spTgt spid="98">
                                            <p:txEl>
                                              <p:pRg end="487" st="487"/>
                                            </p:txEl>
                                          </p:spTgt>
                                        </p:tgtEl>
                                        <p:attrNameLst>
                                          <p:attrName>style.visibility</p:attrName>
                                        </p:attrNameLst>
                                      </p:cBhvr>
                                      <p:to>
                                        <p:strVal val="visible"/>
                                      </p:to>
                                    </p:set>
                                  </p:childTnLst>
                                </p:cTn>
                              </p:par>
                            </p:childTnLst>
                          </p:cTn>
                        </p:par>
                      </p:childTnLst>
                    </p:cTn>
                  </p:par>
                  <p:par>
                    <p:cTn fill="hold" id="187">
                      <p:stCondLst>
                        <p:cond delay="indefinite"/>
                      </p:stCondLst>
                      <p:childTnLst>
                        <p:par>
                          <p:cTn fill="hold" id="188">
                            <p:stCondLst>
                              <p:cond delay="0"/>
                            </p:stCondLst>
                            <p:childTnLst>
                              <p:par>
                                <p:cTn fill="hold" id="189" nodeType="clickEffect" presetClass="entr" presetID="1">
                                  <p:stCondLst>
                                    <p:cond delay="0"/>
                                  </p:stCondLst>
                                  <p:childTnLst>
                                    <p:set>
                                      <p:cBhvr>
                                        <p:cTn dur="1" fill="hold" id="190">
                                          <p:stCondLst>
                                            <p:cond delay="0"/>
                                          </p:stCondLst>
                                        </p:cTn>
                                        <p:tgtEl>
                                          <p:spTgt spid="98">
                                            <p:txEl>
                                              <p:pRg end="487" st="487"/>
                                            </p:txEl>
                                          </p:spTgt>
                                        </p:tgtEl>
                                        <p:attrNameLst>
                                          <p:attrName>style.visibility</p:attrName>
                                        </p:attrNameLst>
                                      </p:cBhvr>
                                      <p:to>
                                        <p:strVal val="visible"/>
                                      </p:to>
                                    </p:set>
                                  </p:childTnLst>
                                </p:cTn>
                              </p:par>
                            </p:childTnLst>
                          </p:cTn>
                        </p:par>
                      </p:childTnLst>
                    </p:cTn>
                  </p:par>
                  <p:par>
                    <p:cTn fill="hold" id="191">
                      <p:stCondLst>
                        <p:cond delay="indefinite"/>
                      </p:stCondLst>
                      <p:childTnLst>
                        <p:par>
                          <p:cTn fill="hold" id="192">
                            <p:stCondLst>
                              <p:cond delay="0"/>
                            </p:stCondLst>
                            <p:childTnLst>
                              <p:par>
                                <p:cTn fill="hold" id="193" nodeType="clickEffect" presetClass="entr" presetID="1">
                                  <p:stCondLst>
                                    <p:cond delay="0"/>
                                  </p:stCondLst>
                                  <p:childTnLst>
                                    <p:set>
                                      <p:cBhvr>
                                        <p:cTn dur="1" fill="hold" id="194">
                                          <p:stCondLst>
                                            <p:cond delay="0"/>
                                          </p:stCondLst>
                                        </p:cTn>
                                        <p:tgtEl>
                                          <p:spTgt spid="98">
                                            <p:txEl>
                                              <p:pRg end="487" st="487"/>
                                            </p:txEl>
                                          </p:spTgt>
                                        </p:tgtEl>
                                        <p:attrNameLst>
                                          <p:attrName>style.visibility</p:attrName>
                                        </p:attrNameLst>
                                      </p:cBhvr>
                                      <p:to>
                                        <p:strVal val="visible"/>
                                      </p:to>
                                    </p:set>
                                  </p:childTnLst>
                                </p:cTn>
                              </p:par>
                              <p:par>
                                <p:cTn fill="hold" id="195" nodeType="withEffect" presetClass="entr" presetID="1">
                                  <p:stCondLst>
                                    <p:cond delay="0"/>
                                  </p:stCondLst>
                                  <p:childTnLst>
                                    <p:set>
                                      <p:cBhvr>
                                        <p:cTn dur="1" fill="hold" id="196">
                                          <p:stCondLst>
                                            <p:cond delay="0"/>
                                          </p:stCondLst>
                                        </p:cTn>
                                        <p:tgtEl>
                                          <p:spTgt spid="98">
                                            <p:txEl>
                                              <p:pRg end="487" st="487"/>
                                            </p:txEl>
                                          </p:spTgt>
                                        </p:tgtEl>
                                        <p:attrNameLst>
                                          <p:attrName>style.visibility</p:attrName>
                                        </p:attrNameLst>
                                      </p:cBhvr>
                                      <p:to>
                                        <p:strVal val="visible"/>
                                      </p:to>
                                    </p:set>
                                  </p:childTnLst>
                                </p:cTn>
                              </p:par>
                              <p:par>
                                <p:cTn fill="hold" id="197" nodeType="withEffect" presetClass="entr" presetID="1">
                                  <p:stCondLst>
                                    <p:cond delay="0"/>
                                  </p:stCondLst>
                                  <p:childTnLst>
                                    <p:set>
                                      <p:cBhvr>
                                        <p:cTn dur="1" fill="hold" id="198">
                                          <p:stCondLst>
                                            <p:cond delay="0"/>
                                          </p:stCondLst>
                                        </p:cTn>
                                        <p:tgtEl>
                                          <p:spTgt spid="98">
                                            <p:txEl>
                                              <p:pRg end="487" st="4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67640" y="476640"/>
            <a:ext cx="8228520" cy="718920"/>
          </a:xfrm>
          <a:prstGeom prst="rect">
            <a:avLst/>
          </a:prstGeom>
        </p:spPr>
        <p:txBody>
          <a:bodyPr anchor="b" bIns="0" lIns="0" rIns="0" tIns="45000"/>
          <a:p>
            <a:pPr>
              <a:lnSpc>
                <a:spcPct val="100000"/>
              </a:lnSpc>
            </a:pPr>
            <a:r>
              <a:rPr lang="en-US" sz="3600">
                <a:solidFill>
                  <a:srgbClr val="04617b"/>
                </a:solidFill>
                <a:latin typeface="Calibri"/>
              </a:rPr>
              <a:t>Contentious and  enforcement aspects of TRIPS</a:t>
            </a:r>
            <a:endParaRPr/>
          </a:p>
        </p:txBody>
      </p:sp>
      <p:sp>
        <p:nvSpPr>
          <p:cNvPr id="100" name="CustomShape 2"/>
          <p:cNvSpPr/>
          <p:nvPr/>
        </p:nvSpPr>
        <p:spPr>
          <a:xfrm>
            <a:off x="457200" y="1484640"/>
            <a:ext cx="8228520" cy="4838760"/>
          </a:xfrm>
          <a:prstGeom prst="rect">
            <a:avLst/>
          </a:prstGeom>
        </p:spPr>
        <p:txBody>
          <a:bodyPr bIns="45000" lIns="90000" rIns="90000" tIns="45000"/>
          <a:p>
            <a:pPr>
              <a:lnSpc>
                <a:spcPct val="100000"/>
              </a:lnSpc>
            </a:pPr>
            <a:r>
              <a:rPr b="1" lang="en-US" sz="2600">
                <a:solidFill>
                  <a:srgbClr val="000000"/>
                </a:solidFill>
                <a:latin typeface="Constantia"/>
              </a:rPr>
              <a:t>TRIPS only allows exceptions to IPRs if enforcement is contrary to a nations security interests</a:t>
            </a:r>
            <a:endParaRPr/>
          </a:p>
          <a:p>
            <a:pPr>
              <a:lnSpc>
                <a:spcPct val="100000"/>
              </a:lnSpc>
            </a:pPr>
            <a:endParaRPr/>
          </a:p>
          <a:p>
            <a:pPr>
              <a:lnSpc>
                <a:spcPct val="100000"/>
              </a:lnSpc>
            </a:pPr>
            <a:r>
              <a:rPr b="1" lang="en-US" sz="2600">
                <a:solidFill>
                  <a:srgbClr val="000000"/>
                </a:solidFill>
                <a:latin typeface="Constantia"/>
              </a:rPr>
              <a:t>How can poor country improve access to patented but essential medicines for its population (e.g. for AIDS)?</a:t>
            </a:r>
            <a:endParaRPr/>
          </a:p>
          <a:p>
            <a:pPr lvl="1">
              <a:lnSpc>
                <a:spcPct val="100000"/>
              </a:lnSpc>
              <a:buSzPct val="25000"/>
              <a:buFont typeface="StarSymbol"/>
              <a:buChar char="l"/>
            </a:pPr>
            <a:r>
              <a:rPr lang="en-US" sz="2400">
                <a:solidFill>
                  <a:srgbClr val="000000"/>
                </a:solidFill>
                <a:latin typeface="Constantia"/>
              </a:rPr>
              <a:t>One route is to use ‘compulsory licensing’ which means the government intervenes to confer licence to produce patented drug – obviously not popular with rich countries!</a:t>
            </a:r>
            <a:endParaRPr/>
          </a:p>
          <a:p>
            <a:pPr lvl="1">
              <a:lnSpc>
                <a:spcPct val="100000"/>
              </a:lnSpc>
              <a:buSzPct val="25000"/>
              <a:buFont typeface="StarSymbol"/>
              <a:buChar char="l"/>
            </a:pPr>
            <a:r>
              <a:rPr lang="en-US" sz="2400">
                <a:solidFill>
                  <a:srgbClr val="000000"/>
                </a:solidFill>
                <a:latin typeface="Constantia"/>
              </a:rPr>
              <a:t>Another route is to encourage price discrimination by the rich country producer, but this can run into problems if buyers in poor country can arbitrage by re-exporting (see next slide)</a:t>
            </a:r>
            <a:endParaRPr/>
          </a:p>
          <a:p>
            <a:pPr>
              <a:lnSpc>
                <a:spcPct val="100000"/>
              </a:lnSpc>
            </a:pPr>
            <a:endParaRPr/>
          </a:p>
        </p:txBody>
      </p:sp>
    </p:spTree>
  </p:cSld>
  <p:timing>
    <p:tnLst>
      <p:par>
        <p:cTn dur="indefinite" id="199" nodeType="tmRoot" restart="never">
          <p:childTnLst>
            <p:seq>
              <p:cTn dur="indefinite" id="200" nodeType="mainSeq">
                <p:childTnLst>
                  <p:par>
                    <p:cTn fill="hold" id="201">
                      <p:stCondLst>
                        <p:cond delay="indefinite"/>
                      </p:stCondLst>
                      <p:childTnLst>
                        <p:par>
                          <p:cTn fill="hold" id="202">
                            <p:stCondLst>
                              <p:cond delay="0"/>
                            </p:stCondLst>
                            <p:childTnLst>
                              <p:par>
                                <p:cTn fill="hold" id="203" nodeType="clickEffect" presetClass="entr" presetID="1">
                                  <p:stCondLst>
                                    <p:cond delay="0"/>
                                  </p:stCondLst>
                                  <p:childTnLst>
                                    <p:set>
                                      <p:cBhvr>
                                        <p:cTn dur="1" fill="hold" id="204">
                                          <p:stCondLst>
                                            <p:cond delay="0"/>
                                          </p:stCondLst>
                                        </p:cTn>
                                        <p:tgtEl>
                                          <p:spTgt spid="100">
                                            <p:txEl>
                                              <p:pRg end="96" st="0"/>
                                            </p:txEl>
                                          </p:spTgt>
                                        </p:tgtEl>
                                        <p:attrNameLst>
                                          <p:attrName>style.visibility</p:attrName>
                                        </p:attrNameLst>
                                      </p:cBhvr>
                                      <p:to>
                                        <p:strVal val="visible"/>
                                      </p:to>
                                    </p:set>
                                  </p:childTnLst>
                                </p:cTn>
                              </p:par>
                            </p:childTnLst>
                          </p:cTn>
                        </p:par>
                      </p:childTnLst>
                    </p:cTn>
                  </p:par>
                  <p:par>
                    <p:cTn fill="hold" id="205">
                      <p:stCondLst>
                        <p:cond delay="indefinite"/>
                      </p:stCondLst>
                      <p:childTnLst>
                        <p:par>
                          <p:cTn fill="hold" id="206">
                            <p:stCondLst>
                              <p:cond delay="0"/>
                            </p:stCondLst>
                            <p:childTnLst>
                              <p:par>
                                <p:cTn fill="hold" id="207" nodeType="clickEffect" presetClass="entr" presetID="1">
                                  <p:stCondLst>
                                    <p:cond delay="0"/>
                                  </p:stCondLst>
                                  <p:childTnLst>
                                    <p:set>
                                      <p:cBhvr>
                                        <p:cTn dur="1" fill="hold" id="208">
                                          <p:stCondLst>
                                            <p:cond delay="0"/>
                                          </p:stCondLst>
                                        </p:cTn>
                                        <p:tgtEl>
                                          <p:spTgt spid="100">
                                            <p:txEl>
                                              <p:pRg end="560" st="560"/>
                                            </p:txEl>
                                          </p:spTgt>
                                        </p:tgtEl>
                                        <p:attrNameLst>
                                          <p:attrName>style.visibility</p:attrName>
                                        </p:attrNameLst>
                                      </p:cBhvr>
                                      <p:to>
                                        <p:strVal val="visible"/>
                                      </p:to>
                                    </p:set>
                                  </p:childTnLst>
                                </p:cTn>
                              </p:par>
                            </p:childTnLst>
                          </p:cTn>
                        </p:par>
                      </p:childTnLst>
                    </p:cTn>
                  </p:par>
                  <p:par>
                    <p:cTn fill="hold" id="209">
                      <p:stCondLst>
                        <p:cond delay="indefinite"/>
                      </p:stCondLst>
                      <p:childTnLst>
                        <p:par>
                          <p:cTn fill="hold" id="210">
                            <p:stCondLst>
                              <p:cond delay="0"/>
                            </p:stCondLst>
                            <p:childTnLst>
                              <p:par>
                                <p:cTn fill="hold" id="211" nodeType="clickEffect" presetClass="entr" presetID="1">
                                  <p:stCondLst>
                                    <p:cond delay="0"/>
                                  </p:stCondLst>
                                  <p:childTnLst>
                                    <p:set>
                                      <p:cBhvr>
                                        <p:cTn dur="1" fill="hold" id="212">
                                          <p:stCondLst>
                                            <p:cond delay="0"/>
                                          </p:stCondLst>
                                        </p:cTn>
                                        <p:tgtEl>
                                          <p:spTgt spid="100">
                                            <p:txEl>
                                              <p:pRg end="560" st="560"/>
                                            </p:txEl>
                                          </p:spTgt>
                                        </p:tgtEl>
                                        <p:attrNameLst>
                                          <p:attrName>style.visibility</p:attrName>
                                        </p:attrNameLst>
                                      </p:cBhvr>
                                      <p:to>
                                        <p:strVal val="visible"/>
                                      </p:to>
                                    </p:set>
                                  </p:childTnLst>
                                </p:cTn>
                              </p:par>
                            </p:childTnLst>
                          </p:cTn>
                        </p:par>
                      </p:childTnLst>
                    </p:cTn>
                  </p:par>
                  <p:par>
                    <p:cTn fill="hold" id="213">
                      <p:stCondLst>
                        <p:cond delay="indefinite"/>
                      </p:stCondLst>
                      <p:childTnLst>
                        <p:par>
                          <p:cTn fill="hold" id="214">
                            <p:stCondLst>
                              <p:cond delay="0"/>
                            </p:stCondLst>
                            <p:childTnLst>
                              <p:par>
                                <p:cTn fill="hold" id="215" nodeType="clickEffect" presetClass="entr" presetID="1">
                                  <p:stCondLst>
                                    <p:cond delay="0"/>
                                  </p:stCondLst>
                                  <p:childTnLst>
                                    <p:set>
                                      <p:cBhvr>
                                        <p:cTn dur="1" fill="hold" id="216">
                                          <p:stCondLst>
                                            <p:cond delay="0"/>
                                          </p:stCondLst>
                                        </p:cTn>
                                        <p:tgtEl>
                                          <p:spTgt spid="100">
                                            <p:txEl>
                                              <p:pRg end="560" st="5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57200" y="704160"/>
            <a:ext cx="8228520" cy="995760"/>
          </a:xfrm>
          <a:prstGeom prst="rect">
            <a:avLst/>
          </a:prstGeom>
        </p:spPr>
        <p:txBody>
          <a:bodyPr anchor="b" bIns="0" lIns="0" rIns="0" tIns="45000"/>
          <a:p>
            <a:pPr>
              <a:lnSpc>
                <a:spcPct val="100000"/>
              </a:lnSpc>
            </a:pPr>
            <a:r>
              <a:rPr lang="en-US" sz="3600">
                <a:solidFill>
                  <a:srgbClr val="04617b"/>
                </a:solidFill>
                <a:latin typeface="Calibri"/>
              </a:rPr>
              <a:t>Intellectual Property Rights, Exhaustion, and Parallel Imports</a:t>
            </a:r>
            <a:endParaRPr/>
          </a:p>
        </p:txBody>
      </p:sp>
      <p:sp>
        <p:nvSpPr>
          <p:cNvPr id="102" name="CustomShape 2"/>
          <p:cNvSpPr/>
          <p:nvPr/>
        </p:nvSpPr>
        <p:spPr>
          <a:xfrm>
            <a:off x="457200" y="1700640"/>
            <a:ext cx="8228520" cy="46227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Exhaustion means that, once a product with IP protection has been sold, the IP rights attached to it are exhausted and no longer offer any means of control to its producer</a:t>
            </a:r>
            <a:endParaRPr/>
          </a:p>
          <a:p>
            <a:pPr lvl="1">
              <a:lnSpc>
                <a:spcPct val="100000"/>
              </a:lnSpc>
              <a:buSzPct val="25000"/>
              <a:buFont typeface="StarSymbol"/>
              <a:buChar char="l"/>
            </a:pPr>
            <a:r>
              <a:rPr lang="en-US" sz="2400">
                <a:solidFill>
                  <a:srgbClr val="000000"/>
                </a:solidFill>
                <a:latin typeface="Constantia"/>
              </a:rPr>
              <a:t>Product can be re-sold by the buyer without the permission of the owner(s) of the IPRs contained in the product</a:t>
            </a:r>
            <a:endParaRPr/>
          </a:p>
          <a:p>
            <a:pPr>
              <a:lnSpc>
                <a:spcPct val="100000"/>
              </a:lnSpc>
            </a:pPr>
            <a:r>
              <a:rPr b="1" lang="en-US" sz="2600">
                <a:solidFill>
                  <a:srgbClr val="000000"/>
                </a:solidFill>
                <a:latin typeface="Constantia"/>
              </a:rPr>
              <a:t>Example of international exhaustion </a:t>
            </a:r>
            <a:endParaRPr/>
          </a:p>
          <a:p>
            <a:pPr>
              <a:lnSpc>
                <a:spcPct val="100000"/>
              </a:lnSpc>
              <a:buSzPct val="25000"/>
              <a:buFont charset="2" typeface="Wingdings 2"/>
              <a:buChar char=""/>
            </a:pPr>
            <a:r>
              <a:rPr lang="en-US" sz="2600">
                <a:solidFill>
                  <a:srgbClr val="000000"/>
                </a:solidFill>
                <a:latin typeface="Constantia"/>
              </a:rPr>
              <a:t>A patented product is sold in the US; this item can be resold to a buyer in Japan and is thus imported into Japan </a:t>
            </a:r>
            <a:endParaRPr/>
          </a:p>
          <a:p>
            <a:pPr>
              <a:lnSpc>
                <a:spcPct val="100000"/>
              </a:lnSpc>
              <a:buSzPct val="25000"/>
              <a:buFont charset="2" typeface="Wingdings 2"/>
              <a:buChar char=""/>
            </a:pPr>
            <a:r>
              <a:rPr lang="en-US" sz="2600">
                <a:solidFill>
                  <a:srgbClr val="000000"/>
                </a:solidFill>
                <a:latin typeface="Constantia"/>
              </a:rPr>
              <a:t>This leads to </a:t>
            </a:r>
            <a:r>
              <a:rPr lang="en-US" sz="2600" u="sng">
                <a:solidFill>
                  <a:srgbClr val="000000"/>
                </a:solidFill>
                <a:latin typeface="Constantia"/>
              </a:rPr>
              <a:t>parallel imports </a:t>
            </a:r>
            <a:r>
              <a:rPr lang="en-US" sz="2600">
                <a:solidFill>
                  <a:srgbClr val="000000"/>
                </a:solidFill>
                <a:latin typeface="Constantia"/>
              </a:rPr>
              <a:t>– sales from US producer and onward sales from US buyer can both reach Japan</a:t>
            </a:r>
            <a:endParaRPr/>
          </a:p>
          <a:p>
            <a:pPr>
              <a:lnSpc>
                <a:spcPct val="100000"/>
              </a:lnSpc>
              <a:buSzPct val="25000"/>
              <a:buFont charset="2" typeface="Wingdings 2"/>
              <a:buChar char=""/>
            </a:pPr>
            <a:r>
              <a:rPr lang="en-US" sz="2600">
                <a:solidFill>
                  <a:srgbClr val="000000"/>
                </a:solidFill>
                <a:latin typeface="Constantia"/>
              </a:rPr>
              <a:t>Result is </a:t>
            </a:r>
            <a:r>
              <a:rPr b="1" lang="en-US" sz="2600">
                <a:solidFill>
                  <a:srgbClr val="000000"/>
                </a:solidFill>
                <a:latin typeface="Constantia"/>
              </a:rPr>
              <a:t>producer cannot separate his international markets</a:t>
            </a:r>
            <a:r>
              <a:rPr lang="en-US" sz="2600">
                <a:solidFill>
                  <a:srgbClr val="000000"/>
                </a:solidFill>
                <a:latin typeface="Constantia"/>
              </a:rPr>
              <a:t>, even if he wants to do so in order to charge different prices</a:t>
            </a:r>
            <a:endParaRPr/>
          </a:p>
          <a:p>
            <a:pPr>
              <a:lnSpc>
                <a:spcPct val="100000"/>
              </a:lnSpc>
              <a:buSzPct val="25000"/>
              <a:buFont charset="2" typeface="Wingdings 2"/>
              <a:buChar char=""/>
            </a:pPr>
            <a:r>
              <a:rPr lang="en-US" sz="2600">
                <a:solidFill>
                  <a:srgbClr val="000000"/>
                </a:solidFill>
                <a:latin typeface="Constantia"/>
              </a:rPr>
              <a:t>At present WTO &amp; TRIPS allows each country to decide if it does, or does not, want to apply international exhaustion </a:t>
            </a:r>
            <a:endParaRPr/>
          </a:p>
        </p:txBody>
      </p:sp>
    </p:spTree>
  </p:cSld>
  <p:timing>
    <p:tnLst>
      <p:par>
        <p:cTn dur="indefinite" id="217" nodeType="tmRoot" restart="never">
          <p:childTnLst>
            <p:seq>
              <p:cTn dur="indefinite" id="218" nodeType="mainSeq">
                <p:childTnLst>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102">
                                            <p:txEl>
                                              <p:pRg end="172" st="0"/>
                                            </p:txEl>
                                          </p:spTgt>
                                        </p:tgtEl>
                                        <p:attrNameLst>
                                          <p:attrName>style.visibility</p:attrName>
                                        </p:attrNameLst>
                                      </p:cBhvr>
                                      <p:to>
                                        <p:strVal val="visible"/>
                                      </p:to>
                                    </p:set>
                                  </p:childTnLst>
                                </p:cTn>
                              </p:par>
                              <p:par>
                                <p:cTn fill="hold" id="223" nodeType="withEffect" presetClass="entr" presetID="1">
                                  <p:stCondLst>
                                    <p:cond delay="0"/>
                                  </p:stCondLst>
                                  <p:childTnLst>
                                    <p:set>
                                      <p:cBhvr>
                                        <p:cTn dur="1" fill="hold" id="224">
                                          <p:stCondLst>
                                            <p:cond delay="0"/>
                                          </p:stCondLst>
                                        </p:cTn>
                                        <p:tgtEl>
                                          <p:spTgt spid="102">
                                            <p:txEl>
                                              <p:pRg end="786" st="786"/>
                                            </p:txEl>
                                          </p:spTgt>
                                        </p:tgtEl>
                                        <p:attrNameLst>
                                          <p:attrName>style.visibility</p:attrName>
                                        </p:attrNameLst>
                                      </p:cBhvr>
                                      <p:to>
                                        <p:strVal val="visible"/>
                                      </p:to>
                                    </p:set>
                                  </p:childTnLst>
                                </p:cTn>
                              </p:par>
                            </p:childTnLst>
                          </p:cTn>
                        </p:par>
                      </p:childTnLst>
                    </p:cTn>
                  </p:par>
                  <p:par>
                    <p:cTn fill="hold" id="225">
                      <p:stCondLst>
                        <p:cond delay="indefinite"/>
                      </p:stCondLst>
                      <p:childTnLst>
                        <p:par>
                          <p:cTn fill="hold" id="226">
                            <p:stCondLst>
                              <p:cond delay="0"/>
                            </p:stCondLst>
                            <p:childTnLst>
                              <p:par>
                                <p:cTn fill="hold" id="227" nodeType="clickEffect" presetClass="entr" presetID="1">
                                  <p:stCondLst>
                                    <p:cond delay="0"/>
                                  </p:stCondLst>
                                  <p:childTnLst>
                                    <p:set>
                                      <p:cBhvr>
                                        <p:cTn dur="1" fill="hold" id="228">
                                          <p:stCondLst>
                                            <p:cond delay="0"/>
                                          </p:stCondLst>
                                        </p:cTn>
                                        <p:tgtEl>
                                          <p:spTgt spid="102">
                                            <p:txEl>
                                              <p:pRg end="786" st="786"/>
                                            </p:txEl>
                                          </p:spTgt>
                                        </p:tgtEl>
                                        <p:attrNameLst>
                                          <p:attrName>style.visibility</p:attrName>
                                        </p:attrNameLst>
                                      </p:cBhvr>
                                      <p:to>
                                        <p:strVal val="visible"/>
                                      </p:to>
                                    </p:set>
                                  </p:childTnLst>
                                </p:cTn>
                              </p:par>
                            </p:childTnLst>
                          </p:cTn>
                        </p:par>
                      </p:childTnLst>
                    </p:cTn>
                  </p:par>
                  <p:par>
                    <p:cTn fill="hold" id="229">
                      <p:stCondLst>
                        <p:cond delay="indefinite"/>
                      </p:stCondLst>
                      <p:childTnLst>
                        <p:par>
                          <p:cTn fill="hold" id="230">
                            <p:stCondLst>
                              <p:cond delay="0"/>
                            </p:stCondLst>
                            <p:childTnLst>
                              <p:par>
                                <p:cTn fill="hold" id="231" nodeType="clickEffect" presetClass="entr" presetID="1">
                                  <p:stCondLst>
                                    <p:cond delay="0"/>
                                  </p:stCondLst>
                                  <p:childTnLst>
                                    <p:set>
                                      <p:cBhvr>
                                        <p:cTn dur="1" fill="hold" id="232">
                                          <p:stCondLst>
                                            <p:cond delay="0"/>
                                          </p:stCondLst>
                                        </p:cTn>
                                        <p:tgtEl>
                                          <p:spTgt spid="102">
                                            <p:txEl>
                                              <p:pRg end="786" st="786"/>
                                            </p:txEl>
                                          </p:spTgt>
                                        </p:tgtEl>
                                        <p:attrNameLst>
                                          <p:attrName>style.visibility</p:attrName>
                                        </p:attrNameLst>
                                      </p:cBhvr>
                                      <p:to>
                                        <p:strVal val="visible"/>
                                      </p:to>
                                    </p:set>
                                  </p:childTnLst>
                                </p:cTn>
                              </p:par>
                            </p:childTnLst>
                          </p:cTn>
                        </p:par>
                      </p:childTnLst>
                    </p:cTn>
                  </p:par>
                  <p:par>
                    <p:cTn fill="hold" id="233">
                      <p:stCondLst>
                        <p:cond delay="indefinite"/>
                      </p:stCondLst>
                      <p:childTnLst>
                        <p:par>
                          <p:cTn fill="hold" id="234">
                            <p:stCondLst>
                              <p:cond delay="0"/>
                            </p:stCondLst>
                            <p:childTnLst>
                              <p:par>
                                <p:cTn fill="hold" id="235" nodeType="clickEffect" presetClass="entr" presetID="1">
                                  <p:stCondLst>
                                    <p:cond delay="0"/>
                                  </p:stCondLst>
                                  <p:childTnLst>
                                    <p:set>
                                      <p:cBhvr>
                                        <p:cTn dur="1" fill="hold" id="236">
                                          <p:stCondLst>
                                            <p:cond delay="0"/>
                                          </p:stCondLst>
                                        </p:cTn>
                                        <p:tgtEl>
                                          <p:spTgt spid="102">
                                            <p:txEl>
                                              <p:pRg end="786" st="786"/>
                                            </p:txEl>
                                          </p:spTgt>
                                        </p:tgtEl>
                                        <p:attrNameLst>
                                          <p:attrName>style.visibility</p:attrName>
                                        </p:attrNameLst>
                                      </p:cBhvr>
                                      <p:to>
                                        <p:strVal val="visible"/>
                                      </p:to>
                                    </p:set>
                                  </p:childTnLst>
                                </p:cTn>
                              </p:par>
                            </p:childTnLst>
                          </p:cTn>
                        </p:par>
                      </p:childTnLst>
                    </p:cTn>
                  </p:par>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102">
                                            <p:txEl>
                                              <p:pRg end="786" st="786"/>
                                            </p:txEl>
                                          </p:spTgt>
                                        </p:tgtEl>
                                        <p:attrNameLst>
                                          <p:attrName>style.visibility</p:attrName>
                                        </p:attrNameLst>
                                      </p:cBhvr>
                                      <p:to>
                                        <p:strVal val="visible"/>
                                      </p:to>
                                    </p:set>
                                  </p:childTnLst>
                                </p:cTn>
                              </p:par>
                            </p:childTnLst>
                          </p:cTn>
                        </p:par>
                      </p:childTnLst>
                    </p:cTn>
                  </p:par>
                  <p:par>
                    <p:cTn fill="hold" id="241">
                      <p:stCondLst>
                        <p:cond delay="indefinite"/>
                      </p:stCondLst>
                      <p:childTnLst>
                        <p:par>
                          <p:cTn fill="hold" id="242">
                            <p:stCondLst>
                              <p:cond delay="0"/>
                            </p:stCondLst>
                            <p:childTnLst>
                              <p:par>
                                <p:cTn fill="hold" id="243" nodeType="clickEffect" presetClass="entr" presetID="1">
                                  <p:stCondLst>
                                    <p:cond delay="0"/>
                                  </p:stCondLst>
                                  <p:childTnLst>
                                    <p:set>
                                      <p:cBhvr>
                                        <p:cTn dur="1" fill="hold" id="244">
                                          <p:stCondLst>
                                            <p:cond delay="0"/>
                                          </p:stCondLst>
                                        </p:cTn>
                                        <p:tgtEl>
                                          <p:spTgt spid="102">
                                            <p:txEl>
                                              <p:pRg end="786" st="78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457200" y="704160"/>
            <a:ext cx="8228520" cy="635760"/>
          </a:xfrm>
          <a:prstGeom prst="rect">
            <a:avLst/>
          </a:prstGeom>
        </p:spPr>
        <p:txBody>
          <a:bodyPr anchor="b" bIns="0" lIns="0" rIns="0" tIns="45000"/>
          <a:p>
            <a:pPr>
              <a:lnSpc>
                <a:spcPct val="100000"/>
              </a:lnSpc>
            </a:pPr>
            <a:r>
              <a:rPr lang="en-US" sz="3600">
                <a:solidFill>
                  <a:srgbClr val="04617b"/>
                </a:solidFill>
                <a:latin typeface="Calibri"/>
              </a:rPr>
              <a:t>Piracy and Counterfeiting</a:t>
            </a:r>
            <a:endParaRPr/>
          </a:p>
        </p:txBody>
      </p:sp>
      <p:sp>
        <p:nvSpPr>
          <p:cNvPr id="104" name="CustomShape 2"/>
          <p:cNvSpPr/>
          <p:nvPr/>
        </p:nvSpPr>
        <p:spPr>
          <a:xfrm>
            <a:off x="457200" y="1484640"/>
            <a:ext cx="8228520" cy="4838760"/>
          </a:xfrm>
          <a:prstGeom prst="rect">
            <a:avLst/>
          </a:prstGeom>
        </p:spPr>
        <p:txBody>
          <a:bodyPr bIns="45000" lIns="90000" rIns="90000" tIns="45000"/>
          <a:p>
            <a:pPr>
              <a:lnSpc>
                <a:spcPct val="100000"/>
              </a:lnSpc>
            </a:pPr>
            <a:endParaRPr/>
          </a:p>
          <a:p>
            <a:pPr>
              <a:lnSpc>
                <a:spcPct val="100000"/>
              </a:lnSpc>
            </a:pPr>
            <a:r>
              <a:rPr b="1" lang="en-US" sz="2600">
                <a:solidFill>
                  <a:srgbClr val="000000"/>
                </a:solidFill>
                <a:latin typeface="Constantia"/>
              </a:rPr>
              <a:t>Piracy</a:t>
            </a:r>
            <a:r>
              <a:rPr lang="en-US" sz="2600">
                <a:solidFill>
                  <a:srgbClr val="000000"/>
                </a:solidFill>
                <a:latin typeface="Constantia"/>
              </a:rPr>
              <a:t> refers to large-scale infringement of copyright</a:t>
            </a:r>
            <a:endParaRPr/>
          </a:p>
          <a:p>
            <a:pPr>
              <a:lnSpc>
                <a:spcPct val="100000"/>
              </a:lnSpc>
              <a:buSzPct val="25000"/>
              <a:buFont charset="2" typeface="Wingdings 2"/>
              <a:buChar char=""/>
            </a:pPr>
            <a:r>
              <a:rPr lang="en-US" sz="2600">
                <a:solidFill>
                  <a:srgbClr val="000000"/>
                </a:solidFill>
                <a:latin typeface="Constantia"/>
              </a:rPr>
              <a:t>One area of interest is the </a:t>
            </a:r>
            <a:r>
              <a:rPr b="1" lang="en-US" sz="2600">
                <a:solidFill>
                  <a:srgbClr val="000000"/>
                </a:solidFill>
                <a:latin typeface="Constantia"/>
              </a:rPr>
              <a:t>estimates of revenue losses </a:t>
            </a:r>
            <a:r>
              <a:rPr lang="en-US" sz="2600">
                <a:solidFill>
                  <a:srgbClr val="000000"/>
                </a:solidFill>
                <a:latin typeface="Constantia"/>
              </a:rPr>
              <a:t>by such agencies as the International Federation of the Phonographic Industries (IFPI) – and specifically whether these estimates are too high </a:t>
            </a:r>
            <a:endParaRPr/>
          </a:p>
          <a:p>
            <a:pPr>
              <a:lnSpc>
                <a:spcPct val="100000"/>
              </a:lnSpc>
            </a:pPr>
            <a:endParaRPr/>
          </a:p>
          <a:p>
            <a:pPr>
              <a:lnSpc>
                <a:spcPct val="100000"/>
              </a:lnSpc>
            </a:pPr>
            <a:r>
              <a:rPr b="1" lang="en-US" sz="2600">
                <a:solidFill>
                  <a:srgbClr val="000000"/>
                </a:solidFill>
                <a:latin typeface="Constantia"/>
              </a:rPr>
              <a:t>Counterfeit products </a:t>
            </a:r>
            <a:r>
              <a:rPr lang="en-US" sz="2600">
                <a:solidFill>
                  <a:srgbClr val="000000"/>
                </a:solidFill>
                <a:latin typeface="Constantia"/>
              </a:rPr>
              <a:t>are those that imitate trademarked products in terms of design and packaging</a:t>
            </a:r>
            <a:endParaRPr/>
          </a:p>
          <a:p>
            <a:pPr lvl="1">
              <a:lnSpc>
                <a:spcPct val="100000"/>
              </a:lnSpc>
              <a:buSzPct val="25000"/>
              <a:buFont typeface="StarSymbol"/>
              <a:buChar char="l"/>
            </a:pPr>
            <a:r>
              <a:rPr b="1" lang="en-US" sz="2400">
                <a:solidFill>
                  <a:srgbClr val="000000"/>
                </a:solidFill>
                <a:latin typeface="Constantia"/>
              </a:rPr>
              <a:t>Deceptive counterfeits </a:t>
            </a:r>
            <a:r>
              <a:rPr lang="en-US" sz="2400">
                <a:solidFill>
                  <a:srgbClr val="000000"/>
                </a:solidFill>
                <a:latin typeface="Constantia"/>
              </a:rPr>
              <a:t>are assumed to be the real thing and this can be dangerous, for example if drugs, or spare parts </a:t>
            </a:r>
            <a:endParaRPr/>
          </a:p>
          <a:p>
            <a:pPr lvl="1">
              <a:lnSpc>
                <a:spcPct val="100000"/>
              </a:lnSpc>
              <a:buSzPct val="25000"/>
              <a:buFont typeface="StarSymbol"/>
              <a:buChar char="l"/>
            </a:pPr>
            <a:r>
              <a:rPr b="1" lang="en-US" sz="2400">
                <a:solidFill>
                  <a:srgbClr val="000000"/>
                </a:solidFill>
                <a:latin typeface="Constantia"/>
              </a:rPr>
              <a:t>Non-deceptive counterfeits </a:t>
            </a:r>
            <a:r>
              <a:rPr lang="en-US" sz="2400">
                <a:solidFill>
                  <a:srgbClr val="000000"/>
                </a:solidFill>
                <a:latin typeface="Constantia"/>
              </a:rPr>
              <a:t>may be less harmful, but original manufacturers can still be faced with loss of status for brand  </a:t>
            </a:r>
            <a:endParaRPr/>
          </a:p>
          <a:p>
            <a:pPr>
              <a:lnSpc>
                <a:spcPct val="100000"/>
              </a:lnSpc>
            </a:pPr>
            <a:r>
              <a:rPr b="1" i="1" lang="en-US" sz="2600">
                <a:solidFill>
                  <a:srgbClr val="000000"/>
                </a:solidFill>
                <a:latin typeface="Constantia"/>
              </a:rPr>
              <a:t>Should developing countries be allowed to sell non-deceptive counterfeits?</a:t>
            </a:r>
            <a:endParaRPr/>
          </a:p>
        </p:txBody>
      </p:sp>
      <p:pic>
        <p:nvPicPr>
          <p:cNvPr descr="" id="105" name="Picture 2"/>
          <p:cNvPicPr/>
          <p:nvPr/>
        </p:nvPicPr>
        <p:blipFill>
          <a:blip r:embed="rId1"/>
          <a:stretch>
            <a:fillRect/>
          </a:stretch>
        </p:blipFill>
        <p:spPr>
          <a:xfrm>
            <a:off x="6444360" y="31320"/>
            <a:ext cx="2375280" cy="1744920"/>
          </a:xfrm>
          <a:prstGeom prst="rect">
            <a:avLst/>
          </a:prstGeom>
        </p:spPr>
      </p:pic>
    </p:spTree>
  </p:cSld>
  <p:timing>
    <p:tnLst>
      <p:par>
        <p:cTn dur="indefinite" id="245" nodeType="tmRoot" restart="never">
          <p:childTnLst>
            <p:seq>
              <p:cTn dur="indefinite" id="246" nodeType="mainSeq">
                <p:childTnLst>
                  <p:par>
                    <p:cTn fill="hold" id="247">
                      <p:stCondLst>
                        <p:cond delay="indefinite"/>
                      </p:stCondLst>
                      <p:childTnLst>
                        <p:par>
                          <p:cTn fill="hold" id="248">
                            <p:stCondLst>
                              <p:cond delay="0"/>
                            </p:stCondLst>
                            <p:childTnLst>
                              <p:par>
                                <p:cTn fill="hold" id="249" nodeType="clickEffect" presetClass="entr" presetID="1">
                                  <p:stCondLst>
                                    <p:cond delay="0"/>
                                  </p:stCondLst>
                                  <p:childTnLst>
                                    <p:set>
                                      <p:cBhvr>
                                        <p:cTn dur="1" fill="hold" id="250">
                                          <p:stCondLst>
                                            <p:cond delay="0"/>
                                          </p:stCondLst>
                                        </p:cTn>
                                        <p:tgtEl>
                                          <p:spTgt spid="104">
                                            <p:txEl>
                                              <p:pRg end="56" st="1"/>
                                            </p:txEl>
                                          </p:spTgt>
                                        </p:tgtEl>
                                        <p:attrNameLst>
                                          <p:attrName>style.visibility</p:attrName>
                                        </p:attrNameLst>
                                      </p:cBhvr>
                                      <p:to>
                                        <p:strVal val="visible"/>
                                      </p:to>
                                    </p:set>
                                  </p:childTnLst>
                                </p:cTn>
                              </p:par>
                            </p:childTnLst>
                          </p:cTn>
                        </p:par>
                      </p:childTnLst>
                    </p:cTn>
                  </p:par>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104">
                                            <p:txEl>
                                              <p:pRg end="677" st="677"/>
                                            </p:txEl>
                                          </p:spTgt>
                                        </p:tgtEl>
                                        <p:attrNameLst>
                                          <p:attrName>style.visibility</p:attrName>
                                        </p:attrNameLst>
                                      </p:cBhvr>
                                      <p:to>
                                        <p:strVal val="visible"/>
                                      </p:to>
                                    </p:set>
                                  </p:childTnLst>
                                </p:cTn>
                              </p:par>
                            </p:childTnLst>
                          </p:cTn>
                        </p:par>
                      </p:childTnLst>
                    </p:cTn>
                  </p:par>
                  <p:par>
                    <p:cTn fill="hold" id="255">
                      <p:stCondLst>
                        <p:cond delay="indefinite"/>
                      </p:stCondLst>
                      <p:childTnLst>
                        <p:par>
                          <p:cTn fill="hold" id="256">
                            <p:stCondLst>
                              <p:cond delay="0"/>
                            </p:stCondLst>
                            <p:childTnLst>
                              <p:par>
                                <p:cTn fill="hold" id="257" nodeType="clickEffect" presetClass="entr" presetID="1">
                                  <p:stCondLst>
                                    <p:cond delay="0"/>
                                  </p:stCondLst>
                                  <p:childTnLst>
                                    <p:set>
                                      <p:cBhvr>
                                        <p:cTn dur="1" fill="hold" id="258">
                                          <p:stCondLst>
                                            <p:cond delay="0"/>
                                          </p:stCondLst>
                                        </p:cTn>
                                        <p:tgtEl>
                                          <p:spTgt spid="104">
                                            <p:txEl>
                                              <p:pRg end="677" st="677"/>
                                            </p:txEl>
                                          </p:spTgt>
                                        </p:tgtEl>
                                        <p:attrNameLst>
                                          <p:attrName>style.visibility</p:attrName>
                                        </p:attrNameLst>
                                      </p:cBhvr>
                                      <p:to>
                                        <p:strVal val="visible"/>
                                      </p:to>
                                    </p:set>
                                  </p:childTnLst>
                                </p:cTn>
                              </p:par>
                              <p:par>
                                <p:cTn fill="hold" id="259" nodeType="withEffect" presetClass="entr" presetID="1">
                                  <p:stCondLst>
                                    <p:cond delay="0"/>
                                  </p:stCondLst>
                                  <p:childTnLst>
                                    <p:set>
                                      <p:cBhvr>
                                        <p:cTn dur="1" fill="hold" id="260">
                                          <p:stCondLst>
                                            <p:cond delay="0"/>
                                          </p:stCondLst>
                                        </p:cTn>
                                        <p:tgtEl>
                                          <p:spTgt spid="104">
                                            <p:txEl>
                                              <p:pRg end="677" st="677"/>
                                            </p:txEl>
                                          </p:spTgt>
                                        </p:tgtEl>
                                        <p:attrNameLst>
                                          <p:attrName>style.visibility</p:attrName>
                                        </p:attrNameLst>
                                      </p:cBhvr>
                                      <p:to>
                                        <p:strVal val="visible"/>
                                      </p:to>
                                    </p:set>
                                  </p:childTnLst>
                                </p:cTn>
                              </p:par>
                              <p:par>
                                <p:cTn fill="hold" id="261" nodeType="withEffect" presetClass="entr" presetID="1">
                                  <p:stCondLst>
                                    <p:cond delay="0"/>
                                  </p:stCondLst>
                                  <p:childTnLst>
                                    <p:set>
                                      <p:cBhvr>
                                        <p:cTn dur="1" fill="hold" id="262">
                                          <p:stCondLst>
                                            <p:cond delay="0"/>
                                          </p:stCondLst>
                                        </p:cTn>
                                        <p:tgtEl>
                                          <p:spTgt spid="104">
                                            <p:txEl>
                                              <p:pRg end="677" st="677"/>
                                            </p:txEl>
                                          </p:spTgt>
                                        </p:tgtEl>
                                        <p:attrNameLst>
                                          <p:attrName>style.visibility</p:attrName>
                                        </p:attrNameLst>
                                      </p:cBhvr>
                                      <p:to>
                                        <p:strVal val="visible"/>
                                      </p:to>
                                    </p:set>
                                  </p:childTnLst>
                                </p:cTn>
                              </p:par>
                            </p:childTnLst>
                          </p:cTn>
                        </p:par>
                      </p:childTnLst>
                    </p:cTn>
                  </p:par>
                  <p:par>
                    <p:cTn fill="hold" id="263">
                      <p:stCondLst>
                        <p:cond delay="indefinite"/>
                      </p:stCondLst>
                      <p:childTnLst>
                        <p:par>
                          <p:cTn fill="hold" id="264">
                            <p:stCondLst>
                              <p:cond delay="0"/>
                            </p:stCondLst>
                            <p:childTnLst>
                              <p:par>
                                <p:cTn fill="hold" id="265" nodeType="clickEffect" presetClass="entr" presetID="1">
                                  <p:stCondLst>
                                    <p:cond delay="0"/>
                                  </p:stCondLst>
                                  <p:childTnLst>
                                    <p:set>
                                      <p:cBhvr>
                                        <p:cTn dur="1" fill="hold" id="266">
                                          <p:stCondLst>
                                            <p:cond delay="0"/>
                                          </p:stCondLst>
                                        </p:cTn>
                                        <p:tgtEl>
                                          <p:spTgt spid="104">
                                            <p:txEl>
                                              <p:pRg end="677" st="67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57200" y="704160"/>
            <a:ext cx="8228520" cy="419400"/>
          </a:xfrm>
          <a:prstGeom prst="rect">
            <a:avLst/>
          </a:prstGeom>
        </p:spPr>
        <p:txBody>
          <a:bodyPr anchor="b" bIns="0" lIns="0" rIns="0" tIns="45000"/>
          <a:p>
            <a:pPr>
              <a:lnSpc>
                <a:spcPct val="100000"/>
              </a:lnSpc>
            </a:pPr>
            <a:r>
              <a:rPr lang="en-US" sz="3600">
                <a:solidFill>
                  <a:srgbClr val="04617b"/>
                </a:solidFill>
                <a:latin typeface="Calibri"/>
              </a:rPr>
              <a:t>R&amp;D in the Global Economy</a:t>
            </a:r>
            <a:endParaRPr/>
          </a:p>
        </p:txBody>
      </p:sp>
      <p:sp>
        <p:nvSpPr>
          <p:cNvPr id="107" name="CustomShape 2"/>
          <p:cNvSpPr/>
          <p:nvPr/>
        </p:nvSpPr>
        <p:spPr>
          <a:xfrm>
            <a:off x="457200" y="1340640"/>
            <a:ext cx="8228520" cy="4982760"/>
          </a:xfrm>
          <a:prstGeom prst="rect">
            <a:avLst/>
          </a:prstGeom>
        </p:spPr>
        <p:txBody>
          <a:bodyPr bIns="45000" lIns="90000" rIns="90000" tIns="45000"/>
          <a:p>
            <a:pPr>
              <a:lnSpc>
                <a:spcPct val="100000"/>
              </a:lnSpc>
            </a:pPr>
            <a:r>
              <a:rPr b="1" lang="en-US" sz="2200">
                <a:solidFill>
                  <a:srgbClr val="000000"/>
                </a:solidFill>
                <a:latin typeface="Constantia"/>
              </a:rPr>
              <a:t>Are R&amp;D spillovers global?</a:t>
            </a:r>
            <a:endParaRPr/>
          </a:p>
          <a:p>
            <a:pPr lvl="1">
              <a:lnSpc>
                <a:spcPct val="100000"/>
              </a:lnSpc>
              <a:buSzPct val="25000"/>
              <a:buFont typeface="StarSymbol"/>
              <a:buChar char="l"/>
            </a:pPr>
            <a:r>
              <a:rPr lang="en-US" sz="2000">
                <a:solidFill>
                  <a:srgbClr val="000000"/>
                </a:solidFill>
                <a:latin typeface="Constantia"/>
              </a:rPr>
              <a:t>Evidence demonstrates spillovers between rich countries</a:t>
            </a:r>
            <a:endParaRPr/>
          </a:p>
          <a:p>
            <a:pPr lvl="1">
              <a:lnSpc>
                <a:spcPct val="100000"/>
              </a:lnSpc>
              <a:buSzPct val="25000"/>
              <a:buFont typeface="StarSymbol"/>
              <a:buChar char="l"/>
            </a:pPr>
            <a:r>
              <a:rPr lang="en-US" sz="2000">
                <a:solidFill>
                  <a:srgbClr val="000000"/>
                </a:solidFill>
                <a:latin typeface="Constantia"/>
              </a:rPr>
              <a:t>Absorptive capacity is enhanced by trade and by presence of highly educated populations</a:t>
            </a:r>
            <a:endParaRPr/>
          </a:p>
          <a:p>
            <a:pPr>
              <a:lnSpc>
                <a:spcPct val="100000"/>
              </a:lnSpc>
            </a:pPr>
            <a:endParaRPr/>
          </a:p>
          <a:p>
            <a:pPr>
              <a:lnSpc>
                <a:spcPct val="100000"/>
              </a:lnSpc>
            </a:pPr>
            <a:r>
              <a:rPr b="1" lang="en-US" sz="2200">
                <a:solidFill>
                  <a:srgbClr val="000000"/>
                </a:solidFill>
                <a:latin typeface="Constantia"/>
              </a:rPr>
              <a:t>The globalization of the innovation process</a:t>
            </a:r>
            <a:endParaRPr/>
          </a:p>
          <a:p>
            <a:pPr lvl="1">
              <a:lnSpc>
                <a:spcPct val="100000"/>
              </a:lnSpc>
              <a:buSzPct val="25000"/>
              <a:buFont typeface="StarSymbol"/>
              <a:buChar char="l"/>
            </a:pPr>
            <a:r>
              <a:rPr lang="en-US" sz="2000">
                <a:solidFill>
                  <a:srgbClr val="000000"/>
                </a:solidFill>
                <a:latin typeface="Constantia"/>
              </a:rPr>
              <a:t>Since 1950s/60s the emergence of trans-national corporations (TNCs) has led to spreading of R&amp;D facilities across rich countries</a:t>
            </a:r>
            <a:endParaRPr/>
          </a:p>
          <a:p>
            <a:pPr lvl="1">
              <a:lnSpc>
                <a:spcPct val="100000"/>
              </a:lnSpc>
              <a:buSzPct val="25000"/>
              <a:buFont typeface="StarSymbol"/>
              <a:buChar char="l"/>
            </a:pPr>
            <a:r>
              <a:rPr lang="en-US" sz="2000">
                <a:solidFill>
                  <a:srgbClr val="000000"/>
                </a:solidFill>
                <a:latin typeface="Constantia"/>
              </a:rPr>
              <a:t>UNCTAD (2005) study contains a mass of information and background to this and also shows new trends</a:t>
            </a:r>
            <a:endParaRPr/>
          </a:p>
          <a:p>
            <a:pPr lvl="1">
              <a:lnSpc>
                <a:spcPct val="100000"/>
              </a:lnSpc>
              <a:buSzPct val="25000"/>
              <a:buFont typeface="StarSymbol"/>
              <a:buChar char="l"/>
            </a:pPr>
            <a:r>
              <a:rPr lang="en-US">
                <a:solidFill>
                  <a:srgbClr val="000000"/>
                </a:solidFill>
                <a:latin typeface="Constantia"/>
              </a:rPr>
              <a:t>Worlds largest R&amp;D firms do 28% R&amp;D overseas</a:t>
            </a:r>
            <a:endParaRPr/>
          </a:p>
          <a:p>
            <a:pPr lvl="2">
              <a:lnSpc>
                <a:spcPct val="100000"/>
              </a:lnSpc>
              <a:buSzPct val="25000"/>
              <a:buFont typeface="StarSymbol"/>
              <a:buChar char="l"/>
            </a:pPr>
            <a:r>
              <a:rPr lang="en-US" sz="1600">
                <a:solidFill>
                  <a:srgbClr val="000000"/>
                </a:solidFill>
                <a:latin typeface="Constantia"/>
              </a:rPr>
              <a:t>Euro firms 41%, US firms 24%, Japanese firms 15%</a:t>
            </a:r>
            <a:endParaRPr/>
          </a:p>
          <a:p>
            <a:pPr lvl="1">
              <a:lnSpc>
                <a:spcPct val="100000"/>
              </a:lnSpc>
              <a:buSzPct val="25000"/>
              <a:buFont typeface="StarSymbol"/>
              <a:buChar char="l"/>
            </a:pPr>
            <a:r>
              <a:rPr lang="en-US" sz="2000">
                <a:solidFill>
                  <a:srgbClr val="000000"/>
                </a:solidFill>
                <a:latin typeface="Constantia"/>
              </a:rPr>
              <a:t>24 hour R&amp;D advantage!</a:t>
            </a:r>
            <a:endParaRPr/>
          </a:p>
          <a:p>
            <a:pPr>
              <a:lnSpc>
                <a:spcPct val="100000"/>
              </a:lnSpc>
            </a:pPr>
            <a:endParaRPr/>
          </a:p>
          <a:p>
            <a:pPr>
              <a:lnSpc>
                <a:spcPct val="100000"/>
              </a:lnSpc>
            </a:pPr>
            <a:r>
              <a:rPr b="1" lang="en-US" sz="2200">
                <a:solidFill>
                  <a:srgbClr val="000000"/>
                </a:solidFill>
                <a:latin typeface="Constantia"/>
              </a:rPr>
              <a:t>Globalisation of R&amp;D to China and India:</a:t>
            </a:r>
            <a:r>
              <a:rPr lang="en-US" sz="2200">
                <a:solidFill>
                  <a:srgbClr val="000000"/>
                </a:solidFill>
                <a:latin typeface="Constantia"/>
              </a:rPr>
              <a:t>	</a:t>
            </a:r>
            <a:endParaRPr/>
          </a:p>
          <a:p>
            <a:pPr lvl="1">
              <a:lnSpc>
                <a:spcPct val="100000"/>
              </a:lnSpc>
              <a:buSzPct val="25000"/>
              <a:buFont typeface="StarSymbol"/>
              <a:buChar char="l"/>
            </a:pPr>
            <a:r>
              <a:rPr lang="en-US" sz="2000">
                <a:solidFill>
                  <a:srgbClr val="000000"/>
                </a:solidFill>
                <a:latin typeface="Constantia"/>
              </a:rPr>
              <a:t>China: rising R&amp;D in Beijing, Shanghai, Guangzhou </a:t>
            </a:r>
            <a:endParaRPr/>
          </a:p>
          <a:p>
            <a:pPr lvl="1">
              <a:lnSpc>
                <a:spcPct val="100000"/>
              </a:lnSpc>
              <a:buSzPct val="25000"/>
              <a:buFont typeface="StarSymbol"/>
              <a:buChar char="l"/>
            </a:pPr>
            <a:r>
              <a:rPr lang="en-US">
                <a:solidFill>
                  <a:srgbClr val="000000"/>
                </a:solidFill>
                <a:latin typeface="Constantia"/>
              </a:rPr>
              <a:t>R&amp;D US firms: $7 million (1994) -&gt; $646 million (2002)</a:t>
            </a:r>
            <a:endParaRPr/>
          </a:p>
          <a:p>
            <a:pPr lvl="1">
              <a:lnSpc>
                <a:spcPct val="100000"/>
              </a:lnSpc>
              <a:buSzPct val="25000"/>
              <a:buFont typeface="StarSymbol"/>
              <a:buChar char="l"/>
            </a:pPr>
            <a:r>
              <a:rPr lang="en-US" sz="2000">
                <a:solidFill>
                  <a:srgbClr val="000000"/>
                </a:solidFill>
                <a:latin typeface="Constantia"/>
              </a:rPr>
              <a:t>India: rising R&amp;D concentration around Bangalore</a:t>
            </a:r>
            <a:endParaRPr/>
          </a:p>
          <a:p>
            <a:pPr lvl="1">
              <a:lnSpc>
                <a:spcPct val="100000"/>
              </a:lnSpc>
              <a:buSzPct val="25000"/>
              <a:buFont typeface="StarSymbol"/>
              <a:buChar char="l"/>
            </a:pPr>
            <a:r>
              <a:rPr lang="en-US">
                <a:solidFill>
                  <a:srgbClr val="000000"/>
                </a:solidFill>
                <a:latin typeface="Constantia"/>
              </a:rPr>
              <a:t>R&amp;D US firms: $5 million (1994) -&gt; $80million (2002)</a:t>
            </a:r>
            <a:endParaRPr/>
          </a:p>
        </p:txBody>
      </p:sp>
    </p:spTree>
  </p:cSld>
  <p:timing>
    <p:tnLst>
      <p:par>
        <p:cTn dur="indefinite" id="267" nodeType="tmRoot" restart="never">
          <p:childTnLst>
            <p:seq>
              <p:cTn dur="indefinite" id="268" nodeType="mainSeq">
                <p:childTnLst>
                  <p:par>
                    <p:cTn fill="hold" id="269">
                      <p:stCondLst>
                        <p:cond delay="indefinite"/>
                      </p:stCondLst>
                      <p:childTnLst>
                        <p:par>
                          <p:cTn fill="hold" id="270">
                            <p:stCondLst>
                              <p:cond delay="0"/>
                            </p:stCondLst>
                            <p:childTnLst>
                              <p:par>
                                <p:cTn fill="hold" id="271" nodeType="clickEffect" presetClass="entr" presetID="1">
                                  <p:stCondLst>
                                    <p:cond delay="0"/>
                                  </p:stCondLst>
                                  <p:childTnLst>
                                    <p:set>
                                      <p:cBhvr>
                                        <p:cTn dur="1" fill="hold" id="272">
                                          <p:stCondLst>
                                            <p:cond delay="0"/>
                                          </p:stCondLst>
                                        </p:cTn>
                                        <p:tgtEl>
                                          <p:spTgt spid="107">
                                            <p:txEl>
                                              <p:pRg end="27" st="0"/>
                                            </p:txEl>
                                          </p:spTgt>
                                        </p:tgtEl>
                                        <p:attrNameLst>
                                          <p:attrName>style.visibility</p:attrName>
                                        </p:attrNameLst>
                                      </p:cBhvr>
                                      <p:to>
                                        <p:strVal val="visible"/>
                                      </p:to>
                                    </p:set>
                                  </p:childTnLst>
                                </p:cTn>
                              </p:par>
                              <p:par>
                                <p:cTn fill="hold" id="273" nodeType="withEffect" presetClass="entr" presetID="1">
                                  <p:stCondLst>
                                    <p:cond delay="0"/>
                                  </p:stCondLst>
                                  <p:childTnLst>
                                    <p:set>
                                      <p:cBhvr>
                                        <p:cTn dur="1" fill="hold" id="274">
                                          <p:stCondLst>
                                            <p:cond delay="0"/>
                                          </p:stCondLst>
                                        </p:cTn>
                                        <p:tgtEl>
                                          <p:spTgt spid="107">
                                            <p:txEl>
                                              <p:pRg end="813" st="813"/>
                                            </p:txEl>
                                          </p:spTgt>
                                        </p:tgtEl>
                                        <p:attrNameLst>
                                          <p:attrName>style.visibility</p:attrName>
                                        </p:attrNameLst>
                                      </p:cBhvr>
                                      <p:to>
                                        <p:strVal val="visible"/>
                                      </p:to>
                                    </p:set>
                                  </p:childTnLst>
                                </p:cTn>
                              </p:par>
                              <p:par>
                                <p:cTn fill="hold" id="275" nodeType="withEffect" presetClass="entr" presetID="1">
                                  <p:stCondLst>
                                    <p:cond delay="0"/>
                                  </p:stCondLst>
                                  <p:childTnLst>
                                    <p:set>
                                      <p:cBhvr>
                                        <p:cTn dur="1" fill="hold" id="276">
                                          <p:stCondLst>
                                            <p:cond delay="0"/>
                                          </p:stCondLst>
                                        </p:cTn>
                                        <p:tgtEl>
                                          <p:spTgt spid="107">
                                            <p:txEl>
                                              <p:pRg end="813" st="813"/>
                                            </p:txEl>
                                          </p:spTgt>
                                        </p:tgtEl>
                                        <p:attrNameLst>
                                          <p:attrName>style.visibility</p:attrName>
                                        </p:attrNameLst>
                                      </p:cBhvr>
                                      <p:to>
                                        <p:strVal val="visible"/>
                                      </p:to>
                                    </p:set>
                                  </p:childTnLst>
                                </p:cTn>
                              </p:par>
                            </p:childTnLst>
                          </p:cTn>
                        </p:par>
                      </p:childTnLst>
                    </p:cTn>
                  </p:par>
                  <p:par>
                    <p:cTn fill="hold" id="277">
                      <p:stCondLst>
                        <p:cond delay="indefinite"/>
                      </p:stCondLst>
                      <p:childTnLst>
                        <p:par>
                          <p:cTn fill="hold" id="278">
                            <p:stCondLst>
                              <p:cond delay="0"/>
                            </p:stCondLst>
                            <p:childTnLst>
                              <p:par>
                                <p:cTn fill="hold" id="279" nodeType="clickEffect" presetClass="entr" presetID="1">
                                  <p:stCondLst>
                                    <p:cond delay="0"/>
                                  </p:stCondLst>
                                  <p:childTnLst>
                                    <p:set>
                                      <p:cBhvr>
                                        <p:cTn dur="1" fill="hold" id="280">
                                          <p:stCondLst>
                                            <p:cond delay="0"/>
                                          </p:stCondLst>
                                        </p:cTn>
                                        <p:tgtEl>
                                          <p:spTgt spid="107">
                                            <p:txEl>
                                              <p:pRg end="813" st="813"/>
                                            </p:txEl>
                                          </p:spTgt>
                                        </p:tgtEl>
                                        <p:attrNameLst>
                                          <p:attrName>style.visibility</p:attrName>
                                        </p:attrNameLst>
                                      </p:cBhvr>
                                      <p:to>
                                        <p:strVal val="visible"/>
                                      </p:to>
                                    </p:set>
                                  </p:childTnLst>
                                </p:cTn>
                              </p:par>
                              <p:par>
                                <p:cTn fill="hold" id="281" nodeType="withEffect" presetClass="entr" presetID="1">
                                  <p:stCondLst>
                                    <p:cond delay="0"/>
                                  </p:stCondLst>
                                  <p:childTnLst>
                                    <p:set>
                                      <p:cBhvr>
                                        <p:cTn dur="1" fill="hold" id="282">
                                          <p:stCondLst>
                                            <p:cond delay="0"/>
                                          </p:stCondLst>
                                        </p:cTn>
                                        <p:tgtEl>
                                          <p:spTgt spid="107">
                                            <p:txEl>
                                              <p:pRg end="813" st="813"/>
                                            </p:txEl>
                                          </p:spTgt>
                                        </p:tgtEl>
                                        <p:attrNameLst>
                                          <p:attrName>style.visibility</p:attrName>
                                        </p:attrNameLst>
                                      </p:cBhvr>
                                      <p:to>
                                        <p:strVal val="visible"/>
                                      </p:to>
                                    </p:set>
                                  </p:childTnLst>
                                </p:cTn>
                              </p:par>
                              <p:par>
                                <p:cTn fill="hold" id="283" nodeType="withEffect" presetClass="entr" presetID="1">
                                  <p:stCondLst>
                                    <p:cond delay="0"/>
                                  </p:stCondLst>
                                  <p:childTnLst>
                                    <p:set>
                                      <p:cBhvr>
                                        <p:cTn dur="1" fill="hold" id="284">
                                          <p:stCondLst>
                                            <p:cond delay="0"/>
                                          </p:stCondLst>
                                        </p:cTn>
                                        <p:tgtEl>
                                          <p:spTgt spid="107">
                                            <p:txEl>
                                              <p:pRg end="813" st="813"/>
                                            </p:txEl>
                                          </p:spTgt>
                                        </p:tgtEl>
                                        <p:attrNameLst>
                                          <p:attrName>style.visibility</p:attrName>
                                        </p:attrNameLst>
                                      </p:cBhvr>
                                      <p:to>
                                        <p:strVal val="visible"/>
                                      </p:to>
                                    </p:set>
                                  </p:childTnLst>
                                </p:cTn>
                              </p:par>
                              <p:par>
                                <p:cTn fill="hold" id="285" nodeType="withEffect" presetClass="entr" presetID="1">
                                  <p:stCondLst>
                                    <p:cond delay="0"/>
                                  </p:stCondLst>
                                  <p:childTnLst>
                                    <p:set>
                                      <p:cBhvr>
                                        <p:cTn dur="1" fill="hold" id="286">
                                          <p:stCondLst>
                                            <p:cond delay="0"/>
                                          </p:stCondLst>
                                        </p:cTn>
                                        <p:tgtEl>
                                          <p:spTgt spid="107">
                                            <p:txEl>
                                              <p:pRg end="813" st="813"/>
                                            </p:txEl>
                                          </p:spTgt>
                                        </p:tgtEl>
                                        <p:attrNameLst>
                                          <p:attrName>style.visibility</p:attrName>
                                        </p:attrNameLst>
                                      </p:cBhvr>
                                      <p:to>
                                        <p:strVal val="visible"/>
                                      </p:to>
                                    </p:set>
                                  </p:childTnLst>
                                </p:cTn>
                              </p:par>
                              <p:par>
                                <p:cTn fill="hold" id="287" nodeType="withEffect" presetClass="entr" presetID="1">
                                  <p:stCondLst>
                                    <p:cond delay="0"/>
                                  </p:stCondLst>
                                  <p:childTnLst>
                                    <p:set>
                                      <p:cBhvr>
                                        <p:cTn dur="1" fill="hold" id="288">
                                          <p:stCondLst>
                                            <p:cond delay="0"/>
                                          </p:stCondLst>
                                        </p:cTn>
                                        <p:tgtEl>
                                          <p:spTgt spid="107">
                                            <p:txEl>
                                              <p:pRg end="813" st="813"/>
                                            </p:txEl>
                                          </p:spTgt>
                                        </p:tgtEl>
                                        <p:attrNameLst>
                                          <p:attrName>style.visibility</p:attrName>
                                        </p:attrNameLst>
                                      </p:cBhvr>
                                      <p:to>
                                        <p:strVal val="visible"/>
                                      </p:to>
                                    </p:set>
                                  </p:childTnLst>
                                </p:cTn>
                              </p:par>
                              <p:par>
                                <p:cTn fill="hold" id="289" nodeType="withEffect" presetClass="entr" presetID="1">
                                  <p:stCondLst>
                                    <p:cond delay="0"/>
                                  </p:stCondLst>
                                  <p:childTnLst>
                                    <p:set>
                                      <p:cBhvr>
                                        <p:cTn dur="1" fill="hold" id="290">
                                          <p:stCondLst>
                                            <p:cond delay="0"/>
                                          </p:stCondLst>
                                        </p:cTn>
                                        <p:tgtEl>
                                          <p:spTgt spid="107">
                                            <p:txEl>
                                              <p:pRg end="813" st="813"/>
                                            </p:txEl>
                                          </p:spTgt>
                                        </p:tgtEl>
                                        <p:attrNameLst>
                                          <p:attrName>style.visibility</p:attrName>
                                        </p:attrNameLst>
                                      </p:cBhvr>
                                      <p:to>
                                        <p:strVal val="visible"/>
                                      </p:to>
                                    </p:set>
                                  </p:childTnLst>
                                </p:cTn>
                              </p:par>
                            </p:childTnLst>
                          </p:cTn>
                        </p:par>
                      </p:childTnLst>
                    </p:cTn>
                  </p:par>
                  <p:par>
                    <p:cTn fill="hold" id="291">
                      <p:stCondLst>
                        <p:cond delay="indefinite"/>
                      </p:stCondLst>
                      <p:childTnLst>
                        <p:par>
                          <p:cTn fill="hold" id="292">
                            <p:stCondLst>
                              <p:cond delay="0"/>
                            </p:stCondLst>
                            <p:childTnLst>
                              <p:par>
                                <p:cTn fill="hold" id="293" nodeType="clickEffect" presetClass="entr" presetID="1">
                                  <p:stCondLst>
                                    <p:cond delay="0"/>
                                  </p:stCondLst>
                                  <p:childTnLst>
                                    <p:set>
                                      <p:cBhvr>
                                        <p:cTn dur="1" fill="hold" id="294">
                                          <p:stCondLst>
                                            <p:cond delay="0"/>
                                          </p:stCondLst>
                                        </p:cTn>
                                        <p:tgtEl>
                                          <p:spTgt spid="107">
                                            <p:txEl>
                                              <p:pRg end="813" st="813"/>
                                            </p:txEl>
                                          </p:spTgt>
                                        </p:tgtEl>
                                        <p:attrNameLst>
                                          <p:attrName>style.visibility</p:attrName>
                                        </p:attrNameLst>
                                      </p:cBhvr>
                                      <p:to>
                                        <p:strVal val="visible"/>
                                      </p:to>
                                    </p:set>
                                  </p:childTnLst>
                                </p:cTn>
                              </p:par>
                              <p:par>
                                <p:cTn fill="hold" id="295" nodeType="withEffect" presetClass="entr" presetID="1">
                                  <p:stCondLst>
                                    <p:cond delay="0"/>
                                  </p:stCondLst>
                                  <p:childTnLst>
                                    <p:set>
                                      <p:cBhvr>
                                        <p:cTn dur="1" fill="hold" id="296">
                                          <p:stCondLst>
                                            <p:cond delay="0"/>
                                          </p:stCondLst>
                                        </p:cTn>
                                        <p:tgtEl>
                                          <p:spTgt spid="107">
                                            <p:txEl>
                                              <p:pRg end="813" st="813"/>
                                            </p:txEl>
                                          </p:spTgt>
                                        </p:tgtEl>
                                        <p:attrNameLst>
                                          <p:attrName>style.visibility</p:attrName>
                                        </p:attrNameLst>
                                      </p:cBhvr>
                                      <p:to>
                                        <p:strVal val="visible"/>
                                      </p:to>
                                    </p:set>
                                  </p:childTnLst>
                                </p:cTn>
                              </p:par>
                              <p:par>
                                <p:cTn fill="hold" id="297" nodeType="withEffect" presetClass="entr" presetID="1">
                                  <p:stCondLst>
                                    <p:cond delay="0"/>
                                  </p:stCondLst>
                                  <p:childTnLst>
                                    <p:set>
                                      <p:cBhvr>
                                        <p:cTn dur="1" fill="hold" id="298">
                                          <p:stCondLst>
                                            <p:cond delay="0"/>
                                          </p:stCondLst>
                                        </p:cTn>
                                        <p:tgtEl>
                                          <p:spTgt spid="107">
                                            <p:txEl>
                                              <p:pRg end="813" st="813"/>
                                            </p:txEl>
                                          </p:spTgt>
                                        </p:tgtEl>
                                        <p:attrNameLst>
                                          <p:attrName>style.visibility</p:attrName>
                                        </p:attrNameLst>
                                      </p:cBhvr>
                                      <p:to>
                                        <p:strVal val="visible"/>
                                      </p:to>
                                    </p:set>
                                  </p:childTnLst>
                                </p:cTn>
                              </p:par>
                              <p:par>
                                <p:cTn fill="hold" id="299" nodeType="withEffect" presetClass="entr" presetID="1">
                                  <p:stCondLst>
                                    <p:cond delay="0"/>
                                  </p:stCondLst>
                                  <p:childTnLst>
                                    <p:set>
                                      <p:cBhvr>
                                        <p:cTn dur="1" fill="hold" id="300">
                                          <p:stCondLst>
                                            <p:cond delay="0"/>
                                          </p:stCondLst>
                                        </p:cTn>
                                        <p:tgtEl>
                                          <p:spTgt spid="107">
                                            <p:txEl>
                                              <p:pRg end="813" st="813"/>
                                            </p:txEl>
                                          </p:spTgt>
                                        </p:tgtEl>
                                        <p:attrNameLst>
                                          <p:attrName>style.visibility</p:attrName>
                                        </p:attrNameLst>
                                      </p:cBhvr>
                                      <p:to>
                                        <p:strVal val="visible"/>
                                      </p:to>
                                    </p:set>
                                  </p:childTnLst>
                                </p:cTn>
                              </p:par>
                              <p:par>
                                <p:cTn fill="hold" id="301" nodeType="withEffect" presetClass="entr" presetID="1">
                                  <p:stCondLst>
                                    <p:cond delay="0"/>
                                  </p:stCondLst>
                                  <p:childTnLst>
                                    <p:set>
                                      <p:cBhvr>
                                        <p:cTn dur="1" fill="hold" id="302">
                                          <p:stCondLst>
                                            <p:cond delay="0"/>
                                          </p:stCondLst>
                                        </p:cTn>
                                        <p:tgtEl>
                                          <p:spTgt spid="107">
                                            <p:txEl>
                                              <p:pRg end="813" st="8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67640" y="476640"/>
            <a:ext cx="8228520" cy="563760"/>
          </a:xfrm>
          <a:prstGeom prst="rect">
            <a:avLst/>
          </a:prstGeom>
        </p:spPr>
        <p:txBody>
          <a:bodyPr anchor="b" bIns="0" lIns="0" rIns="0" tIns="45000"/>
          <a:p>
            <a:pPr>
              <a:lnSpc>
                <a:spcPct val="100000"/>
              </a:lnSpc>
            </a:pPr>
            <a:r>
              <a:rPr lang="en-US" sz="3600">
                <a:solidFill>
                  <a:srgbClr val="04617b"/>
                </a:solidFill>
                <a:latin typeface="Calibri"/>
              </a:rPr>
              <a:t>International migration of skilled labour</a:t>
            </a:r>
            <a:endParaRPr/>
          </a:p>
        </p:txBody>
      </p:sp>
      <p:sp>
        <p:nvSpPr>
          <p:cNvPr id="109" name="CustomShape 2"/>
          <p:cNvSpPr/>
          <p:nvPr/>
        </p:nvSpPr>
        <p:spPr>
          <a:xfrm>
            <a:off x="539640" y="1052640"/>
            <a:ext cx="8228520" cy="4982760"/>
          </a:xfrm>
          <a:prstGeom prst="rect">
            <a:avLst/>
          </a:prstGeom>
        </p:spPr>
        <p:txBody>
          <a:bodyPr bIns="45000" lIns="90000" rIns="90000" tIns="45000"/>
          <a:p>
            <a:pPr>
              <a:lnSpc>
                <a:spcPct val="100000"/>
              </a:lnSpc>
              <a:buSzPct val="25000"/>
              <a:buFont charset="2" typeface="Wingdings 2"/>
              <a:buChar char=""/>
            </a:pPr>
            <a:r>
              <a:rPr lang="en-US" sz="2400">
                <a:solidFill>
                  <a:srgbClr val="000000"/>
                </a:solidFill>
                <a:latin typeface="Constantia"/>
              </a:rPr>
              <a:t>Two way international flows of workers accompany the geographical clustering of innovation</a:t>
            </a:r>
            <a:endParaRPr/>
          </a:p>
          <a:p>
            <a:pPr>
              <a:lnSpc>
                <a:spcPct val="100000"/>
              </a:lnSpc>
              <a:buSzPct val="25000"/>
              <a:buFont charset="2" typeface="Wingdings 2"/>
              <a:buChar char=""/>
            </a:pPr>
            <a:r>
              <a:rPr lang="en-US" sz="2400">
                <a:solidFill>
                  <a:srgbClr val="000000"/>
                </a:solidFill>
                <a:latin typeface="Constantia"/>
              </a:rPr>
              <a:t>Skilled personnel from innovative regions travel abroad, taking their </a:t>
            </a:r>
            <a:r>
              <a:rPr b="1" lang="en-US" sz="2400">
                <a:solidFill>
                  <a:srgbClr val="000000"/>
                </a:solidFill>
                <a:latin typeface="Constantia"/>
              </a:rPr>
              <a:t>tacit knowledge </a:t>
            </a:r>
            <a:r>
              <a:rPr lang="en-US" sz="2400">
                <a:solidFill>
                  <a:srgbClr val="000000"/>
                </a:solidFill>
                <a:latin typeface="Constantia"/>
              </a:rPr>
              <a:t>for which employers elsewhere are willing to pay them high wages – laws in UK used to try to prevent this!</a:t>
            </a:r>
            <a:endParaRPr/>
          </a:p>
          <a:p>
            <a:pPr>
              <a:lnSpc>
                <a:spcPct val="100000"/>
              </a:lnSpc>
              <a:buSzPct val="25000"/>
              <a:buFont charset="2" typeface="Wingdings 2"/>
              <a:buChar char=""/>
            </a:pPr>
            <a:r>
              <a:rPr lang="en-US" sz="2400">
                <a:solidFill>
                  <a:srgbClr val="000000"/>
                </a:solidFill>
                <a:latin typeface="Constantia"/>
              </a:rPr>
              <a:t>Innovative regions attract inward migration of high skilled workers who want to learn the latest techniques and discoveries</a:t>
            </a:r>
            <a:endParaRPr/>
          </a:p>
          <a:p>
            <a:pPr>
              <a:lnSpc>
                <a:spcPct val="100000"/>
              </a:lnSpc>
            </a:pPr>
            <a:endParaRPr/>
          </a:p>
          <a:p>
            <a:pPr>
              <a:lnSpc>
                <a:spcPct val="100000"/>
              </a:lnSpc>
            </a:pPr>
            <a:endParaRPr/>
          </a:p>
        </p:txBody>
      </p:sp>
      <p:pic>
        <p:nvPicPr>
          <p:cNvPr descr="" id="110" name="Picture 1"/>
          <p:cNvPicPr/>
          <p:nvPr/>
        </p:nvPicPr>
        <p:blipFill>
          <a:blip r:embed="rId1"/>
          <a:stretch>
            <a:fillRect/>
          </a:stretch>
        </p:blipFill>
        <p:spPr>
          <a:xfrm>
            <a:off x="3780000" y="4293000"/>
            <a:ext cx="3599280" cy="2483280"/>
          </a:xfrm>
          <a:prstGeom prst="rect">
            <a:avLst/>
          </a:prstGeom>
        </p:spPr>
      </p:pic>
    </p:spTree>
  </p:cSld>
  <p:timing>
    <p:tnLst>
      <p:par>
        <p:cTn dur="indefinite" id="303" nodeType="tmRoot" restart="never">
          <p:childTnLst>
            <p:seq>
              <p:cTn dur="indefinite" id="304" nodeType="mainSeq">
                <p:childTnLst>
                  <p:par>
                    <p:cTn fill="hold" id="305">
                      <p:stCondLst>
                        <p:cond delay="indefinite"/>
                      </p:stCondLst>
                      <p:childTnLst>
                        <p:par>
                          <p:cTn fill="hold" id="306">
                            <p:stCondLst>
                              <p:cond delay="0"/>
                            </p:stCondLst>
                            <p:childTnLst>
                              <p:par>
                                <p:cTn fill="hold" id="307" nodeType="clickEffect" presetClass="entr" presetID="1">
                                  <p:stCondLst>
                                    <p:cond delay="0"/>
                                  </p:stCondLst>
                                  <p:childTnLst>
                                    <p:set>
                                      <p:cBhvr>
                                        <p:cTn dur="1" fill="hold" id="308">
                                          <p:stCondLst>
                                            <p:cond delay="0"/>
                                          </p:stCondLst>
                                        </p:cTn>
                                        <p:tgtEl>
                                          <p:spTgt spid="109">
                                            <p:txEl>
                                              <p:pRg end="91" st="0"/>
                                            </p:txEl>
                                          </p:spTgt>
                                        </p:tgtEl>
                                        <p:attrNameLst>
                                          <p:attrName>style.visibility</p:attrName>
                                        </p:attrNameLst>
                                      </p:cBhvr>
                                      <p:to>
                                        <p:strVal val="visible"/>
                                      </p:to>
                                    </p:set>
                                  </p:childTnLst>
                                </p:cTn>
                              </p:par>
                            </p:childTnLst>
                          </p:cTn>
                        </p:par>
                      </p:childTnLst>
                    </p:cTn>
                  </p:par>
                  <p:par>
                    <p:cTn fill="hold" id="309">
                      <p:stCondLst>
                        <p:cond delay="indefinite"/>
                      </p:stCondLst>
                      <p:childTnLst>
                        <p:par>
                          <p:cTn fill="hold" id="310">
                            <p:stCondLst>
                              <p:cond delay="0"/>
                            </p:stCondLst>
                            <p:childTnLst>
                              <p:par>
                                <p:cTn fill="hold" id="311" nodeType="clickEffect" presetClass="entr" presetID="1">
                                  <p:stCondLst>
                                    <p:cond delay="0"/>
                                  </p:stCondLst>
                                  <p:childTnLst>
                                    <p:set>
                                      <p:cBhvr>
                                        <p:cTn dur="1" fill="hold" id="312">
                                          <p:stCondLst>
                                            <p:cond delay="0"/>
                                          </p:stCondLst>
                                        </p:cTn>
                                        <p:tgtEl>
                                          <p:spTgt spid="109">
                                            <p:txEl>
                                              <p:pRg end="410" st="410"/>
                                            </p:txEl>
                                          </p:spTgt>
                                        </p:tgtEl>
                                        <p:attrNameLst>
                                          <p:attrName>style.visibility</p:attrName>
                                        </p:attrNameLst>
                                      </p:cBhvr>
                                      <p:to>
                                        <p:strVal val="visible"/>
                                      </p:to>
                                    </p:set>
                                  </p:childTnLst>
                                </p:cTn>
                              </p:par>
                            </p:childTnLst>
                          </p:cTn>
                        </p:par>
                      </p:childTnLst>
                    </p:cTn>
                  </p:par>
                  <p:par>
                    <p:cTn fill="hold" id="313">
                      <p:stCondLst>
                        <p:cond delay="indefinite"/>
                      </p:stCondLst>
                      <p:childTnLst>
                        <p:par>
                          <p:cTn fill="hold" id="314">
                            <p:stCondLst>
                              <p:cond delay="0"/>
                            </p:stCondLst>
                            <p:childTnLst>
                              <p:par>
                                <p:cTn fill="hold" id="315" nodeType="clickEffect" presetClass="entr" presetID="1">
                                  <p:stCondLst>
                                    <p:cond delay="0"/>
                                  </p:stCondLst>
                                  <p:childTnLst>
                                    <p:set>
                                      <p:cBhvr>
                                        <p:cTn dur="1" fill="hold" id="316">
                                          <p:stCondLst>
                                            <p:cond delay="0"/>
                                          </p:stCondLst>
                                        </p:cTn>
                                        <p:tgtEl>
                                          <p:spTgt spid="109">
                                            <p:txEl>
                                              <p:pRg end="410" st="4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11640" y="548640"/>
            <a:ext cx="8228520" cy="635760"/>
          </a:xfrm>
          <a:prstGeom prst="rect">
            <a:avLst/>
          </a:prstGeom>
        </p:spPr>
        <p:txBody>
          <a:bodyPr anchor="b" bIns="0" lIns="0" rIns="0" tIns="45000"/>
          <a:p>
            <a:pPr>
              <a:lnSpc>
                <a:spcPct val="100000"/>
              </a:lnSpc>
            </a:pPr>
            <a:r>
              <a:rPr lang="en-US" sz="5000">
                <a:solidFill>
                  <a:srgbClr val="04617b"/>
                </a:solidFill>
                <a:latin typeface="Calibri"/>
              </a:rPr>
              <a:t>“</a:t>
            </a:r>
            <a:r>
              <a:rPr lang="en-US" sz="5000">
                <a:solidFill>
                  <a:srgbClr val="04617b"/>
                </a:solidFill>
                <a:latin typeface="Calibri"/>
              </a:rPr>
              <a:t>Brain drain”</a:t>
            </a:r>
            <a:endParaRPr/>
          </a:p>
        </p:txBody>
      </p:sp>
      <p:sp>
        <p:nvSpPr>
          <p:cNvPr id="112" name="CustomShape 2"/>
          <p:cNvSpPr/>
          <p:nvPr/>
        </p:nvSpPr>
        <p:spPr>
          <a:xfrm>
            <a:off x="539640" y="1124640"/>
            <a:ext cx="8228520" cy="45507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Developing countries concerned about their ‘</a:t>
            </a:r>
            <a:r>
              <a:rPr lang="en-US" sz="2600" u="sng">
                <a:solidFill>
                  <a:srgbClr val="000000"/>
                </a:solidFill>
                <a:latin typeface="Constantia"/>
              </a:rPr>
              <a:t>brain drain</a:t>
            </a:r>
            <a:r>
              <a:rPr lang="en-US" sz="2600">
                <a:solidFill>
                  <a:srgbClr val="000000"/>
                </a:solidFill>
                <a:latin typeface="Constantia"/>
              </a:rPr>
              <a:t>’ problem </a:t>
            </a:r>
            <a:endParaRPr/>
          </a:p>
          <a:p>
            <a:pPr>
              <a:lnSpc>
                <a:spcPct val="100000"/>
              </a:lnSpc>
              <a:buSzPct val="25000"/>
              <a:buFont charset="2" typeface="Wingdings 2"/>
              <a:buChar char=""/>
            </a:pPr>
            <a:r>
              <a:rPr lang="en-US" sz="2600">
                <a:solidFill>
                  <a:srgbClr val="000000"/>
                </a:solidFill>
                <a:latin typeface="Constantia"/>
              </a:rPr>
              <a:t>Benefits can be the establishment of new firms and new trade links, as migrants often retain links with former countries</a:t>
            </a:r>
            <a:endParaRPr/>
          </a:p>
          <a:p>
            <a:pPr lvl="1">
              <a:lnSpc>
                <a:spcPct val="100000"/>
              </a:lnSpc>
              <a:buSzPct val="25000"/>
              <a:buFont typeface="StarSymbol"/>
              <a:buChar char="l"/>
            </a:pPr>
            <a:r>
              <a:rPr lang="en-US" sz="2400">
                <a:solidFill>
                  <a:srgbClr val="000000"/>
                </a:solidFill>
                <a:latin typeface="Constantia"/>
              </a:rPr>
              <a:t>Migrants often return home and start companies and can spur the economy forward</a:t>
            </a:r>
            <a:endParaRPr/>
          </a:p>
          <a:p>
            <a:pPr lvl="1">
              <a:lnSpc>
                <a:spcPct val="100000"/>
              </a:lnSpc>
              <a:buSzPct val="25000"/>
              <a:buFont typeface="StarSymbol"/>
              <a:buChar char="l"/>
            </a:pPr>
            <a:r>
              <a:rPr lang="en-US" sz="2400">
                <a:solidFill>
                  <a:srgbClr val="000000"/>
                </a:solidFill>
                <a:latin typeface="Constantia"/>
              </a:rPr>
              <a:t>Example – Silicon Valley in California has high population of ‘non-resident Indians’ who have set up companies in both the US and India</a:t>
            </a:r>
            <a:endParaRPr/>
          </a:p>
          <a:p>
            <a:pPr lvl="1">
              <a:lnSpc>
                <a:spcPct val="100000"/>
              </a:lnSpc>
              <a:buSzPct val="25000"/>
              <a:buFont typeface="StarSymbol"/>
              <a:buChar char="l"/>
            </a:pPr>
            <a:r>
              <a:rPr lang="en-US" sz="2100">
                <a:solidFill>
                  <a:srgbClr val="000000"/>
                </a:solidFill>
                <a:latin typeface="Constantia"/>
              </a:rPr>
              <a:t>50% of high-tech workforce in Silicon Valley was foreign born in 2000</a:t>
            </a:r>
            <a:endParaRPr/>
          </a:p>
          <a:p>
            <a:pPr lvl="1">
              <a:lnSpc>
                <a:spcPct val="100000"/>
              </a:lnSpc>
              <a:buSzPct val="25000"/>
              <a:buFont typeface="StarSymbol"/>
              <a:buChar char="l"/>
            </a:pPr>
            <a:r>
              <a:rPr lang="en-US" sz="2100">
                <a:solidFill>
                  <a:srgbClr val="000000"/>
                </a:solidFill>
                <a:latin typeface="Constantia"/>
              </a:rPr>
              <a:t>Reduction in U.S. H-1B visas post 9/11 from 195,000 to 65,000</a:t>
            </a:r>
            <a:endParaRPr/>
          </a:p>
        </p:txBody>
      </p:sp>
      <p:pic>
        <p:nvPicPr>
          <p:cNvPr descr="" id="113" name="Picture 3"/>
          <p:cNvPicPr/>
          <p:nvPr/>
        </p:nvPicPr>
        <p:blipFill>
          <a:blip r:embed="rId1"/>
          <a:stretch>
            <a:fillRect/>
          </a:stretch>
        </p:blipFill>
        <p:spPr>
          <a:xfrm>
            <a:off x="7548480" y="5445360"/>
            <a:ext cx="1387440" cy="126972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395640" y="260640"/>
            <a:ext cx="8228520" cy="1141920"/>
          </a:xfrm>
          <a:prstGeom prst="rect">
            <a:avLst/>
          </a:prstGeom>
        </p:spPr>
        <p:txBody>
          <a:bodyPr anchor="b" bIns="0" lIns="0" rIns="0" tIns="45000"/>
          <a:p>
            <a:pPr>
              <a:lnSpc>
                <a:spcPct val="100000"/>
              </a:lnSpc>
            </a:pPr>
            <a:r>
              <a:rPr lang="en-US" sz="3600">
                <a:solidFill>
                  <a:srgbClr val="04617b"/>
                </a:solidFill>
                <a:latin typeface="Calibri"/>
              </a:rPr>
              <a:t>Macroeconomic issues and policies</a:t>
            </a:r>
            <a:endParaRPr/>
          </a:p>
        </p:txBody>
      </p:sp>
      <p:sp>
        <p:nvSpPr>
          <p:cNvPr id="76" name="CustomShape 2"/>
          <p:cNvSpPr/>
          <p:nvPr/>
        </p:nvSpPr>
        <p:spPr>
          <a:xfrm>
            <a:off x="457200" y="1935360"/>
            <a:ext cx="8228520" cy="4388040"/>
          </a:xfrm>
          <a:prstGeom prst="rect">
            <a:avLst/>
          </a:prstGeom>
        </p:spPr>
        <p:txBody>
          <a:bodyPr bIns="45000" lIns="90000" rIns="90000" tIns="45000"/>
          <a:p>
            <a:pPr>
              <a:lnSpc>
                <a:spcPct val="100000"/>
              </a:lnSpc>
            </a:pPr>
            <a:r>
              <a:rPr b="1" lang="en-US" sz="2600">
                <a:solidFill>
                  <a:srgbClr val="000000"/>
                </a:solidFill>
                <a:latin typeface="Constantia"/>
              </a:rPr>
              <a:t>Outline:</a:t>
            </a:r>
            <a:endParaRPr/>
          </a:p>
          <a:p>
            <a:pPr lvl="1">
              <a:lnSpc>
                <a:spcPct val="100000"/>
              </a:lnSpc>
              <a:buSzPct val="25000"/>
              <a:buFont typeface="StarSymbol"/>
              <a:buChar char="l"/>
            </a:pPr>
            <a:r>
              <a:rPr lang="en-US" sz="2400">
                <a:solidFill>
                  <a:srgbClr val="000000"/>
                </a:solidFill>
                <a:latin typeface="Constantia"/>
              </a:rPr>
              <a:t>IPRs and Economic Growth</a:t>
            </a:r>
            <a:endParaRPr/>
          </a:p>
          <a:p>
            <a:pPr lvl="1">
              <a:lnSpc>
                <a:spcPct val="100000"/>
              </a:lnSpc>
              <a:buSzPct val="25000"/>
              <a:buFont typeface="StarSymbol"/>
              <a:buChar char="l"/>
            </a:pPr>
            <a:r>
              <a:rPr lang="en-US" sz="2400">
                <a:solidFill>
                  <a:srgbClr val="000000"/>
                </a:solidFill>
                <a:latin typeface="Constantia"/>
              </a:rPr>
              <a:t>Trade-Related Aspects of Intellectual Property (TRIPS)</a:t>
            </a:r>
            <a:endParaRPr/>
          </a:p>
          <a:p>
            <a:pPr lvl="1">
              <a:lnSpc>
                <a:spcPct val="100000"/>
              </a:lnSpc>
              <a:buSzPct val="25000"/>
              <a:buFont typeface="StarSymbol"/>
              <a:buChar char="l"/>
            </a:pPr>
            <a:r>
              <a:rPr lang="en-US" sz="2400">
                <a:solidFill>
                  <a:srgbClr val="000000"/>
                </a:solidFill>
                <a:latin typeface="Constantia"/>
              </a:rPr>
              <a:t>Intellectual Property Rights, Exhaustion, and Parallel Imports</a:t>
            </a:r>
            <a:endParaRPr/>
          </a:p>
          <a:p>
            <a:pPr lvl="1">
              <a:lnSpc>
                <a:spcPct val="100000"/>
              </a:lnSpc>
              <a:buSzPct val="25000"/>
              <a:buFont typeface="StarSymbol"/>
              <a:buChar char="l"/>
            </a:pPr>
            <a:r>
              <a:rPr lang="en-US" sz="2400">
                <a:solidFill>
                  <a:srgbClr val="000000"/>
                </a:solidFill>
                <a:latin typeface="Constantia"/>
              </a:rPr>
              <a:t>Piracy and Counterfeit</a:t>
            </a:r>
            <a:endParaRPr/>
          </a:p>
          <a:p>
            <a:pPr lvl="1">
              <a:lnSpc>
                <a:spcPct val="100000"/>
              </a:lnSpc>
              <a:buSzPct val="25000"/>
              <a:buFont typeface="StarSymbol"/>
              <a:buChar char="l"/>
            </a:pPr>
            <a:r>
              <a:rPr lang="en-US" sz="2400">
                <a:solidFill>
                  <a:srgbClr val="000000"/>
                </a:solidFill>
                <a:latin typeface="Constantia"/>
              </a:rPr>
              <a:t>R&amp;D in the Global Economy</a:t>
            </a:r>
            <a:endParaRPr/>
          </a:p>
          <a:p>
            <a:pPr lvl="1">
              <a:lnSpc>
                <a:spcPct val="100000"/>
              </a:lnSpc>
              <a:buSzPct val="25000"/>
              <a:buFont typeface="StarSymbol"/>
              <a:buChar char="l"/>
            </a:pPr>
            <a:r>
              <a:rPr lang="en-US" sz="2400">
                <a:solidFill>
                  <a:srgbClr val="000000"/>
                </a:solidFill>
                <a:latin typeface="Constantia"/>
              </a:rPr>
              <a:t>International Migration of Skilled Labour</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457200" y="704160"/>
            <a:ext cx="8228520" cy="563760"/>
          </a:xfrm>
          <a:prstGeom prst="rect">
            <a:avLst/>
          </a:prstGeom>
        </p:spPr>
        <p:txBody>
          <a:bodyPr anchor="b" bIns="0" lIns="0" rIns="0" tIns="45000"/>
          <a:p>
            <a:pPr>
              <a:lnSpc>
                <a:spcPct val="100000"/>
              </a:lnSpc>
            </a:pPr>
            <a:r>
              <a:rPr lang="en-US" sz="5000">
                <a:solidFill>
                  <a:srgbClr val="04617b"/>
                </a:solidFill>
                <a:latin typeface="Calibri"/>
              </a:rPr>
              <a:t>Introduction</a:t>
            </a:r>
            <a:endParaRPr/>
          </a:p>
        </p:txBody>
      </p:sp>
      <p:sp>
        <p:nvSpPr>
          <p:cNvPr id="78" name="CustomShape 2"/>
          <p:cNvSpPr/>
          <p:nvPr/>
        </p:nvSpPr>
        <p:spPr>
          <a:xfrm>
            <a:off x="457200" y="1268640"/>
            <a:ext cx="8228520" cy="5054760"/>
          </a:xfrm>
          <a:prstGeom prst="rect">
            <a:avLst/>
          </a:prstGeom>
        </p:spPr>
        <p:txBody>
          <a:bodyPr bIns="45000" lIns="90000" rIns="90000" tIns="45000"/>
          <a:p>
            <a:pPr>
              <a:lnSpc>
                <a:spcPct val="100000"/>
              </a:lnSpc>
            </a:pPr>
            <a:r>
              <a:rPr b="1" lang="en-US" sz="2600">
                <a:solidFill>
                  <a:srgbClr val="000000"/>
                </a:solidFill>
                <a:latin typeface="Constantia"/>
              </a:rPr>
              <a:t>What is the impact of IPRs on economic growth and the welfare of society? </a:t>
            </a:r>
            <a:endParaRPr/>
          </a:p>
          <a:p>
            <a:pPr>
              <a:lnSpc>
                <a:spcPct val="100000"/>
              </a:lnSpc>
            </a:pPr>
            <a:endParaRPr/>
          </a:p>
          <a:p>
            <a:pPr lvl="1">
              <a:lnSpc>
                <a:spcPct val="100000"/>
              </a:lnSpc>
              <a:buSzPct val="25000"/>
              <a:buFont typeface="StarSymbol"/>
              <a:buChar char="l"/>
            </a:pPr>
            <a:r>
              <a:rPr lang="en-US" sz="2400">
                <a:solidFill>
                  <a:srgbClr val="000000"/>
                </a:solidFill>
                <a:latin typeface="Constantia"/>
              </a:rPr>
              <a:t>Positive link has been shown between R&amp;D and growth</a:t>
            </a:r>
            <a:endParaRPr/>
          </a:p>
          <a:p>
            <a:pPr lvl="1">
              <a:lnSpc>
                <a:spcPct val="100000"/>
              </a:lnSpc>
              <a:buSzPct val="25000"/>
              <a:buFont typeface="StarSymbol"/>
              <a:buChar char="l"/>
            </a:pPr>
            <a:r>
              <a:rPr lang="en-US" sz="2400">
                <a:solidFill>
                  <a:srgbClr val="000000"/>
                </a:solidFill>
                <a:latin typeface="Constantia"/>
              </a:rPr>
              <a:t>Positive link has been shown between stronger IPRs and economic profits at the firm-level</a:t>
            </a:r>
            <a:endParaRPr/>
          </a:p>
          <a:p>
            <a:pPr lvl="1">
              <a:lnSpc>
                <a:spcPct val="100000"/>
              </a:lnSpc>
              <a:buSzPct val="25000"/>
              <a:buFont typeface="StarSymbol"/>
              <a:buChar char="l"/>
            </a:pPr>
            <a:r>
              <a:rPr lang="en-US" sz="2400">
                <a:solidFill>
                  <a:srgbClr val="000000"/>
                </a:solidFill>
                <a:latin typeface="Constantia"/>
              </a:rPr>
              <a:t>However, studies that relate IPRs and growth at the economy level are inconclusive</a:t>
            </a:r>
            <a:endParaRPr/>
          </a:p>
          <a:p>
            <a:pPr>
              <a:lnSpc>
                <a:spcPct val="100000"/>
              </a:lnSpc>
            </a:pPr>
            <a:endParaRPr/>
          </a:p>
          <a:p>
            <a:pPr>
              <a:lnSpc>
                <a:spcPct val="100000"/>
              </a:lnSpc>
            </a:pPr>
            <a:r>
              <a:rPr b="1" lang="en-US" sz="2400">
                <a:solidFill>
                  <a:srgbClr val="000000"/>
                </a:solidFill>
                <a:latin typeface="Constantia"/>
              </a:rPr>
              <a:t>This is a difficult question, but gathering evidence on this may increase chances of ‘getting policies right’</a:t>
            </a:r>
            <a:endParaRPr/>
          </a:p>
        </p:txBody>
      </p:sp>
    </p:spTree>
  </p:cSld>
  <p:timing>
    <p:tnLst>
      <p:par>
        <p:cTn dur="indefinite" id="3" nodeType="tmRoot" restart="never">
          <p:childTnLst>
            <p:seq>
              <p:cTn dur="indefinite" id="4" nodeType="mainSeq">
                <p:childTnLst>
                  <p:par>
                    <p:cTn fill="hold" id="5">
                      <p:stCondLst>
                        <p:cond delay="indefinite"/>
                      </p:stCondLst>
                      <p:childTnLst>
                        <p:par>
                          <p:cTn fill="hold" id="6">
                            <p:stCondLst>
                              <p:cond delay="0"/>
                            </p:stCondLst>
                            <p:childTnLst>
                              <p:par>
                                <p:cTn fill="hold" id="7" nodeType="clickEffect" presetClass="entr" presetID="1">
                                  <p:stCondLst>
                                    <p:cond delay="0"/>
                                  </p:stCondLst>
                                  <p:childTnLst>
                                    <p:set>
                                      <p:cBhvr>
                                        <p:cTn dur="1" fill="hold" id="8">
                                          <p:stCondLst>
                                            <p:cond delay="0"/>
                                          </p:stCondLst>
                                        </p:cTn>
                                        <p:tgtEl>
                                          <p:spTgt spid="78">
                                            <p:txEl>
                                              <p:pRg end="412" st="412"/>
                                            </p:txEl>
                                          </p:spTgt>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stCondLst>
                                    <p:cond delay="0"/>
                                  </p:stCondLst>
                                  <p:childTnLst>
                                    <p:set>
                                      <p:cBhvr>
                                        <p:cTn dur="1" fill="hold" id="12">
                                          <p:stCondLst>
                                            <p:cond delay="0"/>
                                          </p:stCondLst>
                                        </p:cTn>
                                        <p:tgtEl>
                                          <p:spTgt spid="78">
                                            <p:txEl>
                                              <p:pRg end="412" st="412"/>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78">
                                            <p:txEl>
                                              <p:pRg end="412" st="412"/>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stCondLst>
                                    <p:cond delay="0"/>
                                  </p:stCondLst>
                                  <p:childTnLst>
                                    <p:set>
                                      <p:cBhvr>
                                        <p:cTn dur="1" fill="hold" id="20">
                                          <p:stCondLst>
                                            <p:cond delay="0"/>
                                          </p:stCondLst>
                                        </p:cTn>
                                        <p:tgtEl>
                                          <p:spTgt spid="78">
                                            <p:txEl>
                                              <p:pRg end="412" st="4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457200" y="704160"/>
            <a:ext cx="8228520" cy="707760"/>
          </a:xfrm>
          <a:prstGeom prst="rect">
            <a:avLst/>
          </a:prstGeom>
        </p:spPr>
        <p:txBody>
          <a:bodyPr anchor="b" bIns="0" lIns="0" rIns="0" tIns="45000"/>
          <a:p>
            <a:pPr>
              <a:lnSpc>
                <a:spcPct val="100000"/>
              </a:lnSpc>
            </a:pPr>
            <a:r>
              <a:rPr lang="en-US" sz="5000">
                <a:solidFill>
                  <a:srgbClr val="04617b"/>
                </a:solidFill>
                <a:latin typeface="Calibri"/>
              </a:rPr>
              <a:t>IPRs and economic growth</a:t>
            </a:r>
            <a:endParaRPr/>
          </a:p>
        </p:txBody>
      </p:sp>
      <p:sp>
        <p:nvSpPr>
          <p:cNvPr id="80" name="CustomShape 2"/>
          <p:cNvSpPr/>
          <p:nvPr/>
        </p:nvSpPr>
        <p:spPr>
          <a:xfrm>
            <a:off x="457200" y="1628640"/>
            <a:ext cx="8228520" cy="4694760"/>
          </a:xfrm>
          <a:prstGeom prst="rect">
            <a:avLst/>
          </a:prstGeom>
        </p:spPr>
        <p:txBody>
          <a:bodyPr bIns="45000" lIns="90000" rIns="90000" tIns="45000"/>
          <a:p>
            <a:pPr>
              <a:lnSpc>
                <a:spcPct val="100000"/>
              </a:lnSpc>
            </a:pPr>
            <a:r>
              <a:rPr b="1" lang="en-US" sz="2600">
                <a:solidFill>
                  <a:srgbClr val="000000"/>
                </a:solidFill>
                <a:latin typeface="Constantia"/>
              </a:rPr>
              <a:t>Why is this such a difficult question?</a:t>
            </a:r>
            <a:endParaRPr/>
          </a:p>
          <a:p>
            <a:pPr>
              <a:lnSpc>
                <a:spcPct val="100000"/>
              </a:lnSpc>
              <a:buSzPct val="25000"/>
              <a:buFont charset="2" typeface="Wingdings 2"/>
              <a:buChar char=""/>
            </a:pPr>
            <a:r>
              <a:rPr lang="en-US" sz="2600">
                <a:solidFill>
                  <a:srgbClr val="000000"/>
                </a:solidFill>
                <a:latin typeface="Constantia"/>
              </a:rPr>
              <a:t>Complex set of relationships (see Figure 12.1, on next slide, and further diagram on slide after that)</a:t>
            </a:r>
            <a:endParaRPr/>
          </a:p>
          <a:p>
            <a:pPr>
              <a:lnSpc>
                <a:spcPct val="100000"/>
              </a:lnSpc>
              <a:buSzPct val="25000"/>
              <a:buFont charset="2" typeface="Wingdings 2"/>
              <a:buChar char=""/>
            </a:pPr>
            <a:r>
              <a:rPr lang="en-US" sz="2600" u="sng">
                <a:solidFill>
                  <a:srgbClr val="000000"/>
                </a:solidFill>
                <a:latin typeface="Constantia"/>
              </a:rPr>
              <a:t>IPRs can affect investment, trade, FDI, and R&amp;D</a:t>
            </a:r>
            <a:endParaRPr/>
          </a:p>
          <a:p>
            <a:pPr>
              <a:lnSpc>
                <a:spcPct val="100000"/>
              </a:lnSpc>
              <a:buSzPct val="25000"/>
              <a:buFont charset="2" typeface="Wingdings 2"/>
              <a:buChar char=""/>
            </a:pPr>
            <a:r>
              <a:rPr lang="en-US" sz="2600">
                <a:solidFill>
                  <a:srgbClr val="000000"/>
                </a:solidFill>
                <a:latin typeface="Constantia"/>
              </a:rPr>
              <a:t>These ‘proximate factors’ can in turn affect a country’s rate of growth </a:t>
            </a:r>
            <a:r>
              <a:rPr lang="en-US" sz="2600">
                <a:solidFill>
                  <a:srgbClr val="000000"/>
                </a:solidFill>
                <a:latin typeface="Constantia"/>
              </a:rPr>
              <a:t>	</a:t>
            </a:r>
            <a:endParaRPr/>
          </a:p>
          <a:p>
            <a:pPr>
              <a:lnSpc>
                <a:spcPct val="100000"/>
              </a:lnSpc>
              <a:buSzPct val="25000"/>
              <a:buFont charset="2" typeface="Wingdings 2"/>
              <a:buChar char=""/>
            </a:pPr>
            <a:r>
              <a:rPr lang="en-US" sz="2600">
                <a:solidFill>
                  <a:srgbClr val="000000"/>
                </a:solidFill>
                <a:latin typeface="Constantia"/>
              </a:rPr>
              <a:t>Evidence from study by Park and Ginarte (1997) using cross-section data for 60 countries supports this indirect role of IPRs on growth by enhancing investment and R&amp;D</a:t>
            </a:r>
            <a:endParaRPr/>
          </a:p>
        </p:txBody>
      </p:sp>
    </p:spTree>
  </p:cSld>
  <p:timing>
    <p:tnLst>
      <p:par>
        <p:cTn dur="indefinite" id="21" nodeType="tmRoot" restart="never">
          <p:childTnLst>
            <p:seq>
              <p:cTn dur="indefinite" id="22" nodeType="mainSeq">
                <p:childTnLst>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80">
                                            <p:txEl>
                                              <p:pRg end="39" st="0"/>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stCondLst>
                                    <p:cond delay="0"/>
                                  </p:stCondLst>
                                  <p:childTnLst>
                                    <p:set>
                                      <p:cBhvr>
                                        <p:cTn dur="1" fill="hold" id="30">
                                          <p:stCondLst>
                                            <p:cond delay="0"/>
                                          </p:stCondLst>
                                        </p:cTn>
                                        <p:tgtEl>
                                          <p:spTgt spid="80">
                                            <p:txEl>
                                              <p:pRg end="431" st="431"/>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stCondLst>
                                    <p:cond delay="0"/>
                                  </p:stCondLst>
                                  <p:childTnLst>
                                    <p:set>
                                      <p:cBhvr>
                                        <p:cTn dur="1" fill="hold" id="34">
                                          <p:stCondLst>
                                            <p:cond delay="0"/>
                                          </p:stCondLst>
                                        </p:cTn>
                                        <p:tgtEl>
                                          <p:spTgt spid="80">
                                            <p:txEl>
                                              <p:pRg end="431" st="431"/>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80">
                                            <p:txEl>
                                              <p:pRg end="431" st="431"/>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80">
                                            <p:txEl>
                                              <p:pRg end="431" st="43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457200" y="704160"/>
            <a:ext cx="8228520" cy="635760"/>
          </a:xfrm>
          <a:prstGeom prst="rect">
            <a:avLst/>
          </a:prstGeom>
        </p:spPr>
        <p:txBody>
          <a:bodyPr anchor="b" bIns="0" lIns="0" rIns="0" tIns="45000"/>
          <a:p>
            <a:pPr>
              <a:lnSpc>
                <a:spcPct val="100000"/>
              </a:lnSpc>
            </a:pPr>
            <a:r>
              <a:rPr lang="en-US" sz="5000">
                <a:solidFill>
                  <a:srgbClr val="04617b"/>
                </a:solidFill>
                <a:latin typeface="Calibri"/>
              </a:rPr>
              <a:t>Impacts of patenting</a:t>
            </a:r>
            <a:endParaRPr/>
          </a:p>
        </p:txBody>
      </p:sp>
      <p:pic>
        <p:nvPicPr>
          <p:cNvPr descr="" id="82" name="Picture 3"/>
          <p:cNvPicPr/>
          <p:nvPr/>
        </p:nvPicPr>
        <p:blipFill>
          <a:blip r:embed="rId1"/>
          <a:stretch>
            <a:fillRect/>
          </a:stretch>
        </p:blipFill>
        <p:spPr>
          <a:xfrm>
            <a:off x="816120" y="1628640"/>
            <a:ext cx="7214040" cy="428508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704160"/>
            <a:ext cx="8228520" cy="563760"/>
          </a:xfrm>
          <a:prstGeom prst="rect">
            <a:avLst/>
          </a:prstGeom>
        </p:spPr>
        <p:txBody>
          <a:bodyPr anchor="b" bIns="0" lIns="0" rIns="0" tIns="45000"/>
          <a:p>
            <a:pPr>
              <a:lnSpc>
                <a:spcPct val="100000"/>
              </a:lnSpc>
            </a:pPr>
            <a:r>
              <a:rPr lang="en-US" sz="3600">
                <a:solidFill>
                  <a:srgbClr val="04617b"/>
                </a:solidFill>
                <a:latin typeface="Calibri"/>
              </a:rPr>
              <a:t>Complex relationship between IPRs and growth</a:t>
            </a:r>
            <a:endParaRPr/>
          </a:p>
        </p:txBody>
      </p:sp>
      <p:sp>
        <p:nvSpPr>
          <p:cNvPr id="84" name="CustomShape 2"/>
          <p:cNvSpPr/>
          <p:nvPr/>
        </p:nvSpPr>
        <p:spPr>
          <a:xfrm>
            <a:off x="457200" y="1484640"/>
            <a:ext cx="8228520" cy="4838760"/>
          </a:xfrm>
          <a:prstGeom prst="rect">
            <a:avLst/>
          </a:prstGeom>
        </p:spPr>
        <p:txBody>
          <a:bodyPr bIns="45000" lIns="90000" rIns="90000" tIns="45000"/>
          <a:p>
            <a:pPr>
              <a:lnSpc>
                <a:spcPct val="100000"/>
              </a:lnSpc>
              <a:buSzPct val="25000"/>
              <a:buFont charset="2" typeface="Wingdings 2"/>
              <a:buChar char=""/>
            </a:pPr>
            <a:r>
              <a:rPr lang="en-US" sz="2200">
                <a:solidFill>
                  <a:srgbClr val="000000"/>
                </a:solidFill>
                <a:latin typeface="Constantia"/>
              </a:rPr>
              <a:t>In order to benefit from strong IPRs a country needs to have a range of factors conducive to growth</a:t>
            </a:r>
            <a:endParaRPr/>
          </a:p>
          <a:p>
            <a:pPr>
              <a:lnSpc>
                <a:spcPct val="100000"/>
              </a:lnSpc>
              <a:buSzPct val="25000"/>
              <a:buFont charset="2" typeface="Wingdings 2"/>
              <a:buChar char=""/>
            </a:pPr>
            <a:r>
              <a:rPr lang="en-US" sz="2200">
                <a:solidFill>
                  <a:srgbClr val="000000"/>
                </a:solidFill>
                <a:latin typeface="Constantia"/>
              </a:rPr>
              <a:t>Countries at different stages of development benefit in different ways </a:t>
            </a:r>
            <a:endParaRPr/>
          </a:p>
          <a:p>
            <a:pPr>
              <a:lnSpc>
                <a:spcPct val="100000"/>
              </a:lnSpc>
              <a:buSzPct val="25000"/>
              <a:buFont charset="2" typeface="Wingdings 2"/>
              <a:buChar char=""/>
            </a:pPr>
            <a:r>
              <a:rPr lang="en-US" sz="2200">
                <a:solidFill>
                  <a:srgbClr val="000000"/>
                </a:solidFill>
                <a:latin typeface="Constantia"/>
              </a:rPr>
              <a:t>Falvey et al. (2006) found that having strong IPRs benefits both the richest and the poorest nations, but not the middle-income countries</a:t>
            </a:r>
            <a:endParaRPr/>
          </a:p>
          <a:p>
            <a:pPr lvl="1">
              <a:lnSpc>
                <a:spcPct val="100000"/>
              </a:lnSpc>
              <a:buSzPct val="25000"/>
              <a:buFont typeface="StarSymbol"/>
              <a:buChar char="l"/>
            </a:pPr>
            <a:r>
              <a:rPr lang="en-US" sz="2000">
                <a:solidFill>
                  <a:srgbClr val="000000"/>
                </a:solidFill>
                <a:latin typeface="Constantia"/>
              </a:rPr>
              <a:t>Positive effects are due to increased FDI and trade </a:t>
            </a:r>
            <a:endParaRPr/>
          </a:p>
          <a:p>
            <a:pPr lvl="1">
              <a:lnSpc>
                <a:spcPct val="100000"/>
              </a:lnSpc>
              <a:buSzPct val="25000"/>
              <a:buFont typeface="StarSymbol"/>
              <a:buChar char="l"/>
            </a:pPr>
            <a:r>
              <a:rPr lang="en-US" sz="2000">
                <a:solidFill>
                  <a:srgbClr val="000000"/>
                </a:solidFill>
                <a:latin typeface="Constantia"/>
              </a:rPr>
              <a:t>Negative effects arise from inability to imitate and adopt technology freely</a:t>
            </a:r>
            <a:endParaRPr/>
          </a:p>
          <a:p>
            <a:pPr>
              <a:lnSpc>
                <a:spcPct val="100000"/>
              </a:lnSpc>
              <a:buSzPct val="25000"/>
              <a:buFont charset="2" typeface="Wingdings 2"/>
              <a:buChar char=""/>
            </a:pPr>
            <a:r>
              <a:rPr lang="en-US" sz="2200">
                <a:solidFill>
                  <a:srgbClr val="000000"/>
                </a:solidFill>
                <a:latin typeface="Constantia"/>
              </a:rPr>
              <a:t>A further indication from historical studies is that the strength of IPRs may affect the nature of innovation in a country rather than the level of innovation</a:t>
            </a:r>
            <a:endParaRPr/>
          </a:p>
        </p:txBody>
      </p:sp>
    </p:spTree>
  </p:cSld>
  <p:timing>
    <p:tnLst>
      <p:par>
        <p:cTn dur="indefinite" id="43" nodeType="tmRoot" restart="never">
          <p:childTnLst>
            <p:seq>
              <p:cTn dur="indefinite" id="44" nodeType="mainSeq">
                <p:childTnLst>
                  <p:par>
                    <p:cTn fill="hold" id="45">
                      <p:stCondLst>
                        <p:cond delay="indefinite"/>
                      </p:stCondLst>
                      <p:childTnLst>
                        <p:par>
                          <p:cTn fill="hold" id="46">
                            <p:stCondLst>
                              <p:cond delay="0"/>
                            </p:stCondLst>
                            <p:childTnLst>
                              <p:par>
                                <p:cTn fill="hold" id="47" nodeType="clickEffect" presetClass="entr" presetID="1">
                                  <p:stCondLst>
                                    <p:cond delay="0"/>
                                  </p:stCondLst>
                                  <p:childTnLst>
                                    <p:set>
                                      <p:cBhvr>
                                        <p:cTn dur="1" fill="hold" id="48">
                                          <p:stCondLst>
                                            <p:cond delay="0"/>
                                          </p:stCondLst>
                                        </p:cTn>
                                        <p:tgtEl>
                                          <p:spTgt spid="84">
                                            <p:txEl>
                                              <p:pRg end="100" st="0"/>
                                            </p:txEl>
                                          </p:spTgt>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84">
                                            <p:txEl>
                                              <p:pRg end="599" st="599"/>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84">
                                            <p:txEl>
                                              <p:pRg end="599" st="599"/>
                                            </p:txEl>
                                          </p:spTgt>
                                        </p:tgtEl>
                                        <p:attrNameLst>
                                          <p:attrName>style.visibility</p:attrName>
                                        </p:attrNameLst>
                                      </p:cBhvr>
                                      <p:to>
                                        <p:strVal val="visible"/>
                                      </p:to>
                                    </p:set>
                                  </p:childTnLst>
                                </p:cTn>
                              </p:par>
                              <p:par>
                                <p:cTn fill="hold" id="57" nodeType="withEffect" presetClass="entr" presetID="1">
                                  <p:stCondLst>
                                    <p:cond delay="0"/>
                                  </p:stCondLst>
                                  <p:childTnLst>
                                    <p:set>
                                      <p:cBhvr>
                                        <p:cTn dur="1" fill="hold" id="58">
                                          <p:stCondLst>
                                            <p:cond delay="0"/>
                                          </p:stCondLst>
                                        </p:cTn>
                                        <p:tgtEl>
                                          <p:spTgt spid="84">
                                            <p:txEl>
                                              <p:pRg end="599" st="599"/>
                                            </p:txEl>
                                          </p:spTgt>
                                        </p:tgtEl>
                                        <p:attrNameLst>
                                          <p:attrName>style.visibility</p:attrName>
                                        </p:attrNameLst>
                                      </p:cBhvr>
                                      <p:to>
                                        <p:strVal val="visible"/>
                                      </p:to>
                                    </p:set>
                                  </p:childTnLst>
                                </p:cTn>
                              </p:par>
                              <p:par>
                                <p:cTn fill="hold" id="59" nodeType="withEffect" presetClass="entr" presetID="1">
                                  <p:stCondLst>
                                    <p:cond delay="0"/>
                                  </p:stCondLst>
                                  <p:childTnLst>
                                    <p:set>
                                      <p:cBhvr>
                                        <p:cTn dur="1" fill="hold" id="60">
                                          <p:stCondLst>
                                            <p:cond delay="0"/>
                                          </p:stCondLst>
                                        </p:cTn>
                                        <p:tgtEl>
                                          <p:spTgt spid="84">
                                            <p:txEl>
                                              <p:pRg end="599" st="599"/>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84">
                                            <p:txEl>
                                              <p:pRg end="599" st="59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457200" y="704160"/>
            <a:ext cx="8228520" cy="779760"/>
          </a:xfrm>
          <a:prstGeom prst="rect">
            <a:avLst/>
          </a:prstGeom>
        </p:spPr>
        <p:txBody>
          <a:bodyPr anchor="b" bIns="0" lIns="0" rIns="0" tIns="45000"/>
          <a:p>
            <a:pPr>
              <a:lnSpc>
                <a:spcPct val="100000"/>
              </a:lnSpc>
            </a:pPr>
            <a:r>
              <a:rPr lang="en-US" sz="5000">
                <a:solidFill>
                  <a:srgbClr val="04617b"/>
                </a:solidFill>
                <a:latin typeface="Calibri"/>
              </a:rPr>
              <a:t>World Trade Organisation (WTO)</a:t>
            </a:r>
            <a:endParaRPr/>
          </a:p>
        </p:txBody>
      </p:sp>
      <p:sp>
        <p:nvSpPr>
          <p:cNvPr id="86" name="CustomShape 2"/>
          <p:cNvSpPr/>
          <p:nvPr/>
        </p:nvSpPr>
        <p:spPr>
          <a:xfrm>
            <a:off x="457200" y="1628640"/>
            <a:ext cx="8228520" cy="4694760"/>
          </a:xfrm>
          <a:prstGeom prst="rect">
            <a:avLst/>
          </a:prstGeom>
        </p:spPr>
        <p:txBody>
          <a:bodyPr bIns="45000" lIns="90000" rIns="90000" tIns="45000"/>
          <a:p>
            <a:pPr>
              <a:lnSpc>
                <a:spcPct val="100000"/>
              </a:lnSpc>
            </a:pPr>
            <a:r>
              <a:rPr i="1" lang="en-US" sz="2000">
                <a:solidFill>
                  <a:srgbClr val="000000"/>
                </a:solidFill>
                <a:latin typeface="Constantia"/>
              </a:rPr>
              <a:t>The World Trade Organization (WTO) is the only global international organization dealing with the rules of trade between nations. At its heart are the WTO agreements, negotiated and signed by the bulk of the world’s trading nations and ratified in their parliaments. The goal is to help producers of goods and services, exporters, and importers conduct their business. - </a:t>
            </a:r>
            <a:r>
              <a:rPr lang="en-US" sz="2000" u="sng">
                <a:solidFill>
                  <a:srgbClr val="f49100"/>
                </a:solidFill>
                <a:latin typeface="Constantia"/>
                <a:hlinkClick r:id="rId1"/>
              </a:rPr>
              <a:t>http://</a:t>
            </a:r>
            <a:r>
              <a:rPr lang="en-US" sz="2000" u="sng">
                <a:solidFill>
                  <a:srgbClr val="f49100"/>
                </a:solidFill>
                <a:latin typeface="Constantia"/>
                <a:hlinkClick r:id="rId2"/>
              </a:rPr>
              <a:t>www.wto.org</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Oversees the implementation, administration and operation of the covered agreements</a:t>
            </a:r>
            <a:endParaRPr/>
          </a:p>
          <a:p>
            <a:pPr>
              <a:lnSpc>
                <a:spcPct val="100000"/>
              </a:lnSpc>
              <a:buSzPct val="25000"/>
              <a:buFont charset="2" typeface="Wingdings 2"/>
              <a:buChar char=""/>
            </a:pPr>
            <a:r>
              <a:rPr lang="en-US" sz="2600">
                <a:solidFill>
                  <a:srgbClr val="000000"/>
                </a:solidFill>
                <a:latin typeface="Constantia"/>
              </a:rPr>
              <a:t>Provides a forum for negotiations and for settling disputes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395640" y="1124640"/>
            <a:ext cx="8228520" cy="63576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88" name="CustomShape 2"/>
          <p:cNvSpPr/>
          <p:nvPr/>
        </p:nvSpPr>
        <p:spPr>
          <a:xfrm>
            <a:off x="457200" y="1935360"/>
            <a:ext cx="8228520" cy="438804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TRIPS agreement 1996 - membership of the World Trade Organisation (WTO) was made conditional on signing it</a:t>
            </a:r>
            <a:endParaRPr/>
          </a:p>
          <a:p>
            <a:pPr>
              <a:lnSpc>
                <a:spcPct val="100000"/>
              </a:lnSpc>
              <a:buSzPct val="25000"/>
              <a:buFont charset="2" typeface="Wingdings 2"/>
              <a:buChar char=""/>
            </a:pPr>
            <a:r>
              <a:rPr lang="en-US" sz="2600">
                <a:solidFill>
                  <a:srgbClr val="000000"/>
                </a:solidFill>
                <a:latin typeface="Constantia"/>
              </a:rPr>
              <a:t>TRIPS agreement established minimum standards of IPR protection in all WTO member countries</a:t>
            </a:r>
            <a:endParaRPr/>
          </a:p>
          <a:p>
            <a:pPr>
              <a:lnSpc>
                <a:spcPct val="100000"/>
              </a:lnSpc>
              <a:buSzPct val="25000"/>
              <a:buFont charset="2" typeface="Wingdings 2"/>
              <a:buChar char=""/>
            </a:pPr>
            <a:r>
              <a:rPr lang="en-US" sz="2600">
                <a:solidFill>
                  <a:srgbClr val="000000"/>
                </a:solidFill>
                <a:latin typeface="Constantia"/>
              </a:rPr>
              <a:t>Developing countries were given time to make the transition, but grace periods generally expired within a few years of such countries joining the WTO</a:t>
            </a:r>
            <a:endParaRPr/>
          </a:p>
          <a:p>
            <a:pPr>
              <a:lnSpc>
                <a:spcPct val="100000"/>
              </a:lnSpc>
              <a:buSzPct val="25000"/>
              <a:buFont charset="2" typeface="Wingdings 2"/>
              <a:buChar char=""/>
            </a:pPr>
            <a:r>
              <a:rPr lang="en-US" sz="2600">
                <a:solidFill>
                  <a:srgbClr val="000000"/>
                </a:solidFill>
                <a:latin typeface="Constantia"/>
              </a:rPr>
              <a:t>China and India have both become members of WTO/TRIPS</a:t>
            </a:r>
            <a:endParaRPr/>
          </a:p>
          <a:p>
            <a:pPr>
              <a:lnSpc>
                <a:spcPct val="100000"/>
              </a:lnSpc>
            </a:pPr>
            <a:endParaRPr/>
          </a:p>
        </p:txBody>
      </p:sp>
    </p:spTree>
  </p:cSld>
  <p:timing>
    <p:tnLst>
      <p:par>
        <p:cTn dur="indefinite" id="65" nodeType="tmRoot" restart="never">
          <p:childTnLst>
            <p:seq>
              <p:cTn dur="indefinite" id="66" nodeType="mainSeq">
                <p:childTnLst>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88">
                                            <p:txEl>
                                              <p:pRg end="107" st="0"/>
                                            </p:txEl>
                                          </p:spTgt>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88">
                                            <p:txEl>
                                              <p:pRg end="404" st="404"/>
                                            </p:txEl>
                                          </p:spTgt>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88">
                                            <p:txEl>
                                              <p:pRg end="404" st="404"/>
                                            </p:txEl>
                                          </p:spTgt>
                                        </p:tgtEl>
                                        <p:attrNameLst>
                                          <p:attrName>style.visibility</p:attrName>
                                        </p:attrNameLst>
                                      </p:cBhvr>
                                      <p:to>
                                        <p:strVal val="visible"/>
                                      </p:to>
                                    </p:set>
                                  </p:childTnLst>
                                </p:cTn>
                              </p:par>
                            </p:childTnLst>
                          </p:cTn>
                        </p:par>
                      </p:childTnLst>
                    </p:cTn>
                  </p:par>
                  <p:par>
                    <p:cTn fill="hold" id="79">
                      <p:stCondLst>
                        <p:cond delay="indefinite"/>
                      </p:stCondLst>
                      <p:childTnLst>
                        <p:par>
                          <p:cTn fill="hold" id="80">
                            <p:stCondLst>
                              <p:cond delay="0"/>
                            </p:stCondLst>
                            <p:childTnLst>
                              <p:par>
                                <p:cTn fill="hold" id="81" nodeType="clickEffect" presetClass="entr" presetID="1">
                                  <p:stCondLst>
                                    <p:cond delay="0"/>
                                  </p:stCondLst>
                                  <p:childTnLst>
                                    <p:set>
                                      <p:cBhvr>
                                        <p:cTn dur="1" fill="hold" id="82">
                                          <p:stCondLst>
                                            <p:cond delay="0"/>
                                          </p:stCondLst>
                                        </p:cTn>
                                        <p:tgtEl>
                                          <p:spTgt spid="88">
                                            <p:txEl>
                                              <p:pRg end="404" st="40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395640" y="1124640"/>
            <a:ext cx="8228520" cy="63576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90" name="CustomShape 2"/>
          <p:cNvSpPr/>
          <p:nvPr/>
        </p:nvSpPr>
        <p:spPr>
          <a:xfrm>
            <a:off x="457200" y="1935360"/>
            <a:ext cx="8228520" cy="438804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TRIPS agreement 1996 - membership of the World Trade Organisation (WTO) was made conditional on signing it</a:t>
            </a:r>
            <a:endParaRPr/>
          </a:p>
          <a:p>
            <a:pPr>
              <a:lnSpc>
                <a:spcPct val="100000"/>
              </a:lnSpc>
              <a:buSzPct val="25000"/>
              <a:buFont charset="2" typeface="Wingdings 2"/>
              <a:buChar char=""/>
            </a:pPr>
            <a:r>
              <a:rPr lang="en-US" sz="2600">
                <a:solidFill>
                  <a:srgbClr val="000000"/>
                </a:solidFill>
                <a:latin typeface="Constantia"/>
              </a:rPr>
              <a:t>TRIPS agreement established minimum standards of IPR protection in all WTO member countries</a:t>
            </a:r>
            <a:endParaRPr/>
          </a:p>
          <a:p>
            <a:pPr>
              <a:lnSpc>
                <a:spcPct val="100000"/>
              </a:lnSpc>
              <a:buSzPct val="25000"/>
              <a:buFont charset="2" typeface="Wingdings 2"/>
              <a:buChar char=""/>
            </a:pPr>
            <a:r>
              <a:rPr lang="en-US" sz="2600">
                <a:solidFill>
                  <a:srgbClr val="000000"/>
                </a:solidFill>
                <a:latin typeface="Constantia"/>
              </a:rPr>
              <a:t>Developing countries were given time to make the transition, but grace periods generally expired within a few years of such countries joining the WTO</a:t>
            </a:r>
            <a:endParaRPr/>
          </a:p>
          <a:p>
            <a:pPr>
              <a:lnSpc>
                <a:spcPct val="100000"/>
              </a:lnSpc>
              <a:buSzPct val="25000"/>
              <a:buFont charset="2" typeface="Wingdings 2"/>
              <a:buChar char=""/>
            </a:pPr>
            <a:r>
              <a:rPr lang="en-US" sz="2600">
                <a:solidFill>
                  <a:srgbClr val="000000"/>
                </a:solidFill>
                <a:latin typeface="Constantia"/>
              </a:rPr>
              <a:t>China and India have both become members of WTO/TRIPS</a:t>
            </a:r>
            <a:endParaRPr/>
          </a:p>
          <a:p>
            <a:pPr>
              <a:lnSpc>
                <a:spcPct val="100000"/>
              </a:lnSpc>
            </a:pPr>
            <a:endParaRPr/>
          </a:p>
        </p:txBody>
      </p:sp>
    </p:spTree>
  </p:cSld>
  <p:timing>
    <p:tnLst>
      <p:par>
        <p:cTn dur="indefinite" id="83" nodeType="tmRoot" restart="never">
          <p:childTnLst>
            <p:seq>
              <p:cTn dur="indefinite" id="84" nodeType="mainSeq">
                <p:childTnLst>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90">
                                            <p:txEl>
                                              <p:pRg end="107" st="0"/>
                                            </p:txEl>
                                          </p:spTgt>
                                        </p:tgtEl>
                                        <p:attrNameLst>
                                          <p:attrName>style.visibility</p:attrName>
                                        </p:attrNameLst>
                                      </p:cBhvr>
                                      <p:to>
                                        <p:strVal val="visible"/>
                                      </p:to>
                                    </p:set>
                                  </p:childTnLst>
                                </p:cTn>
                              </p:par>
                            </p:childTnLst>
                          </p:cTn>
                        </p:par>
                      </p:childTnLst>
                    </p:cTn>
                  </p:par>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90">
                                            <p:txEl>
                                              <p:pRg end="404" st="404"/>
                                            </p:txEl>
                                          </p:spTgt>
                                        </p:tgtEl>
                                        <p:attrNameLst>
                                          <p:attrName>style.visibility</p:attrName>
                                        </p:attrNameLst>
                                      </p:cBhvr>
                                      <p:to>
                                        <p:strVal val="visible"/>
                                      </p:to>
                                    </p:set>
                                  </p:childTnLst>
                                </p:cTn>
                              </p:par>
                            </p:childTnLst>
                          </p:cTn>
                        </p:par>
                      </p:childTnLst>
                    </p:cTn>
                  </p:par>
                  <p:par>
                    <p:cTn fill="hold" id="93">
                      <p:stCondLst>
                        <p:cond delay="indefinite"/>
                      </p:stCondLst>
                      <p:childTnLst>
                        <p:par>
                          <p:cTn fill="hold" id="94">
                            <p:stCondLst>
                              <p:cond delay="0"/>
                            </p:stCondLst>
                            <p:childTnLst>
                              <p:par>
                                <p:cTn fill="hold" id="95" nodeType="clickEffect" presetClass="entr" presetID="1">
                                  <p:stCondLst>
                                    <p:cond delay="0"/>
                                  </p:stCondLst>
                                  <p:childTnLst>
                                    <p:set>
                                      <p:cBhvr>
                                        <p:cTn dur="1" fill="hold" id="96">
                                          <p:stCondLst>
                                            <p:cond delay="0"/>
                                          </p:stCondLst>
                                        </p:cTn>
                                        <p:tgtEl>
                                          <p:spTgt spid="90">
                                            <p:txEl>
                                              <p:pRg end="404" st="404"/>
                                            </p:txEl>
                                          </p:spTgt>
                                        </p:tgtEl>
                                        <p:attrNameLst>
                                          <p:attrName>style.visibility</p:attrName>
                                        </p:attrNameLst>
                                      </p:cBhvr>
                                      <p:to>
                                        <p:strVal val="visible"/>
                                      </p:to>
                                    </p:set>
                                  </p:childTnLst>
                                </p:cTn>
                              </p:par>
                            </p:childTnLst>
                          </p:cTn>
                        </p:par>
                      </p:childTnLst>
                    </p:cTn>
                  </p:par>
                  <p:par>
                    <p:cTn fill="hold" id="97">
                      <p:stCondLst>
                        <p:cond delay="indefinite"/>
                      </p:stCondLst>
                      <p:childTnLst>
                        <p:par>
                          <p:cTn fill="hold" id="98">
                            <p:stCondLst>
                              <p:cond delay="0"/>
                            </p:stCondLst>
                            <p:childTnLst>
                              <p:par>
                                <p:cTn fill="hold" id="99" nodeType="clickEffect" presetClass="entr" presetID="1">
                                  <p:stCondLst>
                                    <p:cond delay="0"/>
                                  </p:stCondLst>
                                  <p:childTnLst>
                                    <p:set>
                                      <p:cBhvr>
                                        <p:cTn dur="1" fill="hold" id="100">
                                          <p:stCondLst>
                                            <p:cond delay="0"/>
                                          </p:stCondLst>
                                        </p:cTn>
                                        <p:tgtEl>
                                          <p:spTgt spid="90">
                                            <p:txEl>
                                              <p:pRg end="404" st="40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