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4.jpeg" ContentType="image/jpeg"/>
  <Override PartName="/ppt/media/image1.jpeg" ContentType="image/jpeg"/>
  <Override PartName="/ppt/media/image8.jpeg" ContentType="image/jpeg"/>
  <Override PartName="/ppt/media/image12.jpeg" ContentType="image/jpeg"/>
  <Override PartName="/ppt/media/image5.jpeg" ContentType="image/jpeg"/>
  <Override PartName="/ppt/media/image2.jpeg" ContentType="image/jpeg"/>
  <Override PartName="/ppt/media/image9.jpeg" ContentType="image/jpeg"/>
  <Override PartName="/ppt/media/image13.jpeg" ContentType="image/jpeg"/>
  <Override PartName="/ppt/media/image6.jpeg" ContentType="image/jpeg"/>
  <Override PartName="/ppt/media/image10.jpeg" ContentType="image/jpeg"/>
  <Override PartName="/ppt/media/image3.jpeg" ContentType="image/jpe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tantia"/>
              </a:rPr>
              <a:t>Technology and Mineral Resources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nstantia"/>
              </a:rPr>
              <a:t>May 1st,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04160"/>
            <a:ext cx="8228880" cy="5907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Long Run Supply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371600"/>
            <a:ext cx="8228880" cy="4952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Possible long run supply curves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9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2514600"/>
            <a:ext cx="7619400" cy="23925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704160"/>
            <a:ext cx="8228880" cy="666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4617b"/>
                </a:solidFill>
                <a:latin typeface="Calibri"/>
              </a:rPr>
              <a:t>Mining Asteroids for Gold and Platinum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Planetary Resources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founders include film director and explorer James Cameron as well as Google's chief executive Larry Page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Multi-billion-dollar plan would use robotic spacecraft to squeeze minerals such as platinum and gold out of the rocks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tantia"/>
              </a:rPr>
              <a:t>http://www.economist.com/node/21553419</a:t>
            </a:r>
            <a:endParaRPr/>
          </a:p>
        </p:txBody>
      </p:sp>
      <p:pic>
        <p:nvPicPr>
          <p:cNvPr descr="" id="9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720" y="3680280"/>
            <a:ext cx="3899880" cy="21952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704160"/>
            <a:ext cx="8228880" cy="5907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Demand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219320"/>
            <a:ext cx="8228880" cy="510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What about the increasing demand on natural resources from the developing world?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0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362320"/>
            <a:ext cx="6171480" cy="394956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704160"/>
            <a:ext cx="8228880" cy="5907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Intensity of Use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Developing economies use less mineral resources as the infrastructure of the country matures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0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2590920"/>
            <a:ext cx="4571280" cy="368568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704160"/>
            <a:ext cx="8228880" cy="7430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Sustainability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523880"/>
            <a:ext cx="822888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Solow’s constant consumption model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Capital stock = manmade capital, human capital and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natural capital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How do we best maintain sustainability?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Act in ways that at least maintain the capital stock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Depends on one’s view of how well natural capital can be substituted by the other forms of capital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Weak sustainability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– Perfect substitution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Manufactured capital of equal value can take the place of natural capital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Strong sustainability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– Imperfect substitution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Must maintain a certain level of natural capital, e.g., air and water!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dur="indefinite" id="60" nodeType="mainSeq">
                <p:childTnLst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32" st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704160"/>
            <a:ext cx="8228880" cy="438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Technology and the Long Run 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219320"/>
            <a:ext cx="8228880" cy="5104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Technology improvements decrease extraction costs and therefore can increases mineral reserves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Historically, technology improvements have offset any cost increases due to depletion and this has kept prices relatively stable for most mineral resources, but..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The future is not necessarily like the past! </a:t>
            </a:r>
            <a:endParaRPr/>
          </a:p>
        </p:txBody>
      </p:sp>
      <p:pic>
        <p:nvPicPr>
          <p:cNvPr descr="" id="11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3657600"/>
            <a:ext cx="4419000" cy="2700000"/>
          </a:xfrm>
          <a:prstGeom prst="rect">
            <a:avLst/>
          </a:prstGeom>
        </p:spPr>
      </p:pic>
    </p:spTree>
  </p:cSld>
  <p:timing>
    <p:tnLst>
      <p:par>
        <p:cTn dur="indefinite" id="89" nodeType="tmRoot" restart="never">
          <p:childTnLst>
            <p:seq>
              <p:cTn dur="indefinite" id="90" nodeType="mainSeq">
                <p:childTnLst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05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05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609480"/>
            <a:ext cx="8228880" cy="8373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523880"/>
            <a:ext cx="822888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Technology plays a crucial role in the long run availability of natural resources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ability of technology to continue to offset the rising costs of moving to poorer grade resources depends on the rate of diminishing returns to innovation</a:t>
            </a:r>
            <a:endParaRPr/>
          </a:p>
        </p:txBody>
      </p:sp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41" st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704160"/>
            <a:ext cx="8228880" cy="5907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Resource Scarcity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371600"/>
            <a:ext cx="8228880" cy="4952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Given that natural resources are scarce, what are the implications for humanity?</a:t>
            </a:r>
            <a:endParaRPr/>
          </a:p>
        </p:txBody>
      </p:sp>
      <p:pic>
        <p:nvPicPr>
          <p:cNvPr descr="" id="7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638680" y="1981080"/>
            <a:ext cx="2742480" cy="1891080"/>
          </a:xfrm>
          <a:prstGeom prst="rect">
            <a:avLst/>
          </a:prstGeom>
        </p:spPr>
      </p:pic>
      <p:pic>
        <p:nvPicPr>
          <p:cNvPr descr="" id="7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3276720"/>
            <a:ext cx="3047400" cy="2412360"/>
          </a:xfrm>
          <a:prstGeom prst="rect">
            <a:avLst/>
          </a:prstGeom>
        </p:spPr>
      </p:pic>
      <p:pic>
        <p:nvPicPr>
          <p:cNvPr descr="" id="7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280" y="3941280"/>
            <a:ext cx="3250440" cy="24375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704160"/>
            <a:ext cx="8228880" cy="5907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Historical Perspective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295280"/>
            <a:ext cx="8228880" cy="5028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1700s – Malthus, population growth -&gt; famine!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1950s – Paley Commission studies availability of non-renewable resources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1960s – Resources For the Future forecasts the dangers of running out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1972 –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The Limits to Growth -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Meadows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i="1" lang="en-US" sz="2600">
                <a:solidFill>
                  <a:srgbClr val="000000"/>
                </a:solidFill>
                <a:latin typeface="Constantia"/>
              </a:rPr>
              <a:t>1992 – The Limits to Sustainability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Change in thinking from running out to damaging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7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25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25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25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25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25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704160"/>
            <a:ext cx="8228880" cy="5907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Economic Exhaustion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Fixed Stock Paradigm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assumes physical exhaustion of the natural resource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Peak oil theory - Hubbert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Opportunity Cost Paradigm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implies economic exhaustion of the resource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Economic Exhaustion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: Scarcity leads to a price signal that encourages substitution away from the scarce good towards a less scarce good which results in never reaching physical exhaustion, e.g., UK coal mines were closed by Thatcher in the 1980s even though there were not close to depletion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Thus, recovery is a matter of costs not physical availability!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26" st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26" st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26" st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26" st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704160"/>
            <a:ext cx="8228880" cy="666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Mineral Supply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Ricardian Rent – Premium for higher quality deposit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Hotelling Rent – Cost associated with using up the resource – The value of future lost profits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3048120"/>
            <a:ext cx="4647600" cy="311652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dur="indefinite" id="46" nodeType="mainSeq">
                <p:childTnLst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48" st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704160"/>
            <a:ext cx="8228880" cy="666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Mineral Prices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447920"/>
            <a:ext cx="8228880" cy="4876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One idea is that as we run out of the resource the user costs should rise and so will the price of the resource</a:t>
            </a:r>
            <a:endParaRPr/>
          </a:p>
        </p:txBody>
      </p:sp>
      <p:pic>
        <p:nvPicPr>
          <p:cNvPr descr="" id="8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42000" y="2819520"/>
            <a:ext cx="6780960" cy="369756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704160"/>
            <a:ext cx="8228880" cy="7430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Resource Base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72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McKelevy Box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7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2514600"/>
            <a:ext cx="5485680" cy="392292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704160"/>
            <a:ext cx="8228880" cy="666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Skinner Hypohesis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72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Two possible relationships between mineral grade and the resource base</a:t>
            </a:r>
            <a:endParaRPr/>
          </a:p>
        </p:txBody>
      </p:sp>
      <p:pic>
        <p:nvPicPr>
          <p:cNvPr descr=""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2743200"/>
            <a:ext cx="7545960" cy="26661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704160"/>
            <a:ext cx="8228880" cy="7430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Discontinuity of Supply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523880"/>
            <a:ext cx="8228880" cy="479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costs associated with moving from one mineral source to another depends on the size of the mineralogical barrier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9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6520" y="3015360"/>
            <a:ext cx="3809160" cy="348156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