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4"/>
  </p:handoutMasterIdLst>
  <p:sldIdLst>
    <p:sldId id="256" r:id="rId2"/>
    <p:sldId id="260" r:id="rId3"/>
    <p:sldId id="261" r:id="rId4"/>
    <p:sldId id="262" r:id="rId5"/>
    <p:sldId id="263" r:id="rId6"/>
    <p:sldId id="264" r:id="rId7"/>
    <p:sldId id="265" r:id="rId8"/>
    <p:sldId id="266" r:id="rId9"/>
    <p:sldId id="267" r:id="rId10"/>
    <p:sldId id="268" r:id="rId11"/>
    <p:sldId id="271" r:id="rId12"/>
    <p:sldId id="269" r:id="rId13"/>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5" d="100"/>
          <a:sy n="135" d="100"/>
        </p:scale>
        <p:origin x="-924"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2/27/2013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2/27/2013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2/27/2013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2/27/2013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2/27/2013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2/27/2013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smtClean="0"/>
              <a:t>Midterm Exam </a:t>
            </a:r>
            <a:r>
              <a:rPr lang="en-US" sz="1800" b="1" dirty="0" smtClean="0"/>
              <a:t>Review</a:t>
            </a:r>
          </a:p>
          <a:p>
            <a:r>
              <a:rPr lang="en-US" sz="1600" dirty="0" smtClean="0"/>
              <a:t>February 27,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sz="4800" dirty="0"/>
              <a:t>Review Questions</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t>What role can the entrepreneur play in technological growth?</a:t>
            </a:r>
          </a:p>
          <a:p>
            <a:r>
              <a:rPr lang="en-US" dirty="0"/>
              <a:t>What factors influence the entrepreneur’s activities</a:t>
            </a:r>
            <a:r>
              <a:rPr lang="en-US" dirty="0" smtClean="0"/>
              <a:t>?</a:t>
            </a:r>
          </a:p>
          <a:p>
            <a:r>
              <a:rPr lang="en-US" dirty="0"/>
              <a:t>Why </a:t>
            </a:r>
            <a:r>
              <a:rPr lang="en-US" dirty="0" smtClean="0"/>
              <a:t>is capitalist </a:t>
            </a:r>
            <a:r>
              <a:rPr lang="en-US" dirty="0"/>
              <a:t>growth </a:t>
            </a:r>
            <a:r>
              <a:rPr lang="en-US" dirty="0" smtClean="0"/>
              <a:t>seen as </a:t>
            </a:r>
            <a:r>
              <a:rPr lang="en-US" dirty="0"/>
              <a:t>evolutionary</a:t>
            </a:r>
            <a:r>
              <a:rPr lang="en-US" dirty="0" smtClean="0"/>
              <a:t>?</a:t>
            </a:r>
          </a:p>
          <a:p>
            <a:r>
              <a:rPr lang="en-US" dirty="0" smtClean="0"/>
              <a:t>How was innovation and growth in Ancient Greece</a:t>
            </a:r>
            <a:r>
              <a:rPr lang="en-US" dirty="0"/>
              <a:t>, Rome, t</a:t>
            </a:r>
            <a:r>
              <a:rPr lang="en-US" dirty="0" smtClean="0"/>
              <a:t>he Middle </a:t>
            </a:r>
            <a:r>
              <a:rPr lang="en-US" dirty="0"/>
              <a:t>Ages, </a:t>
            </a:r>
            <a:r>
              <a:rPr lang="en-US" dirty="0" smtClean="0"/>
              <a:t>China?</a:t>
            </a:r>
          </a:p>
          <a:p>
            <a:r>
              <a:rPr lang="en-US" dirty="0" smtClean="0"/>
              <a:t>What factors led to the Industrial Revolution?</a:t>
            </a:r>
          </a:p>
          <a:p>
            <a:r>
              <a:rPr lang="en-US" dirty="0"/>
              <a:t>What role does knowledge play for growth</a:t>
            </a:r>
            <a:r>
              <a:rPr lang="en-US" dirty="0" smtClean="0"/>
              <a:t>?</a:t>
            </a:r>
          </a:p>
          <a:p>
            <a:pPr lvl="1"/>
            <a:r>
              <a:rPr lang="en-US" dirty="0" smtClean="0"/>
              <a:t>See </a:t>
            </a:r>
            <a:r>
              <a:rPr lang="en-US" dirty="0" err="1" smtClean="0"/>
              <a:t>Mokyr</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54066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sz="5400" dirty="0"/>
              <a:t>Review Questions </a:t>
            </a:r>
            <a:endParaRPr lang="en-US" dirty="0"/>
          </a:p>
        </p:txBody>
      </p:sp>
      <p:sp>
        <p:nvSpPr>
          <p:cNvPr id="3" name="Content Placeholder 2"/>
          <p:cNvSpPr>
            <a:spLocks noGrp="1"/>
          </p:cNvSpPr>
          <p:nvPr>
            <p:ph idx="1"/>
          </p:nvPr>
        </p:nvSpPr>
        <p:spPr>
          <a:xfrm>
            <a:off x="457200" y="1676400"/>
            <a:ext cx="8229600" cy="4648200"/>
          </a:xfrm>
        </p:spPr>
        <p:txBody>
          <a:bodyPr/>
          <a:lstStyle/>
          <a:p>
            <a:r>
              <a:rPr lang="en-US" b="1" dirty="0" smtClean="0"/>
              <a:t>What is the </a:t>
            </a:r>
            <a:r>
              <a:rPr lang="en-US" b="1" dirty="0"/>
              <a:t>C</a:t>
            </a:r>
            <a:r>
              <a:rPr lang="en-US" b="1" dirty="0" smtClean="0"/>
              <a:t>ontestable </a:t>
            </a:r>
            <a:r>
              <a:rPr lang="en-US" b="1" dirty="0"/>
              <a:t>M</a:t>
            </a:r>
            <a:r>
              <a:rPr lang="en-US" b="1" dirty="0" smtClean="0"/>
              <a:t>arkets Model?</a:t>
            </a:r>
            <a:endParaRPr lang="en-US" dirty="0"/>
          </a:p>
          <a:p>
            <a:r>
              <a:rPr lang="en-US" dirty="0"/>
              <a:t>How does this model differ from the Perfect competition model?</a:t>
            </a:r>
          </a:p>
          <a:p>
            <a:r>
              <a:rPr lang="en-US" dirty="0"/>
              <a:t>What drives the </a:t>
            </a:r>
            <a:r>
              <a:rPr lang="en-US" dirty="0" smtClean="0"/>
              <a:t>competition in this model?</a:t>
            </a:r>
            <a:endParaRPr lang="en-US" dirty="0"/>
          </a:p>
          <a:p>
            <a:r>
              <a:rPr lang="en-US" dirty="0"/>
              <a:t>What encourages </a:t>
            </a:r>
            <a:r>
              <a:rPr lang="en-US" dirty="0" smtClean="0"/>
              <a:t>entry into a contestable market?</a:t>
            </a:r>
            <a:endParaRPr lang="en-US" dirty="0"/>
          </a:p>
          <a:p>
            <a:r>
              <a:rPr lang="en-US" dirty="0"/>
              <a:t>What are the policy implications</a:t>
            </a:r>
            <a:r>
              <a:rPr lang="en-US" dirty="0" smtClean="0"/>
              <a:t>?</a:t>
            </a:r>
          </a:p>
          <a:p>
            <a:pPr marL="0" indent="0">
              <a:buNone/>
            </a:pPr>
            <a:endParaRPr lang="en-US" dirty="0"/>
          </a:p>
        </p:txBody>
      </p:sp>
    </p:spTree>
    <p:extLst>
      <p:ext uri="{BB962C8B-B14F-4D97-AF65-F5344CB8AC3E}">
        <p14:creationId xmlns:p14="http://schemas.microsoft.com/office/powerpoint/2010/main" val="77400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4000" dirty="0"/>
              <a:t>Review </a:t>
            </a:r>
            <a:r>
              <a:rPr lang="en-US" sz="4000" dirty="0" smtClean="0"/>
              <a:t>Questions </a:t>
            </a:r>
            <a:endParaRPr lang="en-US" sz="4000" dirty="0"/>
          </a:p>
        </p:txBody>
      </p:sp>
      <p:sp>
        <p:nvSpPr>
          <p:cNvPr id="3" name="Content Placeholder 2"/>
          <p:cNvSpPr>
            <a:spLocks noGrp="1"/>
          </p:cNvSpPr>
          <p:nvPr>
            <p:ph idx="1"/>
          </p:nvPr>
        </p:nvSpPr>
        <p:spPr>
          <a:xfrm>
            <a:off x="457200" y="1295400"/>
            <a:ext cx="8229600" cy="5029200"/>
          </a:xfrm>
        </p:spPr>
        <p:txBody>
          <a:bodyPr/>
          <a:lstStyle/>
          <a:p>
            <a:r>
              <a:rPr lang="en-US" dirty="0"/>
              <a:t>Why would firms want to collaborate?</a:t>
            </a:r>
          </a:p>
          <a:p>
            <a:r>
              <a:rPr lang="en-US" dirty="0"/>
              <a:t>What types of firms collaborate?</a:t>
            </a:r>
          </a:p>
          <a:p>
            <a:r>
              <a:rPr lang="en-US" dirty="0"/>
              <a:t>What can these collaborations look like?</a:t>
            </a:r>
          </a:p>
          <a:p>
            <a:r>
              <a:rPr lang="en-US" dirty="0"/>
              <a:t>Why would firms voluntarily pass proprietary technology to another firm?</a:t>
            </a:r>
          </a:p>
          <a:p>
            <a:r>
              <a:rPr lang="en-US" dirty="0"/>
              <a:t>What circumstances would lead to this?</a:t>
            </a:r>
          </a:p>
          <a:p>
            <a:r>
              <a:rPr lang="en-US" dirty="0"/>
              <a:t>Why do some firms form consortiums</a:t>
            </a:r>
            <a:r>
              <a:rPr lang="en-US" dirty="0" smtClean="0"/>
              <a:t>?</a:t>
            </a:r>
          </a:p>
          <a:p>
            <a:r>
              <a:rPr lang="en-US" b="1" dirty="0" smtClean="0"/>
              <a:t>What is the </a:t>
            </a:r>
            <a:r>
              <a:rPr lang="en-US" b="1" dirty="0"/>
              <a:t>Technology-Consortium </a:t>
            </a:r>
            <a:r>
              <a:rPr lang="en-US" b="1" dirty="0" smtClean="0"/>
              <a:t>Model?</a:t>
            </a:r>
            <a:endParaRPr lang="en-US" dirty="0"/>
          </a:p>
          <a:p>
            <a:r>
              <a:rPr lang="en-US" dirty="0"/>
              <a:t>What effect does this inter-firm cooperation have on social welfare?</a:t>
            </a:r>
          </a:p>
          <a:p>
            <a:endParaRPr lang="en-US" dirty="0"/>
          </a:p>
        </p:txBody>
      </p:sp>
    </p:spTree>
    <p:extLst>
      <p:ext uri="{BB962C8B-B14F-4D97-AF65-F5344CB8AC3E}">
        <p14:creationId xmlns:p14="http://schemas.microsoft.com/office/powerpoint/2010/main" val="231283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Exam Review</a:t>
            </a:r>
            <a:endParaRPr lang="en-US" dirty="0"/>
          </a:p>
        </p:txBody>
      </p:sp>
      <p:sp>
        <p:nvSpPr>
          <p:cNvPr id="3" name="Content Placeholder 2"/>
          <p:cNvSpPr>
            <a:spLocks noGrp="1"/>
          </p:cNvSpPr>
          <p:nvPr>
            <p:ph idx="1"/>
          </p:nvPr>
        </p:nvSpPr>
        <p:spPr>
          <a:xfrm>
            <a:off x="457200" y="1447800"/>
            <a:ext cx="8229600" cy="4876800"/>
          </a:xfrm>
        </p:spPr>
        <p:txBody>
          <a:bodyPr/>
          <a:lstStyle/>
          <a:p>
            <a:r>
              <a:rPr lang="en-US" sz="2800" dirty="0"/>
              <a:t>Midterm Exam – In class, </a:t>
            </a:r>
            <a:r>
              <a:rPr lang="en-US" sz="2800" dirty="0" smtClean="0"/>
              <a:t>Wednesday March 6th</a:t>
            </a:r>
            <a:endParaRPr lang="en-US" sz="2000" dirty="0"/>
          </a:p>
          <a:p>
            <a:pPr lvl="0"/>
            <a:r>
              <a:rPr lang="en-US" sz="2800" dirty="0"/>
              <a:t>Exam Format:</a:t>
            </a:r>
            <a:endParaRPr lang="en-US" sz="2000" dirty="0"/>
          </a:p>
          <a:p>
            <a:pPr lvl="1"/>
            <a:r>
              <a:rPr lang="en-US" dirty="0"/>
              <a:t>50 Minute Exam</a:t>
            </a:r>
            <a:endParaRPr lang="en-US" sz="1800" dirty="0"/>
          </a:p>
          <a:p>
            <a:pPr lvl="1"/>
            <a:r>
              <a:rPr lang="en-US" dirty="0"/>
              <a:t>20 multiple choice questions (40%)</a:t>
            </a:r>
            <a:endParaRPr lang="en-US" sz="1800" dirty="0"/>
          </a:p>
          <a:p>
            <a:pPr lvl="1"/>
            <a:r>
              <a:rPr lang="en-US" dirty="0"/>
              <a:t>2-3 short essay questions (60%)</a:t>
            </a:r>
            <a:endParaRPr lang="en-US" sz="1800" dirty="0"/>
          </a:p>
          <a:p>
            <a:pPr marL="393192" lvl="1" indent="0">
              <a:buNone/>
            </a:pPr>
            <a:endParaRPr lang="en-US" dirty="0"/>
          </a:p>
          <a:p>
            <a:r>
              <a:rPr lang="en-US" dirty="0" smtClean="0"/>
              <a:t>See Blackboard for a list of material that you are expected to know</a:t>
            </a:r>
            <a:endParaRPr lang="en-US" dirty="0"/>
          </a:p>
        </p:txBody>
      </p:sp>
    </p:spTree>
    <p:extLst>
      <p:ext uri="{BB962C8B-B14F-4D97-AF65-F5344CB8AC3E}">
        <p14:creationId xmlns:p14="http://schemas.microsoft.com/office/powerpoint/2010/main" val="1816056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Multiple choice examples: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b="1" dirty="0" smtClean="0"/>
              <a:t>According </a:t>
            </a:r>
            <a:r>
              <a:rPr lang="en-US" b="1" dirty="0"/>
              <a:t>to “Disruptive Technologies: Catching the Wave” by Bower and Christensen firms that want to stay atop their industry should _______.</a:t>
            </a:r>
          </a:p>
          <a:p>
            <a:pPr marL="1124712" lvl="2" indent="-457200">
              <a:buFont typeface="+mj-lt"/>
              <a:buAutoNum type="alphaLcParenR"/>
            </a:pPr>
            <a:r>
              <a:rPr lang="en-US" dirty="0" smtClean="0"/>
              <a:t>listen </a:t>
            </a:r>
            <a:r>
              <a:rPr lang="en-US" dirty="0"/>
              <a:t>to their current customers so that they understand what their customers want</a:t>
            </a:r>
          </a:p>
          <a:p>
            <a:pPr marL="1124712" lvl="2" indent="-457200">
              <a:buFont typeface="+mj-lt"/>
              <a:buAutoNum type="alphaLcParenR"/>
            </a:pPr>
            <a:r>
              <a:rPr lang="en-US" dirty="0" smtClean="0"/>
              <a:t>hold </a:t>
            </a:r>
            <a:r>
              <a:rPr lang="en-US" dirty="0"/>
              <a:t>company sponsored sports leagues for employees and hold happy hours in the office every Friday so that there is no job spillover to other companies</a:t>
            </a:r>
          </a:p>
          <a:p>
            <a:pPr marL="1124712" lvl="2" indent="-457200">
              <a:buFont typeface="+mj-lt"/>
              <a:buAutoNum type="alphaLcParenR"/>
            </a:pPr>
            <a:r>
              <a:rPr lang="en-US" dirty="0" smtClean="0"/>
              <a:t>squelch </a:t>
            </a:r>
            <a:r>
              <a:rPr lang="en-US" dirty="0"/>
              <a:t>possible disruptive technologies by buying any start-up companies that develop in these technologies while they are still small</a:t>
            </a:r>
          </a:p>
          <a:p>
            <a:pPr marL="1124712" lvl="2" indent="-457200">
              <a:buFont typeface="+mj-lt"/>
              <a:buAutoNum type="alphaLcParenR"/>
            </a:pPr>
            <a:r>
              <a:rPr lang="en-US" dirty="0" smtClean="0"/>
              <a:t>critically </a:t>
            </a:r>
            <a:r>
              <a:rPr lang="en-US" dirty="0"/>
              <a:t>assess possible disruptive technologies to better understand where their markets will be in the future</a:t>
            </a:r>
          </a:p>
          <a:p>
            <a:endParaRPr lang="en-US" dirty="0"/>
          </a:p>
        </p:txBody>
      </p:sp>
    </p:spTree>
    <p:extLst>
      <p:ext uri="{BB962C8B-B14F-4D97-AF65-F5344CB8AC3E}">
        <p14:creationId xmlns:p14="http://schemas.microsoft.com/office/powerpoint/2010/main" val="2453974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Multiple choice examples:</a:t>
            </a:r>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US" b="1" dirty="0"/>
              <a:t>Which one of the following best describes Joseph Schumpeter’s idea of “creative destruction”?</a:t>
            </a:r>
          </a:p>
          <a:p>
            <a:pPr marL="1124712" lvl="2" indent="-457200">
              <a:buFont typeface="+mj-lt"/>
              <a:buAutoNum type="alphaLcParenR"/>
            </a:pPr>
            <a:r>
              <a:rPr lang="en-US" dirty="0" smtClean="0"/>
              <a:t>Capitalism </a:t>
            </a:r>
            <a:r>
              <a:rPr lang="en-US" dirty="0"/>
              <a:t>is a useful system because firms optimize where MR = MC, and this drives innovation</a:t>
            </a:r>
          </a:p>
          <a:p>
            <a:pPr marL="1124712" lvl="2" indent="-457200">
              <a:buFont typeface="+mj-lt"/>
              <a:buAutoNum type="alphaLcParenR"/>
            </a:pPr>
            <a:r>
              <a:rPr lang="en-US" dirty="0" smtClean="0"/>
              <a:t>Capitalism </a:t>
            </a:r>
            <a:r>
              <a:rPr lang="en-US" dirty="0"/>
              <a:t>is unstable because the economy revolutionizes itself by making new technology, which in turn destroys the old technology it replaces</a:t>
            </a:r>
          </a:p>
          <a:p>
            <a:pPr marL="1124712" lvl="2" indent="-457200">
              <a:buFont typeface="+mj-lt"/>
              <a:buAutoNum type="alphaLcParenR"/>
            </a:pPr>
            <a:r>
              <a:rPr lang="en-US" dirty="0" smtClean="0"/>
              <a:t>Capitalism </a:t>
            </a:r>
            <a:r>
              <a:rPr lang="en-US" dirty="0"/>
              <a:t>is stable because if left alone a market will tend to move toward its equilibrium, and usually this equilibrium is the most efficient outcome for society</a:t>
            </a:r>
          </a:p>
          <a:p>
            <a:pPr marL="1124712" lvl="2" indent="-457200">
              <a:buFont typeface="+mj-lt"/>
              <a:buAutoNum type="alphaLcParenR"/>
            </a:pPr>
            <a:r>
              <a:rPr lang="en-US" dirty="0" smtClean="0"/>
              <a:t>Capitalism </a:t>
            </a:r>
            <a:r>
              <a:rPr lang="en-US" dirty="0"/>
              <a:t>is successful because innovation is the most important part of the economy and innovation destroys bad technology</a:t>
            </a:r>
          </a:p>
          <a:p>
            <a:endParaRPr lang="en-US" dirty="0"/>
          </a:p>
        </p:txBody>
      </p:sp>
    </p:spTree>
    <p:extLst>
      <p:ext uri="{BB962C8B-B14F-4D97-AF65-F5344CB8AC3E}">
        <p14:creationId xmlns:p14="http://schemas.microsoft.com/office/powerpoint/2010/main" val="3659239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Multiple choice examples:</a:t>
            </a:r>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US" b="1" dirty="0" smtClean="0"/>
              <a:t>Although </a:t>
            </a:r>
            <a:r>
              <a:rPr lang="en-US" b="1" dirty="0"/>
              <a:t>innovative firms </a:t>
            </a:r>
            <a:r>
              <a:rPr lang="en-US" b="1" u="sng" dirty="0"/>
              <a:t>__(1)__</a:t>
            </a:r>
            <a:r>
              <a:rPr lang="en-US" b="1" dirty="0"/>
              <a:t> spend money on R &amp; D projects they still face </a:t>
            </a:r>
            <a:r>
              <a:rPr lang="en-US" b="1" u="sng" dirty="0"/>
              <a:t>__(2)__</a:t>
            </a:r>
            <a:r>
              <a:rPr lang="en-US" b="1" dirty="0"/>
              <a:t> , which they try to mitigate by </a:t>
            </a:r>
            <a:r>
              <a:rPr lang="en-US" b="1" u="sng" dirty="0"/>
              <a:t>__(3)__</a:t>
            </a:r>
            <a:r>
              <a:rPr lang="en-US" b="1" dirty="0"/>
              <a:t>.</a:t>
            </a:r>
          </a:p>
          <a:p>
            <a:pPr marL="880110" lvl="1" indent="-514350">
              <a:buFont typeface="+mj-lt"/>
              <a:buAutoNum type="alphaLcParenR"/>
            </a:pPr>
            <a:r>
              <a:rPr lang="en-US" dirty="0" smtClean="0"/>
              <a:t> (</a:t>
            </a:r>
            <a:r>
              <a:rPr lang="en-US" dirty="0"/>
              <a:t>1) routinely; (2) increasing marginal costs; (3) introducing new products</a:t>
            </a:r>
          </a:p>
          <a:p>
            <a:pPr marL="880110" lvl="1" indent="-514350">
              <a:buFont typeface="+mj-lt"/>
              <a:buAutoNum type="alphaLcParenR"/>
            </a:pPr>
            <a:r>
              <a:rPr lang="en-US" dirty="0" smtClean="0"/>
              <a:t> (</a:t>
            </a:r>
            <a:r>
              <a:rPr lang="en-US" dirty="0"/>
              <a:t>1) routinely; (2) risk; (3) diversifying and collaborating</a:t>
            </a:r>
          </a:p>
          <a:p>
            <a:pPr marL="880110" lvl="1" indent="-514350">
              <a:buFont typeface="+mj-lt"/>
              <a:buAutoNum type="alphaLcParenR"/>
            </a:pPr>
            <a:r>
              <a:rPr lang="en-US" dirty="0" smtClean="0"/>
              <a:t> (</a:t>
            </a:r>
            <a:r>
              <a:rPr lang="en-US" dirty="0"/>
              <a:t>1) routinely; (2) perfectly competitive markets; (3) reducing costs</a:t>
            </a:r>
          </a:p>
          <a:p>
            <a:pPr marL="880110" lvl="1" indent="-514350">
              <a:buFont typeface="+mj-lt"/>
              <a:buAutoNum type="alphaLcParenR"/>
            </a:pPr>
            <a:r>
              <a:rPr lang="en-US" dirty="0" smtClean="0"/>
              <a:t> (</a:t>
            </a:r>
            <a:r>
              <a:rPr lang="en-US" dirty="0"/>
              <a:t>1) rarely; (2) risk; (3) improving existing products</a:t>
            </a:r>
          </a:p>
          <a:p>
            <a:endParaRPr lang="en-US" dirty="0"/>
          </a:p>
        </p:txBody>
      </p:sp>
    </p:spTree>
    <p:extLst>
      <p:ext uri="{BB962C8B-B14F-4D97-AF65-F5344CB8AC3E}">
        <p14:creationId xmlns:p14="http://schemas.microsoft.com/office/powerpoint/2010/main" val="3303862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4000" dirty="0" smtClean="0"/>
              <a:t>Short Essay Question Example:</a:t>
            </a:r>
            <a:endParaRPr lang="en-US" sz="4000" dirty="0"/>
          </a:p>
        </p:txBody>
      </p:sp>
      <p:sp>
        <p:nvSpPr>
          <p:cNvPr id="3" name="Content Placeholder 2"/>
          <p:cNvSpPr>
            <a:spLocks noGrp="1"/>
          </p:cNvSpPr>
          <p:nvPr>
            <p:ph idx="1"/>
          </p:nvPr>
        </p:nvSpPr>
        <p:spPr>
          <a:xfrm>
            <a:off x="457200" y="1295400"/>
            <a:ext cx="8229600" cy="5029200"/>
          </a:xfrm>
        </p:spPr>
        <p:txBody>
          <a:bodyPr/>
          <a:lstStyle/>
          <a:p>
            <a:pPr marL="0" lvl="0" indent="0">
              <a:buNone/>
            </a:pPr>
            <a:r>
              <a:rPr lang="en-US" b="1" dirty="0"/>
              <a:t>(15%)</a:t>
            </a:r>
            <a:r>
              <a:rPr lang="en-US" dirty="0"/>
              <a:t>  According to Nakamura, what does the paradigm of creative destruction imply about inequality in the world economy?  Specifically, should we expect the gap in wealth between the developed and developing nations to increase or decrease over time?  Why?</a:t>
            </a:r>
          </a:p>
          <a:p>
            <a:pPr marL="0" indent="0">
              <a:buNone/>
            </a:pPr>
            <a:endParaRPr lang="en-US" dirty="0"/>
          </a:p>
        </p:txBody>
      </p:sp>
    </p:spTree>
    <p:extLst>
      <p:ext uri="{BB962C8B-B14F-4D97-AF65-F5344CB8AC3E}">
        <p14:creationId xmlns:p14="http://schemas.microsoft.com/office/powerpoint/2010/main" val="731335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smtClean="0"/>
              <a:t>Review Questions - Economic Models</a:t>
            </a:r>
            <a:endParaRPr lang="en-US" sz="4000" dirty="0"/>
          </a:p>
        </p:txBody>
      </p:sp>
      <p:sp>
        <p:nvSpPr>
          <p:cNvPr id="3" name="Content Placeholder 2"/>
          <p:cNvSpPr>
            <a:spLocks noGrp="1"/>
          </p:cNvSpPr>
          <p:nvPr>
            <p:ph idx="1"/>
          </p:nvPr>
        </p:nvSpPr>
        <p:spPr>
          <a:xfrm>
            <a:off x="457200" y="1676400"/>
            <a:ext cx="8229600" cy="4648200"/>
          </a:xfrm>
        </p:spPr>
        <p:txBody>
          <a:bodyPr/>
          <a:lstStyle/>
          <a:p>
            <a:r>
              <a:rPr lang="en-US" dirty="0" smtClean="0"/>
              <a:t>Traditionally, how has technology been treated in economic models?</a:t>
            </a:r>
          </a:p>
          <a:p>
            <a:r>
              <a:rPr lang="en-US" dirty="0" smtClean="0"/>
              <a:t>How do market structure models differ?  </a:t>
            </a:r>
          </a:p>
          <a:p>
            <a:pPr lvl="1"/>
            <a:r>
              <a:rPr lang="en-US" dirty="0" smtClean="0"/>
              <a:t>Perfect competition, Oligopolies, Monopoly</a:t>
            </a:r>
          </a:p>
          <a:p>
            <a:r>
              <a:rPr lang="en-US" dirty="0" smtClean="0"/>
              <a:t>How is innovation related to market structure?</a:t>
            </a:r>
          </a:p>
          <a:p>
            <a:pPr lvl="1"/>
            <a:r>
              <a:rPr lang="en-US" dirty="0" smtClean="0"/>
              <a:t>What was the example of corn farmer showing?</a:t>
            </a:r>
          </a:p>
          <a:p>
            <a:r>
              <a:rPr lang="en-US" dirty="0" smtClean="0"/>
              <a:t>How do the private markets and public markets for innovation differ?  Why?</a:t>
            </a:r>
          </a:p>
          <a:p>
            <a:r>
              <a:rPr lang="en-US" dirty="0" smtClean="0"/>
              <a:t>What are the problems with using static S&amp;D models for modeling innovation?</a:t>
            </a:r>
            <a:endParaRPr lang="en-US" dirty="0"/>
          </a:p>
          <a:p>
            <a:endParaRPr lang="en-US" dirty="0"/>
          </a:p>
        </p:txBody>
      </p:sp>
    </p:spTree>
    <p:extLst>
      <p:ext uri="{BB962C8B-B14F-4D97-AF65-F5344CB8AC3E}">
        <p14:creationId xmlns:p14="http://schemas.microsoft.com/office/powerpoint/2010/main" val="23850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Autofit/>
          </a:bodyPr>
          <a:lstStyle/>
          <a:p>
            <a:r>
              <a:rPr lang="en-US" sz="3200" dirty="0"/>
              <a:t>Review Questions </a:t>
            </a:r>
            <a:r>
              <a:rPr lang="en-US" sz="3200" dirty="0" smtClean="0"/>
              <a:t>– Capitalism and Innovation</a:t>
            </a:r>
            <a:endParaRPr lang="en-US" sz="3200" dirty="0"/>
          </a:p>
        </p:txBody>
      </p:sp>
      <p:sp>
        <p:nvSpPr>
          <p:cNvPr id="3" name="Content Placeholder 2"/>
          <p:cNvSpPr>
            <a:spLocks noGrp="1"/>
          </p:cNvSpPr>
          <p:nvPr>
            <p:ph idx="1"/>
          </p:nvPr>
        </p:nvSpPr>
        <p:spPr>
          <a:xfrm>
            <a:off x="457200" y="1600200"/>
            <a:ext cx="8229600" cy="4724400"/>
          </a:xfrm>
        </p:spPr>
        <p:txBody>
          <a:bodyPr/>
          <a:lstStyle/>
          <a:p>
            <a:r>
              <a:rPr lang="en-US" dirty="0" smtClean="0"/>
              <a:t>Why has capitalism been so successful at fostering innovation?</a:t>
            </a:r>
          </a:p>
          <a:p>
            <a:r>
              <a:rPr lang="en-US" dirty="0" smtClean="0"/>
              <a:t>What are the inefficiencies of capitalism in regard to innovation and economic growth?  </a:t>
            </a:r>
          </a:p>
          <a:p>
            <a:r>
              <a:rPr lang="en-US" dirty="0" smtClean="0"/>
              <a:t>What is </a:t>
            </a:r>
            <a:r>
              <a:rPr lang="en-US" i="1" dirty="0" smtClean="0"/>
              <a:t>Creative Destruction </a:t>
            </a:r>
            <a:r>
              <a:rPr lang="en-US" dirty="0" smtClean="0"/>
              <a:t>(CD)?</a:t>
            </a:r>
          </a:p>
          <a:p>
            <a:r>
              <a:rPr lang="en-US" dirty="0" smtClean="0"/>
              <a:t>What are the drawbacks for an economy with CD?</a:t>
            </a:r>
          </a:p>
          <a:p>
            <a:pPr lvl="1"/>
            <a:r>
              <a:rPr lang="en-US" dirty="0" smtClean="0"/>
              <a:t>See Nakamura reading</a:t>
            </a:r>
            <a:endParaRPr lang="en-US" dirty="0"/>
          </a:p>
        </p:txBody>
      </p:sp>
    </p:spTree>
    <p:extLst>
      <p:ext uri="{BB962C8B-B14F-4D97-AF65-F5344CB8AC3E}">
        <p14:creationId xmlns:p14="http://schemas.microsoft.com/office/powerpoint/2010/main" val="199896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5400" dirty="0"/>
              <a:t>Review Questions</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What role does risk play in innovation?</a:t>
            </a:r>
          </a:p>
          <a:p>
            <a:r>
              <a:rPr lang="en-US" dirty="0" smtClean="0"/>
              <a:t>In the face of uncertainty, how can a firm decide on whether or not to proceed with an innovation project?</a:t>
            </a:r>
          </a:p>
          <a:p>
            <a:r>
              <a:rPr lang="en-US" dirty="0"/>
              <a:t>Why routinize innovation?</a:t>
            </a:r>
          </a:p>
          <a:p>
            <a:r>
              <a:rPr lang="en-US" dirty="0"/>
              <a:t>What role do sunk costs play?</a:t>
            </a:r>
          </a:p>
          <a:p>
            <a:r>
              <a:rPr lang="en-US" dirty="0"/>
              <a:t>How </a:t>
            </a:r>
            <a:r>
              <a:rPr lang="en-US" dirty="0" smtClean="0"/>
              <a:t>does the idea </a:t>
            </a:r>
            <a:r>
              <a:rPr lang="en-US" dirty="0"/>
              <a:t>of </a:t>
            </a:r>
            <a:r>
              <a:rPr lang="en-US" dirty="0" err="1"/>
              <a:t>routinization</a:t>
            </a:r>
            <a:r>
              <a:rPr lang="en-US" dirty="0"/>
              <a:t> of innovation conflict with the </a:t>
            </a:r>
            <a:r>
              <a:rPr lang="en-US" dirty="0" err="1"/>
              <a:t>Schumpertian</a:t>
            </a:r>
            <a:r>
              <a:rPr lang="en-US" dirty="0"/>
              <a:t> view</a:t>
            </a:r>
            <a:r>
              <a:rPr lang="en-US" dirty="0" smtClean="0"/>
              <a:t>?</a:t>
            </a:r>
          </a:p>
          <a:p>
            <a:r>
              <a:rPr lang="en-US" b="1" dirty="0" smtClean="0"/>
              <a:t>What is the arms-race model?</a:t>
            </a:r>
            <a:endParaRPr lang="en-US" b="1" dirty="0"/>
          </a:p>
          <a:p>
            <a:r>
              <a:rPr lang="en-US" dirty="0"/>
              <a:t>How does technical change influence GDP</a:t>
            </a:r>
            <a:r>
              <a:rPr lang="en-US" dirty="0" smtClean="0"/>
              <a:t>?</a:t>
            </a:r>
            <a:endParaRPr lang="en-US" dirty="0"/>
          </a:p>
          <a:p>
            <a:endParaRPr lang="en-US" dirty="0"/>
          </a:p>
        </p:txBody>
      </p:sp>
    </p:spTree>
    <p:extLst>
      <p:ext uri="{BB962C8B-B14F-4D97-AF65-F5344CB8AC3E}">
        <p14:creationId xmlns:p14="http://schemas.microsoft.com/office/powerpoint/2010/main" val="8772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3512</TotalTime>
  <Words>780</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EBGN 320 – Economics and Technology</vt:lpstr>
      <vt:lpstr>Exam Review</vt:lpstr>
      <vt:lpstr>Multiple choice examples:</vt:lpstr>
      <vt:lpstr>Multiple choice examples:</vt:lpstr>
      <vt:lpstr>Multiple choice examples:</vt:lpstr>
      <vt:lpstr>Short Essay Question Example:</vt:lpstr>
      <vt:lpstr>Review Questions - Economic Models</vt:lpstr>
      <vt:lpstr>Review Questions – Capitalism and Innovation</vt:lpstr>
      <vt:lpstr>Review Questions</vt:lpstr>
      <vt:lpstr>Review Questions</vt:lpstr>
      <vt:lpstr>Review Questions </vt:lpstr>
      <vt:lpstr>Review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 O'Sullivan</cp:lastModifiedBy>
  <cp:revision>178</cp:revision>
  <cp:lastPrinted>2012-02-15T17:43:21Z</cp:lastPrinted>
  <dcterms:created xsi:type="dcterms:W3CDTF">2012-01-16T16:07:42Z</dcterms:created>
  <dcterms:modified xsi:type="dcterms:W3CDTF">2013-02-27T18:28:20Z</dcterms:modified>
</cp:coreProperties>
</file>