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handoutMasterIdLst>
    <p:handoutMasterId r:id="rId16"/>
  </p:handout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Lst>
  <p:sldSz cx="9144000" cy="6858000" type="screen4x3"/>
  <p:notesSz cx="6858000" cy="93138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35" d="100"/>
          <a:sy n="135" d="100"/>
        </p:scale>
        <p:origin x="-91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69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5693"/>
          </a:xfrm>
          <a:prstGeom prst="rect">
            <a:avLst/>
          </a:prstGeom>
        </p:spPr>
        <p:txBody>
          <a:bodyPr vert="horz" lIns="91440" tIns="45720" rIns="91440" bIns="45720" rtlCol="0"/>
          <a:lstStyle>
            <a:lvl1pPr algn="r">
              <a:defRPr sz="1200"/>
            </a:lvl1pPr>
          </a:lstStyle>
          <a:p>
            <a:fld id="{6F789A57-DE9D-4526-B605-0ABECD732693}" type="datetimeFigureOut">
              <a:rPr lang="en-US" smtClean="0"/>
              <a:t>2/11/2013</a:t>
            </a:fld>
            <a:endParaRPr lang="en-US"/>
          </a:p>
        </p:txBody>
      </p:sp>
      <p:sp>
        <p:nvSpPr>
          <p:cNvPr id="4" name="Footer Placeholder 3"/>
          <p:cNvSpPr>
            <a:spLocks noGrp="1"/>
          </p:cNvSpPr>
          <p:nvPr>
            <p:ph type="ftr" sz="quarter" idx="2"/>
          </p:nvPr>
        </p:nvSpPr>
        <p:spPr>
          <a:xfrm>
            <a:off x="0" y="8846553"/>
            <a:ext cx="2971800" cy="46569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46553"/>
            <a:ext cx="2971800" cy="465693"/>
          </a:xfrm>
          <a:prstGeom prst="rect">
            <a:avLst/>
          </a:prstGeom>
        </p:spPr>
        <p:txBody>
          <a:bodyPr vert="horz" lIns="91440" tIns="45720" rIns="91440" bIns="45720" rtlCol="0" anchor="b"/>
          <a:lstStyle>
            <a:lvl1pPr algn="r">
              <a:defRPr sz="1200"/>
            </a:lvl1pPr>
          </a:lstStyle>
          <a:p>
            <a:fld id="{6F2C3CAD-BDE6-40B5-AC1E-A84CA3888C04}" type="slidenum">
              <a:rPr lang="en-US" smtClean="0"/>
              <a:t>‹#›</a:t>
            </a:fld>
            <a:endParaRPr lang="en-US"/>
          </a:p>
        </p:txBody>
      </p:sp>
    </p:spTree>
    <p:extLst>
      <p:ext uri="{BB962C8B-B14F-4D97-AF65-F5344CB8AC3E}">
        <p14:creationId xmlns:p14="http://schemas.microsoft.com/office/powerpoint/2010/main" val="261542945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CB3669B-3D1A-473C-BBD4-CC6196B2CA1C}" type="datetimeFigureOut">
              <a:rPr lang="en-US" smtClean="0"/>
              <a:t>2/11/2013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8E514AD-3BE6-41D3-BF49-4D2F3086EA2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CB3669B-3D1A-473C-BBD4-CC6196B2CA1C}" type="datetimeFigureOut">
              <a:rPr lang="en-US" smtClean="0"/>
              <a:t>2/11/2013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E514AD-3BE6-41D3-BF49-4D2F3086EA2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CB3669B-3D1A-473C-BBD4-CC6196B2CA1C}" type="datetimeFigureOut">
              <a:rPr lang="en-US" smtClean="0"/>
              <a:t>2/11/2013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E514AD-3BE6-41D3-BF49-4D2F3086EA2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CB3669B-3D1A-473C-BBD4-CC6196B2CA1C}" type="datetimeFigureOut">
              <a:rPr lang="en-US" smtClean="0"/>
              <a:t>2/11/2013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E514AD-3BE6-41D3-BF49-4D2F3086EA2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CB3669B-3D1A-473C-BBD4-CC6196B2CA1C}" type="datetimeFigureOut">
              <a:rPr lang="en-US" smtClean="0"/>
              <a:t>2/11/2013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E514AD-3BE6-41D3-BF49-4D2F3086EA2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CB3669B-3D1A-473C-BBD4-CC6196B2CA1C}" type="datetimeFigureOut">
              <a:rPr lang="en-US" smtClean="0"/>
              <a:t>2/11/2013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E514AD-3BE6-41D3-BF49-4D2F3086EA2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CB3669B-3D1A-473C-BBD4-CC6196B2CA1C}" type="datetimeFigureOut">
              <a:rPr lang="en-US" smtClean="0"/>
              <a:t>2/11/2013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E514AD-3BE6-41D3-BF49-4D2F3086EA2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CB3669B-3D1A-473C-BBD4-CC6196B2CA1C}" type="datetimeFigureOut">
              <a:rPr lang="en-US" smtClean="0"/>
              <a:t>2/11/2013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E514AD-3BE6-41D3-BF49-4D2F3086EA2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B3669B-3D1A-473C-BBD4-CC6196B2CA1C}" type="datetimeFigureOut">
              <a:rPr lang="en-US" smtClean="0"/>
              <a:t>2/11/2013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E514AD-3BE6-41D3-BF49-4D2F3086EA2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CB3669B-3D1A-473C-BBD4-CC6196B2CA1C}" type="datetimeFigureOut">
              <a:rPr lang="en-US" smtClean="0"/>
              <a:t>2/11/2013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E514AD-3BE6-41D3-BF49-4D2F3086EA2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CB3669B-3D1A-473C-BBD4-CC6196B2CA1C}" type="datetimeFigureOut">
              <a:rPr lang="en-US" smtClean="0"/>
              <a:t>2/11/2013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C8E514AD-3BE6-41D3-BF49-4D2F3086EA23}"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CB3669B-3D1A-473C-BBD4-CC6196B2CA1C}" type="datetimeFigureOut">
              <a:rPr lang="en-US" smtClean="0"/>
              <a:t>2/11/2013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8E514AD-3BE6-41D3-BF49-4D2F3086EA23}"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3200" dirty="0" smtClean="0"/>
              <a:t>EBGN 320 – Economics and Technology</a:t>
            </a:r>
            <a:endParaRPr lang="en-US" sz="3200" dirty="0"/>
          </a:p>
        </p:txBody>
      </p:sp>
      <p:sp>
        <p:nvSpPr>
          <p:cNvPr id="3" name="Subtitle 2"/>
          <p:cNvSpPr>
            <a:spLocks noGrp="1"/>
          </p:cNvSpPr>
          <p:nvPr>
            <p:ph type="subTitle" idx="1"/>
          </p:nvPr>
        </p:nvSpPr>
        <p:spPr/>
        <p:txBody>
          <a:bodyPr/>
          <a:lstStyle/>
          <a:p>
            <a:r>
              <a:rPr lang="en-US" sz="1800" b="1" dirty="0" smtClean="0"/>
              <a:t>Oligopoly and Investment Risk</a:t>
            </a:r>
          </a:p>
          <a:p>
            <a:r>
              <a:rPr lang="en-US" sz="1600" dirty="0" smtClean="0"/>
              <a:t>February 11, 2013</a:t>
            </a:r>
            <a:endParaRPr lang="en-US" sz="1600" dirty="0"/>
          </a:p>
        </p:txBody>
      </p:sp>
    </p:spTree>
    <p:extLst>
      <p:ext uri="{BB962C8B-B14F-4D97-AF65-F5344CB8AC3E}">
        <p14:creationId xmlns:p14="http://schemas.microsoft.com/office/powerpoint/2010/main" val="13695033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r>
              <a:rPr lang="en-US" sz="4000" dirty="0" smtClean="0"/>
              <a:t>Rate of Return</a:t>
            </a:r>
            <a:endParaRPr lang="en-US" sz="4000" dirty="0"/>
          </a:p>
        </p:txBody>
      </p:sp>
      <p:sp>
        <p:nvSpPr>
          <p:cNvPr id="3" name="Content Placeholder 2"/>
          <p:cNvSpPr>
            <a:spLocks noGrp="1"/>
          </p:cNvSpPr>
          <p:nvPr>
            <p:ph idx="1"/>
          </p:nvPr>
        </p:nvSpPr>
        <p:spPr>
          <a:xfrm>
            <a:off x="457200" y="1447800"/>
            <a:ext cx="8229600" cy="4876800"/>
          </a:xfrm>
        </p:spPr>
        <p:txBody>
          <a:bodyPr>
            <a:normAutofit fontScale="85000" lnSpcReduction="10000"/>
          </a:bodyPr>
          <a:lstStyle/>
          <a:p>
            <a:pPr marL="0" indent="0">
              <a:buNone/>
            </a:pPr>
            <a:r>
              <a:rPr lang="en-US" b="1" dirty="0" smtClean="0"/>
              <a:t>To make decisions this ROR would need to be compared to:</a:t>
            </a:r>
          </a:p>
          <a:p>
            <a:pPr marL="880110" lvl="1" indent="-514350">
              <a:buFont typeface="+mj-lt"/>
              <a:buAutoNum type="arabicPeriod"/>
            </a:pPr>
            <a:r>
              <a:rPr lang="en-US" dirty="0" smtClean="0"/>
              <a:t>ROR of the next best alternative </a:t>
            </a:r>
          </a:p>
          <a:p>
            <a:pPr marL="880110" lvl="1" indent="-514350">
              <a:buFont typeface="+mj-lt"/>
              <a:buAutoNum type="arabicPeriod"/>
            </a:pPr>
            <a:r>
              <a:rPr lang="en-US" dirty="0" smtClean="0"/>
              <a:t>The amount of risk of this project compared with its alternatives</a:t>
            </a:r>
          </a:p>
          <a:p>
            <a:pPr marL="0" indent="0">
              <a:buNone/>
            </a:pPr>
            <a:endParaRPr lang="en-US" dirty="0"/>
          </a:p>
          <a:p>
            <a:pPr marL="0" indent="0">
              <a:buNone/>
            </a:pPr>
            <a:r>
              <a:rPr lang="en-US" b="1" dirty="0" smtClean="0"/>
              <a:t>The risk premium </a:t>
            </a:r>
            <a:r>
              <a:rPr lang="en-US" dirty="0" smtClean="0"/>
              <a:t>= E(ROR) – </a:t>
            </a:r>
            <a:r>
              <a:rPr lang="en-US" i="1" dirty="0" smtClean="0"/>
              <a:t>r</a:t>
            </a:r>
            <a:r>
              <a:rPr lang="en-US" dirty="0" smtClean="0"/>
              <a:t>	where </a:t>
            </a:r>
            <a:r>
              <a:rPr lang="en-US" i="1" dirty="0" smtClean="0"/>
              <a:t>r</a:t>
            </a:r>
            <a:r>
              <a:rPr lang="en-US" dirty="0" smtClean="0"/>
              <a:t>=real interest </a:t>
            </a:r>
            <a:r>
              <a:rPr lang="en-US" dirty="0" smtClean="0"/>
              <a:t>rate</a:t>
            </a:r>
          </a:p>
          <a:p>
            <a:pPr marL="0" lvl="0" indent="0">
              <a:buNone/>
            </a:pPr>
            <a:endParaRPr lang="en-US" dirty="0" smtClean="0"/>
          </a:p>
          <a:p>
            <a:pPr marL="0" lvl="0" indent="0">
              <a:buNone/>
            </a:pPr>
            <a:r>
              <a:rPr lang="en-US" dirty="0" smtClean="0"/>
              <a:t>When comparing ROR from innovation with ROR from more certain investments the risk premium needs to be considered, so we expect the real rate of return to be equal across investment outlays</a:t>
            </a:r>
          </a:p>
          <a:p>
            <a:pPr lvl="1"/>
            <a:r>
              <a:rPr lang="en-US" dirty="0" smtClean="0"/>
              <a:t>With certainty the risk premium = 0</a:t>
            </a:r>
          </a:p>
          <a:p>
            <a:pPr lvl="1"/>
            <a:r>
              <a:rPr lang="en-US" dirty="0" smtClean="0"/>
              <a:t>When different RORs are observed this does not mean they are not equal in real terms</a:t>
            </a:r>
          </a:p>
          <a:p>
            <a:endParaRPr lang="en-US" dirty="0"/>
          </a:p>
        </p:txBody>
      </p:sp>
    </p:spTree>
    <p:extLst>
      <p:ext uri="{BB962C8B-B14F-4D97-AF65-F5344CB8AC3E}">
        <p14:creationId xmlns:p14="http://schemas.microsoft.com/office/powerpoint/2010/main" val="2853246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762000"/>
          </a:xfrm>
        </p:spPr>
        <p:txBody>
          <a:bodyPr>
            <a:normAutofit/>
          </a:bodyPr>
          <a:lstStyle/>
          <a:p>
            <a:r>
              <a:rPr lang="en-US" sz="4000" dirty="0"/>
              <a:t>Rate of Return</a:t>
            </a:r>
          </a:p>
        </p:txBody>
      </p:sp>
      <p:sp>
        <p:nvSpPr>
          <p:cNvPr id="3" name="Content Placeholder 2"/>
          <p:cNvSpPr>
            <a:spLocks noGrp="1"/>
          </p:cNvSpPr>
          <p:nvPr>
            <p:ph idx="1"/>
          </p:nvPr>
        </p:nvSpPr>
        <p:spPr>
          <a:xfrm>
            <a:off x="457200" y="1600200"/>
            <a:ext cx="8229600" cy="4724400"/>
          </a:xfrm>
        </p:spPr>
        <p:txBody>
          <a:bodyPr>
            <a:normAutofit fontScale="77500" lnSpcReduction="20000"/>
          </a:bodyPr>
          <a:lstStyle/>
          <a:p>
            <a:pPr marL="0" indent="0">
              <a:buNone/>
            </a:pPr>
            <a:r>
              <a:rPr lang="en-US" b="1" u="sng" dirty="0" smtClean="0"/>
              <a:t>Question</a:t>
            </a:r>
            <a:r>
              <a:rPr lang="en-US" b="1" dirty="0" smtClean="0"/>
              <a:t>:</a:t>
            </a:r>
            <a:endParaRPr lang="en-US" b="1" dirty="0"/>
          </a:p>
          <a:p>
            <a:pPr marL="0" indent="0">
              <a:buNone/>
            </a:pPr>
            <a:r>
              <a:rPr lang="en-US" dirty="0"/>
              <a:t>What if your company has $10 million, and there is also the option to choose 5 smaller $2 million projects with the same probabilities of success and failure and proportional payoffs as above: </a:t>
            </a:r>
            <a:endParaRPr lang="en-US" dirty="0" smtClean="0"/>
          </a:p>
          <a:p>
            <a:pPr marL="880110" lvl="1" indent="-514350">
              <a:buFont typeface="+mj-lt"/>
              <a:buAutoNum type="arabicPeriod"/>
            </a:pPr>
            <a:r>
              <a:rPr lang="en-US" dirty="0" smtClean="0"/>
              <a:t>What </a:t>
            </a:r>
            <a:r>
              <a:rPr lang="en-US" dirty="0"/>
              <a:t>is the EV of this option? </a:t>
            </a:r>
            <a:endParaRPr lang="en-US" dirty="0" smtClean="0"/>
          </a:p>
          <a:p>
            <a:pPr marL="880110" lvl="1" indent="-514350">
              <a:buFont typeface="+mj-lt"/>
              <a:buAutoNum type="arabicPeriod"/>
            </a:pPr>
            <a:r>
              <a:rPr lang="en-US" dirty="0" smtClean="0"/>
              <a:t>Which </a:t>
            </a:r>
            <a:r>
              <a:rPr lang="en-US" dirty="0"/>
              <a:t>option would you choose? Why</a:t>
            </a:r>
            <a:r>
              <a:rPr lang="en-US" dirty="0" smtClean="0"/>
              <a:t>?</a:t>
            </a:r>
          </a:p>
          <a:p>
            <a:pPr marL="0" indent="0">
              <a:buNone/>
            </a:pPr>
            <a:endParaRPr lang="en-US" dirty="0"/>
          </a:p>
          <a:p>
            <a:pPr marL="0" indent="0">
              <a:buNone/>
            </a:pPr>
            <a:r>
              <a:rPr lang="en-US" b="1" u="sng" dirty="0"/>
              <a:t>Answer</a:t>
            </a:r>
            <a:r>
              <a:rPr lang="en-US" b="1" dirty="0"/>
              <a:t>:</a:t>
            </a:r>
          </a:p>
          <a:p>
            <a:pPr marL="0" indent="0">
              <a:buNone/>
            </a:pPr>
            <a:r>
              <a:rPr lang="en-US" dirty="0"/>
              <a:t>EV of 2</a:t>
            </a:r>
            <a:r>
              <a:rPr lang="en-US" baseline="30000" dirty="0"/>
              <a:t>nd</a:t>
            </a:r>
            <a:r>
              <a:rPr lang="en-US" dirty="0"/>
              <a:t> option is also $5.3 million, but</a:t>
            </a:r>
            <a:r>
              <a:rPr lang="en-US" dirty="0" smtClean="0"/>
              <a:t>….</a:t>
            </a:r>
          </a:p>
          <a:p>
            <a:pPr marL="0" indent="0">
              <a:buNone/>
            </a:pPr>
            <a:endParaRPr lang="en-US" dirty="0"/>
          </a:p>
          <a:p>
            <a:pPr marL="0" indent="0">
              <a:buNone/>
            </a:pPr>
            <a:r>
              <a:rPr lang="en-US" dirty="0"/>
              <a:t>The company would surely choose the 5 smaller projects over the 1 large </a:t>
            </a:r>
            <a:r>
              <a:rPr lang="en-US" dirty="0" smtClean="0"/>
              <a:t>project because </a:t>
            </a:r>
            <a:r>
              <a:rPr lang="en-US" b="1" u="sng" dirty="0" smtClean="0"/>
              <a:t>diversification</a:t>
            </a:r>
            <a:r>
              <a:rPr lang="en-US" dirty="0" smtClean="0"/>
              <a:t> reduces the downside risk</a:t>
            </a:r>
            <a:endParaRPr lang="en-US" dirty="0"/>
          </a:p>
          <a:p>
            <a:pPr marL="0" indent="0">
              <a:buNone/>
            </a:pPr>
            <a:endParaRPr lang="en-US" dirty="0" smtClean="0"/>
          </a:p>
          <a:p>
            <a:pPr marL="0" indent="0">
              <a:buNone/>
            </a:pPr>
            <a:r>
              <a:rPr lang="en-US" dirty="0" smtClean="0"/>
              <a:t>What </a:t>
            </a:r>
            <a:r>
              <a:rPr lang="en-US" dirty="0"/>
              <a:t>is the probability of bankruptcy now? </a:t>
            </a:r>
            <a:endParaRPr lang="en-US" dirty="0" smtClean="0"/>
          </a:p>
          <a:p>
            <a:pPr lvl="1"/>
            <a:r>
              <a:rPr lang="en-US" dirty="0" smtClean="0"/>
              <a:t>It </a:t>
            </a:r>
            <a:r>
              <a:rPr lang="en-US" dirty="0"/>
              <a:t>goes down way down </a:t>
            </a:r>
            <a:r>
              <a:rPr lang="en-US" dirty="0" smtClean="0"/>
              <a:t>→ the portfolio has lower variance = </a:t>
            </a:r>
            <a:r>
              <a:rPr lang="en-US" u="sng" dirty="0" smtClean="0"/>
              <a:t>less </a:t>
            </a:r>
            <a:r>
              <a:rPr lang="en-US" u="sng" dirty="0"/>
              <a:t>risk</a:t>
            </a:r>
            <a:endParaRPr lang="en-US" dirty="0"/>
          </a:p>
          <a:p>
            <a:pPr lvl="1"/>
            <a:r>
              <a:rPr lang="en-US" dirty="0" smtClean="0"/>
              <a:t>In </a:t>
            </a:r>
            <a:r>
              <a:rPr lang="en-US" dirty="0"/>
              <a:t>fact, the firm may choose </a:t>
            </a:r>
            <a:r>
              <a:rPr lang="en-US" b="1" dirty="0"/>
              <a:t>EV</a:t>
            </a:r>
            <a:r>
              <a:rPr lang="en-US" b="1" baseline="-25000" dirty="0"/>
              <a:t>5 projects</a:t>
            </a:r>
            <a:r>
              <a:rPr lang="en-US" dirty="0"/>
              <a:t> even if </a:t>
            </a:r>
            <a:r>
              <a:rPr lang="en-US" b="1" dirty="0"/>
              <a:t>EV</a:t>
            </a:r>
            <a:r>
              <a:rPr lang="en-US" b="1" baseline="-25000" dirty="0"/>
              <a:t>1 project</a:t>
            </a:r>
            <a:r>
              <a:rPr lang="en-US" b="1" dirty="0"/>
              <a:t> &gt;&gt; EV</a:t>
            </a:r>
            <a:r>
              <a:rPr lang="en-US" b="1" baseline="-25000" dirty="0"/>
              <a:t>5 projects</a:t>
            </a:r>
            <a:endParaRPr lang="en-US" dirty="0"/>
          </a:p>
          <a:p>
            <a:endParaRPr lang="en-US" dirty="0"/>
          </a:p>
        </p:txBody>
      </p:sp>
    </p:spTree>
    <p:extLst>
      <p:ext uri="{BB962C8B-B14F-4D97-AF65-F5344CB8AC3E}">
        <p14:creationId xmlns:p14="http://schemas.microsoft.com/office/powerpoint/2010/main" val="3075777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r>
              <a:rPr lang="en-US" dirty="0" smtClean="0"/>
              <a:t/>
            </a:r>
            <a:br>
              <a:rPr lang="en-US" dirty="0" smtClean="0"/>
            </a:br>
            <a:r>
              <a:rPr lang="en-US" dirty="0" smtClean="0"/>
              <a:t/>
            </a:r>
            <a:br>
              <a:rPr lang="en-US" dirty="0" smtClean="0"/>
            </a:br>
            <a:r>
              <a:rPr lang="en-US" sz="4400" dirty="0" smtClean="0"/>
              <a:t>Diversification</a:t>
            </a:r>
            <a:endParaRPr lang="en-US" sz="4400" dirty="0"/>
          </a:p>
        </p:txBody>
      </p:sp>
      <p:sp>
        <p:nvSpPr>
          <p:cNvPr id="3" name="Content Placeholder 2"/>
          <p:cNvSpPr>
            <a:spLocks noGrp="1"/>
          </p:cNvSpPr>
          <p:nvPr>
            <p:ph idx="1"/>
          </p:nvPr>
        </p:nvSpPr>
        <p:spPr>
          <a:xfrm>
            <a:off x="457200" y="1371600"/>
            <a:ext cx="8229600" cy="4953000"/>
          </a:xfrm>
        </p:spPr>
        <p:txBody>
          <a:bodyPr/>
          <a:lstStyle/>
          <a:p>
            <a:pPr marL="0" indent="0">
              <a:buNone/>
            </a:pPr>
            <a:r>
              <a:rPr lang="en-US" sz="2400" b="1" dirty="0" smtClean="0"/>
              <a:t>Basic Assumption: Decisions are based on a trade-off between risk and return (see graph)</a:t>
            </a:r>
          </a:p>
          <a:p>
            <a:pPr lvl="1"/>
            <a:r>
              <a:rPr lang="en-US" sz="2000" u="sng" dirty="0" smtClean="0"/>
              <a:t>Return</a:t>
            </a:r>
            <a:r>
              <a:rPr lang="en-US" sz="2000" dirty="0" smtClean="0"/>
              <a:t> is measured by expected value</a:t>
            </a:r>
          </a:p>
          <a:p>
            <a:pPr lvl="1"/>
            <a:r>
              <a:rPr lang="en-US" sz="2000" u="sng" dirty="0" smtClean="0"/>
              <a:t>Risk</a:t>
            </a:r>
            <a:r>
              <a:rPr lang="en-US" sz="2000" dirty="0" smtClean="0"/>
              <a:t> is measured by the variance or standard deviation</a:t>
            </a:r>
          </a:p>
          <a:p>
            <a:r>
              <a:rPr lang="en-US" sz="2000" dirty="0" smtClean="0"/>
              <a:t>Diversification works to reduce risk because returns of different investments do not move exactly together</a:t>
            </a:r>
          </a:p>
          <a:p>
            <a:r>
              <a:rPr lang="en-US" sz="2000" dirty="0" smtClean="0"/>
              <a:t>Even in a two investment portfolio, a decline in the value of one investment can be offset by an increase in the value of the other investment</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1954" y="4267200"/>
            <a:ext cx="3562968"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5650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Autofit/>
          </a:bodyPr>
          <a:lstStyle/>
          <a:p>
            <a:r>
              <a:rPr lang="en-US" sz="4000" dirty="0" smtClean="0"/>
              <a:t>Risk Tolerance</a:t>
            </a:r>
            <a:endParaRPr lang="en-US" sz="4000" dirty="0"/>
          </a:p>
        </p:txBody>
      </p:sp>
      <p:sp>
        <p:nvSpPr>
          <p:cNvPr id="3" name="Content Placeholder 2"/>
          <p:cNvSpPr>
            <a:spLocks noGrp="1"/>
          </p:cNvSpPr>
          <p:nvPr>
            <p:ph idx="1"/>
          </p:nvPr>
        </p:nvSpPr>
        <p:spPr>
          <a:xfrm>
            <a:off x="457200" y="1295400"/>
            <a:ext cx="8229600" cy="5257800"/>
          </a:xfrm>
        </p:spPr>
        <p:txBody>
          <a:bodyPr>
            <a:normAutofit fontScale="92500" lnSpcReduction="20000"/>
          </a:bodyPr>
          <a:lstStyle/>
          <a:p>
            <a:pPr marL="0" indent="0">
              <a:buNone/>
            </a:pPr>
            <a:r>
              <a:rPr lang="en-US" dirty="0" smtClean="0"/>
              <a:t>Larger </a:t>
            </a:r>
            <a:r>
              <a:rPr lang="en-US" dirty="0" smtClean="0"/>
              <a:t>firms, </a:t>
            </a:r>
            <a:r>
              <a:rPr lang="en-US" dirty="0" smtClean="0"/>
              <a:t>as we often see in oligopolistic </a:t>
            </a:r>
            <a:r>
              <a:rPr lang="en-US" dirty="0" smtClean="0"/>
              <a:t>markets, </a:t>
            </a:r>
            <a:r>
              <a:rPr lang="en-US" dirty="0" smtClean="0"/>
              <a:t>will generally have a higher tolerance for risk and are more likely to undertake R&amp;D with very high fixed “sunk” costs</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r>
              <a:rPr lang="en-US" sz="1500" dirty="0" smtClean="0"/>
              <a:t>						</a:t>
            </a:r>
          </a:p>
          <a:p>
            <a:pPr marL="0" indent="0">
              <a:buNone/>
            </a:pPr>
            <a:r>
              <a:rPr lang="en-US" sz="1500" dirty="0"/>
              <a:t>	</a:t>
            </a:r>
            <a:r>
              <a:rPr lang="en-US" sz="1500" dirty="0" smtClean="0"/>
              <a:t>							</a:t>
            </a:r>
          </a:p>
          <a:p>
            <a:pPr marL="0" indent="0" algn="ctr">
              <a:buNone/>
            </a:pPr>
            <a:endParaRPr lang="en-US" sz="1500" dirty="0" smtClean="0"/>
          </a:p>
          <a:p>
            <a:pPr marL="0" indent="0" algn="ctr">
              <a:buNone/>
            </a:pPr>
            <a:r>
              <a:rPr lang="en-US" sz="1500" dirty="0" smtClean="0"/>
              <a:t>Risk Tolerance vs. Firm Size for the </a:t>
            </a:r>
            <a:r>
              <a:rPr lang="en-US" sz="1500" dirty="0"/>
              <a:t>O</a:t>
            </a:r>
            <a:r>
              <a:rPr lang="en-US" sz="1500" dirty="0" smtClean="0"/>
              <a:t>il Industry (Walls, 2009)</a:t>
            </a:r>
            <a:endParaRPr lang="en-US" sz="1500"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286000"/>
            <a:ext cx="5334000" cy="3746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79471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533400"/>
          </a:xfrm>
        </p:spPr>
        <p:txBody>
          <a:bodyPr>
            <a:noAutofit/>
          </a:bodyPr>
          <a:lstStyle/>
          <a:p>
            <a:pPr lvl="1" algn="l" rtl="0">
              <a:spcBef>
                <a:spcPct val="0"/>
              </a:spcBef>
            </a:pPr>
            <a:r>
              <a:rPr lang="en-US" sz="4000" kern="1200" dirty="0">
                <a:solidFill>
                  <a:schemeClr val="tx2"/>
                </a:solidFill>
                <a:latin typeface="+mj-lt"/>
                <a:ea typeface="+mj-ea"/>
                <a:cs typeface="+mj-cs"/>
              </a:rPr>
              <a:t>Risk Tolerance and Collaboration</a:t>
            </a:r>
          </a:p>
        </p:txBody>
      </p:sp>
      <p:sp>
        <p:nvSpPr>
          <p:cNvPr id="3" name="Content Placeholder 2"/>
          <p:cNvSpPr>
            <a:spLocks noGrp="1"/>
          </p:cNvSpPr>
          <p:nvPr>
            <p:ph idx="1"/>
          </p:nvPr>
        </p:nvSpPr>
        <p:spPr>
          <a:xfrm>
            <a:off x="457200" y="1219200"/>
            <a:ext cx="8229600" cy="5105400"/>
          </a:xfrm>
        </p:spPr>
        <p:txBody>
          <a:bodyPr>
            <a:normAutofit/>
          </a:bodyPr>
          <a:lstStyle/>
          <a:p>
            <a:pPr marL="0" indent="0">
              <a:buNone/>
            </a:pPr>
            <a:r>
              <a:rPr lang="en-US" dirty="0" smtClean="0"/>
              <a:t>However, at times R&amp;D fixed costs and associated risk can be so high that no one company wants to bear all of the risk</a:t>
            </a:r>
          </a:p>
          <a:p>
            <a:pPr lvl="1"/>
            <a:r>
              <a:rPr lang="en-US" dirty="0" smtClean="0"/>
              <a:t>Thus, rival companies may form a consortium to share the risk</a:t>
            </a:r>
          </a:p>
          <a:p>
            <a:pPr lvl="1"/>
            <a:r>
              <a:rPr lang="en-US" dirty="0"/>
              <a:t>See EBGN 560 Decision Analysis with Dr. </a:t>
            </a:r>
            <a:r>
              <a:rPr lang="en-US" dirty="0" smtClean="0"/>
              <a:t>Walls</a:t>
            </a:r>
          </a:p>
          <a:p>
            <a:pPr lvl="1"/>
            <a:endParaRPr lang="en-US" dirty="0"/>
          </a:p>
          <a:p>
            <a:pPr lvl="1"/>
            <a:endParaRPr lang="en-US" dirty="0" smtClean="0"/>
          </a:p>
          <a:p>
            <a:pPr lvl="1"/>
            <a:endParaRPr lang="en-US" dirty="0"/>
          </a:p>
          <a:p>
            <a:pPr lvl="1"/>
            <a:endParaRPr lang="en-US" dirty="0" smtClean="0"/>
          </a:p>
          <a:p>
            <a:pPr lvl="1"/>
            <a:endParaRPr lang="en-US" dirty="0"/>
          </a:p>
          <a:p>
            <a:pPr marL="393192" lvl="1" indent="0">
              <a:buNone/>
            </a:pPr>
            <a:r>
              <a:rPr lang="en-US" sz="1200" dirty="0" smtClean="0"/>
              <a:t>						          (Walls</a:t>
            </a:r>
            <a:r>
              <a:rPr lang="en-US" sz="1200" dirty="0"/>
              <a:t>, 2009)</a:t>
            </a:r>
          </a:p>
          <a:p>
            <a:pPr marL="393192" lvl="1" indent="0">
              <a:buNone/>
            </a:pPr>
            <a:endParaRPr lang="en-US"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8840" y="3745523"/>
            <a:ext cx="4267200" cy="2701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75478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r>
              <a:rPr lang="en-US" sz="4000" dirty="0"/>
              <a:t>Oligopoly and </a:t>
            </a:r>
            <a:r>
              <a:rPr lang="en-US" sz="4000" dirty="0" smtClean="0"/>
              <a:t>R&amp;D</a:t>
            </a:r>
            <a:endParaRPr lang="en-US" sz="4000" dirty="0"/>
          </a:p>
        </p:txBody>
      </p:sp>
      <p:sp>
        <p:nvSpPr>
          <p:cNvPr id="3" name="Content Placeholder 2"/>
          <p:cNvSpPr>
            <a:spLocks noGrp="1"/>
          </p:cNvSpPr>
          <p:nvPr>
            <p:ph idx="1"/>
          </p:nvPr>
        </p:nvSpPr>
        <p:spPr>
          <a:xfrm>
            <a:off x="457200" y="1447800"/>
            <a:ext cx="8229600" cy="4876800"/>
          </a:xfrm>
        </p:spPr>
        <p:txBody>
          <a:bodyPr>
            <a:normAutofit fontScale="70000" lnSpcReduction="20000"/>
          </a:bodyPr>
          <a:lstStyle/>
          <a:p>
            <a:pPr marL="0" indent="0">
              <a:buNone/>
            </a:pPr>
            <a:r>
              <a:rPr lang="en-US" sz="2800" b="1" dirty="0"/>
              <a:t>We know that oligopoly is fertile ground for innovation…..</a:t>
            </a:r>
            <a:endParaRPr lang="en-US" sz="2400" b="1" dirty="0"/>
          </a:p>
          <a:p>
            <a:pPr marL="0" lvl="0" indent="0">
              <a:buNone/>
            </a:pPr>
            <a:r>
              <a:rPr lang="en-US" sz="2800" b="1" dirty="0" smtClean="0"/>
              <a:t>Do </a:t>
            </a:r>
            <a:r>
              <a:rPr lang="en-US" sz="2800" b="1" dirty="0"/>
              <a:t>you think oligopolistic markets are common? </a:t>
            </a:r>
          </a:p>
          <a:p>
            <a:r>
              <a:rPr lang="en-US" sz="2800" dirty="0" smtClean="0"/>
              <a:t>YES</a:t>
            </a:r>
          </a:p>
          <a:p>
            <a:pPr marL="393192" lvl="1" indent="0">
              <a:buNone/>
            </a:pPr>
            <a:r>
              <a:rPr lang="en-US" dirty="0" smtClean="0"/>
              <a:t>Examples:  </a:t>
            </a:r>
            <a:r>
              <a:rPr lang="en-US" sz="2400" dirty="0" smtClean="0"/>
              <a:t>Airlines</a:t>
            </a:r>
            <a:r>
              <a:rPr lang="en-US" sz="2400" dirty="0"/>
              <a:t>, Coke &amp; Pepsi, Bananas (Chiquita, Dole, &amp; Del Monte), Microsoft </a:t>
            </a:r>
            <a:r>
              <a:rPr lang="en-US" dirty="0"/>
              <a:t> </a:t>
            </a:r>
            <a:r>
              <a:rPr lang="en-US" dirty="0" smtClean="0"/>
              <a:t>and </a:t>
            </a:r>
            <a:r>
              <a:rPr lang="en-US" sz="2400" dirty="0" smtClean="0"/>
              <a:t>Google, Apple </a:t>
            </a:r>
            <a:r>
              <a:rPr lang="en-US" sz="2400" dirty="0"/>
              <a:t>and </a:t>
            </a:r>
            <a:r>
              <a:rPr lang="en-US" dirty="0" smtClean="0"/>
              <a:t>Samsung</a:t>
            </a:r>
            <a:r>
              <a:rPr lang="en-US" sz="2400" dirty="0" smtClean="0"/>
              <a:t>, </a:t>
            </a:r>
            <a:r>
              <a:rPr lang="en-US" sz="2400" dirty="0" smtClean="0"/>
              <a:t>etc.</a:t>
            </a:r>
            <a:endParaRPr lang="en-US" sz="2000" dirty="0"/>
          </a:p>
          <a:p>
            <a:pPr marL="0" indent="0">
              <a:buNone/>
            </a:pPr>
            <a:endParaRPr lang="en-US" sz="2800" dirty="0" smtClean="0"/>
          </a:p>
          <a:p>
            <a:pPr marL="0" indent="0">
              <a:buNone/>
            </a:pPr>
            <a:r>
              <a:rPr lang="en-US" b="1" dirty="0" smtClean="0"/>
              <a:t>Why</a:t>
            </a:r>
            <a:r>
              <a:rPr lang="en-US" b="1" dirty="0"/>
              <a:t>?</a:t>
            </a:r>
            <a:endParaRPr lang="en-US" sz="2000" b="1" dirty="0"/>
          </a:p>
          <a:p>
            <a:pPr lvl="1"/>
            <a:r>
              <a:rPr lang="en-US" sz="2700" dirty="0"/>
              <a:t>Many industries exhibit </a:t>
            </a:r>
            <a:r>
              <a:rPr lang="en-US" sz="2700" u="sng" dirty="0" smtClean="0"/>
              <a:t>increasing </a:t>
            </a:r>
          </a:p>
          <a:p>
            <a:pPr marL="393192" lvl="1" indent="0">
              <a:buNone/>
            </a:pPr>
            <a:r>
              <a:rPr lang="en-US" sz="2700" u="sng" dirty="0" smtClean="0"/>
              <a:t>returns </a:t>
            </a:r>
            <a:r>
              <a:rPr lang="en-US" sz="2700" u="sng" dirty="0"/>
              <a:t>to scale</a:t>
            </a:r>
            <a:endParaRPr lang="en-US" sz="2300" u="sng" dirty="0"/>
          </a:p>
          <a:p>
            <a:pPr marL="0" indent="0">
              <a:buNone/>
            </a:pPr>
            <a:endParaRPr lang="en-US" sz="2800" dirty="0" smtClean="0"/>
          </a:p>
          <a:p>
            <a:pPr marL="0" indent="0">
              <a:buNone/>
            </a:pPr>
            <a:endParaRPr lang="en-US" sz="2800" dirty="0"/>
          </a:p>
          <a:p>
            <a:pPr marL="0" indent="0">
              <a:buNone/>
            </a:pPr>
            <a:r>
              <a:rPr lang="en-US" b="1" dirty="0"/>
              <a:t>I</a:t>
            </a:r>
            <a:r>
              <a:rPr lang="en-US" b="1" dirty="0" smtClean="0"/>
              <a:t>f </a:t>
            </a:r>
            <a:r>
              <a:rPr lang="en-US" b="1" dirty="0"/>
              <a:t>oligopolies are </a:t>
            </a:r>
            <a:r>
              <a:rPr lang="en-US" b="1" dirty="0" smtClean="0"/>
              <a:t>prevalent </a:t>
            </a:r>
            <a:r>
              <a:rPr lang="en-US" b="1" dirty="0"/>
              <a:t>why </a:t>
            </a:r>
            <a:r>
              <a:rPr lang="en-US" b="1" dirty="0" smtClean="0"/>
              <a:t>are economists so focused </a:t>
            </a:r>
            <a:r>
              <a:rPr lang="en-US" b="1" dirty="0"/>
              <a:t>on </a:t>
            </a:r>
            <a:r>
              <a:rPr lang="en-US" b="1" dirty="0" smtClean="0"/>
              <a:t>perfect competition?</a:t>
            </a:r>
            <a:endParaRPr lang="en-US" sz="2000" b="1" dirty="0"/>
          </a:p>
          <a:p>
            <a:pPr lvl="1"/>
            <a:r>
              <a:rPr lang="en-US" sz="2600" dirty="0"/>
              <a:t>Most of what we learn from competitive markets still applies (about costs, entry and exit, and efficiency)</a:t>
            </a:r>
          </a:p>
          <a:p>
            <a:pPr lvl="1"/>
            <a:r>
              <a:rPr lang="en-US" sz="2600" dirty="0"/>
              <a:t>Oligopoly is more complicated, still </a:t>
            </a:r>
            <a:r>
              <a:rPr lang="en-US" sz="2600" dirty="0" smtClean="0"/>
              <a:t>a hot research area</a:t>
            </a:r>
            <a:endParaRPr lang="en-US" sz="2600"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0" y="2819400"/>
            <a:ext cx="2190750" cy="1671637"/>
          </a:xfrm>
          <a:prstGeom prst="rect">
            <a:avLst/>
          </a:prstGeom>
        </p:spPr>
      </p:pic>
    </p:spTree>
    <p:extLst>
      <p:ext uri="{BB962C8B-B14F-4D97-AF65-F5344CB8AC3E}">
        <p14:creationId xmlns:p14="http://schemas.microsoft.com/office/powerpoint/2010/main" val="2007026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4000" dirty="0" smtClean="0"/>
              <a:t>Oligopoly and R&amp;D</a:t>
            </a:r>
            <a:endParaRPr lang="en-US" sz="4000" dirty="0"/>
          </a:p>
        </p:txBody>
      </p:sp>
      <p:sp>
        <p:nvSpPr>
          <p:cNvPr id="3" name="Content Placeholder 2"/>
          <p:cNvSpPr>
            <a:spLocks noGrp="1"/>
          </p:cNvSpPr>
          <p:nvPr>
            <p:ph idx="1"/>
          </p:nvPr>
        </p:nvSpPr>
        <p:spPr>
          <a:xfrm>
            <a:off x="457200" y="1524000"/>
            <a:ext cx="8229600" cy="4800600"/>
          </a:xfrm>
        </p:spPr>
        <p:txBody>
          <a:bodyPr>
            <a:normAutofit fontScale="85000" lnSpcReduction="20000"/>
          </a:bodyPr>
          <a:lstStyle/>
          <a:p>
            <a:pPr marL="0" indent="0">
              <a:buNone/>
            </a:pPr>
            <a:r>
              <a:rPr lang="en-US" b="1" dirty="0" smtClean="0"/>
              <a:t>Most innovation comes from the routine R&amp;D of large oligopolistic firms</a:t>
            </a:r>
          </a:p>
          <a:p>
            <a:pPr lvl="1"/>
            <a:endParaRPr lang="en-US" dirty="0" smtClean="0"/>
          </a:p>
          <a:p>
            <a:pPr marL="0" indent="0">
              <a:buNone/>
            </a:pPr>
            <a:r>
              <a:rPr lang="en-US" b="1" dirty="0" smtClean="0"/>
              <a:t>Why?</a:t>
            </a:r>
          </a:p>
          <a:p>
            <a:pPr marL="850392" lvl="1" indent="-457200">
              <a:buFont typeface="+mj-lt"/>
              <a:buAutoNum type="arabicPeriod"/>
            </a:pPr>
            <a:r>
              <a:rPr lang="en-US" dirty="0" smtClean="0"/>
              <a:t>Most innovation is not of the truly ground-breaking variety</a:t>
            </a:r>
          </a:p>
          <a:p>
            <a:pPr lvl="3"/>
            <a:r>
              <a:rPr lang="en-US" dirty="0" smtClean="0"/>
              <a:t>It is smaller improvements upon ground-breaking innovations</a:t>
            </a:r>
          </a:p>
          <a:p>
            <a:pPr marL="850392" lvl="1" indent="-457200">
              <a:buFont typeface="+mj-lt"/>
              <a:buAutoNum type="arabicPeriod"/>
            </a:pPr>
            <a:r>
              <a:rPr lang="en-US" dirty="0" smtClean="0"/>
              <a:t>Innovation, not price-setting, is the main competitive weapon of the high-tech oligopolistic firm</a:t>
            </a:r>
          </a:p>
          <a:p>
            <a:pPr marL="850392" lvl="1" indent="-457200">
              <a:buFont typeface="+mj-lt"/>
              <a:buAutoNum type="arabicPeriod"/>
            </a:pPr>
            <a:r>
              <a:rPr lang="en-US" dirty="0" smtClean="0"/>
              <a:t>Innovation has become far from random since R&amp;D has become a normal part of the operations of the high-tech firm, much like sales, marketing, and production</a:t>
            </a:r>
          </a:p>
          <a:p>
            <a:pPr marL="850392" lvl="1" indent="-457200">
              <a:buFont typeface="+mj-lt"/>
              <a:buAutoNum type="arabicPeriod"/>
            </a:pPr>
            <a:r>
              <a:rPr lang="en-US" dirty="0" smtClean="0"/>
              <a:t>Routine R&amp;D reduces the firms’ risk of innovating</a:t>
            </a:r>
          </a:p>
          <a:p>
            <a:pPr lvl="1"/>
            <a:endParaRPr lang="en-US" b="1" dirty="0" smtClean="0"/>
          </a:p>
          <a:p>
            <a:pPr marL="0" indent="0">
              <a:buNone/>
            </a:pPr>
            <a:r>
              <a:rPr lang="en-US" b="1" dirty="0" smtClean="0"/>
              <a:t>Routine innovation is the rational response of the oligopolistic firm to </a:t>
            </a:r>
            <a:r>
              <a:rPr lang="en-US" b="1" u="sng" dirty="0" smtClean="0"/>
              <a:t>creative destruction</a:t>
            </a:r>
          </a:p>
          <a:p>
            <a:endParaRPr lang="en-US" dirty="0"/>
          </a:p>
        </p:txBody>
      </p:sp>
    </p:spTree>
    <p:extLst>
      <p:ext uri="{BB962C8B-B14F-4D97-AF65-F5344CB8AC3E}">
        <p14:creationId xmlns:p14="http://schemas.microsoft.com/office/powerpoint/2010/main" val="1728141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r>
              <a:rPr lang="en-US" sz="4000" dirty="0"/>
              <a:t>I</a:t>
            </a:r>
            <a:r>
              <a:rPr lang="en-US" sz="4000" dirty="0" smtClean="0"/>
              <a:t>nnovation </a:t>
            </a:r>
            <a:r>
              <a:rPr lang="en-US" sz="4000" dirty="0"/>
              <a:t>is </a:t>
            </a:r>
            <a:r>
              <a:rPr lang="en-US" sz="4000" dirty="0" smtClean="0"/>
              <a:t>Risky</a:t>
            </a:r>
            <a:endParaRPr lang="en-US" sz="4000" dirty="0"/>
          </a:p>
        </p:txBody>
      </p:sp>
      <p:sp>
        <p:nvSpPr>
          <p:cNvPr id="3" name="Content Placeholder 2"/>
          <p:cNvSpPr>
            <a:spLocks noGrp="1"/>
          </p:cNvSpPr>
          <p:nvPr>
            <p:ph idx="1"/>
          </p:nvPr>
        </p:nvSpPr>
        <p:spPr/>
        <p:txBody>
          <a:bodyPr/>
          <a:lstStyle/>
          <a:p>
            <a:pPr marL="0" indent="0">
              <a:buNone/>
            </a:pPr>
            <a:r>
              <a:rPr lang="en-US" b="1" dirty="0"/>
              <a:t>How do firms avoid risk?</a:t>
            </a:r>
            <a:endParaRPr lang="en-US" dirty="0"/>
          </a:p>
          <a:p>
            <a:pPr lvl="1"/>
            <a:r>
              <a:rPr lang="en-US" u="sng" dirty="0"/>
              <a:t>Diversifying</a:t>
            </a:r>
            <a:endParaRPr lang="en-US" dirty="0"/>
          </a:p>
          <a:p>
            <a:pPr lvl="1"/>
            <a:r>
              <a:rPr lang="en-US" dirty="0"/>
              <a:t>Sharing risk with others→ </a:t>
            </a:r>
            <a:r>
              <a:rPr lang="en-US" u="sng" dirty="0" smtClean="0"/>
              <a:t>Collaboration</a:t>
            </a:r>
          </a:p>
          <a:p>
            <a:pPr marL="393192" lvl="1" indent="0">
              <a:buNone/>
            </a:pPr>
            <a:endParaRPr lang="en-US" dirty="0"/>
          </a:p>
          <a:p>
            <a:pPr marL="0" indent="0">
              <a:buNone/>
            </a:pPr>
            <a:r>
              <a:rPr lang="en-US" b="1" dirty="0"/>
              <a:t>How much should be spent on </a:t>
            </a:r>
            <a:r>
              <a:rPr lang="en-US" b="1" dirty="0" smtClean="0"/>
              <a:t>R&amp;D</a:t>
            </a:r>
            <a:r>
              <a:rPr lang="en-US" b="1" dirty="0"/>
              <a:t>?</a:t>
            </a:r>
            <a:endParaRPr lang="en-US" dirty="0"/>
          </a:p>
          <a:p>
            <a:pPr lvl="1"/>
            <a:r>
              <a:rPr lang="en-US" smtClean="0"/>
              <a:t>Until the </a:t>
            </a:r>
            <a:r>
              <a:rPr lang="en-US" u="sng" dirty="0" smtClean="0"/>
              <a:t>marginal </a:t>
            </a:r>
            <a:r>
              <a:rPr lang="en-US" u="sng" dirty="0"/>
              <a:t>expected returns </a:t>
            </a:r>
            <a:r>
              <a:rPr lang="en-US" dirty="0"/>
              <a:t>to </a:t>
            </a:r>
            <a:r>
              <a:rPr lang="en-US" dirty="0" smtClean="0"/>
              <a:t>R&amp;D </a:t>
            </a:r>
            <a:r>
              <a:rPr lang="en-US" dirty="0"/>
              <a:t>are equal to returns from other types of investment (marketing, sales, etc.)</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0200" y="762000"/>
            <a:ext cx="2063750" cy="2063750"/>
          </a:xfrm>
          <a:prstGeom prst="rect">
            <a:avLst/>
          </a:prstGeom>
        </p:spPr>
      </p:pic>
    </p:spTree>
    <p:extLst>
      <p:ext uri="{BB962C8B-B14F-4D97-AF65-F5344CB8AC3E}">
        <p14:creationId xmlns:p14="http://schemas.microsoft.com/office/powerpoint/2010/main" val="3691736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r>
              <a:rPr lang="en-US" sz="4000" i="1" dirty="0"/>
              <a:t>Class Activity</a:t>
            </a:r>
            <a:endParaRPr lang="en-US" sz="4000" dirty="0"/>
          </a:p>
        </p:txBody>
      </p:sp>
      <p:sp>
        <p:nvSpPr>
          <p:cNvPr id="3" name="Content Placeholder 2"/>
          <p:cNvSpPr>
            <a:spLocks noGrp="1"/>
          </p:cNvSpPr>
          <p:nvPr>
            <p:ph idx="1"/>
          </p:nvPr>
        </p:nvSpPr>
        <p:spPr>
          <a:xfrm>
            <a:off x="457200" y="1524000"/>
            <a:ext cx="8229600" cy="4800600"/>
          </a:xfrm>
        </p:spPr>
        <p:txBody>
          <a:bodyPr>
            <a:normAutofit fontScale="85000" lnSpcReduction="20000"/>
          </a:bodyPr>
          <a:lstStyle/>
          <a:p>
            <a:pPr marL="0" indent="0">
              <a:buNone/>
            </a:pPr>
            <a:r>
              <a:rPr lang="en-US" b="1" u="sng" dirty="0"/>
              <a:t>Question #</a:t>
            </a:r>
            <a:r>
              <a:rPr lang="en-US" b="1" u="sng" dirty="0" smtClean="0"/>
              <a:t>1:</a:t>
            </a:r>
            <a:endParaRPr lang="en-US" b="1" dirty="0"/>
          </a:p>
          <a:p>
            <a:pPr marL="0" indent="0">
              <a:buNone/>
            </a:pPr>
            <a:r>
              <a:rPr lang="en-US" dirty="0"/>
              <a:t>A firm is spending 10% of its expenditures on marketing, 10% on sales, and 10% on R &amp; D. Is too much or too little being spent on </a:t>
            </a:r>
            <a:r>
              <a:rPr lang="en-US" dirty="0" smtClean="0"/>
              <a:t>R&amp;D?</a:t>
            </a:r>
          </a:p>
          <a:p>
            <a:pPr marL="0" indent="0">
              <a:buNone/>
            </a:pPr>
            <a:endParaRPr lang="en-US" dirty="0"/>
          </a:p>
          <a:p>
            <a:r>
              <a:rPr lang="en-US" b="1" u="sng" dirty="0"/>
              <a:t>Answer: </a:t>
            </a:r>
            <a:r>
              <a:rPr lang="en-US" b="1" dirty="0"/>
              <a:t> </a:t>
            </a:r>
            <a:r>
              <a:rPr lang="en-US" dirty="0"/>
              <a:t>We don’t know! The rate of return (ROR) needs to be equal across the portions of the company, not the share of </a:t>
            </a:r>
            <a:r>
              <a:rPr lang="en-US" dirty="0" smtClean="0"/>
              <a:t>expenditures</a:t>
            </a:r>
          </a:p>
          <a:p>
            <a:endParaRPr lang="en-US" dirty="0"/>
          </a:p>
          <a:p>
            <a:pPr marL="0" indent="0">
              <a:buNone/>
            </a:pPr>
            <a:r>
              <a:rPr lang="en-US" b="1" u="sng" dirty="0"/>
              <a:t>Question #2:</a:t>
            </a:r>
            <a:endParaRPr lang="en-US" b="1" dirty="0"/>
          </a:p>
          <a:p>
            <a:pPr marL="0" indent="0">
              <a:buNone/>
            </a:pPr>
            <a:r>
              <a:rPr lang="en-US" dirty="0"/>
              <a:t>If E(ROR) from </a:t>
            </a:r>
            <a:r>
              <a:rPr lang="en-US" dirty="0" smtClean="0"/>
              <a:t>R&amp;D </a:t>
            </a:r>
            <a:r>
              <a:rPr lang="en-US" dirty="0"/>
              <a:t>is 4%, from marketing is 6%, and sales 4%, what should the firm do</a:t>
            </a:r>
            <a:r>
              <a:rPr lang="en-US" dirty="0" smtClean="0"/>
              <a:t>?</a:t>
            </a:r>
          </a:p>
          <a:p>
            <a:pPr marL="0" indent="0">
              <a:buNone/>
            </a:pPr>
            <a:endParaRPr lang="en-US" dirty="0"/>
          </a:p>
          <a:p>
            <a:r>
              <a:rPr lang="en-US" b="1" u="sng" dirty="0" smtClean="0"/>
              <a:t>Answer</a:t>
            </a:r>
            <a:r>
              <a:rPr lang="en-US" b="1" u="sng" dirty="0"/>
              <a:t>: </a:t>
            </a:r>
            <a:r>
              <a:rPr lang="en-US" dirty="0"/>
              <a:t>Spend a greater share of expenditures on marketing until the E(ROR) is equal across all</a:t>
            </a:r>
          </a:p>
          <a:p>
            <a:endParaRPr lang="en-US" dirty="0"/>
          </a:p>
        </p:txBody>
      </p:sp>
    </p:spTree>
    <p:extLst>
      <p:ext uri="{BB962C8B-B14F-4D97-AF65-F5344CB8AC3E}">
        <p14:creationId xmlns:p14="http://schemas.microsoft.com/office/powerpoint/2010/main" val="2185290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4000" dirty="0"/>
              <a:t>Rate of Return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524000"/>
                <a:ext cx="8229600" cy="4800600"/>
              </a:xfrm>
            </p:spPr>
            <p:txBody>
              <a:bodyPr>
                <a:normAutofit fontScale="85000" lnSpcReduction="20000"/>
              </a:bodyPr>
              <a:lstStyle/>
              <a:p>
                <a:pPr marL="0" indent="0">
                  <a:buNone/>
                </a:pPr>
                <a:r>
                  <a:rPr lang="en-US" dirty="0" smtClean="0"/>
                  <a:t>When deciding </a:t>
                </a:r>
                <a:r>
                  <a:rPr lang="en-US" dirty="0"/>
                  <a:t>on whether to go through with an R&amp;D project the firm will compute</a:t>
                </a:r>
                <a:r>
                  <a:rPr lang="en-US" dirty="0" smtClean="0"/>
                  <a:t>:</a:t>
                </a:r>
              </a:p>
              <a:p>
                <a:pPr marL="0" indent="0">
                  <a:buNone/>
                </a:pPr>
                <a:endParaRPr lang="en-US" dirty="0"/>
              </a:p>
              <a:p>
                <a:pPr marL="0" indent="0">
                  <a:buNone/>
                </a:pPr>
                <a:r>
                  <a:rPr lang="en-US" dirty="0" smtClean="0"/>
                  <a:t>			ROR</a:t>
                </a:r>
                <a:r>
                  <a:rPr lang="en-US" baseline="-25000" dirty="0" smtClean="0"/>
                  <a:t>R&amp;D</a:t>
                </a:r>
                <a:r>
                  <a:rPr lang="en-US" dirty="0" smtClean="0"/>
                  <a:t> </a:t>
                </a:r>
                <a:r>
                  <a:rPr lang="en-US" dirty="0"/>
                  <a:t>= </a:t>
                </a:r>
                <a14:m>
                  <m:oMath xmlns:m="http://schemas.openxmlformats.org/officeDocument/2006/math">
                    <m:f>
                      <m:fPr>
                        <m:ctrlPr>
                          <a:rPr lang="en-US" i="1">
                            <a:latin typeface="Cambria Math"/>
                          </a:rPr>
                        </m:ctrlPr>
                      </m:fPr>
                      <m:num>
                        <m:r>
                          <a:rPr lang="en-US" i="1">
                            <a:latin typeface="Cambria Math"/>
                          </a:rPr>
                          <m:t>𝑉𝑓</m:t>
                        </m:r>
                        <m:r>
                          <a:rPr lang="en-US" i="1">
                            <a:latin typeface="Cambria Math"/>
                          </a:rPr>
                          <m:t>−</m:t>
                        </m:r>
                        <m:r>
                          <a:rPr lang="en-US" i="1">
                            <a:latin typeface="Cambria Math"/>
                          </a:rPr>
                          <m:t>𝑉𝑖</m:t>
                        </m:r>
                      </m:num>
                      <m:den>
                        <m:r>
                          <a:rPr lang="en-US" i="1">
                            <a:latin typeface="Cambria Math"/>
                          </a:rPr>
                          <m:t>𝑉𝑖</m:t>
                        </m:r>
                      </m:den>
                    </m:f>
                  </m:oMath>
                </a14:m>
                <a:endParaRPr lang="en-US" dirty="0" smtClean="0"/>
              </a:p>
              <a:p>
                <a:pPr marL="0" indent="0">
                  <a:buNone/>
                </a:pPr>
                <a:endParaRPr lang="en-US" dirty="0" smtClean="0"/>
              </a:p>
              <a:p>
                <a:pPr marL="0" indent="0">
                  <a:buNone/>
                </a:pPr>
                <a:r>
                  <a:rPr lang="en-US" sz="1600" dirty="0"/>
                  <a:t>V</a:t>
                </a:r>
                <a:r>
                  <a:rPr lang="en-US" sz="1600" baseline="-25000" dirty="0"/>
                  <a:t>i</a:t>
                </a:r>
                <a:r>
                  <a:rPr lang="en-US" sz="1600" dirty="0"/>
                  <a:t> = investment in an R&amp;D project </a:t>
                </a:r>
              </a:p>
              <a:p>
                <a:pPr marL="0" indent="0">
                  <a:buNone/>
                </a:pPr>
                <a:r>
                  <a:rPr lang="en-US" sz="1600" dirty="0" err="1" smtClean="0"/>
                  <a:t>V</a:t>
                </a:r>
                <a:r>
                  <a:rPr lang="en-US" sz="1600" baseline="-25000" dirty="0" err="1"/>
                  <a:t>f</a:t>
                </a:r>
                <a:r>
                  <a:rPr lang="en-US" sz="1600" dirty="0" smtClean="0"/>
                  <a:t> </a:t>
                </a:r>
                <a:r>
                  <a:rPr lang="en-US" sz="1600" dirty="0"/>
                  <a:t>= e</a:t>
                </a:r>
                <a:r>
                  <a:rPr lang="en-US" sz="1600" dirty="0" smtClean="0"/>
                  <a:t>xpected gross payoff </a:t>
                </a:r>
              </a:p>
              <a:p>
                <a:pPr marL="0" indent="0">
                  <a:buNone/>
                </a:pPr>
                <a:endParaRPr lang="en-US" sz="1600" dirty="0"/>
              </a:p>
              <a:p>
                <a:pPr marL="0" indent="0">
                  <a:buNone/>
                </a:pPr>
                <a:r>
                  <a:rPr lang="en-US" dirty="0" smtClean="0"/>
                  <a:t>However, since </a:t>
                </a:r>
                <a:r>
                  <a:rPr lang="en-US" dirty="0"/>
                  <a:t>innovation from R&amp;D is </a:t>
                </a:r>
                <a:r>
                  <a:rPr lang="en-US" u="sng" dirty="0"/>
                  <a:t>uncertain­</a:t>
                </a:r>
                <a:r>
                  <a:rPr lang="en-US" dirty="0"/>
                  <a:t> we need to take the expected value (EV(*) or E(*)) of ROR</a:t>
                </a:r>
                <a:r>
                  <a:rPr lang="en-US" baseline="-25000" dirty="0"/>
                  <a:t>R&amp;D</a:t>
                </a:r>
                <a:r>
                  <a:rPr lang="en-US" dirty="0" smtClean="0"/>
                  <a:t>:</a:t>
                </a:r>
              </a:p>
              <a:p>
                <a:pPr marL="0" indent="0">
                  <a:buNone/>
                </a:pPr>
                <a:endParaRPr lang="en-US" dirty="0"/>
              </a:p>
              <a:p>
                <a:pPr marL="0" indent="0">
                  <a:buNone/>
                </a:pPr>
                <a:r>
                  <a:rPr lang="en-US" dirty="0" smtClean="0"/>
                  <a:t>	E(ROR</a:t>
                </a:r>
                <a:r>
                  <a:rPr lang="en-US" baseline="-25000" dirty="0" smtClean="0"/>
                  <a:t>R&amp;D</a:t>
                </a:r>
                <a:r>
                  <a:rPr lang="en-US" dirty="0"/>
                  <a:t>) = E(</a:t>
                </a:r>
                <a14:m>
                  <m:oMath xmlns:m="http://schemas.openxmlformats.org/officeDocument/2006/math">
                    <m:f>
                      <m:fPr>
                        <m:ctrlPr>
                          <a:rPr lang="en-US" i="1">
                            <a:latin typeface="Cambria Math"/>
                          </a:rPr>
                        </m:ctrlPr>
                      </m:fPr>
                      <m:num>
                        <m:r>
                          <a:rPr lang="en-US" i="1">
                            <a:latin typeface="Cambria Math"/>
                          </a:rPr>
                          <m:t>𝑉𝑓</m:t>
                        </m:r>
                        <m:r>
                          <a:rPr lang="en-US" i="1">
                            <a:latin typeface="Cambria Math"/>
                          </a:rPr>
                          <m:t>−</m:t>
                        </m:r>
                        <m:r>
                          <a:rPr lang="en-US" i="1">
                            <a:latin typeface="Cambria Math"/>
                          </a:rPr>
                          <m:t>𝑉𝑖</m:t>
                        </m:r>
                      </m:num>
                      <m:den>
                        <m:r>
                          <a:rPr lang="en-US" i="1">
                            <a:latin typeface="Cambria Math"/>
                          </a:rPr>
                          <m:t>𝑉𝑖</m:t>
                        </m:r>
                      </m:den>
                    </m:f>
                  </m:oMath>
                </a14:m>
                <a:r>
                  <a:rPr lang="en-US" dirty="0"/>
                  <a:t>) = </a:t>
                </a:r>
                <a14:m>
                  <m:oMath xmlns:m="http://schemas.openxmlformats.org/officeDocument/2006/math">
                    <m:f>
                      <m:fPr>
                        <m:ctrlPr>
                          <a:rPr lang="en-US" i="1">
                            <a:latin typeface="Cambria Math"/>
                          </a:rPr>
                        </m:ctrlPr>
                      </m:fPr>
                      <m:num>
                        <m:r>
                          <a:rPr lang="en-US" i="1">
                            <a:latin typeface="Cambria Math"/>
                          </a:rPr>
                          <m:t>𝐸</m:t>
                        </m:r>
                        <m:d>
                          <m:dPr>
                            <m:ctrlPr>
                              <a:rPr lang="en-US" i="1">
                                <a:latin typeface="Cambria Math"/>
                              </a:rPr>
                            </m:ctrlPr>
                          </m:dPr>
                          <m:e>
                            <m:r>
                              <a:rPr lang="en-US" i="1">
                                <a:latin typeface="Cambria Math"/>
                              </a:rPr>
                              <m:t>𝑉𝑓</m:t>
                            </m:r>
                          </m:e>
                        </m:d>
                        <m:r>
                          <a:rPr lang="en-US" i="1">
                            <a:latin typeface="Cambria Math"/>
                          </a:rPr>
                          <m:t>−</m:t>
                        </m:r>
                        <m:r>
                          <a:rPr lang="en-US" i="1">
                            <a:latin typeface="Cambria Math"/>
                          </a:rPr>
                          <m:t>𝐸</m:t>
                        </m:r>
                        <m:r>
                          <a:rPr lang="en-US" i="1">
                            <a:latin typeface="Cambria Math"/>
                          </a:rPr>
                          <m:t>(</m:t>
                        </m:r>
                        <m:r>
                          <a:rPr lang="en-US" i="1">
                            <a:latin typeface="Cambria Math"/>
                          </a:rPr>
                          <m:t>𝑉𝑖</m:t>
                        </m:r>
                        <m:r>
                          <a:rPr lang="en-US" i="1">
                            <a:latin typeface="Cambria Math"/>
                          </a:rPr>
                          <m:t>)</m:t>
                        </m:r>
                      </m:num>
                      <m:den>
                        <m:r>
                          <a:rPr lang="en-US" i="1">
                            <a:latin typeface="Cambria Math"/>
                          </a:rPr>
                          <m:t>𝐸</m:t>
                        </m:r>
                        <m:r>
                          <a:rPr lang="en-US" i="1">
                            <a:latin typeface="Cambria Math"/>
                          </a:rPr>
                          <m:t>(</m:t>
                        </m:r>
                        <m:r>
                          <a:rPr lang="en-US" i="1">
                            <a:latin typeface="Cambria Math"/>
                          </a:rPr>
                          <m:t>𝑉𝑖</m:t>
                        </m:r>
                        <m:r>
                          <a:rPr lang="en-US" i="1">
                            <a:latin typeface="Cambria Math"/>
                          </a:rPr>
                          <m:t>)</m:t>
                        </m:r>
                      </m:den>
                    </m:f>
                  </m:oMath>
                </a14:m>
                <a:r>
                  <a:rPr lang="en-US" dirty="0"/>
                  <a:t> = </a:t>
                </a:r>
                <a14:m>
                  <m:oMath xmlns:m="http://schemas.openxmlformats.org/officeDocument/2006/math">
                    <m:f>
                      <m:fPr>
                        <m:ctrlPr>
                          <a:rPr lang="en-US" i="1">
                            <a:latin typeface="Cambria Math"/>
                          </a:rPr>
                        </m:ctrlPr>
                      </m:fPr>
                      <m:num>
                        <m:r>
                          <a:rPr lang="en-US" i="1">
                            <a:latin typeface="Cambria Math"/>
                          </a:rPr>
                          <m:t>𝐸</m:t>
                        </m:r>
                        <m:d>
                          <m:dPr>
                            <m:ctrlPr>
                              <a:rPr lang="en-US" i="1">
                                <a:latin typeface="Cambria Math"/>
                              </a:rPr>
                            </m:ctrlPr>
                          </m:dPr>
                          <m:e>
                            <m:r>
                              <a:rPr lang="en-US" i="1">
                                <a:latin typeface="Cambria Math"/>
                              </a:rPr>
                              <m:t>𝑉𝑓</m:t>
                            </m:r>
                          </m:e>
                        </m:d>
                        <m:r>
                          <a:rPr lang="en-US" i="1">
                            <a:latin typeface="Cambria Math"/>
                          </a:rPr>
                          <m:t>−</m:t>
                        </m:r>
                        <m:r>
                          <a:rPr lang="en-US" i="1">
                            <a:latin typeface="Cambria Math"/>
                          </a:rPr>
                          <m:t>𝑉𝑖</m:t>
                        </m:r>
                      </m:num>
                      <m:den>
                        <m:r>
                          <a:rPr lang="en-US" i="1">
                            <a:latin typeface="Cambria Math"/>
                          </a:rPr>
                          <m:t>𝑉𝑖</m:t>
                        </m:r>
                      </m:den>
                    </m:f>
                  </m:oMath>
                </a14:m>
                <a:r>
                  <a:rPr lang="en-US" dirty="0" smtClean="0"/>
                  <a:t> = </a:t>
                </a:r>
                <a14:m>
                  <m:oMath xmlns:m="http://schemas.openxmlformats.org/officeDocument/2006/math">
                    <m:f>
                      <m:fPr>
                        <m:ctrlPr>
                          <a:rPr lang="en-US" i="1">
                            <a:latin typeface="Cambria Math"/>
                          </a:rPr>
                        </m:ctrlPr>
                      </m:fPr>
                      <m:num>
                        <m:r>
                          <a:rPr lang="en-US" i="1">
                            <a:latin typeface="Cambria Math"/>
                          </a:rPr>
                          <m:t>𝐸𝑉𝑝𝑟𝑜𝑗𝑒𝑐𝑡</m:t>
                        </m:r>
                      </m:num>
                      <m:den>
                        <m:r>
                          <a:rPr lang="en-US" i="1">
                            <a:latin typeface="Cambria Math"/>
                          </a:rPr>
                          <m:t>𝑉𝑖</m:t>
                        </m:r>
                      </m:den>
                    </m:f>
                  </m:oMath>
                </a14:m>
                <a:r>
                  <a:rPr lang="en-US" dirty="0"/>
                  <a:t> </a:t>
                </a:r>
              </a:p>
              <a:p>
                <a:pPr marL="0" indent="0">
                  <a:buNone/>
                </a:pPr>
                <a:endParaRPr lang="en-US" dirty="0" smtClean="0"/>
              </a:p>
              <a:p>
                <a:pPr marL="0" indent="0">
                  <a:buNone/>
                </a:pPr>
                <a:r>
                  <a:rPr lang="en-US" sz="1600" dirty="0"/>
                  <a:t>E(</a:t>
                </a:r>
                <a:r>
                  <a:rPr lang="en-US" sz="1600" dirty="0" err="1"/>
                  <a:t>V</a:t>
                </a:r>
                <a:r>
                  <a:rPr lang="en-US" sz="1600" baseline="-25000" dirty="0" err="1"/>
                  <a:t>f</a:t>
                </a:r>
                <a:r>
                  <a:rPr lang="en-US" sz="1600" dirty="0"/>
                  <a:t>) = </a:t>
                </a:r>
                <a:r>
                  <a:rPr lang="en-US" sz="1600" u="sng" dirty="0"/>
                  <a:t>expected</a:t>
                </a:r>
                <a:r>
                  <a:rPr lang="en-US" sz="1600" dirty="0"/>
                  <a:t> future </a:t>
                </a:r>
                <a:r>
                  <a:rPr lang="en-US" sz="1600" dirty="0" smtClean="0"/>
                  <a:t>gross payoff </a:t>
                </a:r>
                <a:r>
                  <a:rPr lang="en-US" sz="1600" dirty="0"/>
                  <a:t>from the R&amp;D expenditure → </a:t>
                </a:r>
                <a:r>
                  <a:rPr lang="en-US" sz="1600" u="sng" dirty="0"/>
                  <a:t>uncertain</a:t>
                </a:r>
                <a:endParaRPr lang="en-US" sz="1600" dirty="0"/>
              </a:p>
              <a:p>
                <a:pPr marL="0" indent="0">
                  <a:buNone/>
                </a:pPr>
                <a:endParaRPr lang="en-US" dirty="0"/>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524000"/>
                <a:ext cx="8229600" cy="4800600"/>
              </a:xfrm>
              <a:blipFill rotWithShape="1">
                <a:blip r:embed="rId2"/>
                <a:stretch>
                  <a:fillRect l="-889" t="-2030" r="-74"/>
                </a:stretch>
              </a:blipFill>
            </p:spPr>
            <p:txBody>
              <a:bodyPr/>
              <a:lstStyle/>
              <a:p>
                <a:r>
                  <a:rPr lang="en-US">
                    <a:noFill/>
                  </a:rPr>
                  <a:t> </a:t>
                </a:r>
              </a:p>
            </p:txBody>
          </p:sp>
        </mc:Fallback>
      </mc:AlternateContent>
    </p:spTree>
    <p:extLst>
      <p:ext uri="{BB962C8B-B14F-4D97-AF65-F5344CB8AC3E}">
        <p14:creationId xmlns:p14="http://schemas.microsoft.com/office/powerpoint/2010/main" val="4179461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Autofit/>
          </a:bodyPr>
          <a:lstStyle/>
          <a:p>
            <a:r>
              <a:rPr lang="en-US" sz="4000" dirty="0"/>
              <a:t>Rate of Return</a:t>
            </a:r>
          </a:p>
        </p:txBody>
      </p:sp>
      <p:sp>
        <p:nvSpPr>
          <p:cNvPr id="3" name="Content Placeholder 2"/>
          <p:cNvSpPr>
            <a:spLocks noGrp="1"/>
          </p:cNvSpPr>
          <p:nvPr>
            <p:ph idx="1"/>
          </p:nvPr>
        </p:nvSpPr>
        <p:spPr>
          <a:xfrm>
            <a:off x="457200" y="1371600"/>
            <a:ext cx="8229600" cy="4953000"/>
          </a:xfrm>
        </p:spPr>
        <p:txBody>
          <a:bodyPr/>
          <a:lstStyle/>
          <a:p>
            <a:pPr marL="0" indent="0">
              <a:buNone/>
            </a:pPr>
            <a:r>
              <a:rPr lang="en-US" b="1" dirty="0"/>
              <a:t>How might the firm get E(</a:t>
            </a:r>
            <a:r>
              <a:rPr lang="en-US" b="1" dirty="0" err="1"/>
              <a:t>V</a:t>
            </a:r>
            <a:r>
              <a:rPr lang="en-US" b="1" baseline="-25000" dirty="0" err="1"/>
              <a:t>f</a:t>
            </a:r>
            <a:r>
              <a:rPr lang="en-US" b="1" dirty="0"/>
              <a:t>) to compute </a:t>
            </a:r>
            <a:r>
              <a:rPr lang="en-US" b="1" dirty="0" smtClean="0"/>
              <a:t>E(ROR</a:t>
            </a:r>
            <a:r>
              <a:rPr lang="en-US" b="1" baseline="-25000" dirty="0" smtClean="0"/>
              <a:t>R&amp;D</a:t>
            </a:r>
            <a:r>
              <a:rPr lang="en-US" b="1" dirty="0" smtClean="0"/>
              <a:t>) </a:t>
            </a:r>
            <a:r>
              <a:rPr lang="en-US" b="1" dirty="0"/>
              <a:t>so that it can make its decisions?</a:t>
            </a:r>
            <a:endParaRPr lang="en-US" dirty="0"/>
          </a:p>
          <a:p>
            <a:pPr marL="0" indent="0">
              <a:buNone/>
            </a:pPr>
            <a:r>
              <a:rPr lang="en-US" u="sng" dirty="0"/>
              <a:t>Example</a:t>
            </a:r>
            <a:r>
              <a:rPr lang="en-US" dirty="0"/>
              <a:t>:</a:t>
            </a:r>
          </a:p>
          <a:p>
            <a:pPr marL="0" indent="0">
              <a:buNone/>
            </a:pPr>
            <a:r>
              <a:rPr lang="en-US" dirty="0"/>
              <a:t>A firm thinks there are 3 possible outcomes for a given $10 million R&amp;D project</a:t>
            </a:r>
            <a:r>
              <a:rPr lang="en-US" dirty="0" smtClean="0"/>
              <a:t>:</a:t>
            </a:r>
          </a:p>
          <a:p>
            <a:endParaRPr lang="en-US" dirty="0"/>
          </a:p>
          <a:p>
            <a:pPr marL="0" indent="0">
              <a:buNone/>
            </a:pPr>
            <a:endParaRPr lang="en-US" dirty="0"/>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653270452"/>
              </p:ext>
            </p:extLst>
          </p:nvPr>
        </p:nvGraphicFramePr>
        <p:xfrm>
          <a:off x="1143000" y="3733800"/>
          <a:ext cx="6096000" cy="2286000"/>
        </p:xfrm>
        <a:graphic>
          <a:graphicData uri="http://schemas.openxmlformats.org/drawingml/2006/table">
            <a:tbl>
              <a:tblPr firstRow="1" firstCol="1" bandRow="1">
                <a:tableStyleId>{5C22544A-7EE6-4342-B048-85BDC9FD1C3A}</a:tableStyleId>
              </a:tblPr>
              <a:tblGrid>
                <a:gridCol w="954741"/>
                <a:gridCol w="1815353"/>
                <a:gridCol w="1143000"/>
                <a:gridCol w="2182906"/>
              </a:tblGrid>
              <a:tr h="287874">
                <a:tc>
                  <a:txBody>
                    <a:bodyPr/>
                    <a:lstStyle/>
                    <a:p>
                      <a:pPr marL="0" marR="0">
                        <a:lnSpc>
                          <a:spcPct val="115000"/>
                        </a:lnSpc>
                        <a:spcBef>
                          <a:spcPts val="0"/>
                        </a:spcBef>
                        <a:spcAft>
                          <a:spcPts val="0"/>
                        </a:spcAft>
                      </a:pPr>
                      <a:r>
                        <a:rPr lang="en-US" sz="1200" dirty="0">
                          <a:effectLst/>
                        </a:rPr>
                        <a:t>Option</a:t>
                      </a:r>
                      <a:endParaRPr lang="en-US" sz="1100" dirty="0">
                        <a:effectLst/>
                        <a:latin typeface="Calibri"/>
                        <a:ea typeface="SimSun"/>
                        <a:cs typeface="Times New Roman"/>
                      </a:endParaRPr>
                    </a:p>
                  </a:txBody>
                  <a:tcPr marL="68580" marR="68580" marT="0" marB="0"/>
                </a:tc>
                <a:tc>
                  <a:txBody>
                    <a:bodyPr/>
                    <a:lstStyle/>
                    <a:p>
                      <a:pPr marL="0" marR="0">
                        <a:lnSpc>
                          <a:spcPct val="115000"/>
                        </a:lnSpc>
                        <a:spcBef>
                          <a:spcPts val="0"/>
                        </a:spcBef>
                        <a:spcAft>
                          <a:spcPts val="0"/>
                        </a:spcAft>
                      </a:pPr>
                      <a:r>
                        <a:rPr lang="en-US" sz="1200">
                          <a:effectLst/>
                        </a:rPr>
                        <a:t>Outcome</a:t>
                      </a:r>
                      <a:endParaRPr lang="en-US" sz="1100">
                        <a:effectLst/>
                        <a:latin typeface="Calibri"/>
                        <a:ea typeface="SimSu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Probability</a:t>
                      </a:r>
                      <a:endParaRPr lang="en-US" sz="1100" dirty="0">
                        <a:effectLst/>
                        <a:latin typeface="Calibri"/>
                        <a:ea typeface="SimSun"/>
                        <a:cs typeface="Times New Roman"/>
                      </a:endParaRPr>
                    </a:p>
                  </a:txBody>
                  <a:tcPr marL="68580" marR="68580" marT="0" marB="0"/>
                </a:tc>
                <a:tc>
                  <a:txBody>
                    <a:bodyPr/>
                    <a:lstStyle/>
                    <a:p>
                      <a:pPr marL="0" marR="0" algn="ctr">
                        <a:lnSpc>
                          <a:spcPct val="115000"/>
                        </a:lnSpc>
                        <a:spcBef>
                          <a:spcPts val="0"/>
                        </a:spcBef>
                        <a:spcAft>
                          <a:spcPts val="0"/>
                        </a:spcAft>
                      </a:pPr>
                      <a:r>
                        <a:rPr lang="en-US" sz="1200" dirty="0">
                          <a:effectLst/>
                        </a:rPr>
                        <a:t>Expected </a:t>
                      </a:r>
                      <a:r>
                        <a:rPr lang="en-US" sz="1200" dirty="0" smtClean="0">
                          <a:effectLst/>
                        </a:rPr>
                        <a:t>Net Payoff</a:t>
                      </a:r>
                      <a:endParaRPr lang="en-US" sz="1100" dirty="0">
                        <a:effectLst/>
                        <a:latin typeface="Calibri"/>
                        <a:ea typeface="SimSun"/>
                        <a:cs typeface="Times New Roman"/>
                      </a:endParaRPr>
                    </a:p>
                  </a:txBody>
                  <a:tcPr marL="68580" marR="68580" marT="0" marB="0"/>
                </a:tc>
              </a:tr>
              <a:tr h="505025">
                <a:tc>
                  <a:txBody>
                    <a:bodyPr/>
                    <a:lstStyle/>
                    <a:p>
                      <a:pPr marL="0" marR="0">
                        <a:lnSpc>
                          <a:spcPct val="115000"/>
                        </a:lnSpc>
                        <a:spcBef>
                          <a:spcPts val="0"/>
                        </a:spcBef>
                        <a:spcAft>
                          <a:spcPts val="0"/>
                        </a:spcAft>
                      </a:pPr>
                      <a:r>
                        <a:rPr lang="en-US" sz="1200">
                          <a:effectLst/>
                        </a:rPr>
                        <a:t>Option 1</a:t>
                      </a:r>
                      <a:endParaRPr lang="en-US" sz="1100">
                        <a:effectLst/>
                        <a:latin typeface="Calibri"/>
                        <a:ea typeface="SimSun"/>
                        <a:cs typeface="Times New Roman"/>
                      </a:endParaRPr>
                    </a:p>
                  </a:txBody>
                  <a:tcPr marL="68580" marR="68580" marT="0" marB="0" anchor="ctr"/>
                </a:tc>
                <a:tc>
                  <a:txBody>
                    <a:bodyPr/>
                    <a:lstStyle/>
                    <a:p>
                      <a:pPr marL="0" marR="0">
                        <a:lnSpc>
                          <a:spcPct val="115000"/>
                        </a:lnSpc>
                        <a:spcBef>
                          <a:spcPts val="0"/>
                        </a:spcBef>
                        <a:spcAft>
                          <a:spcPts val="0"/>
                        </a:spcAft>
                      </a:pPr>
                      <a:r>
                        <a:rPr lang="en-US" sz="1200">
                          <a:effectLst/>
                        </a:rPr>
                        <a:t>Failure</a:t>
                      </a:r>
                      <a:endParaRPr lang="en-US" sz="1100">
                        <a:effectLst/>
                        <a:latin typeface="Calibri"/>
                        <a:ea typeface="SimSun"/>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effectLst/>
                        </a:rPr>
                        <a:t>50%</a:t>
                      </a:r>
                      <a:endParaRPr lang="en-US" sz="1100">
                        <a:effectLst/>
                        <a:latin typeface="Calibri"/>
                        <a:ea typeface="SimSun"/>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dirty="0">
                          <a:effectLst/>
                        </a:rPr>
                        <a:t>-$10 million</a:t>
                      </a:r>
                      <a:endParaRPr lang="en-US" sz="1100" dirty="0">
                        <a:effectLst/>
                        <a:latin typeface="Calibri"/>
                        <a:ea typeface="SimSun"/>
                        <a:cs typeface="Times New Roman"/>
                      </a:endParaRPr>
                    </a:p>
                  </a:txBody>
                  <a:tcPr marL="68580" marR="68580" marT="0" marB="0" anchor="ctr"/>
                </a:tc>
              </a:tr>
              <a:tr h="899443">
                <a:tc>
                  <a:txBody>
                    <a:bodyPr/>
                    <a:lstStyle/>
                    <a:p>
                      <a:pPr marL="0" marR="0">
                        <a:lnSpc>
                          <a:spcPct val="115000"/>
                        </a:lnSpc>
                        <a:spcBef>
                          <a:spcPts val="0"/>
                        </a:spcBef>
                        <a:spcAft>
                          <a:spcPts val="0"/>
                        </a:spcAft>
                      </a:pPr>
                      <a:r>
                        <a:rPr lang="en-US" sz="1200">
                          <a:effectLst/>
                        </a:rPr>
                        <a:t>Option 2</a:t>
                      </a:r>
                      <a:endParaRPr lang="en-US" sz="1100">
                        <a:effectLst/>
                        <a:latin typeface="Calibri"/>
                        <a:ea typeface="SimSun"/>
                        <a:cs typeface="Times New Roman"/>
                      </a:endParaRPr>
                    </a:p>
                  </a:txBody>
                  <a:tcPr marL="68580" marR="68580" marT="0" marB="0" anchor="ctr"/>
                </a:tc>
                <a:tc>
                  <a:txBody>
                    <a:bodyPr/>
                    <a:lstStyle/>
                    <a:p>
                      <a:pPr marL="0" marR="0">
                        <a:lnSpc>
                          <a:spcPct val="115000"/>
                        </a:lnSpc>
                        <a:spcBef>
                          <a:spcPts val="0"/>
                        </a:spcBef>
                        <a:spcAft>
                          <a:spcPts val="0"/>
                        </a:spcAft>
                      </a:pPr>
                      <a:r>
                        <a:rPr lang="en-US" sz="1200">
                          <a:effectLst/>
                        </a:rPr>
                        <a:t>Moderately Successful Innovation</a:t>
                      </a:r>
                      <a:endParaRPr lang="en-US" sz="1100">
                        <a:effectLst/>
                        <a:latin typeface="Calibri"/>
                        <a:ea typeface="SimSun"/>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effectLst/>
                        </a:rPr>
                        <a:t>30%</a:t>
                      </a:r>
                      <a:endParaRPr lang="en-US" sz="1100">
                        <a:effectLst/>
                        <a:latin typeface="Calibri"/>
                        <a:ea typeface="SimSun"/>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effectLst/>
                        </a:rPr>
                        <a:t>$1 million (say = “normal” economic profit (∏=0))</a:t>
                      </a:r>
                      <a:endParaRPr lang="en-US" sz="1100">
                        <a:effectLst/>
                        <a:latin typeface="Calibri"/>
                        <a:ea typeface="SimSun"/>
                        <a:cs typeface="Times New Roman"/>
                      </a:endParaRPr>
                    </a:p>
                  </a:txBody>
                  <a:tcPr marL="68580" marR="68580" marT="0" marB="0" anchor="ctr"/>
                </a:tc>
              </a:tr>
              <a:tr h="593658">
                <a:tc>
                  <a:txBody>
                    <a:bodyPr/>
                    <a:lstStyle/>
                    <a:p>
                      <a:pPr marL="0" marR="0">
                        <a:lnSpc>
                          <a:spcPct val="115000"/>
                        </a:lnSpc>
                        <a:spcBef>
                          <a:spcPts val="0"/>
                        </a:spcBef>
                        <a:spcAft>
                          <a:spcPts val="0"/>
                        </a:spcAft>
                      </a:pPr>
                      <a:r>
                        <a:rPr lang="en-US" sz="1200">
                          <a:effectLst/>
                        </a:rPr>
                        <a:t>Option 3</a:t>
                      </a:r>
                      <a:endParaRPr lang="en-US" sz="1100">
                        <a:effectLst/>
                        <a:latin typeface="Calibri"/>
                        <a:ea typeface="SimSun"/>
                        <a:cs typeface="Times New Roman"/>
                      </a:endParaRPr>
                    </a:p>
                  </a:txBody>
                  <a:tcPr marL="68580" marR="68580" marT="0" marB="0" anchor="ctr"/>
                </a:tc>
                <a:tc>
                  <a:txBody>
                    <a:bodyPr/>
                    <a:lstStyle/>
                    <a:p>
                      <a:pPr marL="0" marR="0">
                        <a:lnSpc>
                          <a:spcPct val="115000"/>
                        </a:lnSpc>
                        <a:spcBef>
                          <a:spcPts val="0"/>
                        </a:spcBef>
                        <a:spcAft>
                          <a:spcPts val="0"/>
                        </a:spcAft>
                      </a:pPr>
                      <a:r>
                        <a:rPr lang="en-US" sz="1200">
                          <a:effectLst/>
                        </a:rPr>
                        <a:t>Highly Successful Innovation</a:t>
                      </a:r>
                      <a:endParaRPr lang="en-US" sz="1100">
                        <a:effectLst/>
                        <a:latin typeface="Calibri"/>
                        <a:ea typeface="SimSun"/>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effectLst/>
                        </a:rPr>
                        <a:t>20%</a:t>
                      </a:r>
                      <a:endParaRPr lang="en-US" sz="1100">
                        <a:effectLst/>
                        <a:latin typeface="Calibri"/>
                        <a:ea typeface="SimSun"/>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dirty="0">
                          <a:effectLst/>
                        </a:rPr>
                        <a:t>$50 million</a:t>
                      </a:r>
                      <a:endParaRPr lang="en-US" sz="1100" dirty="0">
                        <a:effectLst/>
                        <a:latin typeface="Calibri"/>
                        <a:ea typeface="SimSun"/>
                        <a:cs typeface="Times New Roman"/>
                      </a:endParaRPr>
                    </a:p>
                  </a:txBody>
                  <a:tcPr marL="68580" marR="68580" marT="0" marB="0" anchor="ctr"/>
                </a:tc>
              </a:tr>
            </a:tbl>
          </a:graphicData>
        </a:graphic>
      </p:graphicFrame>
    </p:spTree>
    <p:extLst>
      <p:ext uri="{BB962C8B-B14F-4D97-AF65-F5344CB8AC3E}">
        <p14:creationId xmlns:p14="http://schemas.microsoft.com/office/powerpoint/2010/main" val="20868941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4000" dirty="0"/>
              <a:t>Rate of Return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600200"/>
                <a:ext cx="8229600" cy="4724400"/>
              </a:xfrm>
            </p:spPr>
            <p:txBody>
              <a:bodyPr>
                <a:normAutofit fontScale="85000" lnSpcReduction="10000"/>
              </a:bodyPr>
              <a:lstStyle/>
              <a:p>
                <a:pPr marL="0" indent="0">
                  <a:buNone/>
                </a:pPr>
                <a:r>
                  <a:rPr lang="en-US" b="1" dirty="0"/>
                  <a:t>General Expected </a:t>
                </a:r>
                <a:r>
                  <a:rPr lang="en-US" b="1" dirty="0" smtClean="0"/>
                  <a:t>Value:</a:t>
                </a:r>
                <a:endParaRPr lang="en-US" dirty="0"/>
              </a:p>
              <a:p>
                <a:pPr marL="0" indent="0">
                  <a:buNone/>
                </a:pPr>
                <a:endParaRPr lang="en-US" dirty="0"/>
              </a:p>
              <a:p>
                <a:pPr marL="0" indent="0">
                  <a:buNone/>
                </a:pPr>
                <a:r>
                  <a:rPr lang="en-US" sz="2400" dirty="0" smtClean="0"/>
                  <a:t>EV </a:t>
                </a:r>
                <a:r>
                  <a:rPr lang="en-US" sz="2400" dirty="0"/>
                  <a:t>= (Probability</a:t>
                </a:r>
                <a:r>
                  <a:rPr lang="en-US" sz="2400" baseline="-25000" dirty="0"/>
                  <a:t>1</a:t>
                </a:r>
                <a:r>
                  <a:rPr lang="en-US" sz="2400" dirty="0"/>
                  <a:t> x Expected Payoff</a:t>
                </a:r>
                <a:r>
                  <a:rPr lang="en-US" sz="2400" baseline="-25000" dirty="0"/>
                  <a:t>1</a:t>
                </a:r>
                <a:r>
                  <a:rPr lang="en-US" sz="2400" dirty="0"/>
                  <a:t>) + (Prob</a:t>
                </a:r>
                <a:r>
                  <a:rPr lang="en-US" sz="2400" baseline="-25000" dirty="0"/>
                  <a:t>2</a:t>
                </a:r>
                <a:r>
                  <a:rPr lang="en-US" sz="2400" dirty="0"/>
                  <a:t> x EP</a:t>
                </a:r>
                <a:r>
                  <a:rPr lang="en-US" sz="2400" baseline="-25000" dirty="0"/>
                  <a:t>2</a:t>
                </a:r>
                <a:r>
                  <a:rPr lang="en-US" sz="2400" dirty="0"/>
                  <a:t>) + </a:t>
                </a:r>
                <a:r>
                  <a:rPr lang="en-US" sz="2400" dirty="0" smtClean="0"/>
                  <a:t>…. </a:t>
                </a:r>
                <a:r>
                  <a:rPr lang="en-US" sz="2400" dirty="0"/>
                  <a:t>+ (</a:t>
                </a:r>
                <a:r>
                  <a:rPr lang="en-US" sz="2400" dirty="0" err="1"/>
                  <a:t>Prob</a:t>
                </a:r>
                <a:r>
                  <a:rPr lang="en-US" sz="2400" baseline="-25000" dirty="0" err="1"/>
                  <a:t>N</a:t>
                </a:r>
                <a:r>
                  <a:rPr lang="en-US" sz="2400" dirty="0"/>
                  <a:t> x EP</a:t>
                </a:r>
                <a:r>
                  <a:rPr lang="en-US" sz="2400" baseline="-25000" dirty="0"/>
                  <a:t>N</a:t>
                </a:r>
                <a:r>
                  <a:rPr lang="en-US" sz="2400" dirty="0" smtClean="0"/>
                  <a:t>)</a:t>
                </a:r>
              </a:p>
              <a:p>
                <a:pPr marL="393192" lvl="1" indent="0">
                  <a:buNone/>
                </a:pPr>
                <a:endParaRPr lang="en-US" dirty="0" smtClean="0"/>
              </a:p>
              <a:p>
                <a:pPr marL="393192" lvl="1" indent="0">
                  <a:buNone/>
                </a:pPr>
                <a:r>
                  <a:rPr lang="en-US" dirty="0" smtClean="0"/>
                  <a:t>Where</a:t>
                </a:r>
                <a:r>
                  <a:rPr lang="en-US" dirty="0"/>
                  <a:t>:</a:t>
                </a:r>
                <a:r>
                  <a:rPr lang="en-US" dirty="0" smtClean="0"/>
                  <a:t> </a:t>
                </a:r>
                <a14:m>
                  <m:oMath xmlns:m="http://schemas.openxmlformats.org/officeDocument/2006/math">
                    <m:nary>
                      <m:naryPr>
                        <m:chr m:val="∑"/>
                        <m:ctrlPr>
                          <a:rPr lang="en-US" i="1">
                            <a:latin typeface="Cambria Math"/>
                          </a:rPr>
                        </m:ctrlPr>
                      </m:naryPr>
                      <m:sub>
                        <m:r>
                          <a:rPr lang="en-US" i="1">
                            <a:latin typeface="Cambria Math"/>
                          </a:rPr>
                          <m:t>𝑖</m:t>
                        </m:r>
                        <m:r>
                          <a:rPr lang="en-US" i="1">
                            <a:latin typeface="Cambria Math"/>
                          </a:rPr>
                          <m:t>=1</m:t>
                        </m:r>
                      </m:sub>
                      <m:sup>
                        <m:r>
                          <a:rPr lang="en-US" i="1">
                            <a:latin typeface="Cambria Math"/>
                          </a:rPr>
                          <m:t>𝑁</m:t>
                        </m:r>
                      </m:sup>
                      <m:e>
                        <m:r>
                          <a:rPr lang="en-US" i="1">
                            <a:latin typeface="Cambria Math"/>
                          </a:rPr>
                          <m:t>𝑝𝑟𝑜𝑏</m:t>
                        </m:r>
                      </m:e>
                    </m:nary>
                  </m:oMath>
                </a14:m>
                <a:r>
                  <a:rPr lang="en-US" baseline="-25000" dirty="0" err="1"/>
                  <a:t>i</a:t>
                </a:r>
                <a:r>
                  <a:rPr lang="en-US" dirty="0"/>
                  <a:t> = </a:t>
                </a:r>
                <a:r>
                  <a:rPr lang="en-US" dirty="0" smtClean="0"/>
                  <a:t>1</a:t>
                </a:r>
              </a:p>
              <a:p>
                <a:pPr marL="393192" lvl="1" indent="0">
                  <a:buNone/>
                </a:pPr>
                <a:endParaRPr lang="en-US" dirty="0"/>
              </a:p>
              <a:p>
                <a:pPr marL="0" indent="0">
                  <a:buNone/>
                </a:pPr>
                <a:r>
                  <a:rPr lang="en-US" b="1" dirty="0"/>
                  <a:t>Therefore for this project</a:t>
                </a:r>
                <a:r>
                  <a:rPr lang="en-US" b="1" dirty="0" smtClean="0"/>
                  <a:t>:</a:t>
                </a:r>
              </a:p>
              <a:p>
                <a:pPr marL="0" indent="0">
                  <a:buNone/>
                </a:pPr>
                <a:endParaRPr lang="en-US" b="1" dirty="0"/>
              </a:p>
              <a:p>
                <a:pPr marL="0" indent="0">
                  <a:buNone/>
                </a:pPr>
                <a:r>
                  <a:rPr lang="en-US" sz="2400" dirty="0"/>
                  <a:t>EV = [0.5 x (-10)] + [0.3 x 1] + [0.2 x 50] = -5 + 0.3 + 10 = </a:t>
                </a:r>
                <a:r>
                  <a:rPr lang="en-US" sz="2400" b="1" dirty="0"/>
                  <a:t>$5.3 </a:t>
                </a:r>
                <a:r>
                  <a:rPr lang="en-US" sz="2400" b="1" dirty="0" smtClean="0"/>
                  <a:t>million</a:t>
                </a:r>
              </a:p>
              <a:p>
                <a:pPr marL="0" indent="0">
                  <a:buNone/>
                </a:pPr>
                <a:endParaRPr lang="en-US" dirty="0"/>
              </a:p>
              <a:p>
                <a:pPr marL="0" indent="0">
                  <a:buNone/>
                </a:pPr>
                <a:r>
                  <a:rPr lang="en-US" sz="2100" dirty="0" smtClean="0"/>
                  <a:t>After </a:t>
                </a:r>
                <a:r>
                  <a:rPr lang="en-US" sz="2100" dirty="0"/>
                  <a:t>the project EV is calculated we can get E(ROR) </a:t>
                </a:r>
                <a:r>
                  <a:rPr lang="en-US" sz="2100" dirty="0" smtClean="0"/>
                  <a:t>from, </a:t>
                </a:r>
                <a:r>
                  <a:rPr lang="en-US" sz="2100" b="1" dirty="0"/>
                  <a:t>E(ROR</a:t>
                </a:r>
                <a:r>
                  <a:rPr lang="en-US" sz="2100" b="1" dirty="0" smtClean="0"/>
                  <a:t>) </a:t>
                </a:r>
                <a:r>
                  <a:rPr lang="en-US" b="1" dirty="0" smtClean="0"/>
                  <a:t>= </a:t>
                </a:r>
                <a14:m>
                  <m:oMath xmlns:m="http://schemas.openxmlformats.org/officeDocument/2006/math">
                    <m:f>
                      <m:fPr>
                        <m:ctrlPr>
                          <a:rPr lang="en-US" b="1" i="1">
                            <a:latin typeface="Cambria Math"/>
                          </a:rPr>
                        </m:ctrlPr>
                      </m:fPr>
                      <m:num>
                        <m:r>
                          <a:rPr lang="en-US" b="1" i="1" smtClean="0">
                            <a:latin typeface="Cambria Math"/>
                          </a:rPr>
                          <m:t>𝑬𝑽𝒑𝒓𝒐𝒋𝒆𝒄𝒕</m:t>
                        </m:r>
                      </m:num>
                      <m:den>
                        <m:r>
                          <a:rPr lang="en-US" b="1" i="1" smtClean="0">
                            <a:latin typeface="Cambria Math"/>
                          </a:rPr>
                          <m:t>𝑽𝒊</m:t>
                        </m:r>
                      </m:den>
                    </m:f>
                  </m:oMath>
                </a14:m>
                <a:endParaRPr lang="en-US" b="1" dirty="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724400"/>
              </a:xfrm>
              <a:blipFill rotWithShape="1">
                <a:blip r:embed="rId2"/>
                <a:stretch>
                  <a:fillRect l="-889" t="-1548" r="-74"/>
                </a:stretch>
              </a:blipFill>
            </p:spPr>
            <p:txBody>
              <a:bodyPr/>
              <a:lstStyle/>
              <a:p>
                <a:r>
                  <a:rPr lang="en-US">
                    <a:noFill/>
                  </a:rPr>
                  <a:t> </a:t>
                </a:r>
              </a:p>
            </p:txBody>
          </p:sp>
        </mc:Fallback>
      </mc:AlternateContent>
    </p:spTree>
    <p:extLst>
      <p:ext uri="{BB962C8B-B14F-4D97-AF65-F5344CB8AC3E}">
        <p14:creationId xmlns:p14="http://schemas.microsoft.com/office/powerpoint/2010/main" val="3029238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Autofit/>
          </a:bodyPr>
          <a:lstStyle/>
          <a:p>
            <a:r>
              <a:rPr lang="en-US" sz="4000" dirty="0" smtClean="0"/>
              <a:t>Rate of Return</a:t>
            </a:r>
            <a:endParaRPr lang="en-US" sz="4000" dirty="0"/>
          </a:p>
        </p:txBody>
      </p:sp>
      <p:sp>
        <p:nvSpPr>
          <p:cNvPr id="3" name="Content Placeholder 2"/>
          <p:cNvSpPr>
            <a:spLocks noGrp="1"/>
          </p:cNvSpPr>
          <p:nvPr>
            <p:ph idx="1"/>
          </p:nvPr>
        </p:nvSpPr>
        <p:spPr>
          <a:xfrm>
            <a:off x="457200" y="1371600"/>
            <a:ext cx="8229600" cy="4953000"/>
          </a:xfrm>
        </p:spPr>
        <p:txBody>
          <a:bodyPr>
            <a:normAutofit fontScale="92500" lnSpcReduction="20000"/>
          </a:bodyPr>
          <a:lstStyle/>
          <a:p>
            <a:pPr marL="0" indent="0">
              <a:buNone/>
            </a:pPr>
            <a:r>
              <a:rPr lang="en-US" b="1" dirty="0" smtClean="0"/>
              <a:t>Should the company make the investment? What is the E(ROR) for the project?</a:t>
            </a:r>
          </a:p>
          <a:p>
            <a:pPr marL="0" indent="0">
              <a:buNone/>
            </a:pPr>
            <a:endParaRPr lang="en-US" dirty="0"/>
          </a:p>
          <a:p>
            <a:pPr marL="0" indent="0">
              <a:buNone/>
            </a:pPr>
            <a:r>
              <a:rPr lang="en-US" u="sng" dirty="0" smtClean="0"/>
              <a:t>Answer: </a:t>
            </a:r>
          </a:p>
          <a:p>
            <a:pPr marL="0" indent="0">
              <a:buNone/>
            </a:pPr>
            <a:r>
              <a:rPr lang="en-US" dirty="0" smtClean="0"/>
              <a:t>Technically yes, since EV &gt; 0 but…. </a:t>
            </a:r>
          </a:p>
          <a:p>
            <a:pPr marL="0" indent="0">
              <a:buNone/>
            </a:pPr>
            <a:endParaRPr lang="en-US" dirty="0" smtClean="0"/>
          </a:p>
          <a:p>
            <a:pPr marL="0" indent="0">
              <a:buNone/>
            </a:pPr>
            <a:r>
              <a:rPr lang="en-US" dirty="0" smtClean="0"/>
              <a:t>What if the failure of this project means the firm goes bankrupt? The firm has a 50% chance of going bankrupt. Would you go on with the project? </a:t>
            </a:r>
          </a:p>
          <a:p>
            <a:endParaRPr lang="en-US" dirty="0" smtClean="0"/>
          </a:p>
          <a:p>
            <a:pPr lvl="1"/>
            <a:r>
              <a:rPr lang="en-US" dirty="0" smtClean="0"/>
              <a:t>E(ROR) = 5.3/10 = 0.53 = 53%</a:t>
            </a:r>
          </a:p>
          <a:p>
            <a:pPr lvl="1"/>
            <a:endParaRPr lang="en-US" dirty="0" smtClean="0"/>
          </a:p>
          <a:p>
            <a:pPr marL="0" indent="0">
              <a:buNone/>
            </a:pPr>
            <a:r>
              <a:rPr lang="en-US" dirty="0" smtClean="0"/>
              <a:t>Is an ROR of 53% good? </a:t>
            </a:r>
          </a:p>
          <a:p>
            <a:pPr lvl="1"/>
            <a:r>
              <a:rPr lang="en-US" dirty="0" smtClean="0"/>
              <a:t>Yes, but there are other considerations…</a:t>
            </a:r>
          </a:p>
          <a:p>
            <a:endParaRPr lang="en-US" dirty="0"/>
          </a:p>
        </p:txBody>
      </p:sp>
    </p:spTree>
    <p:extLst>
      <p:ext uri="{BB962C8B-B14F-4D97-AF65-F5344CB8AC3E}">
        <p14:creationId xmlns:p14="http://schemas.microsoft.com/office/powerpoint/2010/main" val="2356745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2180</TotalTime>
  <Words>1003</Words>
  <Application>Microsoft Office PowerPoint</Application>
  <PresentationFormat>On-screen Show (4:3)</PresentationFormat>
  <Paragraphs>159</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Flow</vt:lpstr>
      <vt:lpstr>EBGN 320 – Economics and Technology</vt:lpstr>
      <vt:lpstr>Oligopoly and R&amp;D</vt:lpstr>
      <vt:lpstr>Oligopoly and R&amp;D</vt:lpstr>
      <vt:lpstr>Innovation is Risky</vt:lpstr>
      <vt:lpstr>Class Activity</vt:lpstr>
      <vt:lpstr>Rate of Return</vt:lpstr>
      <vt:lpstr>Rate of Return</vt:lpstr>
      <vt:lpstr>Rate of Return</vt:lpstr>
      <vt:lpstr>Rate of Return</vt:lpstr>
      <vt:lpstr>Rate of Return</vt:lpstr>
      <vt:lpstr>Rate of Return</vt:lpstr>
      <vt:lpstr>  Diversification</vt:lpstr>
      <vt:lpstr>Risk Tolerance</vt:lpstr>
      <vt:lpstr>Risk Tolerance and Collaboration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EBGN 320 – Economics and Technology</dc:title>
  <dc:creator>Donal</dc:creator>
  <cp:lastModifiedBy>Donal</cp:lastModifiedBy>
  <cp:revision>65</cp:revision>
  <cp:lastPrinted>2012-01-27T17:58:50Z</cp:lastPrinted>
  <dcterms:created xsi:type="dcterms:W3CDTF">2012-01-16T16:07:42Z</dcterms:created>
  <dcterms:modified xsi:type="dcterms:W3CDTF">2013-02-11T19:09:31Z</dcterms:modified>
</cp:coreProperties>
</file>