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1"/>
  </p:handoutMasterIdLst>
  <p:sldIdLst>
    <p:sldId id="256" r:id="rId2"/>
    <p:sldId id="273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74" r:id="rId11"/>
    <p:sldId id="263" r:id="rId12"/>
    <p:sldId id="262" r:id="rId13"/>
    <p:sldId id="264" r:id="rId14"/>
    <p:sldId id="265" r:id="rId15"/>
    <p:sldId id="275" r:id="rId16"/>
    <p:sldId id="266" r:id="rId17"/>
    <p:sldId id="267" r:id="rId18"/>
    <p:sldId id="268" r:id="rId19"/>
    <p:sldId id="269" r:id="rId20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5" d="100"/>
          <a:sy n="135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A7612-82E2-402B-BBBA-40A7E2B6E8EA}" type="doc">
      <dgm:prSet loTypeId="urn:microsoft.com/office/officeart/2005/8/layout/process1" loCatId="process" qsTypeId="urn:microsoft.com/office/officeart/2005/8/quickstyle/simple3" qsCatId="simple" csTypeId="urn:microsoft.com/office/officeart/2005/8/colors/accent1_1" csCatId="accent1" phldr="1"/>
      <dgm:spPr/>
    </dgm:pt>
    <dgm:pt modelId="{9BFF9576-CC17-4426-9267-C2781C70FD31}">
      <dgm:prSet phldrT="[Text]"/>
      <dgm:spPr/>
      <dgm:t>
        <a:bodyPr/>
        <a:lstStyle/>
        <a:p>
          <a:r>
            <a:rPr lang="en-US" dirty="0"/>
            <a:t>Profit Earning Mechanism</a:t>
          </a:r>
        </a:p>
      </dgm:t>
    </dgm:pt>
    <dgm:pt modelId="{830FABE4-0C24-4405-BCEE-8FB87C9BE0FC}" type="parTrans" cxnId="{A8A77FBB-DF69-4AE7-895A-8882B60A7C8E}">
      <dgm:prSet/>
      <dgm:spPr/>
      <dgm:t>
        <a:bodyPr/>
        <a:lstStyle/>
        <a:p>
          <a:endParaRPr lang="en-US"/>
        </a:p>
      </dgm:t>
    </dgm:pt>
    <dgm:pt modelId="{0F5F457B-1211-4D29-BD03-15A51F393D2E}" type="sibTrans" cxnId="{A8A77FBB-DF69-4AE7-895A-8882B60A7C8E}">
      <dgm:prSet/>
      <dgm:spPr/>
      <dgm:t>
        <a:bodyPr/>
        <a:lstStyle/>
        <a:p>
          <a:endParaRPr lang="en-US"/>
        </a:p>
      </dgm:t>
    </dgm:pt>
    <dgm:pt modelId="{7B04F7FC-6C0B-420F-AEA0-2B6014DEEDC0}">
      <dgm:prSet phldrT="[Text]"/>
      <dgm:spPr/>
      <dgm:t>
        <a:bodyPr/>
        <a:lstStyle/>
        <a:p>
          <a:r>
            <a:rPr lang="en-US" dirty="0"/>
            <a:t>Routinization of Innovation</a:t>
          </a:r>
        </a:p>
      </dgm:t>
    </dgm:pt>
    <dgm:pt modelId="{57B19801-F5E0-407D-8F98-B8F62BD68116}" type="parTrans" cxnId="{4A4A0DEE-EDA4-4115-8830-40359B67A58F}">
      <dgm:prSet/>
      <dgm:spPr/>
      <dgm:t>
        <a:bodyPr/>
        <a:lstStyle/>
        <a:p>
          <a:endParaRPr lang="en-US"/>
        </a:p>
      </dgm:t>
    </dgm:pt>
    <dgm:pt modelId="{C4CC1602-E521-4700-8AD7-5997B4E03C4F}" type="sibTrans" cxnId="{4A4A0DEE-EDA4-4115-8830-40359B67A58F}">
      <dgm:prSet/>
      <dgm:spPr/>
      <dgm:t>
        <a:bodyPr/>
        <a:lstStyle/>
        <a:p>
          <a:endParaRPr lang="en-US"/>
        </a:p>
      </dgm:t>
    </dgm:pt>
    <dgm:pt modelId="{2BEE2896-FA77-47B7-86C4-74D24E5B5E26}">
      <dgm:prSet phldrT="[Text]"/>
      <dgm:spPr/>
      <dgm:t>
        <a:bodyPr/>
        <a:lstStyle/>
        <a:p>
          <a:r>
            <a:rPr lang="en-US" dirty="0"/>
            <a:t>Limit Resulting Profits </a:t>
          </a:r>
        </a:p>
      </dgm:t>
    </dgm:pt>
    <dgm:pt modelId="{084FDF66-06A4-4504-9157-759410BC5EC2}" type="parTrans" cxnId="{798DC609-4B3B-47A0-A5FA-CEE2B46A6A8A}">
      <dgm:prSet/>
      <dgm:spPr/>
      <dgm:t>
        <a:bodyPr/>
        <a:lstStyle/>
        <a:p>
          <a:endParaRPr lang="en-US"/>
        </a:p>
      </dgm:t>
    </dgm:pt>
    <dgm:pt modelId="{105FD820-F678-425B-8DF0-97DB8E155C5C}" type="sibTrans" cxnId="{798DC609-4B3B-47A0-A5FA-CEE2B46A6A8A}">
      <dgm:prSet/>
      <dgm:spPr/>
      <dgm:t>
        <a:bodyPr/>
        <a:lstStyle/>
        <a:p>
          <a:endParaRPr lang="en-US"/>
        </a:p>
      </dgm:t>
    </dgm:pt>
    <dgm:pt modelId="{5E61C897-A47C-4868-8089-EB91C3B34549}">
      <dgm:prSet phldrT="[Text]"/>
      <dgm:spPr/>
      <dgm:t>
        <a:bodyPr/>
        <a:lstStyle/>
        <a:p>
          <a:r>
            <a:rPr lang="en-US" u="none" dirty="0"/>
            <a:t>Expected</a:t>
          </a:r>
          <a:r>
            <a:rPr lang="en-US" dirty="0"/>
            <a:t> Econ </a:t>
          </a:r>
          <a:r>
            <a:rPr lang="en-US" dirty="0" smtClean="0">
              <a:latin typeface="Calibri"/>
              <a:cs typeface="Calibri"/>
            </a:rPr>
            <a:t>∏- risk premium </a:t>
          </a:r>
          <a:r>
            <a:rPr lang="en-US" dirty="0">
              <a:latin typeface="Calibri"/>
              <a:cs typeface="Calibri"/>
            </a:rPr>
            <a:t>= 0</a:t>
          </a:r>
          <a:endParaRPr lang="en-US" dirty="0"/>
        </a:p>
      </dgm:t>
    </dgm:pt>
    <dgm:pt modelId="{07490E9E-B206-4A9D-A063-3851E0B943EA}" type="parTrans" cxnId="{21EB53FD-1D7B-4F8A-A0FD-3D809B2F33EA}">
      <dgm:prSet/>
      <dgm:spPr/>
      <dgm:t>
        <a:bodyPr/>
        <a:lstStyle/>
        <a:p>
          <a:endParaRPr lang="en-US"/>
        </a:p>
      </dgm:t>
    </dgm:pt>
    <dgm:pt modelId="{E1B55438-6D85-427D-B434-86363D0BE051}" type="sibTrans" cxnId="{21EB53FD-1D7B-4F8A-A0FD-3D809B2F33EA}">
      <dgm:prSet/>
      <dgm:spPr/>
      <dgm:t>
        <a:bodyPr/>
        <a:lstStyle/>
        <a:p>
          <a:endParaRPr lang="en-US"/>
        </a:p>
      </dgm:t>
    </dgm:pt>
    <dgm:pt modelId="{E0B558FF-53A9-4622-8E27-E6D435ADB672}" type="pres">
      <dgm:prSet presAssocID="{AE1A7612-82E2-402B-BBBA-40A7E2B6E8EA}" presName="Name0" presStyleCnt="0">
        <dgm:presLayoutVars>
          <dgm:dir/>
          <dgm:resizeHandles val="exact"/>
        </dgm:presLayoutVars>
      </dgm:prSet>
      <dgm:spPr/>
    </dgm:pt>
    <dgm:pt modelId="{7B88286A-D6C7-4B5D-BEF1-1355841E790E}" type="pres">
      <dgm:prSet presAssocID="{9BFF9576-CC17-4426-9267-C2781C70FD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6B8B0-3C67-4691-939E-82DC0E3882D6}" type="pres">
      <dgm:prSet presAssocID="{0F5F457B-1211-4D29-BD03-15A51F393D2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F3951E-6DAF-4643-BDC3-B78C3586E1A1}" type="pres">
      <dgm:prSet presAssocID="{0F5F457B-1211-4D29-BD03-15A51F393D2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D4E554E-62F7-4EAD-AA33-08DC48A533F5}" type="pres">
      <dgm:prSet presAssocID="{7B04F7FC-6C0B-420F-AEA0-2B6014DEEDC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9DCD0-D1B1-482F-91FB-52C219FFEF24}" type="pres">
      <dgm:prSet presAssocID="{C4CC1602-E521-4700-8AD7-5997B4E03C4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66686BC-CACC-4ECF-86A6-6DA5EBF2D146}" type="pres">
      <dgm:prSet presAssocID="{C4CC1602-E521-4700-8AD7-5997B4E03C4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A3593A0-36A4-4205-8969-3262FC759E7A}" type="pres">
      <dgm:prSet presAssocID="{2BEE2896-FA77-47B7-86C4-74D24E5B5E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C2389-B0D5-40EB-BC4E-ABF16F39DF03}" type="pres">
      <dgm:prSet presAssocID="{105FD820-F678-425B-8DF0-97DB8E155C5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9BA0547-846F-458F-95AC-594C64E8782D}" type="pres">
      <dgm:prSet presAssocID="{105FD820-F678-425B-8DF0-97DB8E155C5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7F759CF-B66B-48E9-887E-9BFB1F5E26B5}" type="pres">
      <dgm:prSet presAssocID="{5E61C897-A47C-4868-8089-EB91C3B3454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BA54E6-699A-4130-8CCE-2F1F6B70D5C9}" type="presOf" srcId="{0F5F457B-1211-4D29-BD03-15A51F393D2E}" destId="{EEF3951E-6DAF-4643-BDC3-B78C3586E1A1}" srcOrd="1" destOrd="0" presId="urn:microsoft.com/office/officeart/2005/8/layout/process1"/>
    <dgm:cxn modelId="{4A4A0DEE-EDA4-4115-8830-40359B67A58F}" srcId="{AE1A7612-82E2-402B-BBBA-40A7E2B6E8EA}" destId="{7B04F7FC-6C0B-420F-AEA0-2B6014DEEDC0}" srcOrd="1" destOrd="0" parTransId="{57B19801-F5E0-407D-8F98-B8F62BD68116}" sibTransId="{C4CC1602-E521-4700-8AD7-5997B4E03C4F}"/>
    <dgm:cxn modelId="{9BB83E20-0EFE-4908-84B0-EB9FFDB93CF4}" type="presOf" srcId="{105FD820-F678-425B-8DF0-97DB8E155C5C}" destId="{9E3C2389-B0D5-40EB-BC4E-ABF16F39DF03}" srcOrd="0" destOrd="0" presId="urn:microsoft.com/office/officeart/2005/8/layout/process1"/>
    <dgm:cxn modelId="{FEEABA38-453A-4668-A960-314B66B908F2}" type="presOf" srcId="{0F5F457B-1211-4D29-BD03-15A51F393D2E}" destId="{1516B8B0-3C67-4691-939E-82DC0E3882D6}" srcOrd="0" destOrd="0" presId="urn:microsoft.com/office/officeart/2005/8/layout/process1"/>
    <dgm:cxn modelId="{67B3B304-1ACF-43AA-99B9-835C916B5DCE}" type="presOf" srcId="{105FD820-F678-425B-8DF0-97DB8E155C5C}" destId="{69BA0547-846F-458F-95AC-594C64E8782D}" srcOrd="1" destOrd="0" presId="urn:microsoft.com/office/officeart/2005/8/layout/process1"/>
    <dgm:cxn modelId="{8EE28A86-20AE-4C56-9E2F-665597152EDA}" type="presOf" srcId="{C4CC1602-E521-4700-8AD7-5997B4E03C4F}" destId="{4A09DCD0-D1B1-482F-91FB-52C219FFEF24}" srcOrd="0" destOrd="0" presId="urn:microsoft.com/office/officeart/2005/8/layout/process1"/>
    <dgm:cxn modelId="{572B04F7-9DB3-498D-AC94-C38024571B20}" type="presOf" srcId="{7B04F7FC-6C0B-420F-AEA0-2B6014DEEDC0}" destId="{6D4E554E-62F7-4EAD-AA33-08DC48A533F5}" srcOrd="0" destOrd="0" presId="urn:microsoft.com/office/officeart/2005/8/layout/process1"/>
    <dgm:cxn modelId="{6CA89624-814E-42B0-820A-C39E5DABDF8B}" type="presOf" srcId="{AE1A7612-82E2-402B-BBBA-40A7E2B6E8EA}" destId="{E0B558FF-53A9-4622-8E27-E6D435ADB672}" srcOrd="0" destOrd="0" presId="urn:microsoft.com/office/officeart/2005/8/layout/process1"/>
    <dgm:cxn modelId="{33107D8D-FAE9-48EC-8617-D40A84C45D32}" type="presOf" srcId="{9BFF9576-CC17-4426-9267-C2781C70FD31}" destId="{7B88286A-D6C7-4B5D-BEF1-1355841E790E}" srcOrd="0" destOrd="0" presId="urn:microsoft.com/office/officeart/2005/8/layout/process1"/>
    <dgm:cxn modelId="{798DC609-4B3B-47A0-A5FA-CEE2B46A6A8A}" srcId="{AE1A7612-82E2-402B-BBBA-40A7E2B6E8EA}" destId="{2BEE2896-FA77-47B7-86C4-74D24E5B5E26}" srcOrd="2" destOrd="0" parTransId="{084FDF66-06A4-4504-9157-759410BC5EC2}" sibTransId="{105FD820-F678-425B-8DF0-97DB8E155C5C}"/>
    <dgm:cxn modelId="{A993E4AE-47B7-4C18-A78D-BA41469927E8}" type="presOf" srcId="{C4CC1602-E521-4700-8AD7-5997B4E03C4F}" destId="{F66686BC-CACC-4ECF-86A6-6DA5EBF2D146}" srcOrd="1" destOrd="0" presId="urn:microsoft.com/office/officeart/2005/8/layout/process1"/>
    <dgm:cxn modelId="{A8A77FBB-DF69-4AE7-895A-8882B60A7C8E}" srcId="{AE1A7612-82E2-402B-BBBA-40A7E2B6E8EA}" destId="{9BFF9576-CC17-4426-9267-C2781C70FD31}" srcOrd="0" destOrd="0" parTransId="{830FABE4-0C24-4405-BCEE-8FB87C9BE0FC}" sibTransId="{0F5F457B-1211-4D29-BD03-15A51F393D2E}"/>
    <dgm:cxn modelId="{21EB53FD-1D7B-4F8A-A0FD-3D809B2F33EA}" srcId="{AE1A7612-82E2-402B-BBBA-40A7E2B6E8EA}" destId="{5E61C897-A47C-4868-8089-EB91C3B34549}" srcOrd="3" destOrd="0" parTransId="{07490E9E-B206-4A9D-A063-3851E0B943EA}" sibTransId="{E1B55438-6D85-427D-B434-86363D0BE051}"/>
    <dgm:cxn modelId="{CD7071A1-498B-4F00-9050-8D03DD187E09}" type="presOf" srcId="{5E61C897-A47C-4868-8089-EB91C3B34549}" destId="{F7F759CF-B66B-48E9-887E-9BFB1F5E26B5}" srcOrd="0" destOrd="0" presId="urn:microsoft.com/office/officeart/2005/8/layout/process1"/>
    <dgm:cxn modelId="{52AEB694-645A-4045-B59F-F9B61DD84D3B}" type="presOf" srcId="{2BEE2896-FA77-47B7-86C4-74D24E5B5E26}" destId="{2A3593A0-36A4-4205-8969-3262FC759E7A}" srcOrd="0" destOrd="0" presId="urn:microsoft.com/office/officeart/2005/8/layout/process1"/>
    <dgm:cxn modelId="{9EB81E23-AAA6-4CE4-9135-3EF86C1E8DB5}" type="presParOf" srcId="{E0B558FF-53A9-4622-8E27-E6D435ADB672}" destId="{7B88286A-D6C7-4B5D-BEF1-1355841E790E}" srcOrd="0" destOrd="0" presId="urn:microsoft.com/office/officeart/2005/8/layout/process1"/>
    <dgm:cxn modelId="{14D808F3-3162-415A-BFDD-A21D0BAFB620}" type="presParOf" srcId="{E0B558FF-53A9-4622-8E27-E6D435ADB672}" destId="{1516B8B0-3C67-4691-939E-82DC0E3882D6}" srcOrd="1" destOrd="0" presId="urn:microsoft.com/office/officeart/2005/8/layout/process1"/>
    <dgm:cxn modelId="{084EC249-CE7C-4FE2-8C2E-CC57036CF24B}" type="presParOf" srcId="{1516B8B0-3C67-4691-939E-82DC0E3882D6}" destId="{EEF3951E-6DAF-4643-BDC3-B78C3586E1A1}" srcOrd="0" destOrd="0" presId="urn:microsoft.com/office/officeart/2005/8/layout/process1"/>
    <dgm:cxn modelId="{011E050C-473E-4365-B729-313D6428A785}" type="presParOf" srcId="{E0B558FF-53A9-4622-8E27-E6D435ADB672}" destId="{6D4E554E-62F7-4EAD-AA33-08DC48A533F5}" srcOrd="2" destOrd="0" presId="urn:microsoft.com/office/officeart/2005/8/layout/process1"/>
    <dgm:cxn modelId="{42D244B3-DABE-4EB7-B045-F0DB9B766CC1}" type="presParOf" srcId="{E0B558FF-53A9-4622-8E27-E6D435ADB672}" destId="{4A09DCD0-D1B1-482F-91FB-52C219FFEF24}" srcOrd="3" destOrd="0" presId="urn:microsoft.com/office/officeart/2005/8/layout/process1"/>
    <dgm:cxn modelId="{E0FCD405-088C-40F1-B540-C10B2383DB22}" type="presParOf" srcId="{4A09DCD0-D1B1-482F-91FB-52C219FFEF24}" destId="{F66686BC-CACC-4ECF-86A6-6DA5EBF2D146}" srcOrd="0" destOrd="0" presId="urn:microsoft.com/office/officeart/2005/8/layout/process1"/>
    <dgm:cxn modelId="{82511C14-7AC3-483E-AA24-D8653FDD424F}" type="presParOf" srcId="{E0B558FF-53A9-4622-8E27-E6D435ADB672}" destId="{2A3593A0-36A4-4205-8969-3262FC759E7A}" srcOrd="4" destOrd="0" presId="urn:microsoft.com/office/officeart/2005/8/layout/process1"/>
    <dgm:cxn modelId="{2B54F075-3CBC-41E4-A43B-635359701D51}" type="presParOf" srcId="{E0B558FF-53A9-4622-8E27-E6D435ADB672}" destId="{9E3C2389-B0D5-40EB-BC4E-ABF16F39DF03}" srcOrd="5" destOrd="0" presId="urn:microsoft.com/office/officeart/2005/8/layout/process1"/>
    <dgm:cxn modelId="{E3E81CC0-4217-4E99-806C-01BCBE74E415}" type="presParOf" srcId="{9E3C2389-B0D5-40EB-BC4E-ABF16F39DF03}" destId="{69BA0547-846F-458F-95AC-594C64E8782D}" srcOrd="0" destOrd="0" presId="urn:microsoft.com/office/officeart/2005/8/layout/process1"/>
    <dgm:cxn modelId="{67878B12-DCE5-4A6B-8DB6-2A78D881BF16}" type="presParOf" srcId="{E0B558FF-53A9-4622-8E27-E6D435ADB672}" destId="{F7F759CF-B66B-48E9-887E-9BFB1F5E26B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8286A-D6C7-4B5D-BEF1-1355841E790E}">
      <dsp:nvSpPr>
        <dsp:cNvPr id="0" name=""/>
        <dsp:cNvSpPr/>
      </dsp:nvSpPr>
      <dsp:spPr>
        <a:xfrm>
          <a:off x="3264" y="438526"/>
          <a:ext cx="1427494" cy="856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Profit Earning Mechanism</a:t>
          </a:r>
        </a:p>
      </dsp:txBody>
      <dsp:txXfrm>
        <a:off x="28350" y="463612"/>
        <a:ext cx="1377322" cy="806324"/>
      </dsp:txXfrm>
    </dsp:sp>
    <dsp:sp modelId="{1516B8B0-3C67-4691-939E-82DC0E3882D6}">
      <dsp:nvSpPr>
        <dsp:cNvPr id="0" name=""/>
        <dsp:cNvSpPr/>
      </dsp:nvSpPr>
      <dsp:spPr>
        <a:xfrm>
          <a:off x="1573508" y="689765"/>
          <a:ext cx="302628" cy="3540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3508" y="760569"/>
        <a:ext cx="211840" cy="212410"/>
      </dsp:txXfrm>
    </dsp:sp>
    <dsp:sp modelId="{6D4E554E-62F7-4EAD-AA33-08DC48A533F5}">
      <dsp:nvSpPr>
        <dsp:cNvPr id="0" name=""/>
        <dsp:cNvSpPr/>
      </dsp:nvSpPr>
      <dsp:spPr>
        <a:xfrm>
          <a:off x="2001756" y="438526"/>
          <a:ext cx="1427494" cy="856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Routinization of Innovation</a:t>
          </a:r>
        </a:p>
      </dsp:txBody>
      <dsp:txXfrm>
        <a:off x="2026842" y="463612"/>
        <a:ext cx="1377322" cy="806324"/>
      </dsp:txXfrm>
    </dsp:sp>
    <dsp:sp modelId="{4A09DCD0-D1B1-482F-91FB-52C219FFEF24}">
      <dsp:nvSpPr>
        <dsp:cNvPr id="0" name=""/>
        <dsp:cNvSpPr/>
      </dsp:nvSpPr>
      <dsp:spPr>
        <a:xfrm>
          <a:off x="3572000" y="689765"/>
          <a:ext cx="302628" cy="3540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572000" y="760569"/>
        <a:ext cx="211840" cy="212410"/>
      </dsp:txXfrm>
    </dsp:sp>
    <dsp:sp modelId="{2A3593A0-36A4-4205-8969-3262FC759E7A}">
      <dsp:nvSpPr>
        <dsp:cNvPr id="0" name=""/>
        <dsp:cNvSpPr/>
      </dsp:nvSpPr>
      <dsp:spPr>
        <a:xfrm>
          <a:off x="4000248" y="438526"/>
          <a:ext cx="1427494" cy="856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Limit Resulting Profits </a:t>
          </a:r>
        </a:p>
      </dsp:txBody>
      <dsp:txXfrm>
        <a:off x="4025334" y="463612"/>
        <a:ext cx="1377322" cy="806324"/>
      </dsp:txXfrm>
    </dsp:sp>
    <dsp:sp modelId="{9E3C2389-B0D5-40EB-BC4E-ABF16F39DF03}">
      <dsp:nvSpPr>
        <dsp:cNvPr id="0" name=""/>
        <dsp:cNvSpPr/>
      </dsp:nvSpPr>
      <dsp:spPr>
        <a:xfrm>
          <a:off x="5570492" y="689765"/>
          <a:ext cx="302628" cy="3540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570492" y="760569"/>
        <a:ext cx="211840" cy="212410"/>
      </dsp:txXfrm>
    </dsp:sp>
    <dsp:sp modelId="{F7F759CF-B66B-48E9-887E-9BFB1F5E26B5}">
      <dsp:nvSpPr>
        <dsp:cNvPr id="0" name=""/>
        <dsp:cNvSpPr/>
      </dsp:nvSpPr>
      <dsp:spPr>
        <a:xfrm>
          <a:off x="5998740" y="438526"/>
          <a:ext cx="1427494" cy="856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/>
            <a:t>Expected</a:t>
          </a:r>
          <a:r>
            <a:rPr lang="en-US" sz="1600" kern="1200" dirty="0"/>
            <a:t> Econ </a:t>
          </a:r>
          <a:r>
            <a:rPr lang="en-US" sz="1600" kern="1200" dirty="0" smtClean="0">
              <a:latin typeface="Calibri"/>
              <a:cs typeface="Calibri"/>
            </a:rPr>
            <a:t>∏- risk premium </a:t>
          </a:r>
          <a:r>
            <a:rPr lang="en-US" sz="1600" kern="1200" dirty="0">
              <a:latin typeface="Calibri"/>
              <a:cs typeface="Calibri"/>
            </a:rPr>
            <a:t>= 0</a:t>
          </a:r>
          <a:endParaRPr lang="en-US" sz="1600" kern="1200" dirty="0"/>
        </a:p>
      </dsp:txBody>
      <dsp:txXfrm>
        <a:off x="6023826" y="463612"/>
        <a:ext cx="1377322" cy="806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89A57-DE9D-4526-B605-0ABECD732693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C3CAD-BDE6-40B5-AC1E-A84CA388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ideo" Target="http://www.youtube.com/v/wdrKWArr3XY?version=3&amp;hl=en_U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EBGN 320 – Economics and Technology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 smtClean="0"/>
              <a:t>Oligopoly and Routinization of Innovation</a:t>
            </a:r>
          </a:p>
          <a:p>
            <a:r>
              <a:rPr lang="en-US" sz="1600" dirty="0" smtClean="0"/>
              <a:t>February 13, 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95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96112"/>
          </a:xfrm>
        </p:spPr>
        <p:txBody>
          <a:bodyPr>
            <a:normAutofit/>
          </a:bodyPr>
          <a:lstStyle/>
          <a:p>
            <a:r>
              <a:rPr lang="en-US" sz="5400" dirty="0"/>
              <a:t>Relevance of Sunk Costs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Routinization </a:t>
            </a:r>
            <a:r>
              <a:rPr lang="en-US" sz="2800" dirty="0"/>
              <a:t>is a continuous process  </a:t>
            </a:r>
          </a:p>
          <a:p>
            <a:pPr lvl="1"/>
            <a:r>
              <a:rPr lang="en-US" dirty="0"/>
              <a:t>Past results </a:t>
            </a:r>
            <a:r>
              <a:rPr lang="en-US" dirty="0" smtClean="0"/>
              <a:t>will affect </a:t>
            </a:r>
            <a:r>
              <a:rPr lang="en-US" dirty="0"/>
              <a:t>future decisions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Success must be based on all the costs </a:t>
            </a:r>
            <a:r>
              <a:rPr lang="en-US" sz="2800" u="sng" dirty="0"/>
              <a:t>including the sunk costs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The most innovative firm may not be the most profitable (Xerox GUI)</a:t>
            </a:r>
          </a:p>
          <a:p>
            <a:pPr lvl="1"/>
            <a:endParaRPr lang="en-US" dirty="0"/>
          </a:p>
        </p:txBody>
      </p:sp>
      <p:pic>
        <p:nvPicPr>
          <p:cNvPr id="5" name="wdrKWArr3XY?version=3&amp;hl=en_US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286000"/>
            <a:ext cx="4195233" cy="31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200" dirty="0"/>
              <a:t>Sunk Costs And Non-Zero Profits for Oligopolies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Uncertainty </a:t>
            </a:r>
            <a:r>
              <a:rPr lang="en-US" sz="2800" dirty="0"/>
              <a:t>in R&amp;D projects </a:t>
            </a:r>
            <a:r>
              <a:rPr lang="en-US" sz="2800" dirty="0" smtClean="0"/>
              <a:t>results in variation </a:t>
            </a:r>
            <a:r>
              <a:rPr lang="en-US" sz="2800" dirty="0"/>
              <a:t>in </a:t>
            </a:r>
            <a:r>
              <a:rPr lang="en-US" sz="2800" dirty="0" smtClean="0"/>
              <a:t>profits:</a:t>
            </a:r>
            <a:endParaRPr lang="en-US" sz="2400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some firms ∏ &gt; 0, for some ∏ = 0, and for some ∏ &lt; 0 (with perfect competition and certainty for all firms ∏ = 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u="sng" dirty="0"/>
              <a:t>When E(∏) can still be &gt; 0:</a:t>
            </a:r>
            <a:endParaRPr lang="en-US" sz="2400" b="1" dirty="0"/>
          </a:p>
          <a:p>
            <a:pPr marL="0" lv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High sunk costs in the innovation process provide a barrier to entry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higher the sunk costs, the higher the </a:t>
            </a:r>
            <a:r>
              <a:rPr lang="en-US" dirty="0" smtClean="0"/>
              <a:t>cost </a:t>
            </a:r>
            <a:r>
              <a:rPr lang="en-US" dirty="0"/>
              <a:t>of entry and exit and the more likely positive ∏ can be sustained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53729" y="1600200"/>
            <a:ext cx="7429500" cy="1981200"/>
            <a:chOff x="457200" y="1371600"/>
            <a:chExt cx="8458200" cy="18288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134733918"/>
                </p:ext>
              </p:extLst>
            </p:nvPr>
          </p:nvGraphicFramePr>
          <p:xfrm>
            <a:off x="457200" y="1600200"/>
            <a:ext cx="8458200" cy="1600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>
              <a:off x="1371600" y="1371600"/>
              <a:ext cx="2057400" cy="914401"/>
              <a:chOff x="1371600" y="1371600"/>
              <a:chExt cx="2057400" cy="91440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362199" y="2095502"/>
                <a:ext cx="1" cy="1904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7"/>
              <p:cNvSpPr txBox="1"/>
              <p:nvPr/>
            </p:nvSpPr>
            <p:spPr>
              <a:xfrm>
                <a:off x="1371600" y="1371600"/>
                <a:ext cx="2057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/>
                  <a:t>Innovation too important to be left to chance</a:t>
                </a:r>
                <a:endParaRPr lang="en-US" sz="14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810000" y="1371600"/>
              <a:ext cx="1905000" cy="914401"/>
              <a:chOff x="1524000" y="1371600"/>
              <a:chExt cx="1905000" cy="914401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2362200" y="2095504"/>
                <a:ext cx="1588" cy="1904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2"/>
              <p:cNvSpPr txBox="1"/>
              <p:nvPr/>
            </p:nvSpPr>
            <p:spPr>
              <a:xfrm>
                <a:off x="1524000" y="1371600"/>
                <a:ext cx="1905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/>
                  <a:t>“sunk” costs now impact decision making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43600" y="1371600"/>
              <a:ext cx="2057400" cy="914401"/>
              <a:chOff x="1371600" y="1371600"/>
              <a:chExt cx="2057400" cy="91440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2362199" y="2095502"/>
                <a:ext cx="1" cy="1904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15"/>
              <p:cNvSpPr txBox="1"/>
              <p:nvPr/>
            </p:nvSpPr>
            <p:spPr>
              <a:xfrm>
                <a:off x="1371600" y="1371600"/>
                <a:ext cx="2057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/>
                  <a:t>E(∏)</a:t>
                </a:r>
                <a:r>
                  <a:rPr lang="en-US" sz="1400" baseline="-25000" dirty="0" smtClean="0"/>
                  <a:t>R&amp;D</a:t>
                </a:r>
                <a:r>
                  <a:rPr lang="en-US" sz="1400" dirty="0" smtClean="0"/>
                  <a:t> = that of other routinized outlays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9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r>
              <a:rPr lang="en-US" sz="3200" dirty="0"/>
              <a:t>Sunk Costs And </a:t>
            </a:r>
            <a:r>
              <a:rPr lang="en-US" sz="3200" dirty="0" smtClean="0"/>
              <a:t>Non-Zero Profits for Oligopolies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800" dirty="0" smtClean="0"/>
              <a:t>Sunk </a:t>
            </a:r>
            <a:r>
              <a:rPr lang="en-US" sz="2800" dirty="0"/>
              <a:t>costs create a </a:t>
            </a:r>
            <a:r>
              <a:rPr lang="en-US" sz="2800" b="1" dirty="0"/>
              <a:t>barrier to entry </a:t>
            </a:r>
            <a:r>
              <a:rPr lang="en-US" sz="2800" dirty="0"/>
              <a:t>that allows the possibility of </a:t>
            </a:r>
            <a:r>
              <a:rPr lang="en-US" sz="2800" b="1" dirty="0"/>
              <a:t>positive profits </a:t>
            </a:r>
            <a:r>
              <a:rPr lang="en-US" sz="2800" dirty="0"/>
              <a:t>to the </a:t>
            </a:r>
            <a:r>
              <a:rPr lang="en-US" sz="2800" dirty="0" smtClean="0"/>
              <a:t>industry</a:t>
            </a:r>
          </a:p>
          <a:p>
            <a:pPr marL="0" lvl="0" indent="0">
              <a:buNone/>
            </a:pPr>
            <a:endParaRPr lang="en-US" sz="2800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Minor sunk costs force profits to zero </a:t>
            </a:r>
            <a:r>
              <a:rPr lang="en-US" dirty="0" smtClean="0"/>
              <a:t>(perfect competition)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Major sunk </a:t>
            </a:r>
            <a:r>
              <a:rPr lang="en-US" dirty="0"/>
              <a:t>costs = barrier to exit -&gt; </a:t>
            </a:r>
            <a:r>
              <a:rPr lang="en-US" dirty="0" smtClean="0"/>
              <a:t>high risk </a:t>
            </a:r>
            <a:r>
              <a:rPr lang="en-US" dirty="0"/>
              <a:t>of entry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ncumbents </a:t>
            </a:r>
            <a:r>
              <a:rPr lang="en-US" dirty="0"/>
              <a:t>may use strategic </a:t>
            </a:r>
            <a:r>
              <a:rPr lang="en-US" dirty="0" smtClean="0"/>
              <a:t>counter-measures to squash any challenges to their market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b="1" dirty="0" err="1" smtClean="0"/>
              <a:t>Ricardian</a:t>
            </a:r>
            <a:r>
              <a:rPr lang="en-US" b="1" dirty="0" smtClean="0"/>
              <a:t> </a:t>
            </a:r>
            <a:r>
              <a:rPr lang="en-US" b="1" dirty="0"/>
              <a:t>rent model </a:t>
            </a:r>
            <a:r>
              <a:rPr lang="en-US" dirty="0"/>
              <a:t>for </a:t>
            </a:r>
            <a:r>
              <a:rPr lang="en-US" u="sng" dirty="0"/>
              <a:t>next best </a:t>
            </a:r>
            <a:r>
              <a:rPr lang="en-US" dirty="0" smtClean="0"/>
              <a:t>firms – Profit(Rent) proportional to the investment in R&amp;D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Profits stable as long as new firms discouraged </a:t>
            </a:r>
            <a:r>
              <a:rPr lang="en-US" dirty="0" smtClean="0"/>
              <a:t>(e.g., OPEC </a:t>
            </a:r>
            <a:r>
              <a:rPr lang="en-US" dirty="0"/>
              <a:t>$70 barrel </a:t>
            </a:r>
            <a:r>
              <a:rPr lang="en-US" dirty="0" smtClean="0"/>
              <a:t>oil </a:t>
            </a:r>
            <a:r>
              <a:rPr lang="en-US" dirty="0" smtClean="0"/>
              <a:t>discourages investment in green tech.)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Many routine innovation industries not very profitable, auto, computer, fashion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u="sng" dirty="0"/>
              <a:t>Contradicts Schumpeterian view that investment in innovation is a reliable source of economic profits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R&amp;D </a:t>
            </a:r>
            <a:r>
              <a:rPr lang="en-US" sz="4400" dirty="0"/>
              <a:t>Arms Races within Oligopoly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The </a:t>
            </a:r>
            <a:r>
              <a:rPr lang="en-US" sz="2800" b="1" dirty="0" smtClean="0"/>
              <a:t>arms-race model:</a:t>
            </a:r>
            <a:endParaRPr lang="en-US" sz="2800" dirty="0"/>
          </a:p>
          <a:p>
            <a:pPr lvl="0"/>
            <a:r>
              <a:rPr lang="en-US" sz="2800" dirty="0"/>
              <a:t>Profit maximizing firm will adopt the quantity of R&amp;D at which marginal profit yield is zero</a:t>
            </a:r>
          </a:p>
          <a:p>
            <a:pPr lvl="0"/>
            <a:r>
              <a:rPr lang="en-US" sz="2800" dirty="0"/>
              <a:t>Magnitude of profit depends on behavior of industry </a:t>
            </a:r>
            <a:r>
              <a:rPr lang="en-US" sz="2800" dirty="0" smtClean="0"/>
              <a:t>firms – e.g., level of competition</a:t>
            </a:r>
            <a:endParaRPr lang="en-US" sz="2800" dirty="0"/>
          </a:p>
          <a:p>
            <a:pPr lvl="0"/>
            <a:r>
              <a:rPr lang="en-US" sz="2800" b="1" dirty="0"/>
              <a:t>No firm wants to fall behind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315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3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/>
              <a:t>The </a:t>
            </a:r>
            <a:r>
              <a:rPr lang="en-US" sz="4400" dirty="0" smtClean="0"/>
              <a:t>Arms-Race Model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3962400" cy="48309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Once a given equilibrium in R&amp;D spending is reached in an industry, there is no incentive for a firm to reduce R&amp;D spending, and little incentive to increase R&amp;D spending unless a highly promising breakthrough is expected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b="1" dirty="0" smtClean="0"/>
              <a:t>Note</a:t>
            </a:r>
            <a:r>
              <a:rPr lang="en-US" sz="1900" b="1" dirty="0"/>
              <a:t>: </a:t>
            </a:r>
            <a:r>
              <a:rPr lang="en-US" sz="1900" dirty="0"/>
              <a:t>∏ is maximized where MR = MC </a:t>
            </a:r>
            <a:r>
              <a:rPr lang="en-US" sz="1900" dirty="0" smtClean="0"/>
              <a:t>→ profit </a:t>
            </a:r>
            <a:r>
              <a:rPr lang="en-US" sz="1900" dirty="0"/>
              <a:t>is maximized where the curves meet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8462"/>
            <a:ext cx="4648200" cy="458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4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The Arms-Race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70120"/>
          </a:xfrm>
        </p:spPr>
        <p:txBody>
          <a:bodyPr>
            <a:normAutofit fontScale="92500"/>
          </a:bodyPr>
          <a:lstStyle/>
          <a:p>
            <a:pPr lvl="0"/>
            <a:r>
              <a:rPr lang="en-US" sz="2800" dirty="0"/>
              <a:t>Norm for R&amp;D expenditures  =  temporary equilibrium</a:t>
            </a:r>
          </a:p>
          <a:p>
            <a:pPr lvl="0"/>
            <a:r>
              <a:rPr lang="en-US" sz="2800" dirty="0"/>
              <a:t>Spoiler firm could increase R&amp;D </a:t>
            </a:r>
            <a:r>
              <a:rPr lang="en-US" sz="2800" dirty="0" smtClean="0"/>
              <a:t>spending but </a:t>
            </a:r>
            <a:r>
              <a:rPr lang="en-US" sz="2800" dirty="0"/>
              <a:t>should expect a reaction</a:t>
            </a:r>
          </a:p>
          <a:p>
            <a:pPr lvl="1"/>
            <a:r>
              <a:rPr lang="en-US" dirty="0"/>
              <a:t>This should result in reduced industry profits</a:t>
            </a:r>
          </a:p>
          <a:p>
            <a:pPr lvl="0"/>
            <a:r>
              <a:rPr lang="en-US" sz="2800" dirty="0" smtClean="0"/>
              <a:t>We should observe long </a:t>
            </a:r>
            <a:r>
              <a:rPr lang="en-US" sz="2800" dirty="0"/>
              <a:t>periods of stable R&amp;D </a:t>
            </a:r>
            <a:r>
              <a:rPr lang="en-US" sz="2800" dirty="0" smtClean="0"/>
              <a:t>spending with </a:t>
            </a:r>
            <a:r>
              <a:rPr lang="en-US" sz="2800" dirty="0"/>
              <a:t>occasional sudden </a:t>
            </a:r>
            <a:r>
              <a:rPr lang="en-US" sz="2800" dirty="0" smtClean="0"/>
              <a:t>increases in spending</a:t>
            </a:r>
            <a:endParaRPr lang="en-US" sz="2800" dirty="0"/>
          </a:p>
          <a:p>
            <a:pPr lvl="0"/>
            <a:r>
              <a:rPr lang="en-US" sz="2800" dirty="0" smtClean="0"/>
              <a:t>This is a ratchet like process where R&amp;D spending does not </a:t>
            </a:r>
            <a:r>
              <a:rPr lang="en-US" sz="2800" dirty="0"/>
              <a:t>slip back </a:t>
            </a:r>
            <a:endParaRPr lang="en-US" sz="2800" dirty="0" smtClean="0"/>
          </a:p>
          <a:p>
            <a:pPr lvl="1"/>
            <a:r>
              <a:rPr lang="en-US" dirty="0" smtClean="0"/>
              <a:t>Note: R&amp;D spending may slip back a little during recession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2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Ratchet </a:t>
            </a:r>
            <a:r>
              <a:rPr lang="en-US" sz="4400" dirty="0"/>
              <a:t>M</a:t>
            </a:r>
            <a:r>
              <a:rPr lang="en-US" sz="4400" dirty="0" smtClean="0"/>
              <a:t>echanism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one firm increases R&amp;D </a:t>
            </a:r>
            <a:r>
              <a:rPr lang="en-US" dirty="0" smtClean="0"/>
              <a:t>spending, </a:t>
            </a:r>
            <a:r>
              <a:rPr lang="en-US" dirty="0"/>
              <a:t>the other firms in the industry are likely to follow suit, resulting in a new equilibrium at a higher level of R&amp;D </a:t>
            </a:r>
            <a:r>
              <a:rPr lang="en-US" dirty="0" smtClean="0"/>
              <a:t>expenditures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45720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7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r>
              <a:rPr lang="en-US" sz="4400" dirty="0" smtClean="0"/>
              <a:t>Arms-Race Game Theory Model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B</a:t>
            </a:r>
            <a:r>
              <a:rPr lang="en-US" sz="2400" dirty="0" smtClean="0"/>
              <a:t>oth </a:t>
            </a:r>
            <a:r>
              <a:rPr lang="en-US" sz="2400" dirty="0"/>
              <a:t>firms will choose to increase expenditures in every period because they know the other firm will do the </a:t>
            </a:r>
            <a:r>
              <a:rPr lang="en-US" sz="2400" dirty="0" smtClean="0"/>
              <a:t>same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there is an established equilibrium where both maintain expenditures, </a:t>
            </a:r>
            <a:r>
              <a:rPr lang="en-US" sz="2400" dirty="0" smtClean="0"/>
              <a:t>it </a:t>
            </a:r>
            <a:r>
              <a:rPr lang="en-US" sz="2400" dirty="0"/>
              <a:t>can be maintained until the expected payoffs from both firms are positive so there is incentive to be on the upper-left box </a:t>
            </a:r>
            <a:endParaRPr lang="en-US" sz="2400" dirty="0" smtClean="0"/>
          </a:p>
          <a:p>
            <a:r>
              <a:rPr lang="en-US" sz="2400" dirty="0"/>
              <a:t>F</a:t>
            </a:r>
            <a:r>
              <a:rPr lang="en-US" sz="2400" dirty="0" smtClean="0"/>
              <a:t>irms </a:t>
            </a:r>
            <a:r>
              <a:rPr lang="en-US" sz="2400" dirty="0"/>
              <a:t>are indifferent between both maintaining and both increasing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507768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8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Arms-Race Model Conclusions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The R&amp;D spending norm within an industry can be expected to increase from time to time, but never expected to </a:t>
            </a:r>
            <a:r>
              <a:rPr lang="en-US" dirty="0" smtClean="0"/>
              <a:t>decrease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Oligopolistic </a:t>
            </a:r>
            <a:r>
              <a:rPr lang="en-US" dirty="0"/>
              <a:t>competition results in ever-growing R&amp;D expenditure that </a:t>
            </a:r>
            <a:r>
              <a:rPr lang="en-US" dirty="0" smtClean="0"/>
              <a:t>leads </a:t>
            </a:r>
            <a:r>
              <a:rPr lang="en-US" dirty="0"/>
              <a:t>to </a:t>
            </a:r>
            <a:r>
              <a:rPr lang="en-US" dirty="0" smtClean="0"/>
              <a:t>increased growth at an increasing rate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Free-market </a:t>
            </a:r>
            <a:r>
              <a:rPr lang="en-US" dirty="0"/>
              <a:t>economies are better at generating </a:t>
            </a:r>
            <a:r>
              <a:rPr lang="en-US" dirty="0" smtClean="0"/>
              <a:t>innovation - and </a:t>
            </a:r>
            <a:r>
              <a:rPr lang="en-US" dirty="0"/>
              <a:t>consequently </a:t>
            </a:r>
            <a:r>
              <a:rPr lang="en-US" dirty="0" smtClean="0"/>
              <a:t>growth - </a:t>
            </a:r>
            <a:r>
              <a:rPr lang="en-US" dirty="0"/>
              <a:t>than other economic systems because of this arms race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4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r>
              <a:rPr lang="en-US" sz="4400" dirty="0" smtClean="0"/>
              <a:t>Technical Change and GDP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b="1" dirty="0"/>
              <a:t>Things that </a:t>
            </a:r>
            <a:r>
              <a:rPr lang="en-US" sz="2800" b="1" u="sng" dirty="0"/>
              <a:t>magnify </a:t>
            </a:r>
            <a:r>
              <a:rPr lang="en-US" sz="2800" b="1" dirty="0"/>
              <a:t>the contribution of technical change to GDP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Creative knowledge accumulation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Public-good property of </a:t>
            </a:r>
            <a:r>
              <a:rPr lang="en-US" dirty="0" smtClean="0"/>
              <a:t>innovation (Spillovers)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Steady </a:t>
            </a:r>
            <a:r>
              <a:rPr lang="en-US" dirty="0" smtClean="0"/>
              <a:t>R&amp;D spending </a:t>
            </a:r>
            <a:r>
              <a:rPr lang="en-US" dirty="0"/>
              <a:t>leads to </a:t>
            </a:r>
            <a:r>
              <a:rPr lang="en-US" dirty="0" smtClean="0"/>
              <a:t>GDP </a:t>
            </a:r>
            <a:r>
              <a:rPr lang="en-US" dirty="0"/>
              <a:t>growth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Increases in </a:t>
            </a:r>
            <a:r>
              <a:rPr lang="en-US" dirty="0"/>
              <a:t>R&amp;D </a:t>
            </a:r>
            <a:r>
              <a:rPr lang="en-US" dirty="0" smtClean="0"/>
              <a:t>spending lead </a:t>
            </a:r>
            <a:r>
              <a:rPr lang="en-US" dirty="0"/>
              <a:t>to </a:t>
            </a:r>
            <a:r>
              <a:rPr lang="en-US" u="sng" dirty="0"/>
              <a:t>faster rate of GDP </a:t>
            </a:r>
            <a:r>
              <a:rPr lang="en-US" u="sng" dirty="0" smtClean="0"/>
              <a:t>growth</a:t>
            </a:r>
            <a:r>
              <a:rPr lang="en-US" dirty="0" smtClean="0"/>
              <a:t> </a:t>
            </a:r>
          </a:p>
          <a:p>
            <a:pPr lvl="0"/>
            <a:r>
              <a:rPr lang="en-US" sz="2800" dirty="0" smtClean="0"/>
              <a:t>Eventually, diminishing returns to R&amp;D might halt technical change contribution to GDP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7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For Friday 2/15/13</a:t>
            </a:r>
          </a:p>
          <a:p>
            <a:pPr marL="708660" lvl="1" indent="-342900"/>
            <a:r>
              <a:rPr lang="en-US" dirty="0" smtClean="0"/>
              <a:t>	Read </a:t>
            </a:r>
            <a:r>
              <a:rPr lang="en-US" dirty="0" err="1" smtClean="0"/>
              <a:t>Greenhalgh</a:t>
            </a:r>
            <a:r>
              <a:rPr lang="en-US" dirty="0" smtClean="0"/>
              <a:t> chapter 4</a:t>
            </a:r>
          </a:p>
          <a:p>
            <a:pPr marL="982980" lvl="2" indent="-342900"/>
            <a:r>
              <a:rPr lang="en-US" dirty="0" smtClean="0"/>
              <a:t>Answer questions (3) &amp; (7)</a:t>
            </a:r>
          </a:p>
          <a:p>
            <a:pPr marL="880110" lvl="1" indent="-514350"/>
            <a:r>
              <a:rPr lang="en-US" dirty="0" smtClean="0"/>
              <a:t>Additional readings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/>
              <a:t>Can Russia create a new Silicon Valley?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/>
              <a:t>The Nordic region is becoming a hothouse of entrepreneurship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/>
              <a:t>Corporate Incubators: Industrial </a:t>
            </a:r>
            <a:r>
              <a:rPr lang="en-US" dirty="0" smtClean="0"/>
              <a:t>R&amp;D and </a:t>
            </a:r>
            <a:r>
              <a:rPr lang="en-US" dirty="0"/>
              <a:t>What Universities Can Learn </a:t>
            </a:r>
            <a:r>
              <a:rPr lang="en-US" dirty="0" smtClean="0"/>
              <a:t>from Them</a:t>
            </a:r>
          </a:p>
          <a:p>
            <a:pPr marL="36576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Midterm Exam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Midterm exam: In class, Wednesday, 6 March 2013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Midterm review: Wednesday, 27 February 2013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78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Aversion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Most people </a:t>
            </a:r>
            <a:r>
              <a:rPr lang="en-US" b="1" dirty="0"/>
              <a:t>are risk-averse</a:t>
            </a:r>
          </a:p>
          <a:p>
            <a:pPr lvl="0"/>
            <a:r>
              <a:rPr lang="en-US" dirty="0" smtClean="0"/>
              <a:t>In general, people </a:t>
            </a:r>
            <a:r>
              <a:rPr lang="en-US" dirty="0"/>
              <a:t>don’t like risk, and they are willing to pay a price to avoid it (insurance!)</a:t>
            </a:r>
          </a:p>
          <a:p>
            <a:pPr lvl="0"/>
            <a:r>
              <a:rPr lang="en-US" dirty="0"/>
              <a:t>Risk comes from uncertainty, with certainty there is no risk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A friend offers to flip a coin. </a:t>
            </a:r>
            <a:r>
              <a:rPr lang="en-US" dirty="0" smtClean="0"/>
              <a:t>You will pay her $1000 </a:t>
            </a:r>
            <a:r>
              <a:rPr lang="en-US" dirty="0"/>
              <a:t>if it is tails and </a:t>
            </a:r>
            <a:r>
              <a:rPr lang="en-US" dirty="0" smtClean="0"/>
              <a:t>she will give </a:t>
            </a:r>
            <a:r>
              <a:rPr lang="en-US" dirty="0"/>
              <a:t>you $1000 dollars if it is heads. Will you take the deal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</a:t>
            </a:r>
            <a:r>
              <a:rPr lang="en-US" dirty="0"/>
              <a:t>?! You are risk-averse (if yes you are either risk-neutral or risk-loving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about if she will pay you $1050 and you still pay her $1000?</a:t>
            </a:r>
          </a:p>
          <a:p>
            <a:pPr lvl="1"/>
            <a:r>
              <a:rPr lang="en-US" dirty="0"/>
              <a:t>How much will she need to pay you for you to take the deal? </a:t>
            </a:r>
            <a:endParaRPr lang="en-US" dirty="0" smtClean="0"/>
          </a:p>
          <a:p>
            <a:pPr lvl="1"/>
            <a:r>
              <a:rPr lang="en-US" dirty="0" smtClean="0"/>
              <a:t>The extra is your</a:t>
            </a:r>
            <a:r>
              <a:rPr lang="en-US" b="1" dirty="0" smtClean="0"/>
              <a:t> risk-premium </a:t>
            </a:r>
            <a:r>
              <a:rPr lang="en-US" dirty="0" smtClean="0"/>
              <a:t>for the bet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Note:</a:t>
            </a:r>
            <a:r>
              <a:rPr lang="en-US" dirty="0" smtClean="0"/>
              <a:t>  </a:t>
            </a:r>
            <a:r>
              <a:rPr lang="en-US" b="1" dirty="0" smtClean="0"/>
              <a:t>Wealth</a:t>
            </a:r>
            <a:r>
              <a:rPr lang="en-US" dirty="0" smtClean="0"/>
              <a:t> plays an important part in your decision to make this bet – </a:t>
            </a:r>
            <a:r>
              <a:rPr lang="en-US" b="1" dirty="0" smtClean="0"/>
              <a:t>Risk aversion should decrease with wealth</a:t>
            </a:r>
            <a:r>
              <a:rPr lang="en-US" dirty="0" smtClean="0"/>
              <a:t>, e.g., Many would feel better about investing money in the stock market if they were wealthier to begin with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What does this imply for our oligopolistic competition and innovation?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407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Risk Aversion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 smtClean="0"/>
              <a:t>Rank the following in terms of risk aversion:</a:t>
            </a:r>
          </a:p>
          <a:p>
            <a:pPr marL="0" indent="0">
              <a:buNone/>
            </a:pPr>
            <a:r>
              <a:rPr lang="en-US" sz="3800" b="1" dirty="0" smtClean="0"/>
              <a:t>Governments, Individuals, Firms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900" b="1" dirty="0" smtClean="0"/>
              <a:t>Examples </a:t>
            </a:r>
            <a:r>
              <a:rPr lang="en-US" sz="2900" b="1" dirty="0"/>
              <a:t>where we might see risk-loving behavior</a:t>
            </a:r>
            <a:r>
              <a:rPr lang="en-US" sz="2900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b="1" u="sng" dirty="0"/>
              <a:t>Corporations</a:t>
            </a:r>
            <a:r>
              <a:rPr lang="en-US" b="1" dirty="0"/>
              <a:t>: </a:t>
            </a:r>
            <a:r>
              <a:rPr lang="en-US" dirty="0" smtClean="0"/>
              <a:t>Corporate leaders are </a:t>
            </a:r>
            <a:r>
              <a:rPr lang="en-US" dirty="0"/>
              <a:t>not required to internalize the debt of a failed corporation so there is less risk for those making the </a:t>
            </a:r>
            <a:r>
              <a:rPr lang="en-US" dirty="0" smtClean="0"/>
              <a:t>decision than for the firm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b="1" u="sng" dirty="0"/>
              <a:t>Too much insurance</a:t>
            </a:r>
            <a:r>
              <a:rPr lang="en-US" b="1" dirty="0"/>
              <a:t>: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someone owes more than their car is worth and has loan repayment insurance they might wreck the car intentionally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5217" y="2248256"/>
            <a:ext cx="7848600" cy="1723216"/>
            <a:chOff x="685800" y="1676400"/>
            <a:chExt cx="8229600" cy="195094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19200" y="2590800"/>
              <a:ext cx="7086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990600" y="25908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8077200" y="25908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9"/>
            <p:cNvSpPr txBox="1"/>
            <p:nvPr/>
          </p:nvSpPr>
          <p:spPr>
            <a:xfrm>
              <a:off x="685800" y="1752600"/>
              <a:ext cx="1485900" cy="73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/>
                <a:t>Less risk averse</a:t>
              </a:r>
              <a:endParaRPr lang="en-US" b="1" dirty="0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7124699" y="1676400"/>
              <a:ext cx="1790701" cy="73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/>
                <a:t>More risk averse</a:t>
              </a:r>
              <a:endParaRPr lang="en-US" b="1" dirty="0"/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784194" y="2895600"/>
              <a:ext cx="2924452" cy="73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Firms or individuals using government funds</a:t>
              </a:r>
              <a:endParaRPr lang="en-US" dirty="0"/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4648200" y="28956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Firms</a:t>
              </a:r>
              <a:endParaRPr lang="en-US" dirty="0"/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6858000" y="2895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Individuals</a:t>
              </a:r>
              <a:endParaRPr lang="en-US" dirty="0"/>
            </a:p>
          </p:txBody>
        </p:sp>
        <p:sp>
          <p:nvSpPr>
            <p:cNvPr id="13" name="Chevron 12"/>
            <p:cNvSpPr/>
            <p:nvPr/>
          </p:nvSpPr>
          <p:spPr>
            <a:xfrm>
              <a:off x="1981200" y="2438400"/>
              <a:ext cx="381000" cy="3048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4419600" y="2438400"/>
              <a:ext cx="381000" cy="3048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6934200" y="2438400"/>
              <a:ext cx="381000" cy="3048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38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Oligopolistic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Oligopolistic competition transforms innovation from an entrepreneurial activity to a </a:t>
            </a:r>
            <a:r>
              <a:rPr lang="en-US" b="1" dirty="0" smtClean="0"/>
              <a:t>managerial activity</a:t>
            </a:r>
            <a:endParaRPr lang="en-US" b="1" dirty="0"/>
          </a:p>
          <a:p>
            <a:r>
              <a:rPr lang="en-US" b="1" u="sng" dirty="0" smtClean="0"/>
              <a:t>The routine innovation process tends </a:t>
            </a:r>
            <a:r>
              <a:rPr lang="en-US" b="1" u="sng" dirty="0"/>
              <a:t>to limit the resulting </a:t>
            </a:r>
            <a:r>
              <a:rPr lang="en-US" b="1" u="sng" dirty="0" smtClean="0"/>
              <a:t>profits </a:t>
            </a:r>
            <a:r>
              <a:rPr lang="en-US" dirty="0" smtClean="0"/>
              <a:t>– contrasts with Schumpeter’s extraordinary profits</a:t>
            </a:r>
          </a:p>
          <a:p>
            <a:pPr lvl="1"/>
            <a:r>
              <a:rPr lang="en-US" b="1" dirty="0" smtClean="0"/>
              <a:t>Why? </a:t>
            </a:r>
            <a:endParaRPr lang="en-US" dirty="0"/>
          </a:p>
          <a:p>
            <a:pPr marL="667512" lvl="2" indent="0">
              <a:buNone/>
            </a:pPr>
            <a:r>
              <a:rPr lang="en-US" dirty="0" smtClean="0"/>
              <a:t>Risk-averse corporations hedge bets on innovation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u="sng" dirty="0" smtClean="0"/>
              <a:t>If there are </a:t>
            </a:r>
            <a:r>
              <a:rPr lang="en-US" b="1" u="sng" dirty="0" smtClean="0"/>
              <a:t>no barriers </a:t>
            </a:r>
            <a:r>
              <a:rPr lang="en-US" u="sng" dirty="0" smtClean="0"/>
              <a:t>to entry/exit then: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Stream </a:t>
            </a:r>
            <a:r>
              <a:rPr lang="en-US" dirty="0"/>
              <a:t>of innovations may not produce a </a:t>
            </a:r>
            <a:r>
              <a:rPr lang="en-US" dirty="0" smtClean="0"/>
              <a:t>profit </a:t>
            </a:r>
          </a:p>
          <a:p>
            <a:pPr lvl="2"/>
            <a:r>
              <a:rPr lang="en-US" dirty="0" smtClean="0"/>
              <a:t>Could </a:t>
            </a:r>
            <a:r>
              <a:rPr lang="en-US" dirty="0"/>
              <a:t>expect the same return on </a:t>
            </a:r>
            <a:r>
              <a:rPr lang="en-US" dirty="0" smtClean="0"/>
              <a:t>R&amp;D investment </a:t>
            </a:r>
            <a:r>
              <a:rPr lang="en-US" dirty="0"/>
              <a:t>as other </a:t>
            </a:r>
            <a:r>
              <a:rPr lang="en-US" dirty="0" smtClean="0"/>
              <a:t>investments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In competitive oligopoly </a:t>
            </a:r>
            <a:r>
              <a:rPr lang="en-US" dirty="0" smtClean="0"/>
              <a:t>market, </a:t>
            </a:r>
            <a:r>
              <a:rPr lang="en-US" dirty="0"/>
              <a:t>firms must spend the profit-maximizing amount on innovation to survive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Any </a:t>
            </a:r>
            <a:r>
              <a:rPr lang="en-US" dirty="0"/>
              <a:t>superior profit must be from inputs and personnel – they will claim </a:t>
            </a:r>
            <a:r>
              <a:rPr lang="en-US" dirty="0" smtClean="0"/>
              <a:t>rents, e.g.,  PhD</a:t>
            </a:r>
            <a:r>
              <a:rPr lang="en-US" dirty="0"/>
              <a:t> s</a:t>
            </a:r>
            <a:r>
              <a:rPr lang="en-US" dirty="0" smtClean="0"/>
              <a:t>alary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Pressure to Routinize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Firms routinize innovation to reduce risk: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b="1" dirty="0"/>
              <a:t>Stock price affected by technology release results </a:t>
            </a:r>
            <a:r>
              <a:rPr lang="en-US" dirty="0"/>
              <a:t>-&gt; routine innovation reduces risk by providing consistency in timing and product success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b="1" dirty="0"/>
              <a:t>Managers do not leave innovation to chance. </a:t>
            </a:r>
            <a:r>
              <a:rPr lang="en-US" dirty="0"/>
              <a:t>They budget </a:t>
            </a:r>
            <a:r>
              <a:rPr lang="en-US" dirty="0" smtClean="0"/>
              <a:t>and </a:t>
            </a:r>
            <a:r>
              <a:rPr lang="en-US" dirty="0"/>
              <a:t>hedge bets to produce consistent results.  E.g., pharmaceuticals develop multiple drugs looking for at least a single success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Risk also bounded by </a:t>
            </a:r>
            <a:r>
              <a:rPr lang="en-US" b="1" dirty="0"/>
              <a:t>arms race equilibrium </a:t>
            </a:r>
            <a:endParaRPr lang="en-US" b="1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Firms </a:t>
            </a:r>
            <a:r>
              <a:rPr lang="en-US" b="1" dirty="0"/>
              <a:t>reduce risk by creating joint ventures </a:t>
            </a:r>
            <a:r>
              <a:rPr lang="en-US" dirty="0"/>
              <a:t>or technical cooperation (also cuts costs)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This </a:t>
            </a:r>
            <a:r>
              <a:rPr lang="en-US" b="1" dirty="0"/>
              <a:t>cooperation is benign </a:t>
            </a:r>
            <a:r>
              <a:rPr lang="en-US" dirty="0"/>
              <a:t>in terms of public </a:t>
            </a:r>
            <a:r>
              <a:rPr lang="en-US" dirty="0" smtClean="0"/>
              <a:t>interest, but hard to achieve because of anti-trust law</a:t>
            </a:r>
          </a:p>
          <a:p>
            <a:pPr marL="1216152" lvl="4" indent="0">
              <a:buNone/>
            </a:pPr>
            <a:r>
              <a:rPr lang="en-US" dirty="0" smtClean="0"/>
              <a:t>“Apple </a:t>
            </a:r>
            <a:r>
              <a:rPr lang="en-US" dirty="0"/>
              <a:t>faces a June 3 trial date over civil allegations by the U.S. Department of Justice that it conspired with five publishers to raise the price of e-books and to fight the dominance of Amazon.com Inc</a:t>
            </a:r>
            <a:r>
              <a:rPr lang="en-US" dirty="0" smtClean="0"/>
              <a:t>.” </a:t>
            </a:r>
            <a:r>
              <a:rPr lang="en-US" i="1" dirty="0" smtClean="0"/>
              <a:t>Reuters, 13 Feb 2013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574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Empirical Evidence for Routinization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The </a:t>
            </a:r>
            <a:r>
              <a:rPr lang="en-US" i="1" dirty="0"/>
              <a:t>social gains from the initial innovation are typically smaller than those provided by the stream of incremental </a:t>
            </a:r>
            <a:r>
              <a:rPr lang="en-US" i="1" dirty="0" smtClean="0"/>
              <a:t>improvements</a:t>
            </a:r>
            <a:r>
              <a:rPr lang="en-US" dirty="0" smtClean="0"/>
              <a:t>” – </a:t>
            </a:r>
            <a:r>
              <a:rPr lang="en-US" dirty="0" err="1" smtClean="0"/>
              <a:t>Baumol</a:t>
            </a:r>
            <a:r>
              <a:rPr lang="en-US" dirty="0" smtClean="0"/>
              <a:t>, 2004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b="1" dirty="0" smtClean="0"/>
              <a:t>One could argue that the dogged manager is </a:t>
            </a:r>
            <a:r>
              <a:rPr lang="en-US" b="1" dirty="0"/>
              <a:t>more </a:t>
            </a:r>
            <a:r>
              <a:rPr lang="en-US" b="1" dirty="0" smtClean="0"/>
              <a:t>socially beneficial </a:t>
            </a:r>
            <a:r>
              <a:rPr lang="en-US" b="1" dirty="0"/>
              <a:t>than inspired entrepreneur </a:t>
            </a:r>
            <a:endParaRPr lang="en-US" b="1" dirty="0" smtClean="0"/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r>
              <a:rPr lang="en-US" b="1" u="sng" dirty="0" smtClean="0"/>
              <a:t>Some statistics:</a:t>
            </a:r>
            <a:endParaRPr lang="en-US" b="1" u="sng" dirty="0"/>
          </a:p>
          <a:p>
            <a:pPr lvl="1"/>
            <a:r>
              <a:rPr lang="en-US" dirty="0" smtClean="0"/>
              <a:t>In 1998, </a:t>
            </a:r>
            <a:r>
              <a:rPr lang="en-US" dirty="0"/>
              <a:t>75% of R&amp;D activity by </a:t>
            </a:r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Computer </a:t>
            </a:r>
            <a:r>
              <a:rPr lang="en-US" dirty="0"/>
              <a:t>i</a:t>
            </a:r>
            <a:r>
              <a:rPr lang="en-US" dirty="0" smtClean="0"/>
              <a:t>ndustry </a:t>
            </a:r>
            <a:r>
              <a:rPr lang="en-US" dirty="0"/>
              <a:t>plowed back 13% total revenue into </a:t>
            </a:r>
            <a:r>
              <a:rPr lang="en-US" dirty="0" smtClean="0"/>
              <a:t>R&amp;D in 1997</a:t>
            </a:r>
          </a:p>
          <a:p>
            <a:pPr lvl="1"/>
            <a:r>
              <a:rPr lang="en-US" dirty="0" smtClean="0"/>
              <a:t>Drug companies </a:t>
            </a:r>
            <a:r>
              <a:rPr lang="en-US" dirty="0"/>
              <a:t>plowed back </a:t>
            </a:r>
            <a:r>
              <a:rPr lang="en-US" dirty="0" smtClean="0"/>
              <a:t>10.5% in 1997</a:t>
            </a:r>
            <a:endParaRPr lang="en-US" dirty="0"/>
          </a:p>
          <a:p>
            <a:pPr lvl="1"/>
            <a:r>
              <a:rPr lang="en-US" dirty="0" smtClean="0"/>
              <a:t>$500 </a:t>
            </a:r>
            <a:r>
              <a:rPr lang="en-US" dirty="0"/>
              <a:t>Billion in R&amp;D for 27 OCED countries</a:t>
            </a:r>
          </a:p>
          <a:p>
            <a:pPr lvl="2"/>
            <a:r>
              <a:rPr lang="en-US" dirty="0"/>
              <a:t>85% spent in just 7 countries</a:t>
            </a:r>
          </a:p>
          <a:p>
            <a:pPr lvl="2"/>
            <a:r>
              <a:rPr lang="en-US" dirty="0"/>
              <a:t>43% in USA alone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4000" dirty="0"/>
              <a:t>Corporate </a:t>
            </a:r>
            <a:r>
              <a:rPr lang="en-US" sz="4000" dirty="0" smtClean="0"/>
              <a:t>approach to </a:t>
            </a:r>
            <a:r>
              <a:rPr lang="en-US" sz="4000" dirty="0"/>
              <a:t>r</a:t>
            </a:r>
            <a:r>
              <a:rPr lang="en-US" sz="4000" dirty="0" smtClean="0"/>
              <a:t>outinization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lvl="0"/>
            <a:r>
              <a:rPr lang="en-US" sz="2300" dirty="0"/>
              <a:t>Routinization most notably in telecommunications, computer manufacturing, pharmaceuticals</a:t>
            </a:r>
          </a:p>
          <a:p>
            <a:pPr lvl="0"/>
            <a:r>
              <a:rPr lang="en-US" sz="2300" dirty="0"/>
              <a:t>Control with managers in </a:t>
            </a:r>
            <a:r>
              <a:rPr lang="en-US" sz="2300" b="1" dirty="0"/>
              <a:t>complex bureaucracy </a:t>
            </a:r>
            <a:endParaRPr lang="en-US" sz="2300" b="1" dirty="0" smtClean="0"/>
          </a:p>
          <a:p>
            <a:pPr lvl="1"/>
            <a:r>
              <a:rPr lang="en-US" sz="2300" b="1" dirty="0">
                <a:solidFill>
                  <a:srgbClr val="FF0000"/>
                </a:solidFill>
              </a:rPr>
              <a:t>Bower </a:t>
            </a:r>
            <a:r>
              <a:rPr lang="en-US" sz="2300" b="1" dirty="0" smtClean="0">
                <a:solidFill>
                  <a:srgbClr val="FF0000"/>
                </a:solidFill>
              </a:rPr>
              <a:t>article </a:t>
            </a:r>
            <a:r>
              <a:rPr lang="en-US" sz="2300" dirty="0" smtClean="0"/>
              <a:t>discuses dangers of bureaucracy</a:t>
            </a:r>
            <a:endParaRPr lang="en-US" sz="2300" b="1" dirty="0"/>
          </a:p>
          <a:p>
            <a:pPr lvl="0"/>
            <a:r>
              <a:rPr lang="en-US" sz="2300" dirty="0"/>
              <a:t>Discourages </a:t>
            </a:r>
            <a:r>
              <a:rPr lang="en-US" sz="2300" dirty="0" smtClean="0"/>
              <a:t>free-swinging </a:t>
            </a:r>
            <a:r>
              <a:rPr lang="en-US" sz="2300" dirty="0"/>
              <a:t>approach to innovation</a:t>
            </a:r>
          </a:p>
          <a:p>
            <a:pPr lvl="0"/>
            <a:r>
              <a:rPr lang="en-US" sz="2300" dirty="0"/>
              <a:t>Rigid costs and standardized procedures</a:t>
            </a:r>
          </a:p>
          <a:p>
            <a:pPr lvl="0"/>
            <a:r>
              <a:rPr lang="en-US" sz="2300" dirty="0"/>
              <a:t>R&amp;D must compete for funding against other departments in the firm</a:t>
            </a:r>
          </a:p>
          <a:p>
            <a:pPr lvl="0"/>
            <a:r>
              <a:rPr lang="en-US" sz="2300" dirty="0"/>
              <a:t>Management control the direction of the </a:t>
            </a:r>
            <a:r>
              <a:rPr lang="en-US" sz="2300" dirty="0" smtClean="0"/>
              <a:t>innovations </a:t>
            </a:r>
          </a:p>
          <a:p>
            <a:pPr lvl="0"/>
            <a:r>
              <a:rPr lang="en-US" sz="2300" dirty="0" smtClean="0"/>
              <a:t>Firm may ask </a:t>
            </a:r>
            <a:r>
              <a:rPr lang="en-US" sz="2300" dirty="0"/>
              <a:t>R&amp;D to develop a list of </a:t>
            </a:r>
            <a:r>
              <a:rPr lang="en-US" sz="2300" dirty="0" smtClean="0"/>
              <a:t>inventions</a:t>
            </a:r>
          </a:p>
          <a:p>
            <a:pPr lvl="1"/>
            <a:r>
              <a:rPr lang="en-US" sz="2300" dirty="0" smtClean="0"/>
              <a:t>E.g</a:t>
            </a:r>
            <a:r>
              <a:rPr lang="en-US" sz="2300" dirty="0"/>
              <a:t>., </a:t>
            </a:r>
            <a:r>
              <a:rPr lang="en-US" sz="2300" dirty="0" smtClean="0"/>
              <a:t>Nike basketball shoe for China, Watt </a:t>
            </a:r>
            <a:r>
              <a:rPr lang="en-US" sz="2300" dirty="0"/>
              <a:t>and the steam </a:t>
            </a:r>
            <a:r>
              <a:rPr lang="en-US" sz="2300" dirty="0" smtClean="0"/>
              <a:t>engine that needed a crank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272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4400" dirty="0"/>
              <a:t>Relevance of Sunk Costs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sz="2800" b="1" dirty="0"/>
              <a:t>In oligopolistic markets economic profits under </a:t>
            </a:r>
            <a:r>
              <a:rPr lang="en-US" sz="2800" b="1" dirty="0" smtClean="0"/>
              <a:t>routinization </a:t>
            </a:r>
            <a:r>
              <a:rPr lang="en-US" sz="2800" b="1" dirty="0">
                <a:solidFill>
                  <a:srgbClr val="FF0000"/>
                </a:solidFill>
              </a:rPr>
              <a:t>might not tend to zero </a:t>
            </a:r>
            <a:r>
              <a:rPr lang="en-US" sz="2800" b="1" dirty="0"/>
              <a:t>due to the treatment of sunk </a:t>
            </a:r>
            <a:r>
              <a:rPr lang="en-US" sz="2800" b="1" dirty="0" smtClean="0"/>
              <a:t>costs</a:t>
            </a:r>
          </a:p>
          <a:p>
            <a:pPr marL="0" lvl="0" indent="0">
              <a:buNone/>
            </a:pPr>
            <a:endParaRPr lang="en-US" sz="2800" b="1" dirty="0"/>
          </a:p>
          <a:p>
            <a:pPr lvl="0"/>
            <a:r>
              <a:rPr lang="en-US" sz="2800" dirty="0" smtClean="0"/>
              <a:t>For </a:t>
            </a:r>
            <a:r>
              <a:rPr lang="en-US" sz="2800" dirty="0"/>
              <a:t>independent single innovations R&amp;D is a sunk cost</a:t>
            </a:r>
          </a:p>
          <a:p>
            <a:pPr lvl="1"/>
            <a:r>
              <a:rPr lang="en-US" dirty="0"/>
              <a:t>The magnitude of the initial investment is irrelevant to the future success of the </a:t>
            </a:r>
            <a:r>
              <a:rPr lang="en-US" dirty="0" smtClean="0"/>
              <a:t>undertaking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0"/>
            <a:r>
              <a:rPr lang="en-US" sz="2800" dirty="0" smtClean="0"/>
              <a:t>For </a:t>
            </a:r>
            <a:r>
              <a:rPr lang="en-US" sz="2800" dirty="0"/>
              <a:t>oligopolistic routine invention </a:t>
            </a:r>
            <a:r>
              <a:rPr lang="en-US" sz="2800" dirty="0" smtClean="0"/>
              <a:t>“prospectively </a:t>
            </a:r>
            <a:r>
              <a:rPr lang="en-US" sz="2800" dirty="0"/>
              <a:t>sunk costs” do matter </a:t>
            </a:r>
            <a:r>
              <a:rPr lang="en-US" sz="2800" u="sng" dirty="0"/>
              <a:t>before</a:t>
            </a:r>
            <a:r>
              <a:rPr lang="en-US" sz="2800" dirty="0"/>
              <a:t> they are incurred</a:t>
            </a:r>
          </a:p>
          <a:p>
            <a:pPr lvl="1"/>
            <a:r>
              <a:rPr lang="en-US" dirty="0"/>
              <a:t>The past sunk costs provide information on future </a:t>
            </a:r>
            <a:r>
              <a:rPr lang="en-US" dirty="0" smtClean="0"/>
              <a:t>decisions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  <a:r>
              <a:rPr lang="en-US" u="sng" dirty="0" smtClean="0"/>
              <a:t>s</a:t>
            </a:r>
          </a:p>
          <a:p>
            <a:pPr marL="0" indent="0">
              <a:buNone/>
            </a:pPr>
            <a:r>
              <a:rPr lang="en-US" dirty="0" smtClean="0"/>
              <a:t>Venezuelan </a:t>
            </a:r>
            <a:r>
              <a:rPr lang="en-US" dirty="0"/>
              <a:t>government </a:t>
            </a:r>
            <a:r>
              <a:rPr lang="en-US" dirty="0" smtClean="0"/>
              <a:t>expropriated </a:t>
            </a:r>
            <a:r>
              <a:rPr lang="en-US" dirty="0"/>
              <a:t>174 companies in 2010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nvestors </a:t>
            </a:r>
            <a:r>
              <a:rPr lang="en-US" dirty="0"/>
              <a:t>will consider </a:t>
            </a:r>
            <a:r>
              <a:rPr lang="en-US" dirty="0" smtClean="0"/>
              <a:t>the pervious </a:t>
            </a:r>
            <a:r>
              <a:rPr lang="en-US" dirty="0"/>
              <a:t>sunk costs when 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/>
              <a:t> </a:t>
            </a:r>
            <a:r>
              <a:rPr lang="en-US" dirty="0" smtClean="0"/>
              <a:t>    making </a:t>
            </a:r>
            <a:r>
              <a:rPr lang="en-US" dirty="0"/>
              <a:t>future investment decisions in that </a:t>
            </a:r>
            <a:r>
              <a:rPr lang="en-US" dirty="0" smtClean="0"/>
              <a:t>country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Facebook’s </a:t>
            </a:r>
            <a:r>
              <a:rPr lang="en-US" dirty="0" err="1" smtClean="0"/>
              <a:t>Zuckerberg</a:t>
            </a:r>
            <a:r>
              <a:rPr lang="en-US" dirty="0" smtClean="0"/>
              <a:t> described his “biggest mistake” as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etting on the wrong technology. They “</a:t>
            </a:r>
            <a:r>
              <a:rPr lang="en-US" dirty="0"/>
              <a:t>burned two </a:t>
            </a:r>
            <a:r>
              <a:rPr lang="en-US" dirty="0" smtClean="0"/>
              <a:t>years” </a:t>
            </a:r>
          </a:p>
          <a:p>
            <a:pPr marL="0" indent="0">
              <a:buNone/>
            </a:pPr>
            <a:r>
              <a:rPr lang="en-US" dirty="0" smtClean="0"/>
              <a:t>on a HTML5 mobile </a:t>
            </a:r>
            <a:r>
              <a:rPr lang="en-US" dirty="0"/>
              <a:t>web-based </a:t>
            </a:r>
            <a:r>
              <a:rPr lang="en-US" dirty="0" smtClean="0"/>
              <a:t>technology.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57600"/>
            <a:ext cx="2186140" cy="1519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72" y="5486400"/>
            <a:ext cx="211899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2396</TotalTime>
  <Words>1468</Words>
  <Application>Microsoft Office PowerPoint</Application>
  <PresentationFormat>On-screen Show (4:3)</PresentationFormat>
  <Paragraphs>189</Paragraphs>
  <Slides>19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EBGN 320 – Economics and Technology</vt:lpstr>
      <vt:lpstr>PowerPoint Presentation</vt:lpstr>
      <vt:lpstr>Risk Aversion</vt:lpstr>
      <vt:lpstr>Risk Aversion</vt:lpstr>
      <vt:lpstr>Oligopolistic Innovation</vt:lpstr>
      <vt:lpstr>Pressure to Routinize Innovation</vt:lpstr>
      <vt:lpstr>Empirical Evidence for Routinization</vt:lpstr>
      <vt:lpstr>Corporate approach to routinization</vt:lpstr>
      <vt:lpstr>Relevance of Sunk Costs </vt:lpstr>
      <vt:lpstr>Relevance of Sunk Costs </vt:lpstr>
      <vt:lpstr>Sunk Costs And Non-Zero Profits for Oligopolies</vt:lpstr>
      <vt:lpstr>Sunk Costs And Non-Zero Profits for Oligopolies</vt:lpstr>
      <vt:lpstr>R&amp;D Arms Races within Oligopoly</vt:lpstr>
      <vt:lpstr>The Arms-Race Model</vt:lpstr>
      <vt:lpstr>The Arms-Race Model</vt:lpstr>
      <vt:lpstr>The Ratchet Mechanism</vt:lpstr>
      <vt:lpstr>Arms-Race Game Theory Model</vt:lpstr>
      <vt:lpstr>Arms-Race Model Conclusions:</vt:lpstr>
      <vt:lpstr>Technical Change and GDP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EBGN 320 – Economics and Technology</dc:title>
  <dc:creator>Donal</dc:creator>
  <cp:lastModifiedBy>Donal O'Sullivan</cp:lastModifiedBy>
  <cp:revision>90</cp:revision>
  <cp:lastPrinted>2012-01-27T17:58:50Z</cp:lastPrinted>
  <dcterms:created xsi:type="dcterms:W3CDTF">2012-01-16T16:07:42Z</dcterms:created>
  <dcterms:modified xsi:type="dcterms:W3CDTF">2013-02-20T19:21:15Z</dcterms:modified>
</cp:coreProperties>
</file>