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3" r:id="rId19"/>
    <p:sldId id="272" r:id="rId20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9A57-DE9D-4526-B605-0ABECD732693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CAD-BDE6-40B5-AC1E-A84CA388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3669B-3D1A-473C-BBD4-CC6196B2CA1C}" type="datetimeFigureOut">
              <a:rPr lang="en-US" smtClean="0"/>
              <a:t>2/20/2013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 smtClean="0"/>
              <a:t>Firm Size </a:t>
            </a:r>
            <a:r>
              <a:rPr lang="en-US" sz="1800" b="1" dirty="0" smtClean="0"/>
              <a:t>and Contestable Markets</a:t>
            </a:r>
          </a:p>
          <a:p>
            <a:r>
              <a:rPr lang="en-US" sz="1600" dirty="0" smtClean="0"/>
              <a:t>February 20,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5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dirty="0"/>
              <a:t>Contestable Markets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b="1" dirty="0"/>
              <a:t>No cost to </a:t>
            </a:r>
            <a:r>
              <a:rPr lang="en-US" b="1" dirty="0" smtClean="0"/>
              <a:t>entry/exit?  What about barriers to entry for oligopolistic markets?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Innovation often does not require large </a:t>
            </a:r>
            <a:r>
              <a:rPr lang="en-US" i="1" dirty="0" smtClean="0"/>
              <a:t>initial </a:t>
            </a:r>
            <a:r>
              <a:rPr lang="en-US" dirty="0" smtClean="0"/>
              <a:t>sunk investments </a:t>
            </a:r>
          </a:p>
          <a:p>
            <a:r>
              <a:rPr lang="en-US" b="1" i="1" dirty="0" smtClean="0"/>
              <a:t>Repeated </a:t>
            </a:r>
            <a:r>
              <a:rPr lang="en-US" b="1" dirty="0" smtClean="0"/>
              <a:t>sinking of funds </a:t>
            </a:r>
            <a:r>
              <a:rPr lang="en-US" dirty="0" smtClean="0"/>
              <a:t>is a requirement to maintain a place in an innovative market –This does not prevent entry!</a:t>
            </a:r>
          </a:p>
          <a:p>
            <a:pPr lvl="1"/>
            <a:r>
              <a:rPr lang="en-US" dirty="0" smtClean="0"/>
              <a:t>Note: Repeated sinking of costs must be carried out by both the incumbents and the entrants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Contestable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Behavior of incumbent firms: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Cannot adopt prices that yield super-profits</a:t>
            </a:r>
          </a:p>
          <a:p>
            <a:pPr marL="1154430" lvl="2" indent="-514350"/>
            <a:r>
              <a:rPr lang="en-US" dirty="0" smtClean="0"/>
              <a:t>This would encourage entrants with lower prices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firm can operate inefficiently (for very long)</a:t>
            </a:r>
          </a:p>
          <a:p>
            <a:pPr marL="1154430" lvl="2" indent="-514350"/>
            <a:r>
              <a:rPr lang="en-US" dirty="0" smtClean="0"/>
              <a:t>Firm </a:t>
            </a:r>
            <a:r>
              <a:rPr lang="en-US" dirty="0"/>
              <a:t>will be taken over or </a:t>
            </a:r>
            <a:r>
              <a:rPr lang="en-US" dirty="0" smtClean="0"/>
              <a:t>collapse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firm produces cost-minimizing output</a:t>
            </a:r>
          </a:p>
          <a:p>
            <a:pPr marL="1154430" lvl="2" indent="-514350"/>
            <a:r>
              <a:rPr lang="en-US" dirty="0" smtClean="0"/>
              <a:t>The </a:t>
            </a:r>
            <a:r>
              <a:rPr lang="en-US" dirty="0"/>
              <a:t>number of firms in the market will therefore be the number required to meet demand at minimum </a:t>
            </a:r>
            <a:r>
              <a:rPr lang="en-US" dirty="0" smtClean="0"/>
              <a:t>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demands will be fully met</a:t>
            </a:r>
          </a:p>
          <a:p>
            <a:pPr marL="1154430" lvl="2" indent="-514350"/>
            <a:r>
              <a:rPr lang="en-US" dirty="0" smtClean="0"/>
              <a:t>Otherwise entry would occur in response to high prices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Often many cases of entry and many cases of failure</a:t>
            </a:r>
          </a:p>
          <a:p>
            <a:pPr marL="1154430" lvl="2" indent="-514350"/>
            <a:r>
              <a:rPr lang="en-US" dirty="0" smtClean="0"/>
              <a:t>Entry is always a very risky undertaking!</a:t>
            </a:r>
          </a:p>
          <a:p>
            <a:pPr marL="1154430" lvl="2" indent="-514350"/>
            <a:endParaRPr lang="en-US" dirty="0" smtClean="0"/>
          </a:p>
          <a:p>
            <a:pPr marL="1154430" lvl="2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Higher </a:t>
            </a:r>
            <a:r>
              <a:rPr lang="en-US" sz="4400" dirty="0"/>
              <a:t>P</a:t>
            </a:r>
            <a:r>
              <a:rPr lang="en-US" sz="4400" dirty="0" smtClean="0"/>
              <a:t>rices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characteristic of a competitive innovative industry is the need to repeatedly sink funds into R&amp;D</a:t>
            </a:r>
          </a:p>
          <a:p>
            <a:pPr lvl="1"/>
            <a:r>
              <a:rPr lang="en-US" dirty="0" smtClean="0"/>
              <a:t>Microsoft spent 17% of sales on R&amp;D in 1997</a:t>
            </a:r>
          </a:p>
          <a:p>
            <a:pPr lvl="1"/>
            <a:endParaRPr lang="en-US" dirty="0"/>
          </a:p>
          <a:p>
            <a:r>
              <a:rPr lang="en-US" dirty="0" smtClean="0"/>
              <a:t>Perfect competition model requires that in the long run firms charge a price = MC</a:t>
            </a:r>
          </a:p>
          <a:p>
            <a:pPr lvl="1"/>
            <a:r>
              <a:rPr lang="en-US" dirty="0" smtClean="0"/>
              <a:t>But, this makes no contribution to the recovery of these sunk cos</a:t>
            </a:r>
            <a:r>
              <a:rPr lang="en-US" dirty="0"/>
              <a:t>ts</a:t>
            </a:r>
            <a:r>
              <a:rPr lang="en-US" dirty="0" smtClean="0"/>
              <a:t>!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 smtClean="0"/>
              <a:t>Therefore, </a:t>
            </a:r>
            <a:r>
              <a:rPr lang="en-US" b="1" dirty="0" smtClean="0"/>
              <a:t>firms must charge more than P=MC to recover their R&amp;D expenses</a:t>
            </a:r>
          </a:p>
          <a:p>
            <a:pPr lvl="1"/>
            <a:r>
              <a:rPr lang="en-US" dirty="0" smtClean="0"/>
              <a:t>Example: Software firm will have large development costs, but the marginal cost of producing one more unit of the software for a customer is practically zero.  It would make no sense for these companies to charge a price of zero!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these higher prices do not encourage entry because entrants would also need to cover their sunk costs</a:t>
            </a:r>
          </a:p>
        </p:txBody>
      </p:sp>
    </p:spTree>
    <p:extLst>
      <p:ext uri="{BB962C8B-B14F-4D97-AF65-F5344CB8AC3E}">
        <p14:creationId xmlns:p14="http://schemas.microsoft.com/office/powerpoint/2010/main" val="36421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888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Discriminatory Prices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What are discriminatory prices?</a:t>
            </a:r>
          </a:p>
          <a:p>
            <a:pPr lvl="1"/>
            <a:r>
              <a:rPr lang="en-US" dirty="0" smtClean="0"/>
              <a:t>Charging different customers different prices for the same product!</a:t>
            </a:r>
          </a:p>
          <a:p>
            <a:pPr lvl="2"/>
            <a:r>
              <a:rPr lang="en-US" dirty="0" smtClean="0"/>
              <a:t>E.g., movie tickets, airline tickets, bulk discounts, foreign markets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u="sng" dirty="0" smtClean="0"/>
              <a:t>Price discrimination requires:</a:t>
            </a:r>
          </a:p>
          <a:p>
            <a:pPr lvl="2"/>
            <a:r>
              <a:rPr lang="en-US" dirty="0" smtClean="0"/>
              <a:t>The ability to separate customers into distinct groups with different demand </a:t>
            </a:r>
            <a:r>
              <a:rPr lang="en-US" dirty="0" err="1" smtClean="0"/>
              <a:t>elasticities</a:t>
            </a:r>
            <a:endParaRPr lang="en-US" dirty="0" smtClean="0"/>
          </a:p>
          <a:p>
            <a:pPr lvl="2"/>
            <a:r>
              <a:rPr lang="en-US" dirty="0" smtClean="0"/>
              <a:t>The product must not be transferable from one customer to another</a:t>
            </a:r>
          </a:p>
          <a:p>
            <a:r>
              <a:rPr lang="en-US" dirty="0" smtClean="0"/>
              <a:t>Note: Price discrimination can increase social welfare!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Contestable Markets and Price Discrimination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Traditional view of price discrimination is that is arises from </a:t>
            </a:r>
            <a:r>
              <a:rPr lang="en-US" b="1" dirty="0" smtClean="0"/>
              <a:t>market power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However, in a contestable market, ease of entry into an innovative market forces the incumbents to price discriminate (if they can) in order to compete!</a:t>
            </a:r>
          </a:p>
          <a:p>
            <a:pPr lvl="1"/>
            <a:r>
              <a:rPr lang="en-US" dirty="0" smtClean="0"/>
              <a:t>Firms price discriminate and still earn </a:t>
            </a:r>
            <a:r>
              <a:rPr lang="en-US" i="1" dirty="0" smtClean="0"/>
              <a:t>ordinary </a:t>
            </a:r>
            <a:r>
              <a:rPr lang="en-US" dirty="0" smtClean="0"/>
              <a:t>economic profits, e.g. airlines</a:t>
            </a:r>
          </a:p>
          <a:p>
            <a:pPr lvl="2"/>
            <a:r>
              <a:rPr lang="en-US" dirty="0"/>
              <a:t>The U.S. airline industry earned a profit of $390 million in </a:t>
            </a:r>
            <a:r>
              <a:rPr lang="en-US" dirty="0" smtClean="0"/>
              <a:t>2011</a:t>
            </a:r>
          </a:p>
          <a:p>
            <a:pPr lvl="3"/>
            <a:r>
              <a:rPr lang="en-US" dirty="0" smtClean="0"/>
              <a:t>Drop of </a:t>
            </a:r>
            <a:r>
              <a:rPr lang="en-US" dirty="0"/>
              <a:t>86% from $2.7 billion earned in 2010</a:t>
            </a:r>
          </a:p>
        </p:txBody>
      </p:sp>
    </p:spTree>
    <p:extLst>
      <p:ext uri="{BB962C8B-B14F-4D97-AF65-F5344CB8AC3E}">
        <p14:creationId xmlns:p14="http://schemas.microsoft.com/office/powerpoint/2010/main" val="390111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of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firms that have a profit-maximizing profit vector will make zero profits</a:t>
            </a:r>
          </a:p>
          <a:p>
            <a:r>
              <a:rPr lang="en-US" dirty="0" smtClean="0"/>
              <a:t>More creative firms with better pricing strategies will survive against less creative rivals</a:t>
            </a:r>
          </a:p>
          <a:p>
            <a:pPr lvl="1"/>
            <a:r>
              <a:rPr lang="en-US" dirty="0" smtClean="0"/>
              <a:t>Commonly seen in restaurants</a:t>
            </a:r>
          </a:p>
          <a:p>
            <a:r>
              <a:rPr lang="en-US" dirty="0" smtClean="0"/>
              <a:t>A little inefficiency can be fatal, therefore</a:t>
            </a:r>
          </a:p>
          <a:p>
            <a:pPr lvl="1"/>
            <a:r>
              <a:rPr lang="en-US" dirty="0" smtClean="0"/>
              <a:t>Firms adopt “best-practices”</a:t>
            </a:r>
          </a:p>
          <a:p>
            <a:pPr lvl="1"/>
            <a:r>
              <a:rPr lang="en-US" dirty="0" smtClean="0"/>
              <a:t>Hire operations researchers to improve efficiency</a:t>
            </a:r>
          </a:p>
          <a:p>
            <a:pPr lvl="1"/>
            <a:r>
              <a:rPr lang="en-US" dirty="0" smtClean="0"/>
              <a:t>Hire management consultants, e.g. Accenture, McKenzie</a:t>
            </a:r>
          </a:p>
          <a:p>
            <a:r>
              <a:rPr lang="en-US" dirty="0" err="1" smtClean="0"/>
              <a:t>Baumol</a:t>
            </a:r>
            <a:r>
              <a:rPr lang="en-US" dirty="0" smtClean="0"/>
              <a:t> – top 500 US airline routes experienced 543 entry episodes over a 6 year period</a:t>
            </a:r>
          </a:p>
        </p:txBody>
      </p:sp>
    </p:spTree>
    <p:extLst>
      <p:ext uri="{BB962C8B-B14F-4D97-AF65-F5344CB8AC3E}">
        <p14:creationId xmlns:p14="http://schemas.microsoft.com/office/powerpoint/2010/main" val="11138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Why enter such a market?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Although overall industry profits are zero, there are still winners and losers</a:t>
            </a:r>
          </a:p>
          <a:p>
            <a:endParaRPr lang="en-US" dirty="0"/>
          </a:p>
          <a:p>
            <a:r>
              <a:rPr lang="en-US" dirty="0" smtClean="0"/>
              <a:t>Entrant may be attracted because of:</a:t>
            </a:r>
          </a:p>
          <a:p>
            <a:pPr lvl="1"/>
            <a:r>
              <a:rPr lang="en-US" dirty="0" smtClean="0"/>
              <a:t>Excessive optimism - promising </a:t>
            </a:r>
            <a:r>
              <a:rPr lang="en-US" dirty="0"/>
              <a:t>new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Special advantage – e.g., talented employees (often rents go to these inputs!)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“Such entrants are often inexperienced, poorly informed, and inadequately financed, and frequently do not survive very long” – </a:t>
            </a:r>
            <a:r>
              <a:rPr lang="en-US" dirty="0" err="1" smtClean="0"/>
              <a:t>Baumol</a:t>
            </a:r>
            <a:r>
              <a:rPr lang="en-US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4231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Traditional measures of market power are based on the number of firms in the industry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Herfindahl</a:t>
            </a:r>
            <a:r>
              <a:rPr lang="en-US" b="1" dirty="0"/>
              <a:t>–Hirschman </a:t>
            </a:r>
            <a:r>
              <a:rPr lang="en-US" b="1" dirty="0" smtClean="0"/>
              <a:t>Index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r>
              <a:rPr lang="en-US" i="1" dirty="0" smtClean="0"/>
              <a:t> = </a:t>
            </a:r>
            <a:r>
              <a:rPr lang="en-US" dirty="0" smtClean="0"/>
              <a:t>market share of firm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anges </a:t>
            </a:r>
            <a:r>
              <a:rPr lang="en-US" dirty="0"/>
              <a:t>from 1/</a:t>
            </a:r>
            <a:r>
              <a:rPr lang="en-US" i="1" dirty="0"/>
              <a:t>N</a:t>
            </a:r>
            <a:r>
              <a:rPr lang="en-US" dirty="0"/>
              <a:t> to one, where </a:t>
            </a:r>
            <a:r>
              <a:rPr lang="en-US" i="1" dirty="0"/>
              <a:t>N</a:t>
            </a:r>
            <a:r>
              <a:rPr lang="en-US" dirty="0"/>
              <a:t> is the number of firms in the </a:t>
            </a:r>
            <a:r>
              <a:rPr lang="en-US" dirty="0" smtClean="0"/>
              <a:t>market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HHI </a:t>
            </a:r>
            <a:r>
              <a:rPr lang="en-US" dirty="0"/>
              <a:t>index below 0.01 indicates a </a:t>
            </a:r>
            <a:r>
              <a:rPr lang="en-US" u="sng" dirty="0"/>
              <a:t>highly competitive </a:t>
            </a:r>
            <a:r>
              <a:rPr lang="en-US" dirty="0"/>
              <a:t>index</a:t>
            </a:r>
            <a:br>
              <a:rPr lang="en-US" dirty="0"/>
            </a:br>
            <a:r>
              <a:rPr lang="en-US" dirty="0" smtClean="0"/>
              <a:t>HHI </a:t>
            </a:r>
            <a:r>
              <a:rPr lang="en-US" dirty="0"/>
              <a:t>index below 0.15 indicates an </a:t>
            </a:r>
            <a:r>
              <a:rPr lang="en-US" dirty="0" err="1"/>
              <a:t>unconcentrated</a:t>
            </a:r>
            <a:r>
              <a:rPr lang="en-US" dirty="0"/>
              <a:t> index</a:t>
            </a:r>
            <a:br>
              <a:rPr lang="en-US" dirty="0"/>
            </a:br>
            <a:r>
              <a:rPr lang="en-US" dirty="0" smtClean="0"/>
              <a:t>HHI </a:t>
            </a:r>
            <a:r>
              <a:rPr lang="en-US" dirty="0"/>
              <a:t>index between 0.15 to 0.25 indicates moderate concentration</a:t>
            </a:r>
            <a:br>
              <a:rPr lang="en-US" dirty="0"/>
            </a:br>
            <a:r>
              <a:rPr lang="en-US" dirty="0" smtClean="0"/>
              <a:t>HHI </a:t>
            </a:r>
            <a:r>
              <a:rPr lang="en-US" dirty="0"/>
              <a:t>index above </a:t>
            </a:r>
            <a:r>
              <a:rPr lang="en-US" dirty="0" smtClean="0"/>
              <a:t>0.25 indicates </a:t>
            </a:r>
            <a:r>
              <a:rPr lang="en-US" u="sng" dirty="0"/>
              <a:t>high concentration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190948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/>
          <a:lstStyle/>
          <a:p>
            <a:r>
              <a:rPr lang="en-US" dirty="0"/>
              <a:t>Market 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contestable market, efficiency and long-run equilibrium requires that the number of firms be equal to the number that meet the industry’s set of outputs at minimum cost</a:t>
            </a:r>
          </a:p>
          <a:p>
            <a:pPr lvl="1"/>
            <a:r>
              <a:rPr lang="en-US" dirty="0"/>
              <a:t>This implies that firms will concentrate if it efficient to do so because of scale economies</a:t>
            </a:r>
          </a:p>
          <a:p>
            <a:pPr lvl="1"/>
            <a:r>
              <a:rPr lang="en-US" dirty="0"/>
              <a:t>Thus, there could be few firms or many firms in a market and no market power!</a:t>
            </a:r>
          </a:p>
          <a:p>
            <a:endParaRPr lang="en-US" dirty="0"/>
          </a:p>
          <a:p>
            <a:r>
              <a:rPr lang="en-US" dirty="0"/>
              <a:t>Changes in technology can alter this number, e.g.,  The size and number of freight companies increased dramatically when trucking entered the freight market</a:t>
            </a:r>
          </a:p>
        </p:txBody>
      </p:sp>
    </p:spTree>
    <p:extLst>
      <p:ext uri="{BB962C8B-B14F-4D97-AF65-F5344CB8AC3E}">
        <p14:creationId xmlns:p14="http://schemas.microsoft.com/office/powerpoint/2010/main" val="8612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Price discrimination is often a feature of competitive innovation markets</a:t>
            </a:r>
          </a:p>
          <a:p>
            <a:r>
              <a:rPr lang="en-US" dirty="0" smtClean="0"/>
              <a:t>Price discrimination does not always indicate market power</a:t>
            </a:r>
          </a:p>
          <a:p>
            <a:r>
              <a:rPr lang="en-US" dirty="0" smtClean="0"/>
              <a:t>The number of firms in the industry does not always indicate market power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These have important implications for growth policy and anti-trust law!</a:t>
            </a:r>
          </a:p>
        </p:txBody>
      </p:sp>
    </p:spTree>
    <p:extLst>
      <p:ext uri="{BB962C8B-B14F-4D97-AF65-F5344CB8AC3E}">
        <p14:creationId xmlns:p14="http://schemas.microsoft.com/office/powerpoint/2010/main" val="22413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2954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charset="0"/>
              </a:rPr>
              <a:t>The importance of market power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953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cs typeface="Arial" charset="0"/>
              </a:rPr>
              <a:t>Schumpeter’s first hypothesis was that firms with larger market shares should innovate </a:t>
            </a:r>
            <a:r>
              <a:rPr lang="en-US" sz="2400" b="1" dirty="0" smtClean="0">
                <a:cs typeface="Arial" charset="0"/>
              </a:rPr>
              <a:t>more</a:t>
            </a:r>
          </a:p>
          <a:p>
            <a:pPr>
              <a:lnSpc>
                <a:spcPct val="90000"/>
              </a:lnSpc>
            </a:pPr>
            <a:r>
              <a:rPr lang="en-GB" sz="2400" dirty="0" smtClean="0">
                <a:cs typeface="Arial" charset="0"/>
              </a:rPr>
              <a:t>Large </a:t>
            </a:r>
            <a:r>
              <a:rPr lang="en-GB" sz="2400" dirty="0">
                <a:cs typeface="Arial" charset="0"/>
              </a:rPr>
              <a:t>market share gives more certainty about recouping returns to R&amp;D once innovation occurs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cs typeface="Arial" charset="0"/>
              </a:rPr>
              <a:t>It also implies more current profits to finance the expenditure on R&amp;D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cs typeface="Arial" charset="0"/>
              </a:rPr>
              <a:t>This hypothesis has led to substantial theoretical and empirical work on the relationship between market structure, competition and innovation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cs typeface="Arial" charset="0"/>
              </a:rPr>
              <a:t>Possible there is an inverted U-shaped relationship (see next slide), but economists cannot yet identify the optimal degree of competition </a:t>
            </a:r>
            <a:r>
              <a:rPr lang="en-GB" sz="2400" dirty="0" smtClean="0">
                <a:cs typeface="Arial" charset="0"/>
              </a:rPr>
              <a:t>C*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556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295400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rial" charset="0"/>
              </a:rPr>
              <a:t>Inverted U-shape between innovation and competition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6695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1267" name="Picture 3" descr="Competition 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858000" cy="40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53400" cy="990600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Arial" charset="0"/>
              </a:rPr>
              <a:t>The importance of absolute size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b="1" dirty="0">
                <a:cs typeface="Arial" charset="0"/>
              </a:rPr>
              <a:t>Schumpeter’s second hypothesis was that </a:t>
            </a:r>
            <a:r>
              <a:rPr lang="en-GB" b="1" i="1" dirty="0">
                <a:cs typeface="Arial" charset="0"/>
              </a:rPr>
              <a:t>larger firms</a:t>
            </a:r>
            <a:r>
              <a:rPr lang="en-GB" b="1" dirty="0">
                <a:cs typeface="Arial" charset="0"/>
              </a:rPr>
              <a:t> should innovate more </a:t>
            </a:r>
            <a:endParaRPr lang="en-GB" b="1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cs typeface="Arial" charset="0"/>
              </a:rPr>
              <a:t>Large size implies diversification of R&amp;D risks and ability to </a:t>
            </a:r>
            <a:r>
              <a:rPr lang="en-GB" dirty="0" smtClean="0">
                <a:cs typeface="Arial" charset="0"/>
              </a:rPr>
              <a:t>finance</a:t>
            </a:r>
          </a:p>
          <a:p>
            <a:pPr>
              <a:lnSpc>
                <a:spcPct val="90000"/>
              </a:lnSpc>
            </a:pPr>
            <a:endParaRPr lang="en-GB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b="1" dirty="0">
                <a:cs typeface="Arial" charset="0"/>
              </a:rPr>
              <a:t>Empirical evidence on this second hypothesis is mixed: </a:t>
            </a:r>
            <a:endParaRPr lang="en-GB" b="1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cs typeface="Arial" charset="0"/>
              </a:rPr>
              <a:t>Large firms are more likely to do R&amp;D or be IP active </a:t>
            </a:r>
            <a:endParaRPr lang="en-GB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cs typeface="Arial" charset="0"/>
              </a:rPr>
              <a:t>But smaller firms that are R&amp;D or IP active have higher intensities of such activity </a:t>
            </a:r>
          </a:p>
        </p:txBody>
      </p:sp>
    </p:spTree>
    <p:extLst>
      <p:ext uri="{BB962C8B-B14F-4D97-AF65-F5344CB8AC3E}">
        <p14:creationId xmlns:p14="http://schemas.microsoft.com/office/powerpoint/2010/main" val="26940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839200" cy="10668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charset="0"/>
              </a:rPr>
              <a:t>Evidence on returns to innovation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800" b="1" dirty="0" smtClean="0">
                <a:cs typeface="Arial" charset="0"/>
              </a:rPr>
              <a:t>Evidence </a:t>
            </a:r>
            <a:r>
              <a:rPr lang="en-GB" sz="2800" b="1" dirty="0">
                <a:cs typeface="Arial" charset="0"/>
              </a:rPr>
              <a:t>of private rates of return to R&amp;D: </a:t>
            </a:r>
            <a:endParaRPr lang="en-GB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cs typeface="Arial" charset="0"/>
              </a:rPr>
              <a:t>Investigated using either market value or productivity approaches </a:t>
            </a:r>
            <a:endParaRPr lang="en-GB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cs typeface="Arial" charset="0"/>
              </a:rPr>
              <a:t>Both approaches suggest private rates of </a:t>
            </a:r>
            <a:r>
              <a:rPr lang="en-GB" sz="2800" b="1" dirty="0">
                <a:cs typeface="Arial" charset="0"/>
              </a:rPr>
              <a:t>return to R&amp;D are higher</a:t>
            </a:r>
            <a:r>
              <a:rPr lang="en-GB" sz="2800" dirty="0">
                <a:cs typeface="Arial" charset="0"/>
              </a:rPr>
              <a:t> than for standard, tangible investment </a:t>
            </a:r>
            <a:r>
              <a:rPr lang="en-GB" sz="2800" dirty="0" smtClean="0">
                <a:cs typeface="Arial" charset="0"/>
              </a:rPr>
              <a:t>projects</a:t>
            </a:r>
            <a:endParaRPr lang="en-GB" sz="2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cs typeface="Arial" charset="0"/>
              </a:rPr>
              <a:t>Excess </a:t>
            </a:r>
            <a:r>
              <a:rPr lang="en-GB" dirty="0">
                <a:cs typeface="Arial" charset="0"/>
              </a:rPr>
              <a:t>returns may be reward for higher </a:t>
            </a:r>
            <a:r>
              <a:rPr lang="en-GB" dirty="0" smtClean="0">
                <a:cs typeface="Arial" charset="0"/>
              </a:rPr>
              <a:t>risk (risk premium)</a:t>
            </a:r>
            <a:endParaRPr lang="en-GB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b="1" dirty="0">
                <a:cs typeface="Arial" charset="0"/>
              </a:rPr>
              <a:t>High rates of return also suggest that there is not free entry into R&amp;D </a:t>
            </a:r>
            <a:endParaRPr lang="en-GB" sz="2800" b="1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Could be due to barriers, e.g. raising finance, lack of skilled labour, or IPRs </a:t>
            </a:r>
            <a:endParaRPr lang="en-GB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cs typeface="Arial" charset="0"/>
              </a:rPr>
              <a:t>Also possible R&amp;D requires complementary assets e.g. tacit knowledge and skilled labour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5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charset="0"/>
              </a:rPr>
              <a:t>Evidence on social returns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153400" cy="5181600"/>
          </a:xfrm>
        </p:spPr>
        <p:txBody>
          <a:bodyPr/>
          <a:lstStyle/>
          <a:p>
            <a:r>
              <a:rPr lang="en-GB" sz="2800" dirty="0">
                <a:cs typeface="Arial" charset="0"/>
              </a:rPr>
              <a:t>The productivity approach can also be used to estimate the social returns to R&amp;D </a:t>
            </a:r>
          </a:p>
          <a:p>
            <a:r>
              <a:rPr lang="en-GB" sz="2800" dirty="0" smtClean="0">
                <a:cs typeface="Arial" charset="0"/>
              </a:rPr>
              <a:t>Many </a:t>
            </a:r>
            <a:r>
              <a:rPr lang="en-GB" sz="2800" dirty="0">
                <a:cs typeface="Arial" charset="0"/>
              </a:rPr>
              <a:t>studies have suggested that the social returns are higher than private returns </a:t>
            </a:r>
          </a:p>
          <a:p>
            <a:r>
              <a:rPr lang="en-GB" sz="2800" dirty="0">
                <a:cs typeface="Arial" charset="0"/>
              </a:rPr>
              <a:t>This implies that there are positive externalities to R&amp;D from </a:t>
            </a:r>
            <a:r>
              <a:rPr lang="en-GB" sz="2800" dirty="0" err="1">
                <a:cs typeface="Arial" charset="0"/>
              </a:rPr>
              <a:t>spillovers</a:t>
            </a:r>
            <a:r>
              <a:rPr lang="en-GB" sz="2800" dirty="0">
                <a:cs typeface="Arial" charset="0"/>
              </a:rPr>
              <a:t> of technology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615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610600" cy="14478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charset="0"/>
              </a:rPr>
              <a:t>Evidence on interaction between competition and innovation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Absolute firm size is not necessarily beneficial to innovation</a:t>
            </a:r>
          </a:p>
          <a:p>
            <a:pPr>
              <a:lnSpc>
                <a:spcPct val="90000"/>
              </a:lnSpc>
            </a:pPr>
            <a:r>
              <a:rPr lang="en-GB" dirty="0"/>
              <a:t>Larger market share has been found to increase the returns to R&amp;D</a:t>
            </a:r>
          </a:p>
          <a:p>
            <a:pPr>
              <a:lnSpc>
                <a:spcPct val="90000"/>
              </a:lnSpc>
            </a:pPr>
            <a:r>
              <a:rPr lang="en-GB" dirty="0"/>
              <a:t>But those with very high degree of market dominance may become complacent</a:t>
            </a:r>
          </a:p>
          <a:p>
            <a:pPr>
              <a:lnSpc>
                <a:spcPct val="90000"/>
              </a:lnSpc>
            </a:pPr>
            <a:r>
              <a:rPr lang="en-GB" dirty="0"/>
              <a:t>Recent evidence relating rates of patenting to degree of product market competition supports the inverted U-shape </a:t>
            </a:r>
            <a:endParaRPr lang="en-GB" dirty="0" smtClean="0"/>
          </a:p>
          <a:p>
            <a:pPr marL="0" indent="0">
              <a:lnSpc>
                <a:spcPct val="90000"/>
              </a:lnSpc>
              <a:buNone/>
            </a:pPr>
            <a:endParaRPr lang="en-GB" dirty="0"/>
          </a:p>
          <a:p>
            <a:pPr marL="0" indent="0">
              <a:lnSpc>
                <a:spcPct val="90000"/>
              </a:lnSpc>
              <a:buNone/>
            </a:pPr>
            <a:r>
              <a:rPr lang="en-GB" b="1" dirty="0" smtClean="0"/>
              <a:t>So, how should we model competition among high-technology firms?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37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Industrial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Perfect Competition </a:t>
            </a:r>
            <a:r>
              <a:rPr lang="en-US" b="1" dirty="0"/>
              <a:t>M</a:t>
            </a:r>
            <a:r>
              <a:rPr lang="en-US" b="1" dirty="0" smtClean="0"/>
              <a:t>odel</a:t>
            </a:r>
            <a:r>
              <a:rPr lang="en-US" dirty="0" smtClean="0"/>
              <a:t>(Smith, Ricardo) may work </a:t>
            </a:r>
            <a:r>
              <a:rPr lang="en-US" dirty="0"/>
              <a:t>well </a:t>
            </a:r>
            <a:r>
              <a:rPr lang="en-US" dirty="0" smtClean="0"/>
              <a:t>in the context of the Industrial </a:t>
            </a:r>
            <a:r>
              <a:rPr lang="en-US" dirty="0"/>
              <a:t>R</a:t>
            </a:r>
            <a:r>
              <a:rPr lang="en-US" dirty="0" smtClean="0"/>
              <a:t>evolution with many small </a:t>
            </a:r>
            <a:r>
              <a:rPr lang="en-US" dirty="0"/>
              <a:t>firms </a:t>
            </a:r>
            <a:r>
              <a:rPr lang="en-US" dirty="0" smtClean="0"/>
              <a:t>in the market back </a:t>
            </a:r>
            <a:r>
              <a:rPr lang="en-US" dirty="0" smtClean="0"/>
              <a:t>then. However,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provides no </a:t>
            </a:r>
            <a:r>
              <a:rPr lang="en-US" dirty="0"/>
              <a:t>room for monopoly or </a:t>
            </a:r>
            <a:r>
              <a:rPr lang="en-US" dirty="0" smtClean="0"/>
              <a:t>oligopolistic markets</a:t>
            </a:r>
          </a:p>
          <a:p>
            <a:pPr lvl="1"/>
            <a:r>
              <a:rPr lang="en-US" dirty="0" smtClean="0"/>
              <a:t>At the time of the Industrial Revolution, monopoly was granted </a:t>
            </a:r>
            <a:r>
              <a:rPr lang="en-US" dirty="0"/>
              <a:t>by monarch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Contestable Markets </a:t>
            </a:r>
            <a:r>
              <a:rPr lang="en-US" b="1" dirty="0"/>
              <a:t>M</a:t>
            </a:r>
            <a:r>
              <a:rPr lang="en-US" b="1" dirty="0" smtClean="0"/>
              <a:t>odel </a:t>
            </a:r>
            <a:r>
              <a:rPr lang="en-US" dirty="0" smtClean="0"/>
              <a:t>is more </a:t>
            </a:r>
            <a:r>
              <a:rPr lang="en-US" dirty="0"/>
              <a:t>realistic </a:t>
            </a:r>
            <a:r>
              <a:rPr lang="en-US" dirty="0" smtClean="0"/>
              <a:t>and appropriate for modern day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4400" dirty="0"/>
              <a:t>Contestable Markets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 Competition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Contestable Markets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Many small firms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economies of scale</a:t>
            </a:r>
          </a:p>
          <a:p>
            <a:r>
              <a:rPr lang="en-US" b="1" dirty="0" smtClean="0"/>
              <a:t>No cost to entry/exit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Many or few firms of various size</a:t>
            </a:r>
          </a:p>
          <a:p>
            <a:r>
              <a:rPr lang="en-US" dirty="0" smtClean="0"/>
              <a:t>Economies of scale</a:t>
            </a:r>
          </a:p>
          <a:p>
            <a:r>
              <a:rPr lang="en-US" b="1" dirty="0"/>
              <a:t>No cost to entry/exit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1254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EBGN 320 – Economics and Technology</vt:lpstr>
      <vt:lpstr>The importance of market power</vt:lpstr>
      <vt:lpstr>Inverted U-shape between innovation and competition</vt:lpstr>
      <vt:lpstr>The importance of absolute size</vt:lpstr>
      <vt:lpstr>Evidence on returns to innovation</vt:lpstr>
      <vt:lpstr>Evidence on social returns</vt:lpstr>
      <vt:lpstr>Evidence on interaction between competition and innovation</vt:lpstr>
      <vt:lpstr>Industrial Organization</vt:lpstr>
      <vt:lpstr>Contestable Markets Model</vt:lpstr>
      <vt:lpstr>Contestable Markets Model</vt:lpstr>
      <vt:lpstr>Contestable Markets</vt:lpstr>
      <vt:lpstr>Higher Prices</vt:lpstr>
      <vt:lpstr>Discriminatory Prices</vt:lpstr>
      <vt:lpstr>Contestable Markets and Price Discrimination</vt:lpstr>
      <vt:lpstr>Frequency of Entry</vt:lpstr>
      <vt:lpstr>Why enter such a market?</vt:lpstr>
      <vt:lpstr>Market Concentration</vt:lpstr>
      <vt:lpstr>Market Concentration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EBGN 320 – Economics and Technology</dc:title>
  <dc:creator>Donal</dc:creator>
  <cp:lastModifiedBy>Donal O'Sullivan</cp:lastModifiedBy>
  <cp:revision>159</cp:revision>
  <cp:lastPrinted>2012-02-15T17:43:21Z</cp:lastPrinted>
  <dcterms:created xsi:type="dcterms:W3CDTF">2012-01-16T16:07:42Z</dcterms:created>
  <dcterms:modified xsi:type="dcterms:W3CDTF">2013-02-20T19:19:48Z</dcterms:modified>
</cp:coreProperties>
</file>