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13"/>
  </p:handoutMasterIdLst>
  <p:sldIdLst>
    <p:sldId id="256" r:id="rId2"/>
    <p:sldId id="257" r:id="rId3"/>
    <p:sldId id="267" r:id="rId4"/>
    <p:sldId id="258" r:id="rId5"/>
    <p:sldId id="259" r:id="rId6"/>
    <p:sldId id="268" r:id="rId7"/>
    <p:sldId id="260" r:id="rId8"/>
    <p:sldId id="261" r:id="rId9"/>
    <p:sldId id="269" r:id="rId10"/>
    <p:sldId id="270" r:id="rId11"/>
    <p:sldId id="262" r:id="rId12"/>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5" d="100"/>
          <a:sy n="135" d="100"/>
        </p:scale>
        <p:origin x="-92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6F789A57-DE9D-4526-B605-0ABECD732693}" type="datetimeFigureOut">
              <a:rPr lang="en-US" smtClean="0"/>
              <a:t>3/4/2013</a:t>
            </a:fld>
            <a:endParaRPr lang="en-US"/>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6F2C3CAD-BDE6-40B5-AC1E-A84CA3888C04}" type="slidenum">
              <a:rPr lang="en-US" smtClean="0"/>
              <a:t>‹#›</a:t>
            </a:fld>
            <a:endParaRPr lang="en-US"/>
          </a:p>
        </p:txBody>
      </p:sp>
    </p:spTree>
    <p:extLst>
      <p:ext uri="{BB962C8B-B14F-4D97-AF65-F5344CB8AC3E}">
        <p14:creationId xmlns:p14="http://schemas.microsoft.com/office/powerpoint/2010/main" val="26154294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B3669B-3D1A-473C-BBD4-CC6196B2CA1C}" type="datetimeFigureOut">
              <a:rPr lang="en-US" smtClean="0"/>
              <a:t>3/4/2013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B3669B-3D1A-473C-BBD4-CC6196B2CA1C}" type="datetimeFigureOut">
              <a:rPr lang="en-US" smtClean="0"/>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3/4/2013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B3669B-3D1A-473C-BBD4-CC6196B2CA1C}" type="datetimeFigureOut">
              <a:rPr lang="en-US" smtClean="0"/>
              <a:t>3/4/2013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B3669B-3D1A-473C-BBD4-CC6196B2CA1C}" type="datetimeFigureOut">
              <a:rPr lang="en-US" smtClean="0"/>
              <a:t>3/4/2013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3669B-3D1A-473C-BBD4-CC6196B2CA1C}" type="datetimeFigureOut">
              <a:rPr lang="en-US" smtClean="0"/>
              <a:t>3/4/2013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3/4/2013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B3669B-3D1A-473C-BBD4-CC6196B2CA1C}" type="datetimeFigureOut">
              <a:rPr lang="en-US" smtClean="0"/>
              <a:t>3/4/2013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8E514AD-3BE6-41D3-BF49-4D2F3086EA2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CB3669B-3D1A-473C-BBD4-CC6196B2CA1C}" type="datetimeFigureOut">
              <a:rPr lang="en-US" smtClean="0"/>
              <a:t>3/4/2013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8E514AD-3BE6-41D3-BF49-4D2F3086EA2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youtube.com/watch?v=qZJyio-hKOQ"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youtube.com/watch?v=8IPvU7MPRg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EBGN 320 – Economics and Technology</a:t>
            </a:r>
            <a:endParaRPr lang="en-US" sz="3200" dirty="0"/>
          </a:p>
        </p:txBody>
      </p:sp>
      <p:sp>
        <p:nvSpPr>
          <p:cNvPr id="3" name="Subtitle 2"/>
          <p:cNvSpPr>
            <a:spLocks noGrp="1"/>
          </p:cNvSpPr>
          <p:nvPr>
            <p:ph type="subTitle" idx="1"/>
          </p:nvPr>
        </p:nvSpPr>
        <p:spPr/>
        <p:txBody>
          <a:bodyPr/>
          <a:lstStyle/>
          <a:p>
            <a:r>
              <a:rPr lang="en-US" sz="1800" dirty="0" smtClean="0"/>
              <a:t>Dissemination of Technology and Collaboration</a:t>
            </a:r>
          </a:p>
          <a:p>
            <a:r>
              <a:rPr lang="en-US" sz="1600" dirty="0" smtClean="0"/>
              <a:t>February 27, 2013</a:t>
            </a:r>
            <a:endParaRPr lang="en-US" sz="1600" dirty="0"/>
          </a:p>
        </p:txBody>
      </p:sp>
    </p:spTree>
    <p:extLst>
      <p:ext uri="{BB962C8B-B14F-4D97-AF65-F5344CB8AC3E}">
        <p14:creationId xmlns:p14="http://schemas.microsoft.com/office/powerpoint/2010/main" val="1369503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dirty="0"/>
              <a:t>Technology </a:t>
            </a:r>
            <a:r>
              <a:rPr lang="en-US" sz="4400" dirty="0" smtClean="0"/>
              <a:t>licensing</a:t>
            </a:r>
            <a:endParaRPr lang="en-US" sz="4400" dirty="0"/>
          </a:p>
        </p:txBody>
      </p:sp>
      <p:sp>
        <p:nvSpPr>
          <p:cNvPr id="3" name="Content Placeholder 2"/>
          <p:cNvSpPr>
            <a:spLocks noGrp="1"/>
          </p:cNvSpPr>
          <p:nvPr>
            <p:ph idx="1"/>
          </p:nvPr>
        </p:nvSpPr>
        <p:spPr>
          <a:xfrm>
            <a:off x="457200" y="1752600"/>
            <a:ext cx="8229600" cy="4572000"/>
          </a:xfrm>
        </p:spPr>
        <p:txBody>
          <a:bodyPr/>
          <a:lstStyle/>
          <a:p>
            <a:pPr marL="0" indent="0">
              <a:buNone/>
            </a:pPr>
            <a:r>
              <a:rPr lang="en-US" b="1" dirty="0"/>
              <a:t>Why don’t firms copy technology?</a:t>
            </a:r>
          </a:p>
          <a:p>
            <a:r>
              <a:rPr lang="en-US" dirty="0"/>
              <a:t>Speed of technological change and cost encourages firms to seek “friendly transfer</a:t>
            </a:r>
            <a:r>
              <a:rPr lang="en-US" dirty="0" smtClean="0"/>
              <a:t>”</a:t>
            </a:r>
          </a:p>
          <a:p>
            <a:r>
              <a:rPr lang="en-US" dirty="0" smtClean="0"/>
              <a:t>Cost and delay in “reverse engineering” typically significant making procurement of a license the more attractive option</a:t>
            </a:r>
            <a:endParaRPr lang="en-US" dirty="0"/>
          </a:p>
        </p:txBody>
      </p:sp>
    </p:spTree>
    <p:extLst>
      <p:ext uri="{BB962C8B-B14F-4D97-AF65-F5344CB8AC3E}">
        <p14:creationId xmlns:p14="http://schemas.microsoft.com/office/powerpoint/2010/main" val="127455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a:t>Technology </a:t>
            </a:r>
            <a:r>
              <a:rPr lang="en-US" sz="4000" dirty="0" smtClean="0"/>
              <a:t>licensing</a:t>
            </a:r>
            <a:endParaRPr lang="en-US" sz="4000" dirty="0"/>
          </a:p>
        </p:txBody>
      </p:sp>
      <p:sp>
        <p:nvSpPr>
          <p:cNvPr id="3" name="Content Placeholder 2"/>
          <p:cNvSpPr>
            <a:spLocks noGrp="1"/>
          </p:cNvSpPr>
          <p:nvPr>
            <p:ph idx="1"/>
          </p:nvPr>
        </p:nvSpPr>
        <p:spPr>
          <a:xfrm>
            <a:off x="457200" y="1524000"/>
            <a:ext cx="8229600" cy="4800600"/>
          </a:xfrm>
        </p:spPr>
        <p:txBody>
          <a:bodyPr>
            <a:normAutofit fontScale="70000" lnSpcReduction="20000"/>
          </a:bodyPr>
          <a:lstStyle/>
          <a:p>
            <a:pPr marL="541782" indent="-514350">
              <a:buFont typeface="+mj-lt"/>
              <a:buAutoNum type="arabicPeriod"/>
            </a:pPr>
            <a:r>
              <a:rPr lang="en-US" sz="2900" dirty="0"/>
              <a:t>E</a:t>
            </a:r>
            <a:r>
              <a:rPr lang="en-US" sz="2900" dirty="0" smtClean="0"/>
              <a:t>ven </a:t>
            </a:r>
            <a:r>
              <a:rPr lang="en-US" sz="2900" dirty="0"/>
              <a:t>if a firm sells a license it may take the buying firm a substantial amount of time to receive the license, learn how to use the technology, install the necessary equipment, and organize the requisite marketing to use the license so that </a:t>
            </a:r>
            <a:r>
              <a:rPr lang="en-US" sz="2900" b="1" dirty="0"/>
              <a:t>the innovating firm still retains</a:t>
            </a:r>
            <a:r>
              <a:rPr lang="en-US" sz="2900" dirty="0"/>
              <a:t> a degree of protection and the </a:t>
            </a:r>
            <a:r>
              <a:rPr lang="en-US" sz="2900" b="1" dirty="0"/>
              <a:t>early-entry </a:t>
            </a:r>
            <a:r>
              <a:rPr lang="en-US" sz="2900" b="1" dirty="0" smtClean="0"/>
              <a:t>advantage</a:t>
            </a:r>
            <a:r>
              <a:rPr lang="en-US" sz="3300" b="1" dirty="0"/>
              <a:t> </a:t>
            </a:r>
            <a:endParaRPr lang="en-US" sz="3300" b="1" dirty="0" smtClean="0"/>
          </a:p>
          <a:p>
            <a:pPr marL="541782" indent="-514350">
              <a:buFont typeface="+mj-lt"/>
              <a:buAutoNum type="arabicPeriod"/>
            </a:pPr>
            <a:endParaRPr lang="en-US" sz="2900" dirty="0"/>
          </a:p>
          <a:p>
            <a:pPr marL="541782" indent="-514350">
              <a:buFont typeface="+mj-lt"/>
              <a:buAutoNum type="arabicPeriod"/>
            </a:pPr>
            <a:r>
              <a:rPr lang="en-US" sz="2900" dirty="0"/>
              <a:t>In fact, many R&amp;D firms never intend to market their innovations to the final customers themselves, and generate all of their revenues by selling the licenses of their patents to other </a:t>
            </a:r>
            <a:r>
              <a:rPr lang="en-US" sz="2900" dirty="0" smtClean="0"/>
              <a:t>firms</a:t>
            </a:r>
          </a:p>
          <a:p>
            <a:pPr marL="850392" lvl="1" indent="-457200"/>
            <a:r>
              <a:rPr lang="en-US" sz="2700" b="1" dirty="0" smtClean="0">
                <a:hlinkClick r:id="rId2"/>
              </a:rPr>
              <a:t>Immersive Labs</a:t>
            </a:r>
            <a:endParaRPr lang="en-US" sz="2700" b="1" dirty="0" smtClean="0"/>
          </a:p>
          <a:p>
            <a:pPr marL="27432" indent="0">
              <a:buNone/>
            </a:pPr>
            <a:endParaRPr lang="en-US" sz="2500" dirty="0"/>
          </a:p>
          <a:p>
            <a:pPr marL="0" indent="0">
              <a:buNone/>
            </a:pPr>
            <a:r>
              <a:rPr lang="en-US" sz="2800" b="1" dirty="0"/>
              <a:t>The selling of technology licenses helps to preserve the inventors’ reward while also allowing others to use that </a:t>
            </a:r>
            <a:r>
              <a:rPr lang="en-US" sz="2800" b="1" dirty="0" smtClean="0"/>
              <a:t>technology</a:t>
            </a:r>
          </a:p>
          <a:p>
            <a:r>
              <a:rPr lang="en-US" sz="2800" dirty="0"/>
              <a:t>B</a:t>
            </a:r>
            <a:r>
              <a:rPr lang="en-US" sz="2800" dirty="0" smtClean="0"/>
              <a:t>enefits </a:t>
            </a:r>
            <a:r>
              <a:rPr lang="en-US" sz="2800" dirty="0"/>
              <a:t>both the buyer and the seller of the </a:t>
            </a:r>
            <a:r>
              <a:rPr lang="en-US" sz="2800" dirty="0" smtClean="0"/>
              <a:t>license </a:t>
            </a:r>
          </a:p>
          <a:p>
            <a:r>
              <a:rPr lang="en-US" sz="2800" u="sng" dirty="0"/>
              <a:t>M</a:t>
            </a:r>
            <a:r>
              <a:rPr lang="en-US" sz="2800" u="sng" dirty="0" smtClean="0"/>
              <a:t>ost </a:t>
            </a:r>
            <a:r>
              <a:rPr lang="en-US" sz="2800" u="sng" dirty="0"/>
              <a:t>of all </a:t>
            </a:r>
            <a:r>
              <a:rPr lang="en-US" sz="2800" u="sng" dirty="0" smtClean="0"/>
              <a:t>it benefits society </a:t>
            </a:r>
            <a:r>
              <a:rPr lang="en-US" sz="2800" dirty="0"/>
              <a:t>as prices for new products are driven down through competition and more efficient production</a:t>
            </a:r>
            <a:endParaRPr lang="en-US" sz="2400" dirty="0"/>
          </a:p>
          <a:p>
            <a:pPr marL="0" indent="0">
              <a:buNone/>
            </a:pPr>
            <a:endParaRPr lang="en-US" dirty="0"/>
          </a:p>
        </p:txBody>
      </p:sp>
    </p:spTree>
    <p:extLst>
      <p:ext uri="{BB962C8B-B14F-4D97-AF65-F5344CB8AC3E}">
        <p14:creationId xmlns:p14="http://schemas.microsoft.com/office/powerpoint/2010/main" val="2501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3600" dirty="0" smtClean="0"/>
              <a:t>Collaboration </a:t>
            </a:r>
            <a:r>
              <a:rPr lang="en-US" sz="3600" dirty="0"/>
              <a:t>b</a:t>
            </a:r>
            <a:r>
              <a:rPr lang="en-US" sz="3600" dirty="0" smtClean="0"/>
              <a:t>etween </a:t>
            </a:r>
            <a:r>
              <a:rPr lang="en-US" sz="3600" dirty="0"/>
              <a:t>i</a:t>
            </a:r>
            <a:r>
              <a:rPr lang="en-US" sz="3600" dirty="0" smtClean="0"/>
              <a:t>nnovative </a:t>
            </a:r>
            <a:r>
              <a:rPr lang="en-US" sz="3600" dirty="0"/>
              <a:t>f</a:t>
            </a:r>
            <a:r>
              <a:rPr lang="en-US" sz="3600" dirty="0" smtClean="0"/>
              <a:t>irms</a:t>
            </a:r>
            <a:endParaRPr lang="en-US" sz="3600" dirty="0"/>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pPr marL="0" indent="0">
              <a:buNone/>
            </a:pPr>
            <a:r>
              <a:rPr lang="en-US" b="1" dirty="0"/>
              <a:t>Remember that firms mitigate risk by </a:t>
            </a:r>
            <a:endParaRPr lang="en-US" b="1" dirty="0" smtClean="0"/>
          </a:p>
          <a:p>
            <a:pPr marL="0" indent="0">
              <a:buNone/>
            </a:pPr>
            <a:endParaRPr lang="en-US" dirty="0" smtClean="0"/>
          </a:p>
          <a:p>
            <a:pPr marL="850392" lvl="1" indent="-457200">
              <a:buFont typeface="+mj-lt"/>
              <a:buAutoNum type="arabicPeriod"/>
            </a:pPr>
            <a:r>
              <a:rPr lang="en-US" dirty="0"/>
              <a:t>D</a:t>
            </a:r>
            <a:r>
              <a:rPr lang="en-US" dirty="0" smtClean="0"/>
              <a:t>iversifying investments and </a:t>
            </a:r>
          </a:p>
          <a:p>
            <a:pPr marL="850392" lvl="1" indent="-457200">
              <a:buFont typeface="+mj-lt"/>
              <a:buAutoNum type="arabicPeriod"/>
            </a:pPr>
            <a:r>
              <a:rPr lang="en-US" dirty="0"/>
              <a:t>S</a:t>
            </a:r>
            <a:r>
              <a:rPr lang="en-US" dirty="0" smtClean="0"/>
              <a:t>haring </a:t>
            </a:r>
            <a:r>
              <a:rPr lang="en-US" dirty="0"/>
              <a:t>risk→ </a:t>
            </a:r>
            <a:r>
              <a:rPr lang="en-US" b="1" dirty="0"/>
              <a:t>Collaboration</a:t>
            </a:r>
            <a:r>
              <a:rPr lang="en-US" b="1" dirty="0" smtClean="0"/>
              <a:t>!!</a:t>
            </a:r>
          </a:p>
          <a:p>
            <a:pPr marL="393192" lvl="1" indent="0">
              <a:buNone/>
            </a:pPr>
            <a:endParaRPr lang="en-US" dirty="0"/>
          </a:p>
          <a:p>
            <a:pPr marL="0" indent="0">
              <a:buNone/>
            </a:pPr>
            <a:r>
              <a:rPr lang="en-US" dirty="0"/>
              <a:t>In today’s high technology markets it is widely accepted that innovation happens </a:t>
            </a:r>
            <a:r>
              <a:rPr lang="en-US" u="sng" dirty="0" smtClean="0"/>
              <a:t>only</a:t>
            </a:r>
            <a:r>
              <a:rPr lang="en-US" dirty="0" smtClean="0"/>
              <a:t> </a:t>
            </a:r>
            <a:r>
              <a:rPr lang="en-US" dirty="0"/>
              <a:t>through </a:t>
            </a:r>
            <a:r>
              <a:rPr lang="en-US" dirty="0" smtClean="0"/>
              <a:t>collaboration</a:t>
            </a:r>
            <a:endParaRPr lang="en-US" dirty="0"/>
          </a:p>
          <a:p>
            <a:pPr marL="0" indent="0">
              <a:buNone/>
            </a:pPr>
            <a:endParaRPr lang="en-US" b="1" dirty="0" smtClean="0"/>
          </a:p>
          <a:p>
            <a:pPr marL="0" indent="0">
              <a:buNone/>
            </a:pPr>
            <a:r>
              <a:rPr lang="en-US" dirty="0" smtClean="0"/>
              <a:t>Recently, a </a:t>
            </a:r>
            <a:r>
              <a:rPr lang="en-US" dirty="0"/>
              <a:t>consortium comprising Apple, EMC, Ericsson, Microsoft, Sony and RIM pooled together to purchase the patent portfolio of Nortel Networks for $4.5 </a:t>
            </a:r>
            <a:r>
              <a:rPr lang="en-US" dirty="0" smtClean="0"/>
              <a:t>billion </a:t>
            </a:r>
          </a:p>
          <a:p>
            <a:pPr marL="0" indent="0">
              <a:buNone/>
            </a:pPr>
            <a:endParaRPr lang="en-US" b="1" dirty="0" smtClean="0"/>
          </a:p>
          <a:p>
            <a:pPr marL="0" indent="0">
              <a:buNone/>
            </a:pPr>
            <a:r>
              <a:rPr lang="en-US" b="1" dirty="0"/>
              <a:t>	</a:t>
            </a:r>
            <a:r>
              <a:rPr lang="en-US" b="1" dirty="0" smtClean="0"/>
              <a:t>Innovate </a:t>
            </a:r>
            <a:r>
              <a:rPr lang="en-US" b="1" dirty="0"/>
              <a:t>of Die → Collaborate or </a:t>
            </a:r>
            <a:r>
              <a:rPr lang="en-US" b="1" dirty="0" smtClean="0"/>
              <a:t>Die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5616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a:t>Why must firms collaborate or die</a:t>
            </a:r>
            <a:r>
              <a:rPr lang="en-US" sz="4000" dirty="0" smtClean="0"/>
              <a:t>?</a:t>
            </a:r>
            <a:endParaRPr lang="en-US" sz="4000" dirty="0"/>
          </a:p>
        </p:txBody>
      </p:sp>
      <p:sp>
        <p:nvSpPr>
          <p:cNvPr id="3" name="Content Placeholder 2"/>
          <p:cNvSpPr>
            <a:spLocks noGrp="1"/>
          </p:cNvSpPr>
          <p:nvPr>
            <p:ph idx="1"/>
          </p:nvPr>
        </p:nvSpPr>
        <p:spPr>
          <a:xfrm>
            <a:off x="457200" y="1600200"/>
            <a:ext cx="8229600" cy="4724400"/>
          </a:xfrm>
        </p:spPr>
        <p:txBody>
          <a:bodyPr>
            <a:normAutofit/>
          </a:bodyPr>
          <a:lstStyle/>
          <a:p>
            <a:pPr marL="514350" lvl="0" indent="-514350">
              <a:buFont typeface="+mj-lt"/>
              <a:buAutoNum type="arabicPeriod"/>
            </a:pPr>
            <a:r>
              <a:rPr lang="en-US" u="sng" dirty="0" smtClean="0"/>
              <a:t>Technical </a:t>
            </a:r>
            <a:r>
              <a:rPr lang="en-US" u="sng" dirty="0"/>
              <a:t>complexity </a:t>
            </a:r>
            <a:r>
              <a:rPr lang="en-US" dirty="0"/>
              <a:t>often goes beyond the capacity of a single firm</a:t>
            </a:r>
          </a:p>
          <a:p>
            <a:pPr marL="514350" indent="-514350">
              <a:buFont typeface="+mj-lt"/>
              <a:buAutoNum type="arabicPeriod"/>
            </a:pPr>
            <a:r>
              <a:rPr lang="en-US" dirty="0"/>
              <a:t>A firm may not have the capability to bring innovation to the market on their own</a:t>
            </a:r>
          </a:p>
          <a:p>
            <a:pPr marL="514350" lvl="0" indent="-514350">
              <a:buFont typeface="+mj-lt"/>
              <a:buAutoNum type="arabicPeriod"/>
            </a:pPr>
            <a:r>
              <a:rPr lang="en-US" dirty="0"/>
              <a:t>Cost and risk: by sharing costs firms share </a:t>
            </a:r>
            <a:r>
              <a:rPr lang="en-US" dirty="0" smtClean="0"/>
              <a:t>risk</a:t>
            </a:r>
          </a:p>
          <a:p>
            <a:pPr marL="880110" lvl="1" indent="-514350"/>
            <a:r>
              <a:rPr lang="en-US" b="1" dirty="0">
                <a:hlinkClick r:id="rId2"/>
              </a:rPr>
              <a:t>Financial Services Technology </a:t>
            </a:r>
            <a:r>
              <a:rPr lang="en-US" b="1" dirty="0" smtClean="0">
                <a:hlinkClick r:id="rId2"/>
              </a:rPr>
              <a:t>Consortium</a:t>
            </a:r>
            <a:endParaRPr lang="en-US" dirty="0"/>
          </a:p>
          <a:p>
            <a:pPr marL="514350" lvl="0" indent="-514350">
              <a:buFont typeface="+mj-lt"/>
              <a:buAutoNum type="arabicPeriod"/>
            </a:pPr>
            <a:r>
              <a:rPr lang="en-US" dirty="0"/>
              <a:t>Product design &amp; development </a:t>
            </a:r>
            <a:r>
              <a:rPr lang="en-US" dirty="0" smtClean="0"/>
              <a:t>may be </a:t>
            </a:r>
            <a:r>
              <a:rPr lang="en-US" dirty="0"/>
              <a:t>fully digital and completely networked</a:t>
            </a:r>
          </a:p>
          <a:p>
            <a:pPr marL="514350" lvl="0" indent="-514350">
              <a:buFont typeface="+mj-lt"/>
              <a:buAutoNum type="arabicPeriod"/>
            </a:pPr>
            <a:r>
              <a:rPr lang="en-US" dirty="0"/>
              <a:t>Network </a:t>
            </a:r>
            <a:r>
              <a:rPr lang="en-US" dirty="0" smtClean="0"/>
              <a:t>may be </a:t>
            </a:r>
            <a:r>
              <a:rPr lang="en-US" dirty="0"/>
              <a:t>global so highly successful innovations are portable and move fast</a:t>
            </a:r>
          </a:p>
        </p:txBody>
      </p:sp>
    </p:spTree>
    <p:extLst>
      <p:ext uri="{BB962C8B-B14F-4D97-AF65-F5344CB8AC3E}">
        <p14:creationId xmlns:p14="http://schemas.microsoft.com/office/powerpoint/2010/main" val="373687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4000" dirty="0" smtClean="0"/>
              <a:t>Four </a:t>
            </a:r>
            <a:r>
              <a:rPr lang="en-US" sz="4000" dirty="0"/>
              <a:t>types of R&amp;D </a:t>
            </a:r>
            <a:r>
              <a:rPr lang="en-US" sz="4000" dirty="0" smtClean="0"/>
              <a:t>collaboration:</a:t>
            </a:r>
            <a:endParaRPr lang="en-US" sz="4000" dirty="0"/>
          </a:p>
        </p:txBody>
      </p:sp>
      <p:sp>
        <p:nvSpPr>
          <p:cNvPr id="3" name="Content Placeholder 2"/>
          <p:cNvSpPr>
            <a:spLocks noGrp="1"/>
          </p:cNvSpPr>
          <p:nvPr>
            <p:ph idx="1"/>
          </p:nvPr>
        </p:nvSpPr>
        <p:spPr>
          <a:xfrm>
            <a:off x="457200" y="1371600"/>
            <a:ext cx="8229600" cy="4953000"/>
          </a:xfrm>
        </p:spPr>
        <p:txBody>
          <a:bodyPr>
            <a:normAutofit fontScale="77500" lnSpcReduction="20000"/>
          </a:bodyPr>
          <a:lstStyle/>
          <a:p>
            <a:pPr marL="514350" lvl="0" indent="-514350">
              <a:buFont typeface="+mj-lt"/>
              <a:buAutoNum type="arabicPeriod"/>
            </a:pPr>
            <a:r>
              <a:rPr lang="en-US" b="1" dirty="0"/>
              <a:t>With </a:t>
            </a:r>
            <a:r>
              <a:rPr lang="en-US" b="1" dirty="0" smtClean="0"/>
              <a:t>Competitors</a:t>
            </a:r>
            <a:r>
              <a:rPr lang="en-US" b="1" dirty="0"/>
              <a:t> </a:t>
            </a:r>
            <a:endParaRPr lang="en-US" b="1" dirty="0" smtClean="0"/>
          </a:p>
          <a:p>
            <a:pPr marL="1154430" lvl="2" indent="-514350"/>
            <a:r>
              <a:rPr lang="en-US" dirty="0" smtClean="0"/>
              <a:t>Horizontal collaboration</a:t>
            </a:r>
          </a:p>
          <a:p>
            <a:pPr marL="514350" indent="-514350">
              <a:buFont typeface="+mj-lt"/>
              <a:buAutoNum type="arabicPeriod"/>
            </a:pPr>
            <a:r>
              <a:rPr lang="en-US" b="1" dirty="0" smtClean="0"/>
              <a:t>With </a:t>
            </a:r>
            <a:r>
              <a:rPr lang="en-US" b="1" dirty="0"/>
              <a:t>Suppliers </a:t>
            </a:r>
            <a:r>
              <a:rPr lang="en-US" b="1" dirty="0" smtClean="0"/>
              <a:t> </a:t>
            </a:r>
          </a:p>
          <a:p>
            <a:pPr marL="1154430" lvl="2" indent="-514350"/>
            <a:r>
              <a:rPr lang="en-US" dirty="0" smtClean="0"/>
              <a:t>Vertical collaboration</a:t>
            </a:r>
          </a:p>
          <a:p>
            <a:pPr marL="514350" indent="-514350">
              <a:buFont typeface="+mj-lt"/>
              <a:buAutoNum type="arabicPeriod"/>
            </a:pPr>
            <a:r>
              <a:rPr lang="en-US" b="1" dirty="0" smtClean="0"/>
              <a:t>With Customers </a:t>
            </a:r>
          </a:p>
          <a:p>
            <a:pPr marL="1154430" lvl="2" indent="-514350"/>
            <a:r>
              <a:rPr lang="en-US" dirty="0" smtClean="0"/>
              <a:t>Vertical collaboration</a:t>
            </a:r>
            <a:endParaRPr lang="en-US" dirty="0"/>
          </a:p>
          <a:p>
            <a:pPr marL="514350" lvl="0" indent="-514350">
              <a:buFont typeface="+mj-lt"/>
              <a:buAutoNum type="arabicPeriod"/>
            </a:pPr>
            <a:r>
              <a:rPr lang="en-US" b="1" dirty="0"/>
              <a:t>With Universities and Research Centers  </a:t>
            </a:r>
            <a:endParaRPr lang="en-US" b="1" dirty="0" smtClean="0"/>
          </a:p>
          <a:p>
            <a:pPr marL="1154430" lvl="2" indent="-514350"/>
            <a:r>
              <a:rPr lang="en-US" dirty="0" smtClean="0"/>
              <a:t>Institutional collaboration</a:t>
            </a:r>
          </a:p>
          <a:p>
            <a:pPr marL="0" lvl="0" indent="0">
              <a:buNone/>
            </a:pPr>
            <a:endParaRPr lang="en-US" dirty="0"/>
          </a:p>
          <a:p>
            <a:pPr lvl="0"/>
            <a:r>
              <a:rPr lang="en-US" dirty="0" smtClean="0"/>
              <a:t>Positive </a:t>
            </a:r>
            <a:r>
              <a:rPr lang="en-US" dirty="0"/>
              <a:t>spillovers from vertical collaboration are greater than for horizontal collaboration (though all are positive)</a:t>
            </a:r>
          </a:p>
          <a:p>
            <a:pPr marL="0" indent="0">
              <a:buNone/>
            </a:pPr>
            <a:endParaRPr lang="en-US" dirty="0"/>
          </a:p>
          <a:p>
            <a:pPr lvl="0"/>
            <a:r>
              <a:rPr lang="en-US" dirty="0"/>
              <a:t>Spillovers from university and research centers stimulate the most collaboration</a:t>
            </a:r>
          </a:p>
          <a:p>
            <a:endParaRPr lang="en-US" dirty="0"/>
          </a:p>
          <a:p>
            <a:pPr lvl="0"/>
            <a:r>
              <a:rPr lang="en-US" dirty="0"/>
              <a:t>The larger the R&amp;D firm the more likely it is to engage in collaboration</a:t>
            </a:r>
          </a:p>
          <a:p>
            <a:endParaRPr lang="en-US" dirty="0"/>
          </a:p>
        </p:txBody>
      </p:sp>
    </p:spTree>
    <p:extLst>
      <p:ext uri="{BB962C8B-B14F-4D97-AF65-F5344CB8AC3E}">
        <p14:creationId xmlns:p14="http://schemas.microsoft.com/office/powerpoint/2010/main" val="196267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a:t>Innovation and </a:t>
            </a:r>
            <a:r>
              <a:rPr lang="en-US" sz="4000" dirty="0" smtClean="0"/>
              <a:t>dissemination</a:t>
            </a:r>
            <a:endParaRPr lang="en-US" sz="4000" dirty="0"/>
          </a:p>
        </p:txBody>
      </p:sp>
      <p:sp>
        <p:nvSpPr>
          <p:cNvPr id="3" name="Content Placeholder 2"/>
          <p:cNvSpPr>
            <a:spLocks noGrp="1"/>
          </p:cNvSpPr>
          <p:nvPr>
            <p:ph idx="1"/>
          </p:nvPr>
        </p:nvSpPr>
        <p:spPr>
          <a:xfrm>
            <a:off x="457200" y="1447800"/>
            <a:ext cx="8229600" cy="4876800"/>
          </a:xfrm>
        </p:spPr>
        <p:txBody>
          <a:bodyPr>
            <a:normAutofit/>
          </a:bodyPr>
          <a:lstStyle/>
          <a:p>
            <a:pPr marL="0" indent="0">
              <a:buNone/>
            </a:pPr>
            <a:r>
              <a:rPr lang="en-US" b="1" dirty="0"/>
              <a:t>Innovation and quick dissemination of technology are both critical to economic </a:t>
            </a:r>
            <a:r>
              <a:rPr lang="en-US" b="1" dirty="0" smtClean="0"/>
              <a:t>growth </a:t>
            </a:r>
          </a:p>
          <a:p>
            <a:pPr marL="0" indent="0">
              <a:buNone/>
            </a:pPr>
            <a:endParaRPr lang="en-US" b="1" dirty="0" smtClean="0"/>
          </a:p>
          <a:p>
            <a:pPr marL="0" indent="0">
              <a:buNone/>
            </a:pPr>
            <a:r>
              <a:rPr lang="en-US" b="1" dirty="0" smtClean="0"/>
              <a:t>but…</a:t>
            </a:r>
            <a:endParaRPr lang="en-US" b="1" dirty="0"/>
          </a:p>
          <a:p>
            <a:pPr marL="0" lvl="0" indent="0">
              <a:buNone/>
            </a:pPr>
            <a:r>
              <a:rPr lang="en-US" dirty="0" smtClean="0"/>
              <a:t>	… </a:t>
            </a:r>
            <a:r>
              <a:rPr lang="en-US" dirty="0"/>
              <a:t>there is an idea that there is a conflict between innovation and </a:t>
            </a:r>
            <a:r>
              <a:rPr lang="en-US" dirty="0" smtClean="0"/>
              <a:t>dissemination</a:t>
            </a:r>
          </a:p>
          <a:p>
            <a:pPr marL="0" lvl="0" indent="0">
              <a:buNone/>
            </a:pPr>
            <a:r>
              <a:rPr lang="en-US" b="1" dirty="0"/>
              <a:t>u</a:t>
            </a:r>
            <a:r>
              <a:rPr lang="en-US" b="1" dirty="0" smtClean="0"/>
              <a:t>nless</a:t>
            </a:r>
            <a:r>
              <a:rPr lang="en-US" b="1" dirty="0"/>
              <a:t>…. </a:t>
            </a:r>
            <a:endParaRPr lang="en-US" b="1" dirty="0" smtClean="0"/>
          </a:p>
          <a:p>
            <a:pPr marL="0" lvl="0" indent="0">
              <a:buNone/>
            </a:pPr>
            <a:r>
              <a:rPr lang="en-US" dirty="0" smtClean="0"/>
              <a:t>	….there </a:t>
            </a:r>
            <a:r>
              <a:rPr lang="en-US" dirty="0"/>
              <a:t>are </a:t>
            </a:r>
            <a:r>
              <a:rPr lang="en-US" u="sng" dirty="0"/>
              <a:t>incentives</a:t>
            </a:r>
            <a:r>
              <a:rPr lang="en-US" dirty="0"/>
              <a:t> to voluntarily disseminate proprietary </a:t>
            </a:r>
            <a:r>
              <a:rPr lang="en-US" dirty="0" smtClean="0"/>
              <a:t>technology</a:t>
            </a:r>
          </a:p>
          <a:p>
            <a:pPr marL="0" lvl="0" indent="0">
              <a:buNone/>
            </a:pPr>
            <a:endParaRPr lang="en-US" sz="2700" dirty="0"/>
          </a:p>
          <a:p>
            <a:pPr marL="0" indent="0">
              <a:buNone/>
            </a:pPr>
            <a:endParaRPr lang="en-US" dirty="0"/>
          </a:p>
        </p:txBody>
      </p:sp>
    </p:spTree>
    <p:extLst>
      <p:ext uri="{BB962C8B-B14F-4D97-AF65-F5344CB8AC3E}">
        <p14:creationId xmlns:p14="http://schemas.microsoft.com/office/powerpoint/2010/main" val="397711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lvl="0"/>
            <a:r>
              <a:rPr lang="en-US" dirty="0"/>
              <a:t>Empirical </a:t>
            </a:r>
            <a:r>
              <a:rPr lang="en-US" dirty="0" smtClean="0"/>
              <a:t>evidence</a:t>
            </a:r>
            <a:endParaRPr lang="en-US"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pPr marL="0" lvl="0" indent="0">
              <a:buNone/>
            </a:pPr>
            <a:r>
              <a:rPr lang="en-US" b="1" dirty="0"/>
              <a:t>Empirical evidence over the last century</a:t>
            </a:r>
            <a:r>
              <a:rPr lang="en-US" b="1" dirty="0" smtClean="0"/>
              <a:t>:</a:t>
            </a:r>
          </a:p>
          <a:p>
            <a:r>
              <a:rPr lang="en-US" sz="2500" dirty="0"/>
              <a:t>New patents have increased dramatically (from 15.3 US patents granted per million worldwide population in 1963 to 28.2 US patents/million world pop in 2009)</a:t>
            </a:r>
          </a:p>
          <a:p>
            <a:r>
              <a:rPr lang="en-US" sz="2500" dirty="0"/>
              <a:t>The interval between the introduction of a new innovation and competitive entry has decreased dramatically (from 33 years in 1900 to 3 years in the 1980’s (</a:t>
            </a:r>
            <a:r>
              <a:rPr lang="en-US" sz="2500" dirty="0" err="1"/>
              <a:t>Agarwal</a:t>
            </a:r>
            <a:r>
              <a:rPr lang="en-US" sz="2500" dirty="0"/>
              <a:t> and </a:t>
            </a:r>
            <a:r>
              <a:rPr lang="en-US" sz="2500" dirty="0" err="1"/>
              <a:t>Gort</a:t>
            </a:r>
            <a:r>
              <a:rPr lang="en-US" sz="2500" dirty="0"/>
              <a:t> 2001))</a:t>
            </a:r>
          </a:p>
          <a:p>
            <a:pPr marL="0" indent="0">
              <a:buNone/>
            </a:pPr>
            <a:endParaRPr lang="en-US" sz="2000" dirty="0"/>
          </a:p>
          <a:p>
            <a:pPr marL="0" indent="0">
              <a:buNone/>
            </a:pPr>
            <a:r>
              <a:rPr lang="en-US" sz="2700" b="1" dirty="0"/>
              <a:t>How can this be if innovation and dissemination are completely contradictory?</a:t>
            </a:r>
          </a:p>
          <a:p>
            <a:pPr marL="0" indent="0">
              <a:buNone/>
            </a:pPr>
            <a:endParaRPr lang="en-US" sz="2700" b="1" dirty="0"/>
          </a:p>
          <a:p>
            <a:pPr marL="0" indent="0">
              <a:buNone/>
            </a:pPr>
            <a:r>
              <a:rPr lang="en-US" sz="2700" b="1" u="sng" dirty="0"/>
              <a:t>Voluntary dissemination </a:t>
            </a:r>
            <a:r>
              <a:rPr lang="en-US" sz="2700" b="1" dirty="0"/>
              <a:t>is the most prominent way these contradictory statistics can be reconciled</a:t>
            </a:r>
          </a:p>
          <a:p>
            <a:pPr marL="880110" lvl="1" indent="-514350">
              <a:buFont typeface="+mj-lt"/>
              <a:buAutoNum type="alphaUcPeriod"/>
            </a:pPr>
            <a:r>
              <a:rPr lang="en-US" sz="2500" dirty="0"/>
              <a:t>Technology Licensing</a:t>
            </a:r>
          </a:p>
          <a:p>
            <a:pPr marL="880110" lvl="1" indent="-514350">
              <a:buFont typeface="+mj-lt"/>
              <a:buAutoNum type="alphaUcPeriod"/>
            </a:pPr>
            <a:r>
              <a:rPr lang="en-US" sz="2500" dirty="0"/>
              <a:t>Technology Sharing Consortiums</a:t>
            </a:r>
          </a:p>
          <a:p>
            <a:pPr marL="0" lvl="0" indent="0">
              <a:buNone/>
            </a:pPr>
            <a:r>
              <a:rPr lang="en-US" b="1" dirty="0" smtClean="0"/>
              <a:t> </a:t>
            </a:r>
            <a:endParaRPr lang="en-US" sz="2000" b="1" dirty="0"/>
          </a:p>
          <a:p>
            <a:endParaRPr lang="en-US" dirty="0"/>
          </a:p>
        </p:txBody>
      </p:sp>
    </p:spTree>
    <p:extLst>
      <p:ext uri="{BB962C8B-B14F-4D97-AF65-F5344CB8AC3E}">
        <p14:creationId xmlns:p14="http://schemas.microsoft.com/office/powerpoint/2010/main" val="36944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4000" dirty="0" smtClean="0"/>
              <a:t>Incentives for </a:t>
            </a:r>
            <a:r>
              <a:rPr lang="en-US" sz="4000" dirty="0"/>
              <a:t>v</a:t>
            </a:r>
            <a:r>
              <a:rPr lang="en-US" sz="4000" dirty="0" smtClean="0"/>
              <a:t>oluntary </a:t>
            </a:r>
            <a:r>
              <a:rPr lang="en-US" sz="4000" dirty="0"/>
              <a:t>d</a:t>
            </a:r>
            <a:r>
              <a:rPr lang="en-US" sz="4000" dirty="0" smtClean="0"/>
              <a:t>issemination</a:t>
            </a:r>
            <a:endParaRPr lang="en-US" sz="4000" dirty="0"/>
          </a:p>
        </p:txBody>
      </p:sp>
      <p:sp>
        <p:nvSpPr>
          <p:cNvPr id="3" name="Content Placeholder 2"/>
          <p:cNvSpPr>
            <a:spLocks noGrp="1"/>
          </p:cNvSpPr>
          <p:nvPr>
            <p:ph idx="1"/>
          </p:nvPr>
        </p:nvSpPr>
        <p:spPr>
          <a:xfrm>
            <a:off x="457200" y="1447800"/>
            <a:ext cx="8229600" cy="4876800"/>
          </a:xfrm>
        </p:spPr>
        <p:txBody>
          <a:bodyPr>
            <a:normAutofit lnSpcReduction="10000"/>
          </a:bodyPr>
          <a:lstStyle/>
          <a:p>
            <a:pPr marL="0" lvl="0" indent="0">
              <a:buNone/>
            </a:pPr>
            <a:r>
              <a:rPr lang="en-US" sz="2800" b="1" dirty="0" smtClean="0"/>
              <a:t>Technology </a:t>
            </a:r>
            <a:r>
              <a:rPr lang="en-US" sz="2800" b="1" dirty="0"/>
              <a:t>license </a:t>
            </a:r>
            <a:r>
              <a:rPr lang="en-US" sz="2800" b="1" dirty="0" smtClean="0"/>
              <a:t>markets</a:t>
            </a:r>
            <a:r>
              <a:rPr lang="en-US" sz="2800" dirty="0" smtClean="0"/>
              <a:t>:</a:t>
            </a:r>
            <a:endParaRPr lang="en-US" sz="2400" dirty="0"/>
          </a:p>
          <a:p>
            <a:pPr marL="880110" lvl="1" indent="-514350">
              <a:buFont typeface="+mj-lt"/>
              <a:buAutoNum type="arabicPeriod"/>
            </a:pPr>
            <a:r>
              <a:rPr lang="en-US" dirty="0" smtClean="0"/>
              <a:t>Proprietary </a:t>
            </a:r>
            <a:r>
              <a:rPr lang="en-US" dirty="0"/>
              <a:t>technology/patent rights are just another input to </a:t>
            </a:r>
            <a:r>
              <a:rPr lang="en-US" dirty="0" smtClean="0"/>
              <a:t>production</a:t>
            </a:r>
            <a:endParaRPr lang="en-US" sz="2200" dirty="0"/>
          </a:p>
          <a:p>
            <a:pPr marL="1154430" lvl="2" indent="-514350"/>
            <a:r>
              <a:rPr lang="en-US" sz="2100" dirty="0" smtClean="0"/>
              <a:t>Though </a:t>
            </a:r>
            <a:r>
              <a:rPr lang="en-US" sz="2100" dirty="0"/>
              <a:t>a patent is a </a:t>
            </a:r>
            <a:r>
              <a:rPr lang="en-US" sz="2100" u="sng" dirty="0"/>
              <a:t>bottleneck input</a:t>
            </a:r>
            <a:r>
              <a:rPr lang="en-US" sz="2100" dirty="0"/>
              <a:t> (an especially scarce input that is indispensable to moving the production process forward) that can only be used by other firms during the patent protection period through the purchase of a technology license (assuming rule of </a:t>
            </a:r>
            <a:r>
              <a:rPr lang="en-US" sz="2100" dirty="0" smtClean="0"/>
              <a:t>law)</a:t>
            </a:r>
            <a:endParaRPr lang="en-US" sz="1700" dirty="0"/>
          </a:p>
          <a:p>
            <a:pPr marL="880110" lvl="1" indent="-514350">
              <a:buFont typeface="+mj-lt"/>
              <a:buAutoNum type="arabicPeriod"/>
            </a:pPr>
            <a:r>
              <a:rPr lang="en-US" dirty="0"/>
              <a:t>L</a:t>
            </a:r>
            <a:r>
              <a:rPr lang="en-US" dirty="0" smtClean="0"/>
              <a:t>ike </a:t>
            </a:r>
            <a:r>
              <a:rPr lang="en-US" dirty="0"/>
              <a:t>other inputs a firm can choose </a:t>
            </a:r>
            <a:r>
              <a:rPr lang="en-US" dirty="0" smtClean="0"/>
              <a:t>to:</a:t>
            </a:r>
          </a:p>
          <a:p>
            <a:pPr marL="1428750" lvl="3" indent="-514350">
              <a:buFont typeface="+mj-lt"/>
              <a:buAutoNum type="arabicPeriod"/>
            </a:pPr>
            <a:r>
              <a:rPr lang="en-US" dirty="0" smtClean="0"/>
              <a:t>Use </a:t>
            </a:r>
            <a:r>
              <a:rPr lang="en-US" dirty="0"/>
              <a:t>the </a:t>
            </a:r>
            <a:r>
              <a:rPr lang="en-US" dirty="0" smtClean="0"/>
              <a:t>input</a:t>
            </a:r>
          </a:p>
          <a:p>
            <a:pPr marL="1428750" lvl="3" indent="-514350">
              <a:buFont typeface="+mj-lt"/>
              <a:buAutoNum type="arabicPeriod"/>
            </a:pPr>
            <a:r>
              <a:rPr lang="en-US" dirty="0"/>
              <a:t>R</a:t>
            </a:r>
            <a:r>
              <a:rPr lang="en-US" dirty="0" smtClean="0"/>
              <a:t>ent </a:t>
            </a:r>
            <a:r>
              <a:rPr lang="en-US" dirty="0"/>
              <a:t>the </a:t>
            </a:r>
            <a:r>
              <a:rPr lang="en-US" dirty="0" smtClean="0"/>
              <a:t>input</a:t>
            </a:r>
          </a:p>
          <a:p>
            <a:pPr marL="1428750" lvl="3" indent="-514350">
              <a:buFont typeface="+mj-lt"/>
              <a:buAutoNum type="arabicPeriod"/>
            </a:pPr>
            <a:r>
              <a:rPr lang="en-US" dirty="0" smtClean="0"/>
              <a:t>Do both</a:t>
            </a:r>
          </a:p>
          <a:p>
            <a:pPr marL="1428750" lvl="3" indent="-514350">
              <a:buFont typeface="+mj-lt"/>
              <a:buAutoNum type="arabicPeriod"/>
            </a:pPr>
            <a:endParaRPr lang="en-US" dirty="0" smtClean="0"/>
          </a:p>
          <a:p>
            <a:pPr marL="1154430" lvl="2" indent="-514350"/>
            <a:r>
              <a:rPr lang="en-US" sz="2100" u="sng" dirty="0" smtClean="0"/>
              <a:t>Firms </a:t>
            </a:r>
            <a:r>
              <a:rPr lang="en-US" sz="2100" u="sng" dirty="0"/>
              <a:t>will choose the </a:t>
            </a:r>
            <a:r>
              <a:rPr lang="en-US" sz="2100" b="1" u="sng" dirty="0"/>
              <a:t>most profitable </a:t>
            </a:r>
            <a:r>
              <a:rPr lang="en-US" sz="2100" u="sng" dirty="0"/>
              <a:t>option</a:t>
            </a:r>
            <a:endParaRPr lang="en-US" sz="2100" dirty="0"/>
          </a:p>
          <a:p>
            <a:endParaRPr lang="en-US" dirty="0"/>
          </a:p>
        </p:txBody>
      </p:sp>
    </p:spTree>
    <p:extLst>
      <p:ext uri="{BB962C8B-B14F-4D97-AF65-F5344CB8AC3E}">
        <p14:creationId xmlns:p14="http://schemas.microsoft.com/office/powerpoint/2010/main" val="392883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4400" dirty="0"/>
              <a:t>Technology </a:t>
            </a:r>
            <a:r>
              <a:rPr lang="en-US" sz="4400" dirty="0" smtClean="0"/>
              <a:t>licensing</a:t>
            </a:r>
            <a:endParaRPr lang="en-US" sz="4400" dirty="0"/>
          </a:p>
        </p:txBody>
      </p:sp>
      <p:sp>
        <p:nvSpPr>
          <p:cNvPr id="3" name="Content Placeholder 2"/>
          <p:cNvSpPr>
            <a:spLocks noGrp="1"/>
          </p:cNvSpPr>
          <p:nvPr>
            <p:ph idx="1"/>
          </p:nvPr>
        </p:nvSpPr>
        <p:spPr>
          <a:xfrm>
            <a:off x="457200" y="1371600"/>
            <a:ext cx="8229600" cy="4953000"/>
          </a:xfrm>
        </p:spPr>
        <p:txBody>
          <a:bodyPr>
            <a:normAutofit/>
          </a:bodyPr>
          <a:lstStyle/>
          <a:p>
            <a:pPr marL="0" indent="0">
              <a:buNone/>
            </a:pPr>
            <a:r>
              <a:rPr lang="en-US" sz="2800" b="1" dirty="0"/>
              <a:t>Can firms actually make more profits by selling the rights to the technology?</a:t>
            </a:r>
            <a:endParaRPr lang="en-US" sz="2400" b="1" dirty="0"/>
          </a:p>
          <a:p>
            <a:pPr lvl="2"/>
            <a:r>
              <a:rPr lang="en-US" sz="2400" dirty="0" smtClean="0"/>
              <a:t>If </a:t>
            </a:r>
            <a:r>
              <a:rPr lang="en-US" sz="2400" dirty="0"/>
              <a:t>the buyers of the technology license are more efficient users of the technology they often are willing to pay more for the license than the selling firm can hope to earn in profits if they use the technology themselves</a:t>
            </a:r>
            <a:endParaRPr lang="en-US" sz="2000" dirty="0"/>
          </a:p>
          <a:p>
            <a:pPr marL="0" indent="0">
              <a:buNone/>
            </a:pPr>
            <a:endParaRPr lang="en-US" dirty="0" smtClean="0"/>
          </a:p>
          <a:p>
            <a:pPr marL="0" indent="0">
              <a:buNone/>
            </a:pPr>
            <a:r>
              <a:rPr lang="en-US" sz="2200" b="1" u="sng" dirty="0" smtClean="0"/>
              <a:t>Example: </a:t>
            </a:r>
            <a:r>
              <a:rPr lang="en-US" sz="2200" dirty="0"/>
              <a:t>T</a:t>
            </a:r>
            <a:r>
              <a:rPr lang="en-US" sz="2200" dirty="0" smtClean="0"/>
              <a:t>hink </a:t>
            </a:r>
            <a:r>
              <a:rPr lang="en-US" sz="2200" dirty="0"/>
              <a:t>of a small film production company that made a good </a:t>
            </a:r>
            <a:r>
              <a:rPr lang="en-US" sz="2200" dirty="0" smtClean="0"/>
              <a:t>movie, </a:t>
            </a:r>
            <a:r>
              <a:rPr lang="en-US" sz="2200" dirty="0"/>
              <a:t>they need the larger production companies to market the film and will sell the rights to the larger </a:t>
            </a:r>
            <a:r>
              <a:rPr lang="en-US" sz="2200" dirty="0" smtClean="0"/>
              <a:t>companies</a:t>
            </a:r>
            <a:endParaRPr lang="en-US" sz="2200" dirty="0"/>
          </a:p>
          <a:p>
            <a:pPr marL="0" indent="0">
              <a:buNone/>
            </a:pPr>
            <a:endParaRPr lang="en-US" sz="1800" dirty="0"/>
          </a:p>
          <a:p>
            <a:pPr marL="0" indent="0">
              <a:buNone/>
            </a:pPr>
            <a:endParaRPr lang="en-US" b="1" dirty="0"/>
          </a:p>
          <a:p>
            <a:endParaRPr lang="en-US" dirty="0"/>
          </a:p>
        </p:txBody>
      </p:sp>
    </p:spTree>
    <p:extLst>
      <p:ext uri="{BB962C8B-B14F-4D97-AF65-F5344CB8AC3E}">
        <p14:creationId xmlns:p14="http://schemas.microsoft.com/office/powerpoint/2010/main" val="355703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dirty="0"/>
              <a:t>Technology </a:t>
            </a:r>
            <a:r>
              <a:rPr lang="en-US" sz="4400" dirty="0" smtClean="0"/>
              <a:t>licensing</a:t>
            </a:r>
            <a:endParaRPr lang="en-US" sz="4400" dirty="0"/>
          </a:p>
        </p:txBody>
      </p:sp>
      <p:sp>
        <p:nvSpPr>
          <p:cNvPr id="3" name="Content Placeholder 2"/>
          <p:cNvSpPr>
            <a:spLocks noGrp="1"/>
          </p:cNvSpPr>
          <p:nvPr>
            <p:ph idx="1"/>
          </p:nvPr>
        </p:nvSpPr>
        <p:spPr>
          <a:xfrm>
            <a:off x="457200" y="1676400"/>
            <a:ext cx="8229600" cy="4648200"/>
          </a:xfrm>
        </p:spPr>
        <p:txBody>
          <a:bodyPr/>
          <a:lstStyle/>
          <a:p>
            <a:pPr marL="0" indent="0">
              <a:buNone/>
            </a:pPr>
            <a:r>
              <a:rPr lang="en-US" b="1" dirty="0"/>
              <a:t>Licensing of technology is more likely in the case of small firms that don’t have the supply chain, capital raising, and marketing capabilities of larger firms</a:t>
            </a:r>
          </a:p>
          <a:p>
            <a:pPr marL="0" indent="0">
              <a:buNone/>
            </a:pPr>
            <a:endParaRPr lang="en-US" b="1" dirty="0" smtClean="0"/>
          </a:p>
          <a:p>
            <a:pPr marL="0" indent="0">
              <a:buNone/>
            </a:pPr>
            <a:endParaRPr lang="en-US" b="1" dirty="0"/>
          </a:p>
          <a:p>
            <a:pPr marL="0" indent="0">
              <a:buNone/>
            </a:pPr>
            <a:endParaRPr lang="en-US"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200400"/>
            <a:ext cx="4762500" cy="3402836"/>
          </a:xfrm>
          <a:prstGeom prst="rect">
            <a:avLst/>
          </a:prstGeom>
        </p:spPr>
      </p:pic>
    </p:spTree>
    <p:extLst>
      <p:ext uri="{BB962C8B-B14F-4D97-AF65-F5344CB8AC3E}">
        <p14:creationId xmlns:p14="http://schemas.microsoft.com/office/powerpoint/2010/main" val="3012638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1979</TotalTime>
  <Words>643</Words>
  <Application>Microsoft Office PowerPoint</Application>
  <PresentationFormat>On-screen Show (4:3)</PresentationFormat>
  <Paragraphs>86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EBGN 320 – Economics and Technology</vt:lpstr>
      <vt:lpstr>Collaboration between innovative firms</vt:lpstr>
      <vt:lpstr>Why must firms collaborate or die?</vt:lpstr>
      <vt:lpstr>Four types of R&amp;D collaboration:</vt:lpstr>
      <vt:lpstr>Innovation and dissemination</vt:lpstr>
      <vt:lpstr>Empirical evidence</vt:lpstr>
      <vt:lpstr>Incentives for voluntary dissemination</vt:lpstr>
      <vt:lpstr>Technology licensing</vt:lpstr>
      <vt:lpstr>Technology licensing</vt:lpstr>
      <vt:lpstr>Technology licensing</vt:lpstr>
      <vt:lpstr>Technology licensing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EBGN 320 – Economics and Technology</dc:title>
  <dc:creator>Donal</dc:creator>
  <cp:lastModifiedBy>Donal</cp:lastModifiedBy>
  <cp:revision>114</cp:revision>
  <cp:lastPrinted>2012-01-27T17:58:50Z</cp:lastPrinted>
  <dcterms:created xsi:type="dcterms:W3CDTF">2012-01-16T16:07:42Z</dcterms:created>
  <dcterms:modified xsi:type="dcterms:W3CDTF">2013-03-04T19:23:21Z</dcterms:modified>
</cp:coreProperties>
</file>