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handoutMasterIdLst>
    <p:handoutMasterId r:id="rId21"/>
  </p:handoutMasterIdLst>
  <p:sldIdLst>
    <p:sldId id="256" r:id="rId2"/>
    <p:sldId id="284" r:id="rId3"/>
    <p:sldId id="285" r:id="rId4"/>
    <p:sldId id="282" r:id="rId5"/>
    <p:sldId id="286" r:id="rId6"/>
    <p:sldId id="287" r:id="rId7"/>
    <p:sldId id="266" r:id="rId8"/>
    <p:sldId id="267" r:id="rId9"/>
    <p:sldId id="271" r:id="rId10"/>
    <p:sldId id="272" r:id="rId11"/>
    <p:sldId id="273" r:id="rId12"/>
    <p:sldId id="274" r:id="rId13"/>
    <p:sldId id="275" r:id="rId14"/>
    <p:sldId id="276" r:id="rId15"/>
    <p:sldId id="277" r:id="rId16"/>
    <p:sldId id="278" r:id="rId17"/>
    <p:sldId id="281" r:id="rId18"/>
    <p:sldId id="280" r:id="rId19"/>
    <p:sldId id="279" r:id="rId20"/>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5" d="100"/>
          <a:sy n="135" d="100"/>
        </p:scale>
        <p:origin x="-924" y="89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6F789A57-DE9D-4526-B605-0ABECD732693}" type="datetimeFigureOut">
              <a:rPr lang="en-US" smtClean="0"/>
              <a:t>3/4/2013</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6F2C3CAD-BDE6-40B5-AC1E-A84CA3888C04}" type="slidenum">
              <a:rPr lang="en-US" smtClean="0"/>
              <a:t>‹#›</a:t>
            </a:fld>
            <a:endParaRPr lang="en-US"/>
          </a:p>
        </p:txBody>
      </p:sp>
    </p:spTree>
    <p:extLst>
      <p:ext uri="{BB962C8B-B14F-4D97-AF65-F5344CB8AC3E}">
        <p14:creationId xmlns:p14="http://schemas.microsoft.com/office/powerpoint/2010/main" val="261542945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CB3669B-3D1A-473C-BBD4-CC6196B2CA1C}" type="datetimeFigureOut">
              <a:rPr lang="en-US" smtClean="0"/>
              <a:t>3/4/2013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CB3669B-3D1A-473C-BBD4-CC6196B2CA1C}" type="datetimeFigureOut">
              <a:rPr lang="en-US" smtClean="0"/>
              <a:t>3/4/2013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E514AD-3BE6-41D3-BF49-4D2F3086EA23}"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B3669B-3D1A-473C-BBD4-CC6196B2CA1C}" type="datetimeFigureOut">
              <a:rPr lang="en-US" smtClean="0"/>
              <a:t>3/4/2013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CB3669B-3D1A-473C-BBD4-CC6196B2CA1C}" type="datetimeFigureOut">
              <a:rPr lang="en-US" smtClean="0"/>
              <a:t>3/4/2013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B3669B-3D1A-473C-BBD4-CC6196B2CA1C}" type="datetimeFigureOut">
              <a:rPr lang="en-US" smtClean="0"/>
              <a:t>3/4/2013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CB3669B-3D1A-473C-BBD4-CC6196B2CA1C}"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E514AD-3BE6-41D3-BF49-4D2F3086EA2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CB3669B-3D1A-473C-BBD4-CC6196B2CA1C}" type="datetimeFigureOut">
              <a:rPr lang="en-US" smtClean="0"/>
              <a:t>3/4/2013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8E514AD-3BE6-41D3-BF49-4D2F3086EA23}"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CB3669B-3D1A-473C-BBD4-CC6196B2CA1C}" type="datetimeFigureOut">
              <a:rPr lang="en-US" smtClean="0"/>
              <a:t>3/4/2013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E514AD-3BE6-41D3-BF49-4D2F3086EA23}"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youtube.com/watch?v=bhg_xv9DVI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smtClean="0"/>
              <a:t>EBGN 320 – Economics and Technology</a:t>
            </a:r>
            <a:endParaRPr lang="en-US" sz="3200" dirty="0"/>
          </a:p>
        </p:txBody>
      </p:sp>
      <p:sp>
        <p:nvSpPr>
          <p:cNvPr id="3" name="Subtitle 2"/>
          <p:cNvSpPr>
            <a:spLocks noGrp="1"/>
          </p:cNvSpPr>
          <p:nvPr>
            <p:ph type="subTitle" idx="1"/>
          </p:nvPr>
        </p:nvSpPr>
        <p:spPr/>
        <p:txBody>
          <a:bodyPr/>
          <a:lstStyle/>
          <a:p>
            <a:r>
              <a:rPr lang="en-US" sz="1800" b="1" dirty="0"/>
              <a:t>The Technology-Consortium </a:t>
            </a:r>
            <a:r>
              <a:rPr lang="en-US" sz="1800" b="1" dirty="0" smtClean="0"/>
              <a:t>Model</a:t>
            </a:r>
          </a:p>
          <a:p>
            <a:r>
              <a:rPr lang="en-US" sz="1600" dirty="0" smtClean="0"/>
              <a:t>March 4, 2013</a:t>
            </a:r>
            <a:endParaRPr lang="en-US" sz="1600" dirty="0"/>
          </a:p>
        </p:txBody>
      </p:sp>
    </p:spTree>
    <p:extLst>
      <p:ext uri="{BB962C8B-B14F-4D97-AF65-F5344CB8AC3E}">
        <p14:creationId xmlns:p14="http://schemas.microsoft.com/office/powerpoint/2010/main" val="1369503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600200"/>
            <a:ext cx="8229600" cy="4724400"/>
          </a:xfrm>
        </p:spPr>
        <p:txBody>
          <a:bodyPr>
            <a:normAutofit fontScale="92500"/>
          </a:bodyPr>
          <a:lstStyle/>
          <a:p>
            <a:pPr marL="0" indent="0">
              <a:buNone/>
            </a:pPr>
            <a:r>
              <a:rPr lang="en-US" b="1" i="1" dirty="0"/>
              <a:t>Does it need to be the case that ALL of the above assumptions hold exactly for this result to be true in the general </a:t>
            </a:r>
            <a:r>
              <a:rPr lang="en-US" b="1" i="1" dirty="0" smtClean="0"/>
              <a:t>case?</a:t>
            </a:r>
          </a:p>
          <a:p>
            <a:pPr marL="0" indent="0">
              <a:buNone/>
            </a:pPr>
            <a:endParaRPr lang="en-US" b="1" i="1" dirty="0"/>
          </a:p>
          <a:p>
            <a:r>
              <a:rPr lang="en-US" b="1" dirty="0" smtClean="0"/>
              <a:t>No!! </a:t>
            </a:r>
            <a:r>
              <a:rPr lang="en-US" dirty="0"/>
              <a:t>The effect might not be as dramatic, but the result still holds if most of the assumptions don’t hold </a:t>
            </a:r>
            <a:r>
              <a:rPr lang="en-US" dirty="0" smtClean="0"/>
              <a:t>exactly</a:t>
            </a:r>
          </a:p>
          <a:p>
            <a:pPr marL="0" indent="0">
              <a:buNone/>
            </a:pPr>
            <a:endParaRPr lang="en-US" dirty="0" smtClean="0"/>
          </a:p>
          <a:p>
            <a:r>
              <a:rPr lang="en-US" dirty="0" smtClean="0"/>
              <a:t>The </a:t>
            </a:r>
            <a:r>
              <a:rPr lang="en-US" dirty="0"/>
              <a:t>most critical assumption is assumption </a:t>
            </a:r>
            <a:r>
              <a:rPr lang="en-US" dirty="0" smtClean="0"/>
              <a:t># 1 </a:t>
            </a:r>
          </a:p>
          <a:p>
            <a:pPr lvl="1"/>
            <a:r>
              <a:rPr lang="en-US" b="1" dirty="0" smtClean="0"/>
              <a:t>If </a:t>
            </a:r>
            <a:r>
              <a:rPr lang="en-US" b="1" dirty="0"/>
              <a:t>the innovations were identical the model falls </a:t>
            </a:r>
            <a:r>
              <a:rPr lang="en-US" b="1" dirty="0" smtClean="0"/>
              <a:t>apart</a:t>
            </a:r>
            <a:endParaRPr lang="en-US" dirty="0"/>
          </a:p>
          <a:p>
            <a:pPr marL="0" indent="0">
              <a:buNone/>
            </a:pPr>
            <a:r>
              <a:rPr lang="en-US" b="1" i="1" dirty="0" smtClean="0"/>
              <a:t> </a:t>
            </a:r>
            <a:endParaRPr lang="en-US" dirty="0"/>
          </a:p>
        </p:txBody>
      </p:sp>
    </p:spTree>
    <p:extLst>
      <p:ext uri="{BB962C8B-B14F-4D97-AF65-F5344CB8AC3E}">
        <p14:creationId xmlns:p14="http://schemas.microsoft.com/office/powerpoint/2010/main" val="186510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sz="4000" dirty="0"/>
              <a:t>The Technology-Consortium Model</a:t>
            </a:r>
          </a:p>
        </p:txBody>
      </p:sp>
      <p:sp>
        <p:nvSpPr>
          <p:cNvPr id="3" name="Content Placeholder 2"/>
          <p:cNvSpPr>
            <a:spLocks noGrp="1"/>
          </p:cNvSpPr>
          <p:nvPr>
            <p:ph idx="1"/>
          </p:nvPr>
        </p:nvSpPr>
        <p:spPr>
          <a:xfrm>
            <a:off x="457200" y="1371600"/>
            <a:ext cx="8229600" cy="4953000"/>
          </a:xfrm>
        </p:spPr>
        <p:txBody>
          <a:bodyPr>
            <a:normAutofit lnSpcReduction="10000"/>
          </a:bodyPr>
          <a:lstStyle/>
          <a:p>
            <a:pPr marL="0" indent="0">
              <a:buNone/>
            </a:pPr>
            <a:r>
              <a:rPr lang="en-US" b="1" i="1" dirty="0"/>
              <a:t>Assuming marginal costs increase as output </a:t>
            </a:r>
            <a:r>
              <a:rPr lang="en-US" b="1" i="1" dirty="0" smtClean="0"/>
              <a:t>increases and perfect competition (PC): </a:t>
            </a:r>
          </a:p>
          <a:p>
            <a:pPr marL="514350" indent="-514350">
              <a:buFont typeface="+mj-lt"/>
              <a:buAutoNum type="arabicPeriod"/>
            </a:pPr>
            <a:r>
              <a:rPr lang="en-US" dirty="0" smtClean="0"/>
              <a:t>Draw the two </a:t>
            </a:r>
            <a:r>
              <a:rPr lang="en-US" dirty="0"/>
              <a:t>separate firm supply curves represented by the </a:t>
            </a:r>
            <a:r>
              <a:rPr lang="en-US" dirty="0" smtClean="0"/>
              <a:t>two </a:t>
            </a:r>
            <a:r>
              <a:rPr lang="en-US" dirty="0"/>
              <a:t>different cost functions on the same S-D </a:t>
            </a:r>
            <a:r>
              <a:rPr lang="en-US" dirty="0" smtClean="0"/>
              <a:t>graph</a:t>
            </a:r>
          </a:p>
          <a:p>
            <a:pPr marL="514350" indent="-514350">
              <a:buFont typeface="+mj-lt"/>
              <a:buAutoNum type="arabicPeriod"/>
            </a:pPr>
            <a:endParaRPr lang="en-US" dirty="0" smtClean="0"/>
          </a:p>
          <a:p>
            <a:pPr marL="514350" indent="-514350">
              <a:buFont typeface="+mj-lt"/>
              <a:buAutoNum type="arabicPeriod"/>
            </a:pPr>
            <a:r>
              <a:rPr lang="en-US" dirty="0" smtClean="0"/>
              <a:t>Draw </a:t>
            </a:r>
            <a:r>
              <a:rPr lang="en-US" dirty="0"/>
              <a:t>the per firm demand </a:t>
            </a:r>
            <a:r>
              <a:rPr lang="en-US" dirty="0" smtClean="0"/>
              <a:t>curve</a:t>
            </a:r>
          </a:p>
          <a:p>
            <a:pPr marL="514350" indent="-514350">
              <a:buFont typeface="+mj-lt"/>
              <a:buAutoNum type="arabicPeriod"/>
            </a:pPr>
            <a:endParaRPr lang="en-US" dirty="0" smtClean="0"/>
          </a:p>
          <a:p>
            <a:pPr marL="514350" indent="-514350">
              <a:buFont typeface="+mj-lt"/>
              <a:buAutoNum type="arabicPeriod"/>
            </a:pPr>
            <a:r>
              <a:rPr lang="en-US" dirty="0" smtClean="0"/>
              <a:t>Show </a:t>
            </a:r>
            <a:r>
              <a:rPr lang="en-US" dirty="0"/>
              <a:t>the amount produced by each </a:t>
            </a:r>
            <a:r>
              <a:rPr lang="en-US" dirty="0" smtClean="0"/>
              <a:t>firm</a:t>
            </a:r>
          </a:p>
          <a:p>
            <a:pPr marL="514350" indent="-514350">
              <a:buFont typeface="+mj-lt"/>
              <a:buAutoNum type="arabicPeriod"/>
            </a:pPr>
            <a:endParaRPr lang="en-US" dirty="0" smtClean="0"/>
          </a:p>
          <a:p>
            <a:pPr marL="514350" indent="-514350">
              <a:buFont typeface="+mj-lt"/>
              <a:buAutoNum type="arabicPeriod"/>
            </a:pPr>
            <a:r>
              <a:rPr lang="en-US" dirty="0" smtClean="0"/>
              <a:t>Determine </a:t>
            </a:r>
            <a:r>
              <a:rPr lang="en-US" dirty="0"/>
              <a:t>profits for each </a:t>
            </a:r>
            <a:r>
              <a:rPr lang="en-US" dirty="0" smtClean="0"/>
              <a:t>firm</a:t>
            </a:r>
            <a:endParaRPr lang="en-US" dirty="0"/>
          </a:p>
        </p:txBody>
      </p:sp>
    </p:spTree>
    <p:extLst>
      <p:ext uri="{BB962C8B-B14F-4D97-AF65-F5344CB8AC3E}">
        <p14:creationId xmlns:p14="http://schemas.microsoft.com/office/powerpoint/2010/main" val="592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19912"/>
          </a:xfrm>
        </p:spPr>
        <p:txBody>
          <a:bodyPr>
            <a:normAutofit/>
          </a:bodyPr>
          <a:lstStyle/>
          <a:p>
            <a:r>
              <a:rPr lang="en-US" sz="4000" dirty="0"/>
              <a:t>The Technology-Consortium Model</a:t>
            </a:r>
          </a:p>
        </p:txBody>
      </p:sp>
      <p:sp>
        <p:nvSpPr>
          <p:cNvPr id="3" name="Content Placeholder 2"/>
          <p:cNvSpPr>
            <a:spLocks noGrp="1"/>
          </p:cNvSpPr>
          <p:nvPr>
            <p:ph idx="1"/>
          </p:nvPr>
        </p:nvSpPr>
        <p:spPr>
          <a:xfrm>
            <a:off x="533400" y="1219200"/>
            <a:ext cx="8229600" cy="5105400"/>
          </a:xfrm>
        </p:spPr>
        <p:txBody>
          <a:bodyPr>
            <a:normAutofit fontScale="47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sz="3800" b="1" dirty="0" smtClean="0"/>
              <a:t>Note: </a:t>
            </a:r>
            <a:r>
              <a:rPr lang="en-US" sz="3800" dirty="0" smtClean="0"/>
              <a:t>While the </a:t>
            </a:r>
            <a:r>
              <a:rPr lang="en-US" sz="3800" dirty="0"/>
              <a:t>market demand curve is downward sloping, with competition the firm demand is perfectly elastic, and therefore horizontal (</a:t>
            </a:r>
            <a:r>
              <a:rPr lang="en-US" sz="3800" b="1" i="1" dirty="0"/>
              <a:t>P = </a:t>
            </a:r>
            <a:r>
              <a:rPr lang="en-US" sz="3800" b="1" i="1" dirty="0" smtClean="0"/>
              <a:t>MR</a:t>
            </a:r>
            <a:r>
              <a:rPr lang="en-US" sz="3800" dirty="0" smtClean="0"/>
              <a:t>)</a:t>
            </a:r>
          </a:p>
          <a:p>
            <a:pPr marL="0" indent="0">
              <a:buNone/>
            </a:pPr>
            <a:endParaRPr lang="en-US" sz="3800" dirty="0"/>
          </a:p>
          <a:p>
            <a:pPr marL="0" indent="0">
              <a:buNone/>
            </a:pPr>
            <a:r>
              <a:rPr lang="en-US" sz="3800" dirty="0" smtClean="0"/>
              <a:t>The </a:t>
            </a:r>
            <a:r>
              <a:rPr lang="en-US" sz="3800" dirty="0"/>
              <a:t>graph shows that the firm in the consortium produces more than the firm that chooses not to enter the consortium; </a:t>
            </a:r>
            <a:r>
              <a:rPr lang="en-US" sz="3800" b="1" i="1" dirty="0" err="1" smtClean="0"/>
              <a:t>y</a:t>
            </a:r>
            <a:r>
              <a:rPr lang="en-US" sz="3800" b="1" i="1" baseline="-25000" dirty="0" err="1"/>
              <a:t>P</a:t>
            </a:r>
            <a:r>
              <a:rPr lang="en-US" sz="3800" b="1" i="1" baseline="30000" dirty="0" smtClean="0"/>
              <a:t>*</a:t>
            </a:r>
            <a:r>
              <a:rPr lang="en-US" sz="3800" b="1" i="1" dirty="0" smtClean="0"/>
              <a:t> </a:t>
            </a:r>
            <a:r>
              <a:rPr lang="en-US" sz="3800" b="1" i="1" dirty="0"/>
              <a:t>&gt; </a:t>
            </a:r>
            <a:r>
              <a:rPr lang="en-US" sz="3800" b="1" i="1" dirty="0" err="1" smtClean="0"/>
              <a:t>y</a:t>
            </a:r>
            <a:r>
              <a:rPr lang="en-US" sz="3800" b="1" i="1" baseline="-25000" dirty="0" err="1"/>
              <a:t>H</a:t>
            </a:r>
            <a:r>
              <a:rPr lang="en-US" sz="3800" b="1" i="1" baseline="30000" dirty="0" smtClean="0"/>
              <a:t>*</a:t>
            </a:r>
            <a:endParaRPr lang="en-US" sz="3800" dirty="0"/>
          </a:p>
          <a:p>
            <a:pPr marL="0" indent="0">
              <a:buNone/>
            </a:pPr>
            <a:endParaRPr lang="en-US" dirty="0"/>
          </a:p>
        </p:txBody>
      </p:sp>
      <p:cxnSp>
        <p:nvCxnSpPr>
          <p:cNvPr id="4" name="Straight Connector 3"/>
          <p:cNvCxnSpPr/>
          <p:nvPr/>
        </p:nvCxnSpPr>
        <p:spPr>
          <a:xfrm>
            <a:off x="2324100" y="1812924"/>
            <a:ext cx="0" cy="2667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324100" y="4479924"/>
            <a:ext cx="36576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55567" y="4574155"/>
            <a:ext cx="685800" cy="261610"/>
          </a:xfrm>
          <a:prstGeom prst="rect">
            <a:avLst/>
          </a:prstGeom>
          <a:noFill/>
        </p:spPr>
        <p:txBody>
          <a:bodyPr wrap="square" rtlCol="0">
            <a:spAutoFit/>
          </a:bodyPr>
          <a:lstStyle/>
          <a:p>
            <a:r>
              <a:rPr lang="en-US" sz="1100" dirty="0" smtClean="0"/>
              <a:t>Q/time</a:t>
            </a:r>
            <a:endParaRPr lang="en-US" sz="1100" dirty="0"/>
          </a:p>
        </p:txBody>
      </p:sp>
      <p:sp>
        <p:nvSpPr>
          <p:cNvPr id="7" name="TextBox 6"/>
          <p:cNvSpPr txBox="1"/>
          <p:nvPr/>
        </p:nvSpPr>
        <p:spPr>
          <a:xfrm>
            <a:off x="1588120" y="1812924"/>
            <a:ext cx="735980" cy="261610"/>
          </a:xfrm>
          <a:prstGeom prst="rect">
            <a:avLst/>
          </a:prstGeom>
          <a:noFill/>
        </p:spPr>
        <p:txBody>
          <a:bodyPr wrap="square" rtlCol="0">
            <a:spAutoFit/>
          </a:bodyPr>
          <a:lstStyle/>
          <a:p>
            <a:r>
              <a:rPr lang="en-US" sz="1100" dirty="0" smtClean="0"/>
              <a:t>p/unit</a:t>
            </a:r>
            <a:endParaRPr lang="en-US" sz="1100" dirty="0"/>
          </a:p>
        </p:txBody>
      </p:sp>
      <p:cxnSp>
        <p:nvCxnSpPr>
          <p:cNvPr id="8" name="Straight Connector 7"/>
          <p:cNvCxnSpPr/>
          <p:nvPr/>
        </p:nvCxnSpPr>
        <p:spPr>
          <a:xfrm flipV="1">
            <a:off x="2324100" y="1889124"/>
            <a:ext cx="2667000" cy="19812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324100" y="3413124"/>
            <a:ext cx="34290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48300" y="3025694"/>
            <a:ext cx="800100" cy="338554"/>
          </a:xfrm>
          <a:prstGeom prst="rect">
            <a:avLst/>
          </a:prstGeom>
          <a:noFill/>
        </p:spPr>
        <p:txBody>
          <a:bodyPr wrap="square" rtlCol="0">
            <a:spAutoFit/>
          </a:bodyPr>
          <a:lstStyle/>
          <a:p>
            <a:r>
              <a:rPr lang="en-US" sz="1600" dirty="0" smtClean="0"/>
              <a:t>D</a:t>
            </a:r>
            <a:r>
              <a:rPr lang="en-US" sz="1600" baseline="-25000" dirty="0"/>
              <a:t>P</a:t>
            </a:r>
            <a:r>
              <a:rPr lang="en-US" sz="1600" baseline="-25000" dirty="0" smtClean="0"/>
              <a:t>,H</a:t>
            </a:r>
            <a:endParaRPr lang="en-US" sz="1600" dirty="0"/>
          </a:p>
        </p:txBody>
      </p:sp>
      <p:cxnSp>
        <p:nvCxnSpPr>
          <p:cNvPr id="11" name="Straight Connector 10"/>
          <p:cNvCxnSpPr/>
          <p:nvPr/>
        </p:nvCxnSpPr>
        <p:spPr>
          <a:xfrm flipV="1">
            <a:off x="3771900" y="3413124"/>
            <a:ext cx="0" cy="1066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898495" y="3244848"/>
            <a:ext cx="367990" cy="261610"/>
          </a:xfrm>
          <a:prstGeom prst="rect">
            <a:avLst/>
          </a:prstGeom>
          <a:noFill/>
        </p:spPr>
        <p:txBody>
          <a:bodyPr wrap="square" rtlCol="0">
            <a:spAutoFit/>
          </a:bodyPr>
          <a:lstStyle/>
          <a:p>
            <a:r>
              <a:rPr lang="en-US" sz="1100" dirty="0" smtClean="0"/>
              <a:t>P</a:t>
            </a:r>
            <a:r>
              <a:rPr lang="en-US" sz="1100" baseline="30000" dirty="0" smtClean="0"/>
              <a:t>*</a:t>
            </a:r>
            <a:endParaRPr lang="en-US" sz="1100" dirty="0"/>
          </a:p>
        </p:txBody>
      </p:sp>
      <p:sp>
        <p:nvSpPr>
          <p:cNvPr id="13" name="TextBox 12"/>
          <p:cNvSpPr txBox="1"/>
          <p:nvPr/>
        </p:nvSpPr>
        <p:spPr>
          <a:xfrm>
            <a:off x="3630580" y="4574881"/>
            <a:ext cx="425605" cy="261610"/>
          </a:xfrm>
          <a:prstGeom prst="rect">
            <a:avLst/>
          </a:prstGeom>
          <a:noFill/>
        </p:spPr>
        <p:txBody>
          <a:bodyPr wrap="square" rtlCol="0">
            <a:spAutoFit/>
          </a:bodyPr>
          <a:lstStyle/>
          <a:p>
            <a:r>
              <a:rPr lang="en-US" sz="1100" dirty="0" err="1" smtClean="0"/>
              <a:t>y</a:t>
            </a:r>
            <a:r>
              <a:rPr lang="en-US" sz="1100" baseline="-25000" dirty="0" err="1" smtClean="0"/>
              <a:t>P</a:t>
            </a:r>
            <a:r>
              <a:rPr lang="en-US" sz="1100" baseline="30000" dirty="0" smtClean="0"/>
              <a:t>*</a:t>
            </a:r>
            <a:endParaRPr lang="en-US" sz="1100" dirty="0"/>
          </a:p>
        </p:txBody>
      </p:sp>
      <p:cxnSp>
        <p:nvCxnSpPr>
          <p:cNvPr id="17" name="Straight Connector 16"/>
          <p:cNvCxnSpPr/>
          <p:nvPr/>
        </p:nvCxnSpPr>
        <p:spPr>
          <a:xfrm flipV="1">
            <a:off x="2324100" y="2705729"/>
            <a:ext cx="3581400" cy="116459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05400" y="1719847"/>
            <a:ext cx="800100" cy="338554"/>
          </a:xfrm>
          <a:prstGeom prst="rect">
            <a:avLst/>
          </a:prstGeom>
          <a:noFill/>
        </p:spPr>
        <p:txBody>
          <a:bodyPr wrap="square" rtlCol="0">
            <a:spAutoFit/>
          </a:bodyPr>
          <a:lstStyle/>
          <a:p>
            <a:r>
              <a:rPr lang="en-US" sz="1600" dirty="0" smtClean="0"/>
              <a:t>MC</a:t>
            </a:r>
            <a:r>
              <a:rPr lang="en-US" sz="1600" baseline="-25000" dirty="0" smtClean="0"/>
              <a:t>H</a:t>
            </a:r>
            <a:endParaRPr lang="en-US" sz="1600" dirty="0"/>
          </a:p>
        </p:txBody>
      </p:sp>
      <p:sp>
        <p:nvSpPr>
          <p:cNvPr id="22" name="TextBox 21"/>
          <p:cNvSpPr txBox="1"/>
          <p:nvPr/>
        </p:nvSpPr>
        <p:spPr>
          <a:xfrm>
            <a:off x="5848350" y="2381950"/>
            <a:ext cx="800100" cy="338554"/>
          </a:xfrm>
          <a:prstGeom prst="rect">
            <a:avLst/>
          </a:prstGeom>
          <a:noFill/>
        </p:spPr>
        <p:txBody>
          <a:bodyPr wrap="square" rtlCol="0">
            <a:spAutoFit/>
          </a:bodyPr>
          <a:lstStyle/>
          <a:p>
            <a:r>
              <a:rPr lang="en-US" sz="1600" dirty="0" smtClean="0"/>
              <a:t>MC</a:t>
            </a:r>
            <a:r>
              <a:rPr lang="en-US" sz="1600" baseline="-25000" dirty="0" smtClean="0"/>
              <a:t>P</a:t>
            </a:r>
            <a:endParaRPr lang="en-US" sz="1600" dirty="0"/>
          </a:p>
        </p:txBody>
      </p:sp>
      <p:cxnSp>
        <p:nvCxnSpPr>
          <p:cNvPr id="25" name="Straight Connector 24"/>
          <p:cNvCxnSpPr/>
          <p:nvPr/>
        </p:nvCxnSpPr>
        <p:spPr>
          <a:xfrm flipV="1">
            <a:off x="2933700" y="3424847"/>
            <a:ext cx="0" cy="10668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720897" y="4586157"/>
            <a:ext cx="425605" cy="261610"/>
          </a:xfrm>
          <a:prstGeom prst="rect">
            <a:avLst/>
          </a:prstGeom>
          <a:noFill/>
        </p:spPr>
        <p:txBody>
          <a:bodyPr wrap="square" rtlCol="0">
            <a:spAutoFit/>
          </a:bodyPr>
          <a:lstStyle/>
          <a:p>
            <a:r>
              <a:rPr lang="en-US" sz="1100" dirty="0" err="1" smtClean="0"/>
              <a:t>y</a:t>
            </a:r>
            <a:r>
              <a:rPr lang="en-US" sz="1100" baseline="-25000" dirty="0" err="1" smtClean="0"/>
              <a:t>H</a:t>
            </a:r>
            <a:r>
              <a:rPr lang="en-US" sz="1100" baseline="30000" dirty="0" smtClean="0"/>
              <a:t>*</a:t>
            </a:r>
            <a:endParaRPr lang="en-US" sz="1100" dirty="0"/>
          </a:p>
        </p:txBody>
      </p:sp>
    </p:spTree>
    <p:extLst>
      <p:ext uri="{BB962C8B-B14F-4D97-AF65-F5344CB8AC3E}">
        <p14:creationId xmlns:p14="http://schemas.microsoft.com/office/powerpoint/2010/main" val="156023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P spid="13" grpId="0"/>
      <p:bldP spid="21" grpId="0"/>
      <p:bldP spid="22" grpId="0"/>
      <p:bldP spid="2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524000"/>
            <a:ext cx="8229600" cy="4800600"/>
          </a:xfrm>
        </p:spPr>
        <p:txBody>
          <a:bodyPr>
            <a:normAutofit fontScale="92500"/>
          </a:bodyPr>
          <a:lstStyle/>
          <a:p>
            <a:pPr marL="0" indent="0">
              <a:buNone/>
            </a:pPr>
            <a:r>
              <a:rPr lang="en-US" b="1" dirty="0"/>
              <a:t>Profits cannot be labeled on the graph without knowing ATC</a:t>
            </a:r>
          </a:p>
          <a:p>
            <a:pPr marL="0" indent="0">
              <a:buNone/>
            </a:pPr>
            <a:endParaRPr lang="en-US" dirty="0" smtClean="0"/>
          </a:p>
          <a:p>
            <a:pPr marL="0" indent="0">
              <a:buNone/>
            </a:pPr>
            <a:r>
              <a:rPr lang="en-US" dirty="0" smtClean="0"/>
              <a:t>However</a:t>
            </a:r>
            <a:r>
              <a:rPr lang="en-US" dirty="0"/>
              <a:t>, we can formulate a profit function as follows:</a:t>
            </a:r>
          </a:p>
          <a:p>
            <a:pPr marL="0" indent="0">
              <a:buNone/>
            </a:pPr>
            <a:r>
              <a:rPr lang="en-US" dirty="0" smtClean="0"/>
              <a:t>General </a:t>
            </a:r>
            <a:r>
              <a:rPr lang="en-US" dirty="0"/>
              <a:t>form:  </a:t>
            </a:r>
            <a:endParaRPr lang="en-US" dirty="0" smtClean="0"/>
          </a:p>
          <a:p>
            <a:pPr marL="0" indent="0">
              <a:buNone/>
            </a:pPr>
            <a:r>
              <a:rPr lang="en-US" b="1" i="1" dirty="0"/>
              <a:t>	</a:t>
            </a:r>
            <a:r>
              <a:rPr lang="en-US" b="1" i="1" dirty="0" smtClean="0"/>
              <a:t>∏ </a:t>
            </a:r>
            <a:r>
              <a:rPr lang="en-US" b="1" i="1" dirty="0"/>
              <a:t>= TR – TC = [MR – ATC]*y = P*y – [C(y)f(z) + x]</a:t>
            </a:r>
            <a:endParaRPr lang="en-US" dirty="0"/>
          </a:p>
          <a:p>
            <a:pPr marL="0" indent="0">
              <a:buNone/>
            </a:pPr>
            <a:endParaRPr lang="en-US" dirty="0" smtClean="0"/>
          </a:p>
          <a:p>
            <a:pPr marL="0" indent="0">
              <a:buNone/>
            </a:pPr>
            <a:r>
              <a:rPr lang="en-US" dirty="0" smtClean="0"/>
              <a:t>After </a:t>
            </a:r>
            <a:r>
              <a:rPr lang="en-US" dirty="0"/>
              <a:t>we index the profits of the </a:t>
            </a:r>
            <a:r>
              <a:rPr lang="en-US" dirty="0" smtClean="0"/>
              <a:t>two </a:t>
            </a:r>
            <a:r>
              <a:rPr lang="en-US" dirty="0"/>
              <a:t>types of firms and substitute for </a:t>
            </a:r>
            <a:r>
              <a:rPr lang="en-US" i="1" dirty="0"/>
              <a:t>f(z) </a:t>
            </a:r>
            <a:r>
              <a:rPr lang="en-US" dirty="0"/>
              <a:t>with the cost reducing factors we have</a:t>
            </a:r>
            <a:r>
              <a:rPr lang="en-US" dirty="0" smtClean="0"/>
              <a:t>:</a:t>
            </a:r>
          </a:p>
          <a:p>
            <a:pPr marL="0" indent="0">
              <a:buNone/>
            </a:pPr>
            <a:endParaRPr lang="en-US" dirty="0"/>
          </a:p>
          <a:p>
            <a:pPr marL="0" indent="0">
              <a:buNone/>
            </a:pPr>
            <a:r>
              <a:rPr lang="en-US" b="1" i="1" dirty="0" smtClean="0"/>
              <a:t>			∏</a:t>
            </a:r>
            <a:r>
              <a:rPr lang="en-US" b="1" i="1" baseline="-25000" dirty="0"/>
              <a:t>P</a:t>
            </a:r>
            <a:r>
              <a:rPr lang="en-US" b="1" i="1" dirty="0" smtClean="0"/>
              <a:t> </a:t>
            </a:r>
            <a:r>
              <a:rPr lang="en-US" b="1" i="1" dirty="0"/>
              <a:t>&gt; </a:t>
            </a:r>
            <a:r>
              <a:rPr lang="en-US" b="1" i="1" dirty="0" smtClean="0"/>
              <a:t>∏</a:t>
            </a:r>
            <a:r>
              <a:rPr lang="en-US" b="1" i="1" baseline="-25000" dirty="0"/>
              <a:t>H</a:t>
            </a:r>
            <a:endParaRPr lang="en-US" dirty="0"/>
          </a:p>
          <a:p>
            <a:endParaRPr lang="en-US" dirty="0"/>
          </a:p>
        </p:txBody>
      </p:sp>
    </p:spTree>
    <p:extLst>
      <p:ext uri="{BB962C8B-B14F-4D97-AF65-F5344CB8AC3E}">
        <p14:creationId xmlns:p14="http://schemas.microsoft.com/office/powerpoint/2010/main" val="356680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371600"/>
            <a:ext cx="8229600" cy="4953000"/>
          </a:xfrm>
        </p:spPr>
        <p:txBody>
          <a:bodyPr/>
          <a:lstStyle/>
          <a:p>
            <a:pPr marL="0" indent="0">
              <a:buNone/>
            </a:pPr>
            <a:r>
              <a:rPr lang="en-US" b="1" i="1" dirty="0"/>
              <a:t>What would happen to the graph above if the consortium grew (n gets bigger</a:t>
            </a:r>
            <a:r>
              <a:rPr lang="en-US" b="1" i="1" dirty="0" smtClean="0"/>
              <a:t>)?</a:t>
            </a:r>
          </a:p>
          <a:p>
            <a:pPr marL="0" indent="0">
              <a:buNone/>
            </a:pPr>
            <a:endParaRPr lang="en-US" dirty="0" smtClean="0"/>
          </a:p>
          <a:p>
            <a:pPr marL="850392" lvl="1" indent="-457200">
              <a:buFont typeface="+mj-lt"/>
              <a:buAutoNum type="arabicPeriod"/>
            </a:pPr>
            <a:r>
              <a:rPr lang="en-US" dirty="0" smtClean="0"/>
              <a:t>Participants 1…n:	</a:t>
            </a:r>
            <a:r>
              <a:rPr lang="en-US" i="1" dirty="0" err="1" smtClean="0"/>
              <a:t>TC</a:t>
            </a:r>
            <a:r>
              <a:rPr lang="en-US" i="1" baseline="-25000" dirty="0" err="1" smtClean="0"/>
              <a:t>p</a:t>
            </a:r>
            <a:r>
              <a:rPr lang="en-US" dirty="0" smtClean="0"/>
              <a:t> = </a:t>
            </a:r>
            <a:r>
              <a:rPr lang="en-US" i="1" dirty="0" smtClean="0"/>
              <a:t>C(</a:t>
            </a:r>
            <a:r>
              <a:rPr lang="en-US" i="1" dirty="0" err="1" smtClean="0"/>
              <a:t>y</a:t>
            </a:r>
            <a:r>
              <a:rPr lang="en-US" i="1" baseline="-25000" dirty="0" err="1" smtClean="0"/>
              <a:t>P</a:t>
            </a:r>
            <a:r>
              <a:rPr lang="en-US" b="1" i="1" dirty="0" smtClean="0"/>
              <a:t>)[1 – r - s(</a:t>
            </a:r>
            <a:r>
              <a:rPr lang="en-US" b="1" i="1" dirty="0" smtClean="0">
                <a:solidFill>
                  <a:srgbClr val="FF0000"/>
                </a:solidFill>
              </a:rPr>
              <a:t>n</a:t>
            </a:r>
            <a:r>
              <a:rPr lang="en-US" b="1" i="1" dirty="0" smtClean="0"/>
              <a:t> - 1)] </a:t>
            </a:r>
            <a:r>
              <a:rPr lang="en-US" i="1" dirty="0" smtClean="0"/>
              <a:t>+ x</a:t>
            </a:r>
            <a:endParaRPr lang="en-US" dirty="0" smtClean="0"/>
          </a:p>
          <a:p>
            <a:pPr marL="850392" lvl="1" indent="-457200">
              <a:buFont typeface="+mj-lt"/>
              <a:buAutoNum type="arabicPeriod"/>
            </a:pPr>
            <a:r>
              <a:rPr lang="en-US" dirty="0" smtClean="0"/>
              <a:t>Hold-out </a:t>
            </a:r>
            <a:r>
              <a:rPr lang="en-US" dirty="0"/>
              <a:t>firm:	</a:t>
            </a:r>
            <a:r>
              <a:rPr lang="en-US" i="1" dirty="0" smtClean="0"/>
              <a:t>TC</a:t>
            </a:r>
            <a:r>
              <a:rPr lang="en-US" i="1" baseline="-25000" dirty="0" smtClean="0"/>
              <a:t>H</a:t>
            </a:r>
            <a:r>
              <a:rPr lang="en-US" dirty="0" smtClean="0"/>
              <a:t> </a:t>
            </a:r>
            <a:r>
              <a:rPr lang="en-US" dirty="0"/>
              <a:t>= </a:t>
            </a:r>
            <a:r>
              <a:rPr lang="en-US" i="1" dirty="0" smtClean="0"/>
              <a:t>C(</a:t>
            </a:r>
            <a:r>
              <a:rPr lang="en-US" i="1" dirty="0" err="1" smtClean="0"/>
              <a:t>y</a:t>
            </a:r>
            <a:r>
              <a:rPr lang="en-US" i="1" baseline="-25000" dirty="0" err="1" smtClean="0"/>
              <a:t>H</a:t>
            </a:r>
            <a:r>
              <a:rPr lang="en-US" b="1" i="1" dirty="0" smtClean="0"/>
              <a:t>)[</a:t>
            </a:r>
            <a:r>
              <a:rPr lang="en-US" b="1" i="1" dirty="0"/>
              <a:t>1 – r] </a:t>
            </a:r>
            <a:r>
              <a:rPr lang="en-US" i="1" dirty="0"/>
              <a:t>+ x</a:t>
            </a:r>
          </a:p>
          <a:p>
            <a:pPr marL="0" indent="0">
              <a:buNone/>
            </a:pPr>
            <a:endParaRPr lang="en-US" dirty="0" smtClean="0"/>
          </a:p>
          <a:p>
            <a:pPr marL="0" indent="0">
              <a:buNone/>
            </a:pPr>
            <a:r>
              <a:rPr lang="en-US" dirty="0" smtClean="0"/>
              <a:t>For participants, as </a:t>
            </a:r>
            <a:r>
              <a:rPr lang="en-US" i="1" dirty="0" smtClean="0"/>
              <a:t>n </a:t>
            </a:r>
            <a:r>
              <a:rPr lang="en-US" dirty="0" smtClean="0"/>
              <a:t>increases, </a:t>
            </a:r>
            <a:r>
              <a:rPr lang="en-US" i="1" dirty="0" smtClean="0"/>
              <a:t>C(y</a:t>
            </a:r>
            <a:r>
              <a:rPr lang="en-US" b="1" i="1" dirty="0" smtClean="0"/>
              <a:t>) </a:t>
            </a:r>
            <a:r>
              <a:rPr lang="en-US" dirty="0" smtClean="0"/>
              <a:t>and MC</a:t>
            </a:r>
            <a:r>
              <a:rPr lang="en-US" baseline="-25000" dirty="0"/>
              <a:t>P</a:t>
            </a:r>
            <a:r>
              <a:rPr lang="en-US" dirty="0" smtClean="0"/>
              <a:t> decrease,</a:t>
            </a:r>
            <a:r>
              <a:rPr lang="en-US" b="1" i="1" dirty="0" smtClean="0"/>
              <a:t> </a:t>
            </a:r>
            <a:r>
              <a:rPr lang="en-US" dirty="0" smtClean="0"/>
              <a:t>and output </a:t>
            </a:r>
            <a:r>
              <a:rPr lang="en-US" sz="2800" b="1" i="1" dirty="0" err="1"/>
              <a:t>y</a:t>
            </a:r>
            <a:r>
              <a:rPr lang="en-US" sz="2800" b="1" i="1" baseline="-25000" dirty="0" err="1"/>
              <a:t>P</a:t>
            </a:r>
            <a:r>
              <a:rPr lang="en-US" sz="2800" b="1" i="1" baseline="30000" dirty="0"/>
              <a:t>*</a:t>
            </a:r>
            <a:r>
              <a:rPr lang="en-US" sz="2800" b="1" i="1" dirty="0"/>
              <a:t> </a:t>
            </a:r>
            <a:r>
              <a:rPr lang="en-US" sz="2800" dirty="0" smtClean="0"/>
              <a:t>increases  </a:t>
            </a:r>
          </a:p>
          <a:p>
            <a:pPr marL="0" indent="0">
              <a:buNone/>
            </a:pPr>
            <a:endParaRPr lang="en-US" sz="2800" i="1" dirty="0"/>
          </a:p>
          <a:p>
            <a:pPr marL="0" indent="0">
              <a:buNone/>
            </a:pPr>
            <a:r>
              <a:rPr lang="en-US" sz="2800" dirty="0" smtClean="0"/>
              <a:t>Note:</a:t>
            </a:r>
            <a:r>
              <a:rPr lang="en-US" sz="2800" i="1" dirty="0" smtClean="0"/>
              <a:t> </a:t>
            </a:r>
            <a:r>
              <a:rPr lang="en-US" sz="2800" b="1" i="1" dirty="0" err="1" smtClean="0"/>
              <a:t>y</a:t>
            </a:r>
            <a:r>
              <a:rPr lang="en-US" sz="2400" b="1" i="1" baseline="-25000" dirty="0" err="1" smtClean="0"/>
              <a:t>H</a:t>
            </a:r>
            <a:r>
              <a:rPr lang="en-US" sz="2400" b="1" baseline="30000" dirty="0" smtClean="0"/>
              <a:t>*</a:t>
            </a:r>
            <a:r>
              <a:rPr lang="en-US" sz="2400" b="1" dirty="0" smtClean="0"/>
              <a:t> </a:t>
            </a:r>
            <a:r>
              <a:rPr lang="en-US" sz="2400" dirty="0"/>
              <a:t>would </a:t>
            </a:r>
            <a:r>
              <a:rPr lang="en-US" sz="2400" dirty="0" smtClean="0"/>
              <a:t>not change for the hold-out firm</a:t>
            </a:r>
            <a:endParaRPr lang="en-US" dirty="0"/>
          </a:p>
        </p:txBody>
      </p:sp>
    </p:spTree>
    <p:extLst>
      <p:ext uri="{BB962C8B-B14F-4D97-AF65-F5344CB8AC3E}">
        <p14:creationId xmlns:p14="http://schemas.microsoft.com/office/powerpoint/2010/main" val="31365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600200"/>
            <a:ext cx="8229600" cy="4724400"/>
          </a:xfrm>
        </p:spPr>
        <p:txBody>
          <a:bodyPr>
            <a:normAutofit fontScale="70000" lnSpcReduction="20000"/>
          </a:bodyPr>
          <a:lstStyle/>
          <a:p>
            <a:pPr marL="0" indent="0">
              <a:buNone/>
            </a:pPr>
            <a:r>
              <a:rPr lang="en-US" sz="3400" b="1" i="1" dirty="0"/>
              <a:t>Would the overall result change if this was an oligopolistic market (which we think that it should be</a:t>
            </a:r>
            <a:r>
              <a:rPr lang="en-US" sz="3400" b="1" i="1" dirty="0" smtClean="0"/>
              <a:t>)?</a:t>
            </a:r>
          </a:p>
          <a:p>
            <a:pPr marL="0" indent="0">
              <a:buNone/>
            </a:pPr>
            <a:endParaRPr lang="en-US" b="1" i="1" dirty="0"/>
          </a:p>
          <a:p>
            <a:pPr marL="0" indent="0">
              <a:buNone/>
            </a:pPr>
            <a:r>
              <a:rPr lang="en-US" b="1" dirty="0"/>
              <a:t>No</a:t>
            </a:r>
            <a:r>
              <a:rPr lang="en-US" dirty="0"/>
              <a:t>, </a:t>
            </a:r>
            <a:r>
              <a:rPr lang="en-US" dirty="0" smtClean="0"/>
              <a:t>the interdependency between firms </a:t>
            </a:r>
            <a:r>
              <a:rPr lang="en-US" dirty="0"/>
              <a:t>just makes it more complicated to draw on a </a:t>
            </a:r>
            <a:r>
              <a:rPr lang="en-US" dirty="0" smtClean="0"/>
              <a:t>graph</a:t>
            </a:r>
          </a:p>
          <a:p>
            <a:pPr marL="0" indent="0">
              <a:buNone/>
            </a:pPr>
            <a:endParaRPr lang="en-US" dirty="0" smtClean="0"/>
          </a:p>
          <a:p>
            <a:r>
              <a:rPr lang="en-US" dirty="0"/>
              <a:t>P</a:t>
            </a:r>
            <a:r>
              <a:rPr lang="en-US" dirty="0" smtClean="0"/>
              <a:t>er </a:t>
            </a:r>
            <a:r>
              <a:rPr lang="en-US" dirty="0"/>
              <a:t>firm demand is downward sloping and dependent upon the output of the other firms in the industry (so it would move depending on how much the other firms produced</a:t>
            </a:r>
            <a:r>
              <a:rPr lang="en-US" dirty="0" smtClean="0"/>
              <a:t>)</a:t>
            </a:r>
          </a:p>
          <a:p>
            <a:endParaRPr lang="en-US" dirty="0" smtClean="0"/>
          </a:p>
          <a:p>
            <a:r>
              <a:rPr lang="en-US" dirty="0" smtClean="0"/>
              <a:t>Each </a:t>
            </a:r>
            <a:r>
              <a:rPr lang="en-US" dirty="0"/>
              <a:t>firm would choose output where </a:t>
            </a:r>
            <a:r>
              <a:rPr lang="en-US" b="1" i="1" dirty="0"/>
              <a:t>MR = </a:t>
            </a:r>
            <a:r>
              <a:rPr lang="en-US" b="1" i="1" dirty="0" smtClean="0"/>
              <a:t>MC</a:t>
            </a:r>
            <a:r>
              <a:rPr lang="en-US" dirty="0" smtClean="0"/>
              <a:t> </a:t>
            </a:r>
          </a:p>
          <a:p>
            <a:pPr marL="0" indent="0">
              <a:buNone/>
            </a:pPr>
            <a:endParaRPr lang="en-US" dirty="0"/>
          </a:p>
          <a:p>
            <a:r>
              <a:rPr lang="en-US" dirty="0" smtClean="0"/>
              <a:t>Output for </a:t>
            </a:r>
            <a:r>
              <a:rPr lang="en-US" dirty="0"/>
              <a:t>all firms would be less than under perfect competition and </a:t>
            </a:r>
            <a:r>
              <a:rPr lang="en-US" dirty="0" smtClean="0"/>
              <a:t>the </a:t>
            </a:r>
            <a:r>
              <a:rPr lang="en-US" dirty="0"/>
              <a:t>price charged would be higher, but </a:t>
            </a:r>
            <a:r>
              <a:rPr lang="en-US" dirty="0" smtClean="0"/>
              <a:t>the previous results </a:t>
            </a:r>
            <a:r>
              <a:rPr lang="en-US" dirty="0"/>
              <a:t>would still </a:t>
            </a:r>
            <a:r>
              <a:rPr lang="en-US" dirty="0" smtClean="0"/>
              <a:t>hold:</a:t>
            </a:r>
          </a:p>
          <a:p>
            <a:pPr marL="850392" lvl="1" indent="-457200">
              <a:buFont typeface="+mj-lt"/>
              <a:buAutoNum type="arabicPeriod"/>
            </a:pPr>
            <a:r>
              <a:rPr lang="en-US" b="1" i="1" dirty="0" smtClean="0"/>
              <a:t>MC</a:t>
            </a:r>
            <a:r>
              <a:rPr lang="en-US" b="1" i="1" baseline="-25000" dirty="0"/>
              <a:t>H</a:t>
            </a:r>
            <a:r>
              <a:rPr lang="en-US" dirty="0" smtClean="0"/>
              <a:t> </a:t>
            </a:r>
            <a:r>
              <a:rPr lang="en-US" b="1" i="1" dirty="0" smtClean="0"/>
              <a:t>&gt; MC</a:t>
            </a:r>
            <a:r>
              <a:rPr lang="en-US" b="1" i="1" baseline="-25000" dirty="0"/>
              <a:t>P</a:t>
            </a:r>
            <a:r>
              <a:rPr lang="en-US" dirty="0" smtClean="0"/>
              <a:t>, </a:t>
            </a:r>
            <a:endParaRPr lang="en-US" dirty="0"/>
          </a:p>
          <a:p>
            <a:pPr marL="850392" lvl="1" indent="-457200">
              <a:buFont typeface="+mj-lt"/>
              <a:buAutoNum type="arabicPeriod"/>
            </a:pPr>
            <a:r>
              <a:rPr lang="en-US" b="1" i="1" dirty="0" smtClean="0"/>
              <a:t>∏</a:t>
            </a:r>
            <a:r>
              <a:rPr lang="en-US" b="1" i="1" baseline="-25000" dirty="0"/>
              <a:t>P</a:t>
            </a:r>
            <a:r>
              <a:rPr lang="en-US" dirty="0" smtClean="0"/>
              <a:t> </a:t>
            </a:r>
            <a:r>
              <a:rPr lang="en-US" b="1" i="1" dirty="0" smtClean="0"/>
              <a:t>&gt; ∏</a:t>
            </a:r>
            <a:r>
              <a:rPr lang="en-US" b="1" i="1" baseline="-25000" dirty="0"/>
              <a:t>H</a:t>
            </a:r>
            <a:r>
              <a:rPr lang="en-US" dirty="0" smtClean="0"/>
              <a:t> (both </a:t>
            </a:r>
            <a:r>
              <a:rPr lang="en-US" dirty="0"/>
              <a:t>could now be positive, where under </a:t>
            </a:r>
            <a:r>
              <a:rPr lang="en-US" dirty="0" smtClean="0"/>
              <a:t>P.C., </a:t>
            </a:r>
            <a:r>
              <a:rPr lang="en-US" b="1" i="1" dirty="0" smtClean="0"/>
              <a:t>∏</a:t>
            </a:r>
            <a:r>
              <a:rPr lang="en-US" b="1" i="1" baseline="-25000" dirty="0" smtClean="0"/>
              <a:t>P</a:t>
            </a:r>
            <a:r>
              <a:rPr lang="en-US" b="1" i="1" dirty="0" smtClean="0"/>
              <a:t> </a:t>
            </a:r>
            <a:r>
              <a:rPr lang="en-US" b="1" i="1" dirty="0"/>
              <a:t>= 0</a:t>
            </a:r>
            <a:r>
              <a:rPr lang="en-US" dirty="0"/>
              <a:t> and </a:t>
            </a:r>
            <a:r>
              <a:rPr lang="en-US" b="1" i="1" dirty="0" smtClean="0"/>
              <a:t>∏</a:t>
            </a:r>
            <a:r>
              <a:rPr lang="en-US" b="1" i="1" baseline="-25000" dirty="0"/>
              <a:t>H</a:t>
            </a:r>
            <a:r>
              <a:rPr lang="en-US" b="1" i="1" dirty="0" smtClean="0"/>
              <a:t> </a:t>
            </a:r>
            <a:r>
              <a:rPr lang="en-US" b="1" i="1" dirty="0"/>
              <a:t>&lt; </a:t>
            </a:r>
            <a:r>
              <a:rPr lang="en-US" b="1" i="1" dirty="0" smtClean="0"/>
              <a:t>0</a:t>
            </a:r>
            <a:r>
              <a:rPr lang="en-US" dirty="0" smtClean="0"/>
              <a:t>)</a:t>
            </a:r>
          </a:p>
          <a:p>
            <a:pPr marL="850392" lvl="1" indent="-457200">
              <a:buFont typeface="+mj-lt"/>
              <a:buAutoNum type="arabicPeriod"/>
            </a:pPr>
            <a:r>
              <a:rPr lang="en-US" b="1" i="1" dirty="0" err="1" smtClean="0"/>
              <a:t>y</a:t>
            </a:r>
            <a:r>
              <a:rPr lang="en-US" b="1" i="1" baseline="-25000" dirty="0" err="1"/>
              <a:t>P</a:t>
            </a:r>
            <a:r>
              <a:rPr lang="en-US" b="1" i="1" dirty="0" smtClean="0"/>
              <a:t>*</a:t>
            </a:r>
            <a:r>
              <a:rPr lang="en-US" dirty="0" smtClean="0"/>
              <a:t> </a:t>
            </a:r>
            <a:r>
              <a:rPr lang="en-US" b="1" i="1" dirty="0" smtClean="0"/>
              <a:t>&gt; </a:t>
            </a:r>
            <a:r>
              <a:rPr lang="en-US" b="1" i="1" dirty="0" err="1" smtClean="0"/>
              <a:t>y</a:t>
            </a:r>
            <a:r>
              <a:rPr lang="en-US" b="1" i="1" baseline="-25000" dirty="0" err="1"/>
              <a:t>H</a:t>
            </a:r>
            <a:r>
              <a:rPr lang="en-US" b="1" i="1" baseline="30000" dirty="0" smtClean="0"/>
              <a:t>*</a:t>
            </a: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267985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sz="4000" dirty="0"/>
              <a:t>The Technology-Consortium Model</a:t>
            </a:r>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pPr marL="0" indent="0">
              <a:buNone/>
            </a:pPr>
            <a:r>
              <a:rPr lang="en-US" sz="3100" b="1" i="1" dirty="0"/>
              <a:t>What is the effect over time if we index the cost and profit functions with </a:t>
            </a:r>
            <a:r>
              <a:rPr lang="en-US" sz="3100" b="1" i="1" dirty="0" smtClean="0"/>
              <a:t>time?</a:t>
            </a:r>
          </a:p>
          <a:p>
            <a:pPr marL="0" indent="0">
              <a:buNone/>
            </a:pPr>
            <a:endParaRPr lang="en-US" b="1" i="1" dirty="0" smtClean="0"/>
          </a:p>
          <a:p>
            <a:pPr marL="0" indent="0">
              <a:buNone/>
            </a:pPr>
            <a:r>
              <a:rPr lang="en-US" u="sng" dirty="0" smtClean="0"/>
              <a:t>Participants</a:t>
            </a:r>
            <a:endParaRPr lang="en-US" u="sng" dirty="0"/>
          </a:p>
          <a:p>
            <a:pPr marL="365760" lvl="1" indent="0">
              <a:buNone/>
            </a:pPr>
            <a:r>
              <a:rPr lang="en-US" i="1" dirty="0" err="1" smtClean="0"/>
              <a:t>TC</a:t>
            </a:r>
            <a:r>
              <a:rPr lang="en-US" i="1" baseline="-25000" dirty="0" err="1" smtClean="0"/>
              <a:t>P,t</a:t>
            </a:r>
            <a:r>
              <a:rPr lang="en-US" i="1" dirty="0" smtClean="0"/>
              <a:t> </a:t>
            </a:r>
            <a:r>
              <a:rPr lang="en-US" dirty="0"/>
              <a:t>= </a:t>
            </a:r>
            <a:r>
              <a:rPr lang="en-US" i="1" dirty="0" smtClean="0"/>
              <a:t>C(y</a:t>
            </a:r>
            <a:r>
              <a:rPr lang="en-US" i="1" baseline="-25000" dirty="0" smtClean="0"/>
              <a:t>P,t-1</a:t>
            </a:r>
            <a:r>
              <a:rPr lang="en-US" i="1" dirty="0" smtClean="0"/>
              <a:t>)[</a:t>
            </a:r>
            <a:r>
              <a:rPr lang="en-US" i="1" dirty="0"/>
              <a:t>1 – r - s(n - 1)] + </a:t>
            </a:r>
            <a:r>
              <a:rPr lang="en-US" i="1" dirty="0" smtClean="0"/>
              <a:t>x</a:t>
            </a:r>
          </a:p>
          <a:p>
            <a:pPr marL="365760" lvl="1" indent="0">
              <a:buNone/>
            </a:pPr>
            <a:r>
              <a:rPr lang="en-US" i="1" dirty="0" smtClean="0"/>
              <a:t>TC</a:t>
            </a:r>
            <a:r>
              <a:rPr lang="en-US" i="1" baseline="-25000" dirty="0" smtClean="0"/>
              <a:t>P,t+1</a:t>
            </a:r>
            <a:r>
              <a:rPr lang="en-US" i="1" dirty="0" smtClean="0"/>
              <a:t> </a:t>
            </a:r>
            <a:r>
              <a:rPr lang="en-US" dirty="0"/>
              <a:t>= </a:t>
            </a:r>
            <a:r>
              <a:rPr lang="en-US" i="1" dirty="0" smtClean="0"/>
              <a:t>C(</a:t>
            </a:r>
            <a:r>
              <a:rPr lang="en-US" i="1" dirty="0" err="1" smtClean="0"/>
              <a:t>y</a:t>
            </a:r>
            <a:r>
              <a:rPr lang="en-US" i="1" baseline="-25000" dirty="0" err="1" smtClean="0"/>
              <a:t>P,t</a:t>
            </a:r>
            <a:r>
              <a:rPr lang="en-US" i="1" dirty="0" smtClean="0"/>
              <a:t>)[</a:t>
            </a:r>
            <a:r>
              <a:rPr lang="en-US" i="1" dirty="0"/>
              <a:t>1 – r - s(n - 1)] + x</a:t>
            </a:r>
          </a:p>
          <a:p>
            <a:pPr marL="365760" lvl="1" indent="0">
              <a:buNone/>
            </a:pPr>
            <a:r>
              <a:rPr lang="en-US" i="1" dirty="0" smtClean="0"/>
              <a:t>TC</a:t>
            </a:r>
            <a:r>
              <a:rPr lang="en-US" i="1" baseline="-25000" dirty="0" smtClean="0"/>
              <a:t>P,t+1</a:t>
            </a:r>
            <a:r>
              <a:rPr lang="en-US" i="1" dirty="0" smtClean="0"/>
              <a:t> </a:t>
            </a:r>
            <a:r>
              <a:rPr lang="en-US" dirty="0" smtClean="0"/>
              <a:t>= </a:t>
            </a:r>
            <a:r>
              <a:rPr lang="en-US" i="1" dirty="0"/>
              <a:t>C(y</a:t>
            </a:r>
            <a:r>
              <a:rPr lang="en-US" i="1" baseline="-25000" dirty="0"/>
              <a:t>P,t-1</a:t>
            </a:r>
            <a:r>
              <a:rPr lang="en-US" i="1" dirty="0"/>
              <a:t>)[1 – r - s(n - 1)] </a:t>
            </a:r>
            <a:r>
              <a:rPr lang="en-US" i="1" dirty="0" smtClean="0"/>
              <a:t>[1 </a:t>
            </a:r>
            <a:r>
              <a:rPr lang="en-US" i="1" dirty="0"/>
              <a:t>– r - s(n - 1)] + </a:t>
            </a:r>
            <a:r>
              <a:rPr lang="en-US" i="1" dirty="0" smtClean="0"/>
              <a:t>x    </a:t>
            </a:r>
            <a:r>
              <a:rPr lang="en-US" sz="1700" b="1" i="1" dirty="0" smtClean="0"/>
              <a:t>Note: C(</a:t>
            </a:r>
            <a:r>
              <a:rPr lang="en-US" sz="1700" b="1" i="1" dirty="0" err="1" smtClean="0"/>
              <a:t>y</a:t>
            </a:r>
            <a:r>
              <a:rPr lang="en-US" sz="1700" b="1" i="1" baseline="-25000" dirty="0" err="1" smtClean="0"/>
              <a:t>P,t</a:t>
            </a:r>
            <a:r>
              <a:rPr lang="en-US" sz="1700" b="1" i="1" dirty="0" smtClean="0"/>
              <a:t>)=</a:t>
            </a:r>
            <a:r>
              <a:rPr lang="en-US" sz="1700" b="1" i="1" dirty="0"/>
              <a:t> C(y</a:t>
            </a:r>
            <a:r>
              <a:rPr lang="en-US" sz="1700" b="1" i="1" baseline="-25000" dirty="0"/>
              <a:t>P,t-1</a:t>
            </a:r>
            <a:r>
              <a:rPr lang="en-US" sz="1700" b="1" i="1" dirty="0"/>
              <a:t>)[1 – r - s(n - 1</a:t>
            </a:r>
            <a:r>
              <a:rPr lang="en-US" sz="1700" b="1" i="1" dirty="0" smtClean="0"/>
              <a:t>)]</a:t>
            </a:r>
          </a:p>
          <a:p>
            <a:pPr marL="365760" lvl="1" indent="0">
              <a:buNone/>
            </a:pPr>
            <a:r>
              <a:rPr lang="en-US" i="1" dirty="0" smtClean="0"/>
              <a:t>TC</a:t>
            </a:r>
            <a:r>
              <a:rPr lang="en-US" i="1" baseline="-25000" dirty="0" smtClean="0"/>
              <a:t>P,t+1</a:t>
            </a:r>
            <a:r>
              <a:rPr lang="en-US" dirty="0" smtClean="0"/>
              <a:t> </a:t>
            </a:r>
            <a:r>
              <a:rPr lang="en-US" dirty="0"/>
              <a:t>= </a:t>
            </a:r>
            <a:r>
              <a:rPr lang="en-US" i="1" dirty="0" smtClean="0"/>
              <a:t>C(y</a:t>
            </a:r>
            <a:r>
              <a:rPr lang="en-US" i="1" baseline="-25000" dirty="0" smtClean="0"/>
              <a:t>P,t-1</a:t>
            </a:r>
            <a:r>
              <a:rPr lang="en-US" i="1" dirty="0" smtClean="0"/>
              <a:t>)[(1 </a:t>
            </a:r>
            <a:r>
              <a:rPr lang="en-US" i="1" dirty="0"/>
              <a:t>– r - s(n </a:t>
            </a:r>
            <a:r>
              <a:rPr lang="en-US" i="1" dirty="0" smtClean="0"/>
              <a:t>– 1))</a:t>
            </a:r>
            <a:r>
              <a:rPr lang="en-US" b="1" i="1" baseline="30000" dirty="0" smtClean="0">
                <a:solidFill>
                  <a:srgbClr val="FF0000"/>
                </a:solidFill>
              </a:rPr>
              <a:t>2</a:t>
            </a:r>
            <a:r>
              <a:rPr lang="en-US" i="1" dirty="0" smtClean="0"/>
              <a:t>] + x</a:t>
            </a:r>
          </a:p>
          <a:p>
            <a:pPr marL="365760" lvl="1" indent="0">
              <a:buNone/>
            </a:pPr>
            <a:endParaRPr lang="en-US" i="1" dirty="0" smtClean="0"/>
          </a:p>
          <a:p>
            <a:pPr marL="0" indent="0">
              <a:buNone/>
            </a:pPr>
            <a:r>
              <a:rPr lang="en-US" u="sng" dirty="0" smtClean="0"/>
              <a:t>Hold-out Firm</a:t>
            </a:r>
            <a:endParaRPr lang="en-US" i="1" dirty="0"/>
          </a:p>
          <a:p>
            <a:pPr marL="365760" lvl="1" indent="0">
              <a:buNone/>
            </a:pPr>
            <a:r>
              <a:rPr lang="en-US" dirty="0" smtClean="0"/>
              <a:t>	</a:t>
            </a:r>
            <a:r>
              <a:rPr lang="en-US" i="1" dirty="0" err="1" smtClean="0"/>
              <a:t>TC</a:t>
            </a:r>
            <a:r>
              <a:rPr lang="en-US" i="1" baseline="-25000" dirty="0" err="1" smtClean="0"/>
              <a:t>H,t</a:t>
            </a:r>
            <a:r>
              <a:rPr lang="en-US" dirty="0" smtClean="0"/>
              <a:t> </a:t>
            </a:r>
            <a:r>
              <a:rPr lang="en-US" dirty="0"/>
              <a:t>= </a:t>
            </a:r>
            <a:r>
              <a:rPr lang="en-US" i="1" dirty="0" smtClean="0"/>
              <a:t>C(y</a:t>
            </a:r>
            <a:r>
              <a:rPr lang="en-US" i="1" baseline="-25000" dirty="0" smtClean="0"/>
              <a:t>H,t-1</a:t>
            </a:r>
            <a:r>
              <a:rPr lang="en-US" i="1" dirty="0"/>
              <a:t>)[1 – </a:t>
            </a:r>
            <a:r>
              <a:rPr lang="en-US" i="1" dirty="0" smtClean="0"/>
              <a:t>r] </a:t>
            </a:r>
            <a:r>
              <a:rPr lang="en-US" i="1" dirty="0"/>
              <a:t>+ </a:t>
            </a:r>
            <a:r>
              <a:rPr lang="en-US" i="1" dirty="0" smtClean="0"/>
              <a:t>x</a:t>
            </a:r>
          </a:p>
          <a:p>
            <a:pPr marL="365760" lvl="1" indent="0">
              <a:buNone/>
            </a:pPr>
            <a:r>
              <a:rPr lang="en-US" dirty="0" smtClean="0"/>
              <a:t>	</a:t>
            </a:r>
            <a:r>
              <a:rPr lang="en-US" i="1" dirty="0" smtClean="0"/>
              <a:t>TC</a:t>
            </a:r>
            <a:r>
              <a:rPr lang="en-US" i="1" baseline="-25000" dirty="0" smtClean="0"/>
              <a:t>H,t+1</a:t>
            </a:r>
            <a:r>
              <a:rPr lang="en-US" dirty="0" smtClean="0"/>
              <a:t> </a:t>
            </a:r>
            <a:r>
              <a:rPr lang="en-US" dirty="0"/>
              <a:t>= </a:t>
            </a:r>
            <a:r>
              <a:rPr lang="en-US" i="1" dirty="0" smtClean="0"/>
              <a:t>C(y</a:t>
            </a:r>
            <a:r>
              <a:rPr lang="en-US" i="1" baseline="-25000" dirty="0" smtClean="0"/>
              <a:t>H,t-1</a:t>
            </a:r>
            <a:r>
              <a:rPr lang="en-US" i="1" dirty="0" smtClean="0"/>
              <a:t>)[(1 </a:t>
            </a:r>
            <a:r>
              <a:rPr lang="en-US" i="1" dirty="0"/>
              <a:t>– </a:t>
            </a:r>
            <a:r>
              <a:rPr lang="en-US" i="1" dirty="0" smtClean="0"/>
              <a:t>r)</a:t>
            </a:r>
            <a:r>
              <a:rPr lang="en-US" b="1" i="1" baseline="30000" dirty="0">
                <a:solidFill>
                  <a:srgbClr val="FF0000"/>
                </a:solidFill>
              </a:rPr>
              <a:t> 2</a:t>
            </a:r>
            <a:r>
              <a:rPr lang="en-US" i="1" dirty="0" smtClean="0"/>
              <a:t>] </a:t>
            </a:r>
            <a:r>
              <a:rPr lang="en-US" i="1" dirty="0"/>
              <a:t>+ </a:t>
            </a:r>
            <a:r>
              <a:rPr lang="en-US" i="1" dirty="0" smtClean="0"/>
              <a:t>x</a:t>
            </a:r>
          </a:p>
          <a:p>
            <a:pPr marL="0" indent="0">
              <a:buNone/>
            </a:pPr>
            <a:endParaRPr lang="en-US" i="1" dirty="0"/>
          </a:p>
          <a:p>
            <a:pPr marL="0" indent="0">
              <a:buNone/>
            </a:pPr>
            <a:r>
              <a:rPr lang="en-US" dirty="0" smtClean="0"/>
              <a:t>		</a:t>
            </a:r>
            <a:r>
              <a:rPr lang="en-US" b="1" dirty="0" err="1" smtClean="0"/>
              <a:t>TC</a:t>
            </a:r>
            <a:r>
              <a:rPr lang="en-US" b="1" baseline="-25000" dirty="0" err="1" smtClean="0"/>
              <a:t>H,t</a:t>
            </a:r>
            <a:r>
              <a:rPr lang="en-US" b="1" dirty="0" smtClean="0"/>
              <a:t> - </a:t>
            </a:r>
            <a:r>
              <a:rPr lang="en-US" b="1" dirty="0" err="1" smtClean="0"/>
              <a:t>TC</a:t>
            </a:r>
            <a:r>
              <a:rPr lang="en-US" b="1" baseline="-25000" dirty="0" err="1" smtClean="0"/>
              <a:t>P,t</a:t>
            </a:r>
            <a:r>
              <a:rPr lang="en-US" b="1" baseline="-25000" dirty="0" smtClean="0"/>
              <a:t> </a:t>
            </a:r>
            <a:r>
              <a:rPr lang="en-US" b="1" dirty="0" smtClean="0"/>
              <a:t>&lt; </a:t>
            </a:r>
            <a:r>
              <a:rPr lang="en-US" b="1" dirty="0"/>
              <a:t>TC</a:t>
            </a:r>
            <a:r>
              <a:rPr lang="en-US" b="1" baseline="-25000" dirty="0"/>
              <a:t>H,t+1</a:t>
            </a:r>
            <a:r>
              <a:rPr lang="en-US" b="1" dirty="0"/>
              <a:t> </a:t>
            </a:r>
            <a:r>
              <a:rPr lang="en-US" b="1" dirty="0" smtClean="0"/>
              <a:t>- TC</a:t>
            </a:r>
            <a:r>
              <a:rPr lang="en-US" b="1" baseline="-25000" dirty="0" smtClean="0"/>
              <a:t>P,t+1</a:t>
            </a:r>
            <a:r>
              <a:rPr lang="en-US" b="1" dirty="0" smtClean="0"/>
              <a:t> </a:t>
            </a:r>
          </a:p>
          <a:p>
            <a:pPr marL="0" indent="0">
              <a:buNone/>
            </a:pPr>
            <a:endParaRPr lang="en-US" i="1" dirty="0"/>
          </a:p>
          <a:p>
            <a:pPr marL="0" indent="0">
              <a:buNone/>
            </a:pPr>
            <a:r>
              <a:rPr lang="en-US" b="1" dirty="0"/>
              <a:t>The cost disparities between the costs of the firms in the consortium and the firms not in the consortium </a:t>
            </a:r>
            <a:r>
              <a:rPr lang="en-US" b="1" u="sng" dirty="0"/>
              <a:t>will grow over time</a:t>
            </a:r>
            <a:r>
              <a:rPr lang="en-US" b="1" dirty="0"/>
              <a:t>, with the firms in the consortium being relatively more low cost in each </a:t>
            </a:r>
            <a:r>
              <a:rPr lang="en-US" b="1" dirty="0" smtClean="0"/>
              <a:t>period</a:t>
            </a:r>
            <a:endParaRPr lang="en-US" b="1" i="1" dirty="0"/>
          </a:p>
          <a:p>
            <a:pPr marL="0" indent="0">
              <a:buNone/>
            </a:pPr>
            <a:endParaRPr lang="en-US" i="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78087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a:bodyPr>
          <a:lstStyle/>
          <a:p>
            <a:r>
              <a:rPr lang="en-US" sz="4000" dirty="0"/>
              <a:t>Welfare Gains from </a:t>
            </a:r>
            <a:r>
              <a:rPr lang="en-US" sz="4000" dirty="0" smtClean="0"/>
              <a:t>Consortium</a:t>
            </a:r>
            <a:endParaRPr lang="en-US" sz="4000" dirty="0"/>
          </a:p>
        </p:txBody>
      </p:sp>
      <p:sp>
        <p:nvSpPr>
          <p:cNvPr id="3" name="Content Placeholder 2"/>
          <p:cNvSpPr>
            <a:spLocks noGrp="1"/>
          </p:cNvSpPr>
          <p:nvPr>
            <p:ph idx="1"/>
          </p:nvPr>
        </p:nvSpPr>
        <p:spPr>
          <a:xfrm>
            <a:off x="457200" y="1371600"/>
            <a:ext cx="8229600" cy="4953000"/>
          </a:xfrm>
        </p:spPr>
        <p:txBody>
          <a:bodyPr/>
          <a:lstStyle/>
          <a:p>
            <a:pPr marL="514350" lvl="0" indent="-514350">
              <a:buFont typeface="+mj-lt"/>
              <a:buAutoNum type="arabicPeriod"/>
            </a:pPr>
            <a:r>
              <a:rPr lang="en-US" sz="2800" dirty="0"/>
              <a:t>The creation of a new technology sharing consortium can increase spending on innovation, increase output, and reduce cost</a:t>
            </a:r>
          </a:p>
          <a:p>
            <a:pPr marL="514350" lvl="0" indent="-514350">
              <a:buFont typeface="+mj-lt"/>
              <a:buAutoNum type="arabicPeriod"/>
            </a:pPr>
            <a:r>
              <a:rPr lang="en-US" sz="2800" dirty="0"/>
              <a:t>Firms in consortium will increase R&amp;D </a:t>
            </a:r>
            <a:r>
              <a:rPr lang="en-US" sz="2800" dirty="0" smtClean="0"/>
              <a:t>spending</a:t>
            </a:r>
          </a:p>
          <a:p>
            <a:pPr marL="880110" lvl="1" indent="-514350"/>
            <a:r>
              <a:rPr lang="en-US" dirty="0" smtClean="0"/>
              <a:t>Still </a:t>
            </a:r>
            <a:r>
              <a:rPr lang="en-US" dirty="0"/>
              <a:t>not </a:t>
            </a:r>
            <a:r>
              <a:rPr lang="en-US" dirty="0" smtClean="0"/>
              <a:t>optimal, </a:t>
            </a:r>
            <a:r>
              <a:rPr lang="en-US" dirty="0"/>
              <a:t>but an improvement</a:t>
            </a:r>
          </a:p>
          <a:p>
            <a:pPr marL="514350" lvl="0" indent="-514350">
              <a:buFont typeface="+mj-lt"/>
              <a:buAutoNum type="arabicPeriod"/>
            </a:pPr>
            <a:r>
              <a:rPr lang="en-US" sz="2800" dirty="0"/>
              <a:t>A rise in the number of </a:t>
            </a:r>
            <a:r>
              <a:rPr lang="en-US" sz="2800" dirty="0" smtClean="0"/>
              <a:t>consortium members </a:t>
            </a:r>
            <a:r>
              <a:rPr lang="en-US" sz="2800" dirty="0"/>
              <a:t>is assumed to be welfare increasing</a:t>
            </a:r>
          </a:p>
          <a:p>
            <a:pPr marL="514350" lvl="0" indent="-514350">
              <a:buFont typeface="+mj-lt"/>
              <a:buAutoNum type="arabicPeriod"/>
            </a:pPr>
            <a:r>
              <a:rPr lang="en-US" sz="2800" dirty="0" smtClean="0"/>
              <a:t>Welfare reducing </a:t>
            </a:r>
            <a:r>
              <a:rPr lang="en-US" sz="2800" dirty="0"/>
              <a:t>if consortium colludes to fix prices or suppress innovation outlays</a:t>
            </a:r>
          </a:p>
          <a:p>
            <a:pPr lvl="1"/>
            <a:r>
              <a:rPr lang="en-US" dirty="0" smtClean="0"/>
              <a:t>Threat reduced </a:t>
            </a:r>
            <a:r>
              <a:rPr lang="en-US" dirty="0"/>
              <a:t>due to bi-lateral </a:t>
            </a:r>
            <a:r>
              <a:rPr lang="en-US" dirty="0" smtClean="0"/>
              <a:t>agreements</a:t>
            </a:r>
            <a:endParaRPr lang="en-US" dirty="0"/>
          </a:p>
          <a:p>
            <a:endParaRPr lang="en-US" dirty="0"/>
          </a:p>
        </p:txBody>
      </p:sp>
    </p:spTree>
    <p:extLst>
      <p:ext uri="{BB962C8B-B14F-4D97-AF65-F5344CB8AC3E}">
        <p14:creationId xmlns:p14="http://schemas.microsoft.com/office/powerpoint/2010/main" val="143640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US" dirty="0"/>
              <a:t>Implications for </a:t>
            </a:r>
            <a:r>
              <a:rPr lang="en-US" dirty="0" smtClean="0"/>
              <a:t>Anti-trust </a:t>
            </a:r>
            <a:r>
              <a:rPr lang="en-US" dirty="0"/>
              <a:t>P</a:t>
            </a:r>
            <a:r>
              <a:rPr lang="en-US" dirty="0" smtClean="0"/>
              <a:t>olicy</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pPr marL="0" lvl="0" indent="0">
              <a:buNone/>
            </a:pPr>
            <a:r>
              <a:rPr lang="en-US" b="1" u="sng" dirty="0"/>
              <a:t>Anti-trust laws</a:t>
            </a:r>
            <a:r>
              <a:rPr lang="en-US" b="1" dirty="0"/>
              <a:t>: </a:t>
            </a:r>
            <a:r>
              <a:rPr lang="en-US" dirty="0"/>
              <a:t>laws that prohibit anti-competitive behavior so as to protect consumers and other firms from unfair/unethical business practices; aim to stop “collusion” among firms</a:t>
            </a:r>
          </a:p>
          <a:p>
            <a:endParaRPr lang="en-US" dirty="0"/>
          </a:p>
          <a:p>
            <a:pPr marL="514350" lvl="0" indent="-514350">
              <a:buFont typeface="+mj-lt"/>
              <a:buAutoNum type="arabicPeriod"/>
            </a:pPr>
            <a:r>
              <a:rPr lang="en-US" dirty="0"/>
              <a:t>In some cases (like that of technology sharing</a:t>
            </a:r>
            <a:r>
              <a:rPr lang="en-US" dirty="0" smtClean="0"/>
              <a:t>), </a:t>
            </a:r>
            <a:r>
              <a:rPr lang="en-US" dirty="0"/>
              <a:t>“collusion” may be beneficial to society, not </a:t>
            </a:r>
            <a:r>
              <a:rPr lang="en-US" dirty="0" smtClean="0"/>
              <a:t>harmful</a:t>
            </a:r>
          </a:p>
          <a:p>
            <a:pPr marL="514350" lvl="0" indent="-514350">
              <a:buFont typeface="+mj-lt"/>
              <a:buAutoNum type="arabicPeriod"/>
            </a:pPr>
            <a:endParaRPr lang="en-US" dirty="0"/>
          </a:p>
          <a:p>
            <a:pPr marL="514350" lvl="0" indent="-514350">
              <a:buFont typeface="+mj-lt"/>
              <a:buAutoNum type="arabicPeriod"/>
            </a:pPr>
            <a:r>
              <a:rPr lang="en-US" dirty="0" smtClean="0"/>
              <a:t>There </a:t>
            </a:r>
            <a:r>
              <a:rPr lang="en-US" dirty="0"/>
              <a:t>needs to be a </a:t>
            </a:r>
            <a:r>
              <a:rPr lang="en-US" b="1" dirty="0" smtClean="0"/>
              <a:t>clear distinction </a:t>
            </a:r>
            <a:r>
              <a:rPr lang="en-US" dirty="0"/>
              <a:t>between “collusion” that results in the price fixing of final goods and increase prices for consumers (harmful) and “collusion” that is cost-reducing- but not price fixing- and results in final goods that are cheaper for </a:t>
            </a:r>
            <a:r>
              <a:rPr lang="en-US" dirty="0" smtClean="0"/>
              <a:t>consumers</a:t>
            </a:r>
          </a:p>
          <a:p>
            <a:pPr marL="0" lvl="0" indent="0">
              <a:buNone/>
            </a:pPr>
            <a:endParaRPr lang="en-US" dirty="0"/>
          </a:p>
          <a:p>
            <a:pPr marL="0" lvl="0" indent="0">
              <a:buNone/>
            </a:pPr>
            <a:endParaRPr lang="en-US" dirty="0"/>
          </a:p>
          <a:p>
            <a:endParaRPr lang="en-US" dirty="0"/>
          </a:p>
        </p:txBody>
      </p:sp>
    </p:spTree>
    <p:extLst>
      <p:ext uri="{BB962C8B-B14F-4D97-AF65-F5344CB8AC3E}">
        <p14:creationId xmlns:p14="http://schemas.microsoft.com/office/powerpoint/2010/main" val="1036186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sz="3200" b="1" dirty="0" smtClean="0"/>
              <a:t>Conclusion:</a:t>
            </a:r>
          </a:p>
          <a:p>
            <a:pPr marL="0" indent="0">
              <a:buNone/>
            </a:pPr>
            <a:endParaRPr lang="en-US" dirty="0"/>
          </a:p>
          <a:p>
            <a:pPr marL="0" indent="0">
              <a:buNone/>
            </a:pPr>
            <a:r>
              <a:rPr lang="en-US" b="1" dirty="0"/>
              <a:t>Inter-firm collaboration </a:t>
            </a:r>
            <a:r>
              <a:rPr lang="en-US" dirty="0"/>
              <a:t>in technology-sharing consortiums actually </a:t>
            </a:r>
            <a:r>
              <a:rPr lang="en-US" b="1" dirty="0"/>
              <a:t>provides incentives for firms to spend </a:t>
            </a:r>
            <a:r>
              <a:rPr lang="en-US" b="1" i="1" dirty="0"/>
              <a:t>more</a:t>
            </a:r>
            <a:r>
              <a:rPr lang="en-US" b="1" dirty="0"/>
              <a:t> on innovation</a:t>
            </a:r>
            <a:r>
              <a:rPr lang="en-US" dirty="0"/>
              <a:t>, not less, and therefore should take society </a:t>
            </a:r>
            <a:r>
              <a:rPr lang="en-US" b="1" dirty="0"/>
              <a:t>closer to the social optimal level of innovation</a:t>
            </a:r>
            <a:r>
              <a:rPr lang="en-US" dirty="0"/>
              <a:t> by reducing the market’s incentives for underinvestment in innovation </a:t>
            </a:r>
            <a:r>
              <a:rPr lang="en-US" b="1" dirty="0"/>
              <a:t>due to dissemination issues</a:t>
            </a:r>
          </a:p>
        </p:txBody>
      </p:sp>
    </p:spTree>
    <p:extLst>
      <p:ext uri="{BB962C8B-B14F-4D97-AF65-F5344CB8AC3E}">
        <p14:creationId xmlns:p14="http://schemas.microsoft.com/office/powerpoint/2010/main" val="3883803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4000" dirty="0"/>
              <a:t>Technology s</a:t>
            </a:r>
            <a:r>
              <a:rPr lang="en-US" sz="4000" dirty="0" smtClean="0"/>
              <a:t>haring </a:t>
            </a:r>
            <a:r>
              <a:rPr lang="en-US" sz="4000" dirty="0"/>
              <a:t>c</a:t>
            </a:r>
            <a:r>
              <a:rPr lang="en-US" sz="4000" dirty="0" smtClean="0"/>
              <a:t>onsortiums</a:t>
            </a:r>
            <a:endParaRPr lang="en-US" sz="4000" dirty="0"/>
          </a:p>
        </p:txBody>
      </p:sp>
      <p:sp>
        <p:nvSpPr>
          <p:cNvPr id="3" name="Content Placeholder 2"/>
          <p:cNvSpPr>
            <a:spLocks noGrp="1"/>
          </p:cNvSpPr>
          <p:nvPr>
            <p:ph idx="1"/>
          </p:nvPr>
        </p:nvSpPr>
        <p:spPr>
          <a:xfrm>
            <a:off x="457200" y="1371600"/>
            <a:ext cx="8229600" cy="4953000"/>
          </a:xfrm>
        </p:spPr>
        <p:txBody>
          <a:bodyPr>
            <a:normAutofit/>
          </a:bodyPr>
          <a:lstStyle/>
          <a:p>
            <a:pPr marL="0" lvl="0" indent="0">
              <a:buNone/>
            </a:pPr>
            <a:r>
              <a:rPr lang="en-US" b="1" dirty="0" smtClean="0"/>
              <a:t>Traditional view: </a:t>
            </a:r>
            <a:r>
              <a:rPr lang="en-US" dirty="0"/>
              <a:t>competing firms that trade the right to use each others’ </a:t>
            </a:r>
            <a:r>
              <a:rPr lang="en-US" dirty="0" smtClean="0"/>
              <a:t>technology</a:t>
            </a:r>
          </a:p>
          <a:p>
            <a:pPr marL="0" lvl="0" indent="0">
              <a:buNone/>
            </a:pPr>
            <a:endParaRPr lang="en-US" dirty="0"/>
          </a:p>
          <a:p>
            <a:pPr marL="0" indent="0">
              <a:buNone/>
            </a:pPr>
            <a:r>
              <a:rPr lang="en-US" b="1" dirty="0" smtClean="0"/>
              <a:t>Newer </a:t>
            </a:r>
            <a:r>
              <a:rPr lang="en-US" b="1" dirty="0"/>
              <a:t>literature: </a:t>
            </a:r>
            <a:r>
              <a:rPr lang="en-US" dirty="0"/>
              <a:t>competing </a:t>
            </a:r>
            <a:r>
              <a:rPr lang="en-US" i="1" dirty="0"/>
              <a:t>or</a:t>
            </a:r>
            <a:r>
              <a:rPr lang="en-US" dirty="0"/>
              <a:t> complementary </a:t>
            </a:r>
            <a:r>
              <a:rPr lang="en-US" u="sng" dirty="0"/>
              <a:t>firms</a:t>
            </a:r>
            <a:r>
              <a:rPr lang="en-US" dirty="0"/>
              <a:t> that trade the right to use each others’ </a:t>
            </a:r>
            <a:r>
              <a:rPr lang="en-US" dirty="0" smtClean="0"/>
              <a:t>technology</a:t>
            </a:r>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841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smtClean="0"/>
              <a:t>Benefits of technology consortia</a:t>
            </a:r>
            <a:endParaRPr lang="en-US" sz="4000" dirty="0"/>
          </a:p>
        </p:txBody>
      </p:sp>
      <p:sp>
        <p:nvSpPr>
          <p:cNvPr id="3" name="Content Placeholder 2"/>
          <p:cNvSpPr>
            <a:spLocks noGrp="1"/>
          </p:cNvSpPr>
          <p:nvPr>
            <p:ph idx="1"/>
          </p:nvPr>
        </p:nvSpPr>
        <p:spPr>
          <a:xfrm>
            <a:off x="457200" y="1676400"/>
            <a:ext cx="8229600" cy="4648200"/>
          </a:xfrm>
        </p:spPr>
        <p:txBody>
          <a:bodyPr/>
          <a:lstStyle/>
          <a:p>
            <a:pPr marL="0" lvl="0" indent="0">
              <a:buNone/>
            </a:pPr>
            <a:r>
              <a:rPr lang="en-US" sz="2400" b="1" dirty="0"/>
              <a:t>Technology consortia have the following </a:t>
            </a:r>
            <a:r>
              <a:rPr lang="en-US" sz="2400" b="1" dirty="0" smtClean="0"/>
              <a:t>properties:</a:t>
            </a:r>
            <a:endParaRPr lang="en-US" sz="2400" b="1" dirty="0"/>
          </a:p>
          <a:p>
            <a:pPr marL="850392" lvl="1" indent="-457200">
              <a:buFont typeface="+mj-lt"/>
              <a:buAutoNum type="arabicPeriod"/>
            </a:pPr>
            <a:r>
              <a:rPr lang="en-US" dirty="0"/>
              <a:t>Advantage for participants by sharing R&amp;D</a:t>
            </a:r>
          </a:p>
          <a:p>
            <a:pPr marL="850392" lvl="1" indent="-457200">
              <a:buFont typeface="+mj-lt"/>
              <a:buAutoNum type="arabicPeriod"/>
            </a:pPr>
            <a:r>
              <a:rPr lang="en-US" dirty="0"/>
              <a:t>Strong incentives to comply with agreements</a:t>
            </a:r>
          </a:p>
          <a:p>
            <a:pPr marL="850392" lvl="1" indent="-457200">
              <a:buFont typeface="+mj-lt"/>
              <a:buAutoNum type="arabicPeriod"/>
            </a:pPr>
            <a:r>
              <a:rPr lang="en-US" dirty="0"/>
              <a:t>Membership gives incentive to invest in  R&amp;D</a:t>
            </a:r>
          </a:p>
          <a:p>
            <a:pPr marL="850392" lvl="1" indent="-457200">
              <a:buFont typeface="+mj-lt"/>
              <a:buAutoNum type="arabicPeriod"/>
            </a:pPr>
            <a:r>
              <a:rPr lang="en-US" dirty="0"/>
              <a:t>Result is a contribution to social welfare</a:t>
            </a:r>
          </a:p>
          <a:p>
            <a:pPr marL="850392" lvl="1" indent="-457200">
              <a:buFont typeface="+mj-lt"/>
              <a:buAutoNum type="arabicPeriod"/>
            </a:pPr>
            <a:r>
              <a:rPr lang="en-US" dirty="0"/>
              <a:t>Anti-trust must not interfere with tech </a:t>
            </a:r>
            <a:r>
              <a:rPr lang="en-US" dirty="0" smtClean="0"/>
              <a:t>consortium</a:t>
            </a:r>
          </a:p>
          <a:p>
            <a:endParaRPr lang="en-US" dirty="0"/>
          </a:p>
          <a:p>
            <a:pPr marL="0" indent="0">
              <a:buNone/>
            </a:pPr>
            <a:r>
              <a:rPr lang="en-US" sz="2400" b="1" dirty="0"/>
              <a:t>Note: </a:t>
            </a:r>
            <a:r>
              <a:rPr lang="en-US" sz="2400" dirty="0"/>
              <a:t>Firms may stay out of consortia to maintain superior profit from customer loyalty (e.g., Apple)</a:t>
            </a:r>
          </a:p>
          <a:p>
            <a:endParaRPr lang="en-US" dirty="0"/>
          </a:p>
        </p:txBody>
      </p:sp>
    </p:spTree>
    <p:extLst>
      <p:ext uri="{BB962C8B-B14F-4D97-AF65-F5344CB8AC3E}">
        <p14:creationId xmlns:p14="http://schemas.microsoft.com/office/powerpoint/2010/main" val="237263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a:bodyPr>
          <a:lstStyle/>
          <a:p>
            <a:r>
              <a:rPr lang="en-US" sz="4000" dirty="0"/>
              <a:t>Technology </a:t>
            </a:r>
            <a:r>
              <a:rPr lang="en-US" sz="4000" dirty="0" smtClean="0"/>
              <a:t>Consortia </a:t>
            </a:r>
            <a:r>
              <a:rPr lang="en-US" sz="4000" dirty="0"/>
              <a:t>in Practice</a:t>
            </a:r>
          </a:p>
        </p:txBody>
      </p:sp>
      <p:sp>
        <p:nvSpPr>
          <p:cNvPr id="3" name="Content Placeholder 2"/>
          <p:cNvSpPr>
            <a:spLocks noGrp="1"/>
          </p:cNvSpPr>
          <p:nvPr>
            <p:ph idx="1"/>
          </p:nvPr>
        </p:nvSpPr>
        <p:spPr>
          <a:xfrm>
            <a:off x="457200" y="1524000"/>
            <a:ext cx="8229600" cy="4800600"/>
          </a:xfrm>
        </p:spPr>
        <p:txBody>
          <a:bodyPr>
            <a:normAutofit lnSpcReduction="10000"/>
          </a:bodyPr>
          <a:lstStyle/>
          <a:p>
            <a:pPr lvl="0"/>
            <a:r>
              <a:rPr lang="en-US" dirty="0"/>
              <a:t>Evidence indicates that some competitive firms share technology mutually</a:t>
            </a:r>
          </a:p>
          <a:p>
            <a:pPr lvl="0"/>
            <a:r>
              <a:rPr lang="en-US" dirty="0"/>
              <a:t>Management indicate that it is the scientists and engineers exchanging </a:t>
            </a:r>
            <a:r>
              <a:rPr lang="en-US" dirty="0" smtClean="0"/>
              <a:t>technology</a:t>
            </a:r>
          </a:p>
          <a:p>
            <a:pPr lvl="0"/>
            <a:r>
              <a:rPr lang="en-US" dirty="0"/>
              <a:t>Heterogeneous </a:t>
            </a:r>
            <a:r>
              <a:rPr lang="en-US" dirty="0" smtClean="0"/>
              <a:t>arrangements</a:t>
            </a:r>
          </a:p>
          <a:p>
            <a:pPr lvl="1"/>
            <a:r>
              <a:rPr lang="en-US" dirty="0" smtClean="0"/>
              <a:t>Can </a:t>
            </a:r>
            <a:r>
              <a:rPr lang="en-US" dirty="0"/>
              <a:t>be very formal and contracted or </a:t>
            </a:r>
            <a:r>
              <a:rPr lang="en-US" dirty="0" smtClean="0"/>
              <a:t>informal</a:t>
            </a:r>
            <a:endParaRPr lang="en-US" dirty="0"/>
          </a:p>
          <a:p>
            <a:r>
              <a:rPr lang="en-US" dirty="0" smtClean="0"/>
              <a:t>Firms often </a:t>
            </a:r>
            <a:r>
              <a:rPr lang="en-US" dirty="0"/>
              <a:t>cross </a:t>
            </a:r>
            <a:r>
              <a:rPr lang="en-US" dirty="0" smtClean="0"/>
              <a:t>license and bargain </a:t>
            </a:r>
            <a:r>
              <a:rPr lang="en-US" dirty="0"/>
              <a:t>over “balance of </a:t>
            </a:r>
            <a:r>
              <a:rPr lang="en-US" dirty="0" smtClean="0"/>
              <a:t>payments”</a:t>
            </a:r>
          </a:p>
          <a:p>
            <a:pPr marL="0" indent="0">
              <a:buNone/>
            </a:pPr>
            <a:endParaRPr lang="en-US" dirty="0"/>
          </a:p>
          <a:p>
            <a:pPr marL="0" indent="0">
              <a:buNone/>
            </a:pPr>
            <a:r>
              <a:rPr lang="en-US" sz="2400" b="1" dirty="0"/>
              <a:t>Example: Local government consortium</a:t>
            </a:r>
          </a:p>
          <a:p>
            <a:pPr marL="0" indent="0">
              <a:buNone/>
            </a:pPr>
            <a:r>
              <a:rPr lang="en-US" sz="2400" b="1" dirty="0"/>
              <a:t>	</a:t>
            </a:r>
            <a:r>
              <a:rPr lang="en-US" sz="2400" dirty="0">
                <a:hlinkClick r:id="rId2"/>
              </a:rPr>
              <a:t>Tri-County Technology </a:t>
            </a:r>
            <a:r>
              <a:rPr lang="en-US" sz="2400" dirty="0" smtClean="0">
                <a:hlinkClick r:id="rId2"/>
              </a:rPr>
              <a:t>Consortium</a:t>
            </a:r>
            <a:endParaRPr lang="en-US" sz="2400" dirty="0"/>
          </a:p>
        </p:txBody>
      </p:sp>
    </p:spTree>
    <p:extLst>
      <p:ext uri="{BB962C8B-B14F-4D97-AF65-F5344CB8AC3E}">
        <p14:creationId xmlns:p14="http://schemas.microsoft.com/office/powerpoint/2010/main" val="370812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Autofit/>
          </a:bodyPr>
          <a:lstStyle/>
          <a:p>
            <a:pPr lvl="0"/>
            <a:r>
              <a:rPr lang="en-US" sz="3200" dirty="0" smtClean="0"/>
              <a:t>Why might a firm </a:t>
            </a:r>
            <a:r>
              <a:rPr lang="en-US" sz="3200" dirty="0"/>
              <a:t>w</a:t>
            </a:r>
            <a:r>
              <a:rPr lang="en-US" sz="3200" dirty="0" smtClean="0"/>
              <a:t>ant </a:t>
            </a:r>
            <a:r>
              <a:rPr lang="en-US" sz="3200" dirty="0"/>
              <a:t>to j</a:t>
            </a:r>
            <a:r>
              <a:rPr lang="en-US" sz="3200" dirty="0" smtClean="0"/>
              <a:t>oin </a:t>
            </a:r>
            <a:r>
              <a:rPr lang="en-US" sz="3200" dirty="0"/>
              <a:t>a </a:t>
            </a:r>
            <a:r>
              <a:rPr lang="en-US" sz="3200" dirty="0" smtClean="0"/>
              <a:t>consortium</a:t>
            </a:r>
            <a:r>
              <a:rPr lang="en-US" sz="3200" dirty="0"/>
              <a:t>?</a:t>
            </a:r>
          </a:p>
        </p:txBody>
      </p:sp>
      <p:sp>
        <p:nvSpPr>
          <p:cNvPr id="3" name="Content Placeholder 2"/>
          <p:cNvSpPr>
            <a:spLocks noGrp="1"/>
          </p:cNvSpPr>
          <p:nvPr>
            <p:ph idx="1"/>
          </p:nvPr>
        </p:nvSpPr>
        <p:spPr>
          <a:xfrm>
            <a:off x="457200" y="1371600"/>
            <a:ext cx="8229600" cy="4953000"/>
          </a:xfrm>
        </p:spPr>
        <p:txBody>
          <a:bodyPr>
            <a:normAutofit fontScale="92500"/>
          </a:bodyPr>
          <a:lstStyle/>
          <a:p>
            <a:pPr marL="0" indent="0">
              <a:buNone/>
            </a:pPr>
            <a:r>
              <a:rPr lang="en-US" sz="2800" b="1" dirty="0" smtClean="0"/>
              <a:t>Cost </a:t>
            </a:r>
            <a:r>
              <a:rPr lang="en-US" sz="2800" b="1" dirty="0"/>
              <a:t>sharing: </a:t>
            </a:r>
            <a:r>
              <a:rPr lang="en-US" sz="2800" dirty="0" smtClean="0"/>
              <a:t>the </a:t>
            </a:r>
            <a:r>
              <a:rPr lang="en-US" sz="2800" dirty="0"/>
              <a:t>innovation process is very expensive</a:t>
            </a:r>
          </a:p>
          <a:p>
            <a:pPr marL="0" lvl="0" indent="0">
              <a:buNone/>
            </a:pPr>
            <a:endParaRPr lang="en-US" sz="2800" b="1" u="sng" dirty="0" smtClean="0"/>
          </a:p>
          <a:p>
            <a:pPr marL="0" lvl="0" indent="0">
              <a:buNone/>
            </a:pPr>
            <a:r>
              <a:rPr lang="en-US" sz="2400" b="1" u="sng" dirty="0" smtClean="0"/>
              <a:t>Example</a:t>
            </a:r>
            <a:r>
              <a:rPr lang="en-US" sz="2400" dirty="0"/>
              <a:t>: Boeing 787</a:t>
            </a:r>
            <a:r>
              <a:rPr lang="en-US" sz="2400" dirty="0" smtClean="0"/>
              <a:t>:</a:t>
            </a:r>
          </a:p>
          <a:p>
            <a:pPr marL="0" lvl="0" indent="0">
              <a:buNone/>
            </a:pPr>
            <a:endParaRPr lang="en-US" sz="2400" dirty="0" smtClean="0"/>
          </a:p>
          <a:p>
            <a:pPr marL="0" lvl="0" indent="0">
              <a:buNone/>
            </a:pPr>
            <a:endParaRPr lang="en-US" sz="2400" dirty="0"/>
          </a:p>
          <a:p>
            <a:pPr lvl="1"/>
            <a:r>
              <a:rPr lang="en-US" dirty="0"/>
              <a:t>The plane was not designed primarily by Boeing, it was </a:t>
            </a:r>
            <a:r>
              <a:rPr lang="en-US" i="1" dirty="0"/>
              <a:t>designed</a:t>
            </a:r>
            <a:r>
              <a:rPr lang="en-US" dirty="0"/>
              <a:t> and manufactured by many partner companies around the </a:t>
            </a:r>
            <a:r>
              <a:rPr lang="en-US" dirty="0" smtClean="0"/>
              <a:t>world</a:t>
            </a:r>
            <a:endParaRPr lang="en-US" dirty="0"/>
          </a:p>
          <a:p>
            <a:pPr lvl="1"/>
            <a:r>
              <a:rPr lang="en-US" dirty="0"/>
              <a:t>The partner companies were asked to share the costs of the design and manufacture of their portion of the plane so that the partner companies’ fortunes are also tied to the </a:t>
            </a:r>
            <a:r>
              <a:rPr lang="en-US" dirty="0" smtClean="0"/>
              <a:t>project</a:t>
            </a:r>
            <a:endParaRPr lang="en-US" dirty="0"/>
          </a:p>
          <a:p>
            <a:pPr lvl="1"/>
            <a:r>
              <a:rPr lang="en-US" u="sng" dirty="0"/>
              <a:t>Spread the risks, spread the costs</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0" y="1828800"/>
            <a:ext cx="2133600" cy="1706879"/>
          </a:xfrm>
          <a:prstGeom prst="rect">
            <a:avLst/>
          </a:prstGeom>
        </p:spPr>
      </p:pic>
    </p:spTree>
    <p:extLst>
      <p:ext uri="{BB962C8B-B14F-4D97-AF65-F5344CB8AC3E}">
        <p14:creationId xmlns:p14="http://schemas.microsoft.com/office/powerpoint/2010/main" val="319154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a:bodyPr>
          <a:lstStyle/>
          <a:p>
            <a:r>
              <a:rPr lang="en-US" sz="3200" dirty="0"/>
              <a:t>Why might a firm want to join a consortium?</a:t>
            </a:r>
          </a:p>
        </p:txBody>
      </p:sp>
      <p:sp>
        <p:nvSpPr>
          <p:cNvPr id="3" name="Content Placeholder 2"/>
          <p:cNvSpPr>
            <a:spLocks noGrp="1"/>
          </p:cNvSpPr>
          <p:nvPr>
            <p:ph idx="1"/>
          </p:nvPr>
        </p:nvSpPr>
        <p:spPr>
          <a:xfrm>
            <a:off x="457200" y="1447800"/>
            <a:ext cx="8229600" cy="4876800"/>
          </a:xfrm>
        </p:spPr>
        <p:txBody>
          <a:bodyPr>
            <a:normAutofit fontScale="85000" lnSpcReduction="10000"/>
          </a:bodyPr>
          <a:lstStyle/>
          <a:p>
            <a:pPr marL="0" indent="0">
              <a:buNone/>
            </a:pPr>
            <a:r>
              <a:rPr lang="en-US" sz="2800" b="1" dirty="0" smtClean="0"/>
              <a:t>Innovations </a:t>
            </a:r>
            <a:r>
              <a:rPr lang="en-US" sz="2800" b="1" dirty="0"/>
              <a:t>are heterogeneous small improvements that are more complements than </a:t>
            </a:r>
            <a:r>
              <a:rPr lang="en-US" sz="2800" b="1" dirty="0" smtClean="0"/>
              <a:t>substitutes</a:t>
            </a:r>
          </a:p>
          <a:p>
            <a:pPr marL="0" indent="0">
              <a:buNone/>
            </a:pPr>
            <a:endParaRPr lang="en-US" sz="2800" b="1" dirty="0"/>
          </a:p>
          <a:p>
            <a:pPr lvl="1"/>
            <a:r>
              <a:rPr lang="en-US" dirty="0"/>
              <a:t>If innovations are </a:t>
            </a:r>
            <a:r>
              <a:rPr lang="en-US" u="sng" dirty="0"/>
              <a:t>perfect substitutes </a:t>
            </a:r>
            <a:r>
              <a:rPr lang="en-US" dirty="0"/>
              <a:t>there would be no incentive to join a consortium</a:t>
            </a:r>
            <a:endParaRPr lang="en-US" sz="2000" dirty="0"/>
          </a:p>
          <a:p>
            <a:pPr marL="0" indent="0">
              <a:buNone/>
            </a:pPr>
            <a:endParaRPr lang="en-US" sz="2800" dirty="0" smtClean="0"/>
          </a:p>
          <a:p>
            <a:pPr marL="0" indent="0">
              <a:buNone/>
            </a:pPr>
            <a:endParaRPr lang="en-US" sz="2800" dirty="0"/>
          </a:p>
          <a:p>
            <a:pPr marL="0" indent="0">
              <a:buNone/>
            </a:pPr>
            <a:r>
              <a:rPr lang="en-US" b="1" u="sng" dirty="0" smtClean="0"/>
              <a:t>Example:</a:t>
            </a:r>
            <a:r>
              <a:rPr lang="en-US" dirty="0" smtClean="0"/>
              <a:t>  </a:t>
            </a:r>
            <a:r>
              <a:rPr lang="en-US" dirty="0"/>
              <a:t>L</a:t>
            </a:r>
            <a:r>
              <a:rPr lang="en-US" dirty="0" smtClean="0"/>
              <a:t>aptop </a:t>
            </a:r>
            <a:r>
              <a:rPr lang="en-US" dirty="0"/>
              <a:t>computer firms:</a:t>
            </a:r>
          </a:p>
          <a:p>
            <a:pPr lvl="2"/>
            <a:r>
              <a:rPr lang="en-US" sz="2400" dirty="0"/>
              <a:t>Firm 1 introduces an improved screen</a:t>
            </a:r>
            <a:endParaRPr lang="en-US" sz="2000" dirty="0"/>
          </a:p>
          <a:p>
            <a:pPr lvl="2"/>
            <a:r>
              <a:rPr lang="en-US" sz="2400" dirty="0"/>
              <a:t>Firm 2 introduces an improved battery</a:t>
            </a:r>
            <a:endParaRPr lang="en-US" sz="2000" dirty="0"/>
          </a:p>
          <a:p>
            <a:pPr lvl="2"/>
            <a:r>
              <a:rPr lang="en-US" sz="2400" dirty="0"/>
              <a:t>Firm 3 introduces lighter laptops</a:t>
            </a:r>
            <a:endParaRPr lang="en-US" sz="2000" dirty="0"/>
          </a:p>
          <a:p>
            <a:pPr lvl="3"/>
            <a:r>
              <a:rPr lang="en-US" dirty="0"/>
              <a:t>Complementary heterogeneous innovations that if combined together can give the 3 firms a competitive advantage in the laptop market</a:t>
            </a:r>
            <a:endParaRPr lang="en-US" sz="18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2895600"/>
            <a:ext cx="3505200" cy="1563756"/>
          </a:xfrm>
          <a:prstGeom prst="rect">
            <a:avLst/>
          </a:prstGeom>
        </p:spPr>
      </p:pic>
    </p:spTree>
    <p:extLst>
      <p:ext uri="{BB962C8B-B14F-4D97-AF65-F5344CB8AC3E}">
        <p14:creationId xmlns:p14="http://schemas.microsoft.com/office/powerpoint/2010/main" val="219257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a:t>The Technology-Consortium </a:t>
            </a:r>
            <a:r>
              <a:rPr lang="en-US" sz="4000" dirty="0" smtClean="0"/>
              <a:t>Model</a:t>
            </a:r>
            <a:endParaRPr lang="en-US" sz="4000" dirty="0"/>
          </a:p>
        </p:txBody>
      </p:sp>
      <p:sp>
        <p:nvSpPr>
          <p:cNvPr id="3" name="Content Placeholder 2"/>
          <p:cNvSpPr>
            <a:spLocks noGrp="1"/>
          </p:cNvSpPr>
          <p:nvPr>
            <p:ph idx="1"/>
          </p:nvPr>
        </p:nvSpPr>
        <p:spPr>
          <a:xfrm>
            <a:off x="457200" y="1524000"/>
            <a:ext cx="8229600" cy="4800600"/>
          </a:xfrm>
        </p:spPr>
        <p:txBody>
          <a:bodyPr>
            <a:normAutofit fontScale="92500"/>
          </a:bodyPr>
          <a:lstStyle/>
          <a:p>
            <a:pPr marL="0" indent="0">
              <a:buNone/>
            </a:pPr>
            <a:r>
              <a:rPr lang="en-US" sz="2800" b="1" dirty="0"/>
              <a:t>Assumptions:</a:t>
            </a:r>
            <a:endParaRPr lang="en-US" sz="2400" b="1" dirty="0"/>
          </a:p>
          <a:p>
            <a:pPr marL="514350" lvl="0" indent="-514350">
              <a:buFont typeface="+mj-lt"/>
              <a:buAutoNum type="arabicPeriod"/>
            </a:pPr>
            <a:r>
              <a:rPr lang="en-US" dirty="0"/>
              <a:t>Heterogeneous </a:t>
            </a:r>
            <a:r>
              <a:rPr lang="en-US" dirty="0" smtClean="0"/>
              <a:t>innovations</a:t>
            </a:r>
          </a:p>
          <a:p>
            <a:pPr marL="880110" lvl="1" indent="-514350"/>
            <a:r>
              <a:rPr lang="en-US" dirty="0"/>
              <a:t>I</a:t>
            </a:r>
            <a:r>
              <a:rPr lang="en-US" dirty="0" smtClean="0"/>
              <a:t>nventions </a:t>
            </a:r>
            <a:r>
              <a:rPr lang="en-US" dirty="0"/>
              <a:t>of separate firms are different from one another and complementary</a:t>
            </a:r>
          </a:p>
          <a:p>
            <a:pPr marL="514350" lvl="0" indent="-514350">
              <a:buFont typeface="+mj-lt"/>
              <a:buAutoNum type="arabicPeriod"/>
            </a:pPr>
            <a:r>
              <a:rPr lang="en-US" dirty="0"/>
              <a:t>S</a:t>
            </a:r>
            <a:r>
              <a:rPr lang="en-US" dirty="0" smtClean="0"/>
              <a:t>haring </a:t>
            </a:r>
            <a:r>
              <a:rPr lang="en-US" dirty="0"/>
              <a:t>firms can expect a positive net benefit from the information it obtains from other consortium members </a:t>
            </a:r>
            <a:endParaRPr lang="en-US" dirty="0" smtClean="0"/>
          </a:p>
          <a:p>
            <a:pPr marL="514350" lvl="0" indent="-514350">
              <a:buFont typeface="+mj-lt"/>
              <a:buAutoNum type="arabicPeriod"/>
            </a:pPr>
            <a:r>
              <a:rPr lang="en-US" dirty="0" smtClean="0"/>
              <a:t>“Friendly transfer” faster </a:t>
            </a:r>
            <a:r>
              <a:rPr lang="en-US" dirty="0"/>
              <a:t>than non-friendly information transfer </a:t>
            </a:r>
            <a:endParaRPr lang="en-US" dirty="0" smtClean="0"/>
          </a:p>
          <a:p>
            <a:pPr marL="514350" lvl="0" indent="-514350">
              <a:buFont typeface="+mj-lt"/>
              <a:buAutoNum type="arabicPeriod"/>
            </a:pPr>
            <a:r>
              <a:rPr lang="en-US" dirty="0" smtClean="0"/>
              <a:t>Innovation reduces cost </a:t>
            </a:r>
            <a:r>
              <a:rPr lang="en-US" dirty="0"/>
              <a:t>of </a:t>
            </a:r>
            <a:r>
              <a:rPr lang="en-US" dirty="0" smtClean="0"/>
              <a:t>production only</a:t>
            </a:r>
          </a:p>
          <a:p>
            <a:pPr marL="514350" lvl="0" indent="-514350">
              <a:buFont typeface="+mj-lt"/>
              <a:buAutoNum type="arabicPeriod"/>
            </a:pPr>
            <a:r>
              <a:rPr lang="en-US" dirty="0" smtClean="0"/>
              <a:t>There are costs to technology transfer for the receiving firm, the process of imitation is not free</a:t>
            </a:r>
          </a:p>
          <a:p>
            <a:pPr marL="514350" lvl="0" indent="-51435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227115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524000"/>
            <a:ext cx="8229600" cy="4800600"/>
          </a:xfrm>
        </p:spPr>
        <p:txBody>
          <a:bodyPr>
            <a:normAutofit/>
          </a:bodyPr>
          <a:lstStyle/>
          <a:p>
            <a:pPr marL="0" indent="0">
              <a:buNone/>
            </a:pPr>
            <a:r>
              <a:rPr lang="en-US" sz="2800" b="1" u="sng" dirty="0" smtClean="0"/>
              <a:t>Model Parameters</a:t>
            </a:r>
            <a:endParaRPr lang="en-US" sz="2800" dirty="0"/>
          </a:p>
          <a:p>
            <a:pPr marL="514350" lvl="0" indent="-514350">
              <a:buFont typeface="+mj-lt"/>
              <a:buAutoNum type="arabicPeriod"/>
            </a:pPr>
            <a:r>
              <a:rPr lang="en-US" sz="2800" dirty="0"/>
              <a:t>n+1 identical firms</a:t>
            </a:r>
          </a:p>
          <a:p>
            <a:pPr marL="514350" lvl="0" indent="-514350">
              <a:buFont typeface="+mj-lt"/>
              <a:buAutoNum type="arabicPeriod"/>
            </a:pPr>
            <a:r>
              <a:rPr lang="en-US" sz="2800" dirty="0"/>
              <a:t>1..n in consortium, 1 firm stays </a:t>
            </a:r>
            <a:r>
              <a:rPr lang="en-US" sz="2800" dirty="0" smtClean="0"/>
              <a:t>out</a:t>
            </a:r>
          </a:p>
          <a:p>
            <a:pPr marL="514350" indent="-514350">
              <a:buFont typeface="+mj-lt"/>
              <a:buAutoNum type="arabicPeriod"/>
            </a:pPr>
            <a:r>
              <a:rPr lang="en-US" sz="2800" dirty="0"/>
              <a:t>Identical expenditure on R&amp;D (</a:t>
            </a:r>
            <a:r>
              <a:rPr lang="en-US" sz="2800" i="1" dirty="0"/>
              <a:t>x</a:t>
            </a:r>
            <a:r>
              <a:rPr lang="en-US" sz="2800" dirty="0"/>
              <a:t>), identical expected returns (</a:t>
            </a:r>
            <a:r>
              <a:rPr lang="en-US" sz="2800" i="1" dirty="0"/>
              <a:t>r</a:t>
            </a:r>
            <a:r>
              <a:rPr lang="en-US" sz="2800" dirty="0"/>
              <a:t>) for all </a:t>
            </a:r>
            <a:r>
              <a:rPr lang="en-US" sz="2800" dirty="0" smtClean="0"/>
              <a:t>firms on their R&amp;D</a:t>
            </a:r>
            <a:endParaRPr lang="en-US" sz="2800" dirty="0"/>
          </a:p>
          <a:p>
            <a:pPr marL="514350" lvl="0" indent="-514350">
              <a:buFont typeface="+mj-lt"/>
              <a:buAutoNum type="arabicPeriod"/>
            </a:pPr>
            <a:r>
              <a:rPr lang="en-US" sz="2800" dirty="0"/>
              <a:t>Participants receive a cost reduction </a:t>
            </a:r>
            <a:r>
              <a:rPr lang="en-US" sz="2800" i="1" dirty="0"/>
              <a:t>s</a:t>
            </a:r>
            <a:r>
              <a:rPr lang="en-US" sz="2800" dirty="0"/>
              <a:t> (</a:t>
            </a:r>
            <a:r>
              <a:rPr lang="en-US" sz="2800" i="1" dirty="0" err="1"/>
              <a:t>s</a:t>
            </a:r>
            <a:r>
              <a:rPr lang="en-US" sz="2800" dirty="0" err="1"/>
              <a:t>≤</a:t>
            </a:r>
            <a:r>
              <a:rPr lang="en-US" sz="2800" i="1" dirty="0" err="1"/>
              <a:t>r</a:t>
            </a:r>
            <a:r>
              <a:rPr lang="en-US" sz="2800" dirty="0"/>
              <a:t>) from each other participant</a:t>
            </a:r>
          </a:p>
          <a:p>
            <a:pPr marL="514350" lvl="0" indent="-514350">
              <a:buFont typeface="+mj-lt"/>
              <a:buAutoNum type="arabicPeriod"/>
            </a:pPr>
            <a:r>
              <a:rPr lang="en-US" sz="2800" i="1" dirty="0" smtClean="0"/>
              <a:t>C(y</a:t>
            </a:r>
            <a:r>
              <a:rPr lang="en-US" sz="2800" i="1" dirty="0"/>
              <a:t>)</a:t>
            </a:r>
            <a:r>
              <a:rPr lang="en-US" sz="2800" dirty="0"/>
              <a:t> </a:t>
            </a:r>
            <a:r>
              <a:rPr lang="en-US" sz="2800" dirty="0" smtClean="0"/>
              <a:t>–Initial period </a:t>
            </a:r>
            <a:r>
              <a:rPr lang="en-US" sz="2800" dirty="0"/>
              <a:t>total production cost of output </a:t>
            </a:r>
            <a:r>
              <a:rPr lang="en-US" sz="2800" i="1" dirty="0"/>
              <a:t>y</a:t>
            </a:r>
            <a:endParaRPr lang="en-US" sz="2800" dirty="0"/>
          </a:p>
          <a:p>
            <a:pPr marL="0" indent="0">
              <a:buNone/>
            </a:pPr>
            <a:endParaRPr lang="en-US" dirty="0"/>
          </a:p>
        </p:txBody>
      </p:sp>
    </p:spTree>
    <p:extLst>
      <p:ext uri="{BB962C8B-B14F-4D97-AF65-F5344CB8AC3E}">
        <p14:creationId xmlns:p14="http://schemas.microsoft.com/office/powerpoint/2010/main" val="3138091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4000" dirty="0"/>
              <a:t>The Technology-Consortium Model</a:t>
            </a:r>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pPr marL="0" indent="0">
              <a:buNone/>
            </a:pPr>
            <a:r>
              <a:rPr lang="en-US" b="1" i="1" dirty="0"/>
              <a:t>Construct the cost function for a firm in the consortium </a:t>
            </a:r>
            <a:r>
              <a:rPr lang="en-US" b="1" i="1" u="sng" dirty="0"/>
              <a:t>and</a:t>
            </a:r>
            <a:r>
              <a:rPr lang="en-US" b="1" i="1" dirty="0"/>
              <a:t> for a </a:t>
            </a:r>
            <a:r>
              <a:rPr lang="en-US" b="1" i="1" dirty="0" smtClean="0"/>
              <a:t>hold-out firm </a:t>
            </a:r>
            <a:r>
              <a:rPr lang="en-US" b="1" i="1" dirty="0"/>
              <a:t>that is not in the </a:t>
            </a:r>
            <a:r>
              <a:rPr lang="en-US" b="1" i="1" dirty="0" smtClean="0"/>
              <a:t>consortium.  </a:t>
            </a:r>
          </a:p>
          <a:p>
            <a:pPr marL="0" indent="0">
              <a:buNone/>
            </a:pPr>
            <a:endParaRPr lang="en-US" dirty="0" smtClean="0"/>
          </a:p>
          <a:p>
            <a:pPr marL="0" indent="0">
              <a:buNone/>
            </a:pPr>
            <a:r>
              <a:rPr lang="en-US" dirty="0" smtClean="0"/>
              <a:t>TC?</a:t>
            </a:r>
            <a:endParaRPr lang="en-US" dirty="0"/>
          </a:p>
          <a:p>
            <a:pPr marL="0" indent="0">
              <a:buNone/>
            </a:pPr>
            <a:r>
              <a:rPr lang="en-US" dirty="0" smtClean="0"/>
              <a:t>TC = VC + FC = variable costs + fixed costs</a:t>
            </a:r>
          </a:p>
          <a:p>
            <a:pPr marL="0" indent="0">
              <a:buNone/>
            </a:pPr>
            <a:r>
              <a:rPr lang="en-US" dirty="0" smtClean="0"/>
              <a:t>TC = C(y) + x</a:t>
            </a:r>
          </a:p>
          <a:p>
            <a:pPr marL="0" indent="0">
              <a:buNone/>
            </a:pPr>
            <a:endParaRPr lang="en-US" dirty="0" smtClean="0"/>
          </a:p>
          <a:p>
            <a:pPr marL="0" indent="0">
              <a:buNone/>
            </a:pPr>
            <a:r>
              <a:rPr lang="en-US" b="1" dirty="0" smtClean="0"/>
              <a:t>What does technology change in this cost function?</a:t>
            </a:r>
          </a:p>
          <a:p>
            <a:pPr marL="0" indent="0">
              <a:buNone/>
            </a:pPr>
            <a:r>
              <a:rPr lang="en-US" dirty="0" smtClean="0"/>
              <a:t>Production costs, </a:t>
            </a:r>
            <a:r>
              <a:rPr lang="en-US" dirty="0"/>
              <a:t>C(y) </a:t>
            </a:r>
            <a:r>
              <a:rPr lang="en-US" dirty="0" smtClean="0"/>
              <a:t>, are lowered by R&amp;D</a:t>
            </a:r>
          </a:p>
          <a:p>
            <a:pPr marL="0" indent="0">
              <a:buNone/>
            </a:pPr>
            <a:endParaRPr lang="en-US" dirty="0"/>
          </a:p>
          <a:p>
            <a:pPr marL="0" lvl="0" indent="0">
              <a:buNone/>
            </a:pPr>
            <a:r>
              <a:rPr lang="en-US" sz="2400" b="1" dirty="0"/>
              <a:t>Costs in the next period will then </a:t>
            </a:r>
            <a:r>
              <a:rPr lang="en-US" sz="2400" b="1" dirty="0" smtClean="0"/>
              <a:t>be</a:t>
            </a:r>
            <a:r>
              <a:rPr lang="en-US" sz="2400" b="1" dirty="0"/>
              <a:t>:</a:t>
            </a:r>
            <a:endParaRPr lang="en-US" b="1" dirty="0" smtClean="0"/>
          </a:p>
          <a:p>
            <a:pPr marL="850392" lvl="1" indent="-457200">
              <a:buFont typeface="+mj-lt"/>
              <a:buAutoNum type="arabicPeriod"/>
            </a:pPr>
            <a:r>
              <a:rPr lang="en-US" dirty="0"/>
              <a:t>Participants 1…n:	</a:t>
            </a:r>
            <a:r>
              <a:rPr lang="en-US" dirty="0" smtClean="0"/>
              <a:t>	</a:t>
            </a:r>
            <a:r>
              <a:rPr lang="en-US" i="1" dirty="0" err="1" smtClean="0"/>
              <a:t>TC</a:t>
            </a:r>
            <a:r>
              <a:rPr lang="en-US" i="1" baseline="-25000" dirty="0" err="1" smtClean="0"/>
              <a:t>p</a:t>
            </a:r>
            <a:r>
              <a:rPr lang="en-US" i="1" dirty="0" smtClean="0"/>
              <a:t> </a:t>
            </a:r>
            <a:r>
              <a:rPr lang="en-US" dirty="0" smtClean="0"/>
              <a:t>= </a:t>
            </a:r>
            <a:r>
              <a:rPr lang="en-US" i="1" dirty="0" smtClean="0"/>
              <a:t>C(</a:t>
            </a:r>
            <a:r>
              <a:rPr lang="en-US" i="1" dirty="0" err="1" smtClean="0"/>
              <a:t>y</a:t>
            </a:r>
            <a:r>
              <a:rPr lang="en-US" i="1" baseline="-25000" dirty="0" err="1"/>
              <a:t>P</a:t>
            </a:r>
            <a:r>
              <a:rPr lang="en-US" b="1" i="1" dirty="0" smtClean="0"/>
              <a:t>)[1 </a:t>
            </a:r>
            <a:r>
              <a:rPr lang="en-US" b="1" i="1" dirty="0"/>
              <a:t>– r - s(n </a:t>
            </a:r>
            <a:r>
              <a:rPr lang="en-US" b="1" i="1" dirty="0" smtClean="0"/>
              <a:t>- 1)] </a:t>
            </a:r>
            <a:r>
              <a:rPr lang="en-US" i="1" dirty="0" smtClean="0"/>
              <a:t>+ x</a:t>
            </a:r>
            <a:endParaRPr lang="en-US" dirty="0"/>
          </a:p>
          <a:p>
            <a:pPr marL="850392" lvl="1" indent="-457200">
              <a:buFont typeface="+mj-lt"/>
              <a:buAutoNum type="arabicPeriod"/>
            </a:pPr>
            <a:r>
              <a:rPr lang="en-US" dirty="0"/>
              <a:t>Hold-out firm:	</a:t>
            </a:r>
            <a:r>
              <a:rPr lang="en-US" dirty="0" smtClean="0"/>
              <a:t>	</a:t>
            </a:r>
            <a:r>
              <a:rPr lang="en-US" i="1" dirty="0" smtClean="0"/>
              <a:t>TC</a:t>
            </a:r>
            <a:r>
              <a:rPr lang="en-US" i="1" baseline="-25000" dirty="0" smtClean="0"/>
              <a:t>H</a:t>
            </a:r>
            <a:r>
              <a:rPr lang="en-US" i="1" dirty="0" smtClean="0"/>
              <a:t> </a:t>
            </a:r>
            <a:r>
              <a:rPr lang="en-US" dirty="0" smtClean="0"/>
              <a:t>= </a:t>
            </a:r>
            <a:r>
              <a:rPr lang="en-US" i="1" dirty="0" smtClean="0"/>
              <a:t>C(</a:t>
            </a:r>
            <a:r>
              <a:rPr lang="en-US" i="1" dirty="0" err="1" smtClean="0"/>
              <a:t>y</a:t>
            </a:r>
            <a:r>
              <a:rPr lang="en-US" i="1" baseline="-25000" dirty="0" err="1" smtClean="0"/>
              <a:t>H</a:t>
            </a:r>
            <a:r>
              <a:rPr lang="en-US" b="1" i="1" dirty="0" smtClean="0"/>
              <a:t>)[1 </a:t>
            </a:r>
            <a:r>
              <a:rPr lang="en-US" b="1" i="1" dirty="0"/>
              <a:t>– </a:t>
            </a:r>
            <a:r>
              <a:rPr lang="en-US" b="1" i="1" dirty="0" smtClean="0"/>
              <a:t>r] </a:t>
            </a:r>
            <a:r>
              <a:rPr lang="en-US" i="1" dirty="0" smtClean="0"/>
              <a:t>+ x</a:t>
            </a:r>
          </a:p>
          <a:p>
            <a:pPr marL="27432" lvl="0" indent="0">
              <a:buNone/>
            </a:pPr>
            <a:endParaRPr lang="en-US" i="1" dirty="0" smtClean="0"/>
          </a:p>
          <a:p>
            <a:pPr marL="27432" lvl="0" indent="0">
              <a:buNone/>
            </a:pPr>
            <a:r>
              <a:rPr lang="en-US" i="1" dirty="0" smtClean="0"/>
              <a:t>Thus, if s&gt;0 then </a:t>
            </a:r>
            <a:r>
              <a:rPr lang="en-US" sz="2400" b="1" i="1" dirty="0" err="1" smtClean="0"/>
              <a:t>TC</a:t>
            </a:r>
            <a:r>
              <a:rPr lang="en-US" sz="2400" b="1" i="1" baseline="-25000" dirty="0" err="1" smtClean="0"/>
              <a:t>p</a:t>
            </a:r>
            <a:r>
              <a:rPr lang="en-US" sz="2400" b="1" dirty="0" smtClean="0"/>
              <a:t>&lt; </a:t>
            </a:r>
            <a:r>
              <a:rPr lang="en-US" sz="2400" b="1" i="1" dirty="0"/>
              <a:t>TC</a:t>
            </a:r>
            <a:r>
              <a:rPr lang="en-US" sz="2400" b="1" i="1" baseline="-25000" dirty="0"/>
              <a:t>H </a:t>
            </a:r>
            <a:endParaRPr lang="en-US" sz="2400" b="1" i="1" dirty="0"/>
          </a:p>
          <a:p>
            <a:pPr marL="27432" indent="0">
              <a:buNone/>
            </a:pPr>
            <a:endParaRPr lang="en-US" dirty="0" smtClean="0"/>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161883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2119</TotalTime>
  <Words>1241</Words>
  <Application>Microsoft Office PowerPoint</Application>
  <PresentationFormat>On-screen Show (4:3)</PresentationFormat>
  <Paragraphs>193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EBGN 320 – Economics and Technology</vt:lpstr>
      <vt:lpstr>Technology sharing consortiums</vt:lpstr>
      <vt:lpstr>Benefits of technology consortia</vt:lpstr>
      <vt:lpstr>Technology Consortia in Practice</vt:lpstr>
      <vt:lpstr>Why might a firm want to join a consortium?</vt:lpstr>
      <vt:lpstr>Why might a firm want to join a consortium?</vt:lpstr>
      <vt:lpstr>The Technology-Consortium Model</vt:lpstr>
      <vt:lpstr>The Technology-Consortium Model</vt:lpstr>
      <vt:lpstr>The Technology-Consortium Model</vt:lpstr>
      <vt:lpstr>The Technology-Consortium Model</vt:lpstr>
      <vt:lpstr>The Technology-Consortium Model</vt:lpstr>
      <vt:lpstr>The Technology-Consortium Model</vt:lpstr>
      <vt:lpstr>The Technology-Consortium Model</vt:lpstr>
      <vt:lpstr>The Technology-Consortium Model</vt:lpstr>
      <vt:lpstr>The Technology-Consortium Model</vt:lpstr>
      <vt:lpstr>The Technology-Consortium Model</vt:lpstr>
      <vt:lpstr>Welfare Gains from Consortium</vt:lpstr>
      <vt:lpstr>Implications for Anti-trust Policy</vt:lpstr>
      <vt:lpstr>The Technology-Consortium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EBGN 320 – Economics and Technology</dc:title>
  <dc:creator>Donal</dc:creator>
  <cp:lastModifiedBy>Donal</cp:lastModifiedBy>
  <cp:revision>127</cp:revision>
  <cp:lastPrinted>2012-02-15T17:43:21Z</cp:lastPrinted>
  <dcterms:created xsi:type="dcterms:W3CDTF">2012-01-16T16:07:42Z</dcterms:created>
  <dcterms:modified xsi:type="dcterms:W3CDTF">2013-03-04T19:25:03Z</dcterms:modified>
</cp:coreProperties>
</file>